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77" r:id="rId2"/>
    <p:sldId id="325" r:id="rId3"/>
    <p:sldId id="280" r:id="rId4"/>
    <p:sldId id="329" r:id="rId5"/>
    <p:sldId id="330" r:id="rId6"/>
    <p:sldId id="278" r:id="rId7"/>
    <p:sldId id="281" r:id="rId8"/>
    <p:sldId id="282" r:id="rId9"/>
    <p:sldId id="327" r:id="rId10"/>
    <p:sldId id="326" r:id="rId11"/>
    <p:sldId id="283" r:id="rId12"/>
    <p:sldId id="284" r:id="rId13"/>
    <p:sldId id="285" r:id="rId14"/>
    <p:sldId id="286" r:id="rId15"/>
    <p:sldId id="322" r:id="rId16"/>
    <p:sldId id="323" r:id="rId17"/>
    <p:sldId id="324" r:id="rId18"/>
    <p:sldId id="287" r:id="rId19"/>
    <p:sldId id="288" r:id="rId20"/>
    <p:sldId id="315" r:id="rId21"/>
    <p:sldId id="309" r:id="rId22"/>
    <p:sldId id="290" r:id="rId23"/>
    <p:sldId id="291" r:id="rId24"/>
    <p:sldId id="321" r:id="rId25"/>
    <p:sldId id="316" r:id="rId26"/>
    <p:sldId id="317" r:id="rId27"/>
    <p:sldId id="318" r:id="rId28"/>
    <p:sldId id="319" r:id="rId29"/>
    <p:sldId id="320" r:id="rId30"/>
    <p:sldId id="302" r:id="rId31"/>
    <p:sldId id="311" r:id="rId32"/>
    <p:sldId id="328" r:id="rId33"/>
    <p:sldId id="310" r:id="rId34"/>
    <p:sldId id="312" r:id="rId35"/>
    <p:sldId id="305" r:id="rId36"/>
    <p:sldId id="306" r:id="rId3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21" autoAdjust="0"/>
    <p:restoredTop sz="90929"/>
  </p:normalViewPr>
  <p:slideViewPr>
    <p:cSldViewPr>
      <p:cViewPr varScale="1">
        <p:scale>
          <a:sx n="97" d="100"/>
          <a:sy n="97" d="100"/>
        </p:scale>
        <p:origin x="39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38157B68-7841-4082-9F1D-2667591EF80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012434FD-8CE2-4E3E-9E52-408F622E780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284753DE-14FA-43F4-95C1-3EE7545C09C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80C6D2C5-EEB2-46B6-95C7-64472692928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CF5A7733-7578-4D46-8B49-15525A1D441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84ED6858-450E-4A4D-86FA-42A1E488D6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13A5A28-98DB-4409-B6EA-7EA27C69A909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CB5BE12-93B8-41A1-A216-5A06CC3F2F0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77AF81-BB87-4AD7-829B-EE97B90009ED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56322" name="Rectangle 1026">
            <a:extLst>
              <a:ext uri="{FF2B5EF4-FFF2-40B4-BE49-F238E27FC236}">
                <a16:creationId xmlns:a16="http://schemas.microsoft.com/office/drawing/2014/main" id="{30727F02-48B9-4C28-B639-8CBBBD25C84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Rectangle 1027">
            <a:extLst>
              <a:ext uri="{FF2B5EF4-FFF2-40B4-BE49-F238E27FC236}">
                <a16:creationId xmlns:a16="http://schemas.microsoft.com/office/drawing/2014/main" id="{02A94420-1A37-4523-925C-0A005975C6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E303FEA-1225-4F0B-81D4-788ABD0B2F4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9D0CFA-B3DF-43DA-B4D2-54B20F5E7059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101378" name="Rectangle 2">
            <a:extLst>
              <a:ext uri="{FF2B5EF4-FFF2-40B4-BE49-F238E27FC236}">
                <a16:creationId xmlns:a16="http://schemas.microsoft.com/office/drawing/2014/main" id="{D4F6992E-0F7D-4ECC-AAF4-5A120CD4DBA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79" name="Rectangle 3">
            <a:extLst>
              <a:ext uri="{FF2B5EF4-FFF2-40B4-BE49-F238E27FC236}">
                <a16:creationId xmlns:a16="http://schemas.microsoft.com/office/drawing/2014/main" id="{2A906466-39F6-4457-BD70-60ECC00287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5910776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0066CB6-3374-4227-840D-EF464078E2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07CB25-45C0-41A7-AA74-88BCBF0F7F81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103426" name="Rectangle 2">
            <a:extLst>
              <a:ext uri="{FF2B5EF4-FFF2-40B4-BE49-F238E27FC236}">
                <a16:creationId xmlns:a16="http://schemas.microsoft.com/office/drawing/2014/main" id="{D2EBD2AF-4CB1-4B21-B0A9-C2743E71AC0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56592F1A-2953-41B7-A418-2B394AD475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8654DD2-B7FF-42DC-854B-F2ED12FC9D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0E2490-97AB-40F2-B3C2-D7EA96124613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105474" name="Rectangle 2">
            <a:extLst>
              <a:ext uri="{FF2B5EF4-FFF2-40B4-BE49-F238E27FC236}">
                <a16:creationId xmlns:a16="http://schemas.microsoft.com/office/drawing/2014/main" id="{9D8627B8-CDE7-4905-BC52-1DF23C641D7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5475" name="Rectangle 3">
            <a:extLst>
              <a:ext uri="{FF2B5EF4-FFF2-40B4-BE49-F238E27FC236}">
                <a16:creationId xmlns:a16="http://schemas.microsoft.com/office/drawing/2014/main" id="{28E9FCFF-A746-444C-A507-0C57F3DA02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ADBB69F-EE68-4FA7-8979-1E7E0C9039E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367364-6CA3-4720-9B8F-EB30FF9A08F8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107522" name="Rectangle 2">
            <a:extLst>
              <a:ext uri="{FF2B5EF4-FFF2-40B4-BE49-F238E27FC236}">
                <a16:creationId xmlns:a16="http://schemas.microsoft.com/office/drawing/2014/main" id="{40961B1A-4978-4D7B-A1D5-94AE66D9CD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4FBD1156-FC10-4D8A-AEFA-EC51BB9B6B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86673FB-3C68-4533-9E10-45EE6731684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48B609-655B-4338-AC13-857278D3DB06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109570" name="Rectangle 2">
            <a:extLst>
              <a:ext uri="{FF2B5EF4-FFF2-40B4-BE49-F238E27FC236}">
                <a16:creationId xmlns:a16="http://schemas.microsoft.com/office/drawing/2014/main" id="{05A2ECE5-2E91-45B7-8480-D7AA2C3B50E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9571" name="Rectangle 3">
            <a:extLst>
              <a:ext uri="{FF2B5EF4-FFF2-40B4-BE49-F238E27FC236}">
                <a16:creationId xmlns:a16="http://schemas.microsoft.com/office/drawing/2014/main" id="{AF419C07-E2C8-414D-9646-B01B9989B3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2ED5BE4-41C0-459A-91C1-61817F329BE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DD36F5-E8F7-4FC3-B027-E8183B729C07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189442" name="Rectangle 2">
            <a:extLst>
              <a:ext uri="{FF2B5EF4-FFF2-40B4-BE49-F238E27FC236}">
                <a16:creationId xmlns:a16="http://schemas.microsoft.com/office/drawing/2014/main" id="{BF406EDE-DC97-486C-A614-00C678DB522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9443" name="Rectangle 3">
            <a:extLst>
              <a:ext uri="{FF2B5EF4-FFF2-40B4-BE49-F238E27FC236}">
                <a16:creationId xmlns:a16="http://schemas.microsoft.com/office/drawing/2014/main" id="{8203C743-AE50-4502-9105-3DFFFC17F1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68017789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8CE5990-5865-4593-9861-06DCF112090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D26E50-17F3-4CEC-B3CB-FE258F199319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191490" name="Rectangle 2">
            <a:extLst>
              <a:ext uri="{FF2B5EF4-FFF2-40B4-BE49-F238E27FC236}">
                <a16:creationId xmlns:a16="http://schemas.microsoft.com/office/drawing/2014/main" id="{C6421D5C-F5EA-40B6-B245-4F5DB62D5DB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1491" name="Rectangle 3">
            <a:extLst>
              <a:ext uri="{FF2B5EF4-FFF2-40B4-BE49-F238E27FC236}">
                <a16:creationId xmlns:a16="http://schemas.microsoft.com/office/drawing/2014/main" id="{0A231E74-75BE-4B26-AEBC-2F5E1FF74F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15834027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1926E4F-71FA-42B8-9D41-D52F39DA519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EE9ADA-2237-418D-BAFF-82E36904A859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193538" name="Rectangle 2">
            <a:extLst>
              <a:ext uri="{FF2B5EF4-FFF2-40B4-BE49-F238E27FC236}">
                <a16:creationId xmlns:a16="http://schemas.microsoft.com/office/drawing/2014/main" id="{90E04FB3-0798-40EE-AE48-7BB02041B5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3539" name="Rectangle 3">
            <a:extLst>
              <a:ext uri="{FF2B5EF4-FFF2-40B4-BE49-F238E27FC236}">
                <a16:creationId xmlns:a16="http://schemas.microsoft.com/office/drawing/2014/main" id="{8A41BB90-A10D-4526-B1C8-B7B23FDB16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19708863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50910A0-248A-4A96-9944-A3320A051F0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D3DEEE-735C-41B0-9BA8-1CD291965F56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111618" name="Rectangle 2">
            <a:extLst>
              <a:ext uri="{FF2B5EF4-FFF2-40B4-BE49-F238E27FC236}">
                <a16:creationId xmlns:a16="http://schemas.microsoft.com/office/drawing/2014/main" id="{F0015F81-41B7-4FF3-9569-4B9E9F972EC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19" name="Rectangle 3">
            <a:extLst>
              <a:ext uri="{FF2B5EF4-FFF2-40B4-BE49-F238E27FC236}">
                <a16:creationId xmlns:a16="http://schemas.microsoft.com/office/drawing/2014/main" id="{96E4274A-5E3F-45BF-8ADF-2EE10BC5E1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1164E22-A9AA-4DDA-BF41-674EA0F2B8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D9CC5C-C6DC-4292-9374-F5DE0E6DEC8C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113666" name="Rectangle 2">
            <a:extLst>
              <a:ext uri="{FF2B5EF4-FFF2-40B4-BE49-F238E27FC236}">
                <a16:creationId xmlns:a16="http://schemas.microsoft.com/office/drawing/2014/main" id="{516A6567-C5C6-4949-9C3B-03FAFDC31CA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3667" name="Rectangle 3">
            <a:extLst>
              <a:ext uri="{FF2B5EF4-FFF2-40B4-BE49-F238E27FC236}">
                <a16:creationId xmlns:a16="http://schemas.microsoft.com/office/drawing/2014/main" id="{230B2EAB-3D90-4368-A1B7-0F3A4DB7D8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CB5BE12-93B8-41A1-A216-5A06CC3F2F0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77AF81-BB87-4AD7-829B-EE97B90009ED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56322" name="Rectangle 1026">
            <a:extLst>
              <a:ext uri="{FF2B5EF4-FFF2-40B4-BE49-F238E27FC236}">
                <a16:creationId xmlns:a16="http://schemas.microsoft.com/office/drawing/2014/main" id="{30727F02-48B9-4C28-B639-8CBBBD25C84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Rectangle 1027">
            <a:extLst>
              <a:ext uri="{FF2B5EF4-FFF2-40B4-BE49-F238E27FC236}">
                <a16:creationId xmlns:a16="http://schemas.microsoft.com/office/drawing/2014/main" id="{02A94420-1A37-4523-925C-0A005975C6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3280157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2407EBA-C7D3-42B8-9EE1-12A39DEAF3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9B7CB6-5924-446C-8E62-D0349F0B54B7}" type="slidenum">
              <a:rPr lang="ru-RU" altLang="ru-RU"/>
              <a:pPr/>
              <a:t>20</a:t>
            </a:fld>
            <a:endParaRPr lang="ru-RU" altLang="ru-RU"/>
          </a:p>
        </p:txBody>
      </p:sp>
      <p:sp>
        <p:nvSpPr>
          <p:cNvPr id="171010" name="Rectangle 2">
            <a:extLst>
              <a:ext uri="{FF2B5EF4-FFF2-40B4-BE49-F238E27FC236}">
                <a16:creationId xmlns:a16="http://schemas.microsoft.com/office/drawing/2014/main" id="{75282C32-4D15-4584-8CC7-9C25B890FF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1011" name="Rectangle 3">
            <a:extLst>
              <a:ext uri="{FF2B5EF4-FFF2-40B4-BE49-F238E27FC236}">
                <a16:creationId xmlns:a16="http://schemas.microsoft.com/office/drawing/2014/main" id="{61BCE96F-1A13-4714-BDE1-31C932F293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9EDCBCB-89FE-4BEB-A083-8A84AF969F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5273DD-BE28-463B-BFC6-60439AC74776}" type="slidenum">
              <a:rPr lang="ru-RU" altLang="ru-RU"/>
              <a:pPr/>
              <a:t>21</a:t>
            </a:fld>
            <a:endParaRPr lang="ru-RU" altLang="ru-RU"/>
          </a:p>
        </p:txBody>
      </p:sp>
      <p:sp>
        <p:nvSpPr>
          <p:cNvPr id="156674" name="Rectangle 2">
            <a:extLst>
              <a:ext uri="{FF2B5EF4-FFF2-40B4-BE49-F238E27FC236}">
                <a16:creationId xmlns:a16="http://schemas.microsoft.com/office/drawing/2014/main" id="{06F21326-ACD1-48E1-97DF-34D6415FE7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6675" name="Rectangle 3">
            <a:extLst>
              <a:ext uri="{FF2B5EF4-FFF2-40B4-BE49-F238E27FC236}">
                <a16:creationId xmlns:a16="http://schemas.microsoft.com/office/drawing/2014/main" id="{587EE382-527D-4916-A18E-A06F7B440F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49B6811-6799-4BAE-AE6D-BB183BC4A37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BCE404-7989-43BC-BD74-3D8E6205B919}" type="slidenum">
              <a:rPr lang="ru-RU" altLang="ru-RU"/>
              <a:pPr/>
              <a:t>22</a:t>
            </a:fld>
            <a:endParaRPr lang="ru-RU" altLang="ru-RU"/>
          </a:p>
        </p:txBody>
      </p:sp>
      <p:sp>
        <p:nvSpPr>
          <p:cNvPr id="117762" name="Rectangle 2">
            <a:extLst>
              <a:ext uri="{FF2B5EF4-FFF2-40B4-BE49-F238E27FC236}">
                <a16:creationId xmlns:a16="http://schemas.microsoft.com/office/drawing/2014/main" id="{A90FFADD-E3C5-4DA1-A016-6C67E18C0F0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7763" name="Rectangle 3">
            <a:extLst>
              <a:ext uri="{FF2B5EF4-FFF2-40B4-BE49-F238E27FC236}">
                <a16:creationId xmlns:a16="http://schemas.microsoft.com/office/drawing/2014/main" id="{E5DCE349-FFB8-4ECB-8476-9C3C2347A8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ABE6F6A-5B73-4EF4-BA88-66DBD777CCE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6A141F-768F-4550-82FD-44C49416118A}" type="slidenum">
              <a:rPr lang="ru-RU" altLang="ru-RU"/>
              <a:pPr/>
              <a:t>23</a:t>
            </a:fld>
            <a:endParaRPr lang="ru-RU" altLang="ru-RU"/>
          </a:p>
        </p:txBody>
      </p:sp>
      <p:sp>
        <p:nvSpPr>
          <p:cNvPr id="119810" name="Rectangle 2">
            <a:extLst>
              <a:ext uri="{FF2B5EF4-FFF2-40B4-BE49-F238E27FC236}">
                <a16:creationId xmlns:a16="http://schemas.microsoft.com/office/drawing/2014/main" id="{D39D08DA-5F32-4F89-B6E4-DC39067B33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9811" name="Rectangle 3">
            <a:extLst>
              <a:ext uri="{FF2B5EF4-FFF2-40B4-BE49-F238E27FC236}">
                <a16:creationId xmlns:a16="http://schemas.microsoft.com/office/drawing/2014/main" id="{51E0660D-63FD-4BA2-ACCC-40F949503E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72C5321-6297-45C7-AC7B-84D31B40B88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B8EC89-768B-4376-85E3-9F3D0AE63A7A}" type="slidenum">
              <a:rPr lang="ru-RU" altLang="ru-RU"/>
              <a:pPr/>
              <a:t>24</a:t>
            </a:fld>
            <a:endParaRPr lang="ru-RU" altLang="ru-RU"/>
          </a:p>
        </p:txBody>
      </p:sp>
      <p:sp>
        <p:nvSpPr>
          <p:cNvPr id="183298" name="Rectangle 2">
            <a:extLst>
              <a:ext uri="{FF2B5EF4-FFF2-40B4-BE49-F238E27FC236}">
                <a16:creationId xmlns:a16="http://schemas.microsoft.com/office/drawing/2014/main" id="{24DFDC14-1A59-444F-82CF-1BEAF4CE3D1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3299" name="Rectangle 3">
            <a:extLst>
              <a:ext uri="{FF2B5EF4-FFF2-40B4-BE49-F238E27FC236}">
                <a16:creationId xmlns:a16="http://schemas.microsoft.com/office/drawing/2014/main" id="{E0D10B0B-AFAF-4582-B419-D31D3D2713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21EB65C-53D5-447F-A738-531D3835A8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30E615-5D64-4957-9951-C3250EB0F6BB}" type="slidenum">
              <a:rPr lang="ru-RU" altLang="ru-RU"/>
              <a:pPr/>
              <a:t>25</a:t>
            </a:fld>
            <a:endParaRPr lang="ru-RU" altLang="ru-RU"/>
          </a:p>
        </p:txBody>
      </p:sp>
      <p:sp>
        <p:nvSpPr>
          <p:cNvPr id="173058" name="Rectangle 2">
            <a:extLst>
              <a:ext uri="{FF2B5EF4-FFF2-40B4-BE49-F238E27FC236}">
                <a16:creationId xmlns:a16="http://schemas.microsoft.com/office/drawing/2014/main" id="{F9EEAD89-BDA1-4241-A88F-A6B5DB8559B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3059" name="Rectangle 3">
            <a:extLst>
              <a:ext uri="{FF2B5EF4-FFF2-40B4-BE49-F238E27FC236}">
                <a16:creationId xmlns:a16="http://schemas.microsoft.com/office/drawing/2014/main" id="{8C3BE755-CBCE-4C7F-8EBF-97625F995C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F7DB00C-F850-4DB3-AA51-E2D41DDCCE1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3587A7-7A79-4F27-877E-64E89C78EBE0}" type="slidenum">
              <a:rPr lang="ru-RU" altLang="ru-RU"/>
              <a:pPr/>
              <a:t>26</a:t>
            </a:fld>
            <a:endParaRPr lang="ru-RU" altLang="ru-RU"/>
          </a:p>
        </p:txBody>
      </p:sp>
      <p:sp>
        <p:nvSpPr>
          <p:cNvPr id="175106" name="Rectangle 2">
            <a:extLst>
              <a:ext uri="{FF2B5EF4-FFF2-40B4-BE49-F238E27FC236}">
                <a16:creationId xmlns:a16="http://schemas.microsoft.com/office/drawing/2014/main" id="{5F6B42D9-9D88-4C0D-8C16-37FAE917263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5107" name="Rectangle 3">
            <a:extLst>
              <a:ext uri="{FF2B5EF4-FFF2-40B4-BE49-F238E27FC236}">
                <a16:creationId xmlns:a16="http://schemas.microsoft.com/office/drawing/2014/main" id="{A7B9B081-EAF3-42C3-9399-30AF36B66C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062612B-6282-4C7B-B9A6-8BFB3A57172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C60C34-E24D-4D9C-90F7-16E833D983FC}" type="slidenum">
              <a:rPr lang="ru-RU" altLang="ru-RU"/>
              <a:pPr/>
              <a:t>27</a:t>
            </a:fld>
            <a:endParaRPr lang="ru-RU" altLang="ru-RU"/>
          </a:p>
        </p:txBody>
      </p:sp>
      <p:sp>
        <p:nvSpPr>
          <p:cNvPr id="177154" name="Rectangle 2">
            <a:extLst>
              <a:ext uri="{FF2B5EF4-FFF2-40B4-BE49-F238E27FC236}">
                <a16:creationId xmlns:a16="http://schemas.microsoft.com/office/drawing/2014/main" id="{F4E8B223-BDEB-43F1-8941-982073849F7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7155" name="Rectangle 3">
            <a:extLst>
              <a:ext uri="{FF2B5EF4-FFF2-40B4-BE49-F238E27FC236}">
                <a16:creationId xmlns:a16="http://schemas.microsoft.com/office/drawing/2014/main" id="{E060B099-0BBF-4D22-9008-904F4EE8E3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C9D34CE-B157-4BAA-8788-1F72EB79D3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285FA3-8F53-4A00-92E7-B4672716DD48}" type="slidenum">
              <a:rPr lang="ru-RU" altLang="ru-RU"/>
              <a:pPr/>
              <a:t>28</a:t>
            </a:fld>
            <a:endParaRPr lang="ru-RU" altLang="ru-RU"/>
          </a:p>
        </p:txBody>
      </p:sp>
      <p:sp>
        <p:nvSpPr>
          <p:cNvPr id="179202" name="Rectangle 2">
            <a:extLst>
              <a:ext uri="{FF2B5EF4-FFF2-40B4-BE49-F238E27FC236}">
                <a16:creationId xmlns:a16="http://schemas.microsoft.com/office/drawing/2014/main" id="{479F1EC4-3E6F-4AC4-A3D5-B290B0D0DD9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9203" name="Rectangle 3">
            <a:extLst>
              <a:ext uri="{FF2B5EF4-FFF2-40B4-BE49-F238E27FC236}">
                <a16:creationId xmlns:a16="http://schemas.microsoft.com/office/drawing/2014/main" id="{DC1C2C59-04DD-4DB3-8794-81CC0A9B75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D2487F2-7CCF-4E44-8848-AD689E4C362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4305A7-FF76-4F14-B55E-2AEAB725EFDD}" type="slidenum">
              <a:rPr lang="ru-RU" altLang="ru-RU"/>
              <a:pPr/>
              <a:t>29</a:t>
            </a:fld>
            <a:endParaRPr lang="ru-RU" altLang="ru-RU"/>
          </a:p>
        </p:txBody>
      </p:sp>
      <p:sp>
        <p:nvSpPr>
          <p:cNvPr id="181250" name="Rectangle 2">
            <a:extLst>
              <a:ext uri="{FF2B5EF4-FFF2-40B4-BE49-F238E27FC236}">
                <a16:creationId xmlns:a16="http://schemas.microsoft.com/office/drawing/2014/main" id="{CCA9671B-C12B-43F5-95AF-07CA5711A3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1251" name="Rectangle 3">
            <a:extLst>
              <a:ext uri="{FF2B5EF4-FFF2-40B4-BE49-F238E27FC236}">
                <a16:creationId xmlns:a16="http://schemas.microsoft.com/office/drawing/2014/main" id="{C9632C89-116E-4C0B-93CF-DAC69BA7DC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8965FCF-D781-4EC1-A7E6-536C6E7291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3BFFD9-B14F-4653-BB55-727B8C5E5F2D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97282" name="Rectangle 2">
            <a:extLst>
              <a:ext uri="{FF2B5EF4-FFF2-40B4-BE49-F238E27FC236}">
                <a16:creationId xmlns:a16="http://schemas.microsoft.com/office/drawing/2014/main" id="{7C009F18-24A4-4E5B-9171-8BDBDC0D8DF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Rectangle 3">
            <a:extLst>
              <a:ext uri="{FF2B5EF4-FFF2-40B4-BE49-F238E27FC236}">
                <a16:creationId xmlns:a16="http://schemas.microsoft.com/office/drawing/2014/main" id="{1A8EA8A4-C08F-4CB8-9C0D-CB2428EF98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055534A-8324-4908-93C5-338D09E2DC6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B1F695-2D53-451D-B879-478BC3759D85}" type="slidenum">
              <a:rPr lang="ru-RU" altLang="ru-RU"/>
              <a:pPr/>
              <a:t>30</a:t>
            </a:fld>
            <a:endParaRPr lang="ru-RU" altLang="ru-RU"/>
          </a:p>
        </p:txBody>
      </p:sp>
      <p:sp>
        <p:nvSpPr>
          <p:cNvPr id="142338" name="Rectangle 2">
            <a:extLst>
              <a:ext uri="{FF2B5EF4-FFF2-40B4-BE49-F238E27FC236}">
                <a16:creationId xmlns:a16="http://schemas.microsoft.com/office/drawing/2014/main" id="{8B2996A4-C972-45B0-8704-614D9868A85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2339" name="Rectangle 3">
            <a:extLst>
              <a:ext uri="{FF2B5EF4-FFF2-40B4-BE49-F238E27FC236}">
                <a16:creationId xmlns:a16="http://schemas.microsoft.com/office/drawing/2014/main" id="{A00F5247-5A12-47FE-A711-E1958C0E40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FB1D42E-B9C7-41E4-AD48-5C32824CC6A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D4E94C-5C13-4A20-B4F4-6357AF58E1D6}" type="slidenum">
              <a:rPr lang="ru-RU" altLang="ru-RU"/>
              <a:pPr/>
              <a:t>31</a:t>
            </a:fld>
            <a:endParaRPr lang="ru-RU" altLang="ru-RU"/>
          </a:p>
        </p:txBody>
      </p:sp>
      <p:sp>
        <p:nvSpPr>
          <p:cNvPr id="160770" name="Rectangle 2">
            <a:extLst>
              <a:ext uri="{FF2B5EF4-FFF2-40B4-BE49-F238E27FC236}">
                <a16:creationId xmlns:a16="http://schemas.microsoft.com/office/drawing/2014/main" id="{63DF9D2D-F0DE-4076-80F9-D46556BFF87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0771" name="Rectangle 3">
            <a:extLst>
              <a:ext uri="{FF2B5EF4-FFF2-40B4-BE49-F238E27FC236}">
                <a16:creationId xmlns:a16="http://schemas.microsoft.com/office/drawing/2014/main" id="{D73C31E2-9F69-4143-9CBB-F338301338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FB1D42E-B9C7-41E4-AD48-5C32824CC6A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D4E94C-5C13-4A20-B4F4-6357AF58E1D6}" type="slidenum">
              <a:rPr lang="ru-RU" altLang="ru-RU"/>
              <a:pPr/>
              <a:t>32</a:t>
            </a:fld>
            <a:endParaRPr lang="ru-RU" altLang="ru-RU"/>
          </a:p>
        </p:txBody>
      </p:sp>
      <p:sp>
        <p:nvSpPr>
          <p:cNvPr id="160770" name="Rectangle 2">
            <a:extLst>
              <a:ext uri="{FF2B5EF4-FFF2-40B4-BE49-F238E27FC236}">
                <a16:creationId xmlns:a16="http://schemas.microsoft.com/office/drawing/2014/main" id="{63DF9D2D-F0DE-4076-80F9-D46556BFF87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0771" name="Rectangle 3">
            <a:extLst>
              <a:ext uri="{FF2B5EF4-FFF2-40B4-BE49-F238E27FC236}">
                <a16:creationId xmlns:a16="http://schemas.microsoft.com/office/drawing/2014/main" id="{D73C31E2-9F69-4143-9CBB-F338301338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72758864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CE7D16B-3904-4DD1-83F0-42E14D7DBF3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3CDC35-3C47-4EB9-A675-6793659BAF02}" type="slidenum">
              <a:rPr lang="ru-RU" altLang="ru-RU"/>
              <a:pPr/>
              <a:t>33</a:t>
            </a:fld>
            <a:endParaRPr lang="ru-RU" altLang="ru-RU"/>
          </a:p>
        </p:txBody>
      </p:sp>
      <p:sp>
        <p:nvSpPr>
          <p:cNvPr id="158722" name="Rectangle 2">
            <a:extLst>
              <a:ext uri="{FF2B5EF4-FFF2-40B4-BE49-F238E27FC236}">
                <a16:creationId xmlns:a16="http://schemas.microsoft.com/office/drawing/2014/main" id="{34D9496B-8E3A-4D6E-B0B0-CAC0DF86D57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8723" name="Rectangle 3">
            <a:extLst>
              <a:ext uri="{FF2B5EF4-FFF2-40B4-BE49-F238E27FC236}">
                <a16:creationId xmlns:a16="http://schemas.microsoft.com/office/drawing/2014/main" id="{18C8610B-4D58-4912-8EFC-39F1E77262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0417CC6-34EB-418A-BF70-197DF27D5AC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398B9F-8AF7-49F8-8A98-701A1A61249C}" type="slidenum">
              <a:rPr lang="ru-RU" altLang="ru-RU"/>
              <a:pPr/>
              <a:t>34</a:t>
            </a:fld>
            <a:endParaRPr lang="ru-RU" altLang="ru-RU"/>
          </a:p>
        </p:txBody>
      </p:sp>
      <p:sp>
        <p:nvSpPr>
          <p:cNvPr id="162818" name="Rectangle 2">
            <a:extLst>
              <a:ext uri="{FF2B5EF4-FFF2-40B4-BE49-F238E27FC236}">
                <a16:creationId xmlns:a16="http://schemas.microsoft.com/office/drawing/2014/main" id="{20EFBAEC-C1D6-48E0-9D14-0F7320442CA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2819" name="Rectangle 3">
            <a:extLst>
              <a:ext uri="{FF2B5EF4-FFF2-40B4-BE49-F238E27FC236}">
                <a16:creationId xmlns:a16="http://schemas.microsoft.com/office/drawing/2014/main" id="{F3509B93-CF3B-4345-BDD5-827DE89770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040B827-DB13-430C-A278-0EFD94FA1A6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F4704C-8FDF-4253-8065-6178171B309D}" type="slidenum">
              <a:rPr lang="ru-RU" altLang="ru-RU"/>
              <a:pPr/>
              <a:t>35</a:t>
            </a:fld>
            <a:endParaRPr lang="ru-RU" altLang="ru-RU"/>
          </a:p>
        </p:txBody>
      </p:sp>
      <p:sp>
        <p:nvSpPr>
          <p:cNvPr id="148482" name="Rectangle 2">
            <a:extLst>
              <a:ext uri="{FF2B5EF4-FFF2-40B4-BE49-F238E27FC236}">
                <a16:creationId xmlns:a16="http://schemas.microsoft.com/office/drawing/2014/main" id="{4D7EAEEE-BC05-4C62-90D1-22CEE745C6D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8483" name="Rectangle 3">
            <a:extLst>
              <a:ext uri="{FF2B5EF4-FFF2-40B4-BE49-F238E27FC236}">
                <a16:creationId xmlns:a16="http://schemas.microsoft.com/office/drawing/2014/main" id="{89D5BA5F-BFD9-404E-9FEC-A236D9D801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08D91CC-1B36-465B-B9AC-5A037A4734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EE4F57-4F81-4E41-9F92-5A9AD610E583}" type="slidenum">
              <a:rPr lang="ru-RU" altLang="ru-RU"/>
              <a:pPr/>
              <a:t>36</a:t>
            </a:fld>
            <a:endParaRPr lang="ru-RU" altLang="ru-RU"/>
          </a:p>
        </p:txBody>
      </p:sp>
      <p:sp>
        <p:nvSpPr>
          <p:cNvPr id="150530" name="Rectangle 2">
            <a:extLst>
              <a:ext uri="{FF2B5EF4-FFF2-40B4-BE49-F238E27FC236}">
                <a16:creationId xmlns:a16="http://schemas.microsoft.com/office/drawing/2014/main" id="{10D779E7-BFC0-445F-908D-B8C89A3FB5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0531" name="Rectangle 3">
            <a:extLst>
              <a:ext uri="{FF2B5EF4-FFF2-40B4-BE49-F238E27FC236}">
                <a16:creationId xmlns:a16="http://schemas.microsoft.com/office/drawing/2014/main" id="{E1F748F6-B7B5-465A-ABE3-770D0F2962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8965FCF-D781-4EC1-A7E6-536C6E7291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3BFFD9-B14F-4653-BB55-727B8C5E5F2D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97282" name="Rectangle 2">
            <a:extLst>
              <a:ext uri="{FF2B5EF4-FFF2-40B4-BE49-F238E27FC236}">
                <a16:creationId xmlns:a16="http://schemas.microsoft.com/office/drawing/2014/main" id="{7C009F18-24A4-4E5B-9171-8BDBDC0D8DF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Rectangle 3">
            <a:extLst>
              <a:ext uri="{FF2B5EF4-FFF2-40B4-BE49-F238E27FC236}">
                <a16:creationId xmlns:a16="http://schemas.microsoft.com/office/drawing/2014/main" id="{1A8EA8A4-C08F-4CB8-9C0D-CB2428EF98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40734116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8965FCF-D781-4EC1-A7E6-536C6E7291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3BFFD9-B14F-4653-BB55-727B8C5E5F2D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97282" name="Rectangle 2">
            <a:extLst>
              <a:ext uri="{FF2B5EF4-FFF2-40B4-BE49-F238E27FC236}">
                <a16:creationId xmlns:a16="http://schemas.microsoft.com/office/drawing/2014/main" id="{7C009F18-24A4-4E5B-9171-8BDBDC0D8DF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Rectangle 3">
            <a:extLst>
              <a:ext uri="{FF2B5EF4-FFF2-40B4-BE49-F238E27FC236}">
                <a16:creationId xmlns:a16="http://schemas.microsoft.com/office/drawing/2014/main" id="{1A8EA8A4-C08F-4CB8-9C0D-CB2428EF98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661329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3F489C4-3760-479F-BD78-4132E3EE0A2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101F87-12CB-47D3-8F2F-4E13063ECE2A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93186" name="Rectangle 2">
            <a:extLst>
              <a:ext uri="{FF2B5EF4-FFF2-40B4-BE49-F238E27FC236}">
                <a16:creationId xmlns:a16="http://schemas.microsoft.com/office/drawing/2014/main" id="{0040EE7A-BBD5-4A4F-BDAB-046B66A9435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F7A9CA13-2B4B-465D-ADB4-2BCA2B5F41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3715957-C53D-461A-A801-5A3FF8C8922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9EA040-6236-481C-B666-F99BC6E2E788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99330" name="Rectangle 2">
            <a:extLst>
              <a:ext uri="{FF2B5EF4-FFF2-40B4-BE49-F238E27FC236}">
                <a16:creationId xmlns:a16="http://schemas.microsoft.com/office/drawing/2014/main" id="{7DCBEF86-4FC4-4A6D-8ED4-3F6867E5BA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1" name="Rectangle 3">
            <a:extLst>
              <a:ext uri="{FF2B5EF4-FFF2-40B4-BE49-F238E27FC236}">
                <a16:creationId xmlns:a16="http://schemas.microsoft.com/office/drawing/2014/main" id="{D5E1A72C-EEAD-4CD5-9ED0-FB0449ECE3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E303FEA-1225-4F0B-81D4-788ABD0B2F4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9D0CFA-B3DF-43DA-B4D2-54B20F5E7059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101378" name="Rectangle 2">
            <a:extLst>
              <a:ext uri="{FF2B5EF4-FFF2-40B4-BE49-F238E27FC236}">
                <a16:creationId xmlns:a16="http://schemas.microsoft.com/office/drawing/2014/main" id="{D4F6992E-0F7D-4ECC-AAF4-5A120CD4DBA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79" name="Rectangle 3">
            <a:extLst>
              <a:ext uri="{FF2B5EF4-FFF2-40B4-BE49-F238E27FC236}">
                <a16:creationId xmlns:a16="http://schemas.microsoft.com/office/drawing/2014/main" id="{2A906466-39F6-4457-BD70-60ECC00287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E303FEA-1225-4F0B-81D4-788ABD0B2F4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9D0CFA-B3DF-43DA-B4D2-54B20F5E7059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101378" name="Rectangle 2">
            <a:extLst>
              <a:ext uri="{FF2B5EF4-FFF2-40B4-BE49-F238E27FC236}">
                <a16:creationId xmlns:a16="http://schemas.microsoft.com/office/drawing/2014/main" id="{D4F6992E-0F7D-4ECC-AAF4-5A120CD4DBA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79" name="Rectangle 3">
            <a:extLst>
              <a:ext uri="{FF2B5EF4-FFF2-40B4-BE49-F238E27FC236}">
                <a16:creationId xmlns:a16="http://schemas.microsoft.com/office/drawing/2014/main" id="{2A906466-39F6-4457-BD70-60ECC00287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584803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A57205-E148-4899-9B1B-BCFAD61EEC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01F2575-6F27-43CA-B3C3-C5CE6596EC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24AF147-05B3-4C83-B8F6-2370B1B70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200B229-BDF8-45E9-9EFF-09EDC9EE3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26646FC-8B3A-47B6-906C-B66898B26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3D64C9-EB07-466E-A0E8-D86A17F8FEE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40608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00FEFF-2DF7-4C40-B68D-A50F3A13A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D86787D-5762-4A31-ACC5-B0254C9D32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2934F91-464E-4016-8677-E445DD63C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6837525-0516-44A0-8FE7-4D8DFEC0E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FE6D600-7FE7-4B5B-8CB2-19A37FD5D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B5FDE1-C665-4747-A37D-6B046A97B65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8995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B2F541D-E4C7-42CD-8FA7-795ACB9F22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2AAD01B-DB35-4150-8E55-EB4BE0C0DA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403C7E5-46FA-4D04-A1BB-0E8E1890F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C3166B3-022A-4562-B346-FB0C48CF6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71288AF-8A9C-419C-A566-FC61CB6A3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6C1A4D-A6CC-4C59-A463-1D7BA3FC19E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13521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CD424B-55BF-441F-9CB1-E07B3A81F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4EFA520-8C8B-45AE-A080-7F4BEE44D3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3CAD6CD-35ED-46D0-95F2-6ACC8D801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EBFA0B5-EB0C-4A26-8A40-887FE61A6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210F3CA-0337-4856-883C-35D872D01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57991B-7E73-4B33-AD45-8E1EF4F3B4D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21137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B048E1-B281-411E-95F6-08590D127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D2943D9-8150-49EE-A81A-98EDBE1E10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16CAA62-8CF0-4AAE-A1D5-902949BF3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3A3B6BB-8087-477C-8AAA-BABB35D08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6356B81-4C68-45CC-A7A2-6D666FFAA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0477F0-85AA-47CE-8F02-B11A668F56D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85173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3FC87C-C16A-4DEC-AE1D-05DC35FCE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427C15F-93C5-40B4-9C89-F598D7FD6A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243FF08-D4EC-46DC-875B-52042B75C4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ACD16A3-3539-45CC-A9FD-944A894A9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86E9280-3D93-4D14-B278-430096004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D7FF742-E20F-4571-A383-D82E70A62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89369F-313E-41C9-94E2-37B432B3602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10218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C11B29-EAD5-4EE5-A1D0-6A514FE9C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5D57D48-94D0-4C8D-B22E-9AC830E43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CCCB201-410D-4EB6-87CE-2C2722D875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95280F2-3B73-4620-A1F7-53902A0E7F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39462DE-E2B3-40EB-BD0B-4946BC2E1A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63F83A4-7D72-4144-B86E-8CECBDB58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9BAE7A8-471C-4ECC-8F35-AF0295D7E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AF1316E-2612-417C-96F6-919AFF08A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72C5DC-1BFA-4128-BB81-9F24D6DA836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9674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7665F3-6C47-46E2-95F0-F42D6FA2A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50FD621-AFA6-4986-9AFA-7129189DA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D7D103A-6A46-4983-AE93-59725D34F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86A93E3-A0FC-4621-BC0E-A480E3479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34376F-E962-47C0-9D23-D0E46910F4B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61109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B19B214-FCBC-495F-9BAB-FAD9E27BE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56009D9-A6D3-4BE4-8A87-6A80F3C0C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4F299F8-306A-457D-AE8E-5A553A7D0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AF36A4-6CA1-4636-A0F3-6EE8E5A65D9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54827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C8A0B6-D2E4-4671-B85B-ED5AAF6039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67C8474-C3C2-4702-B3CD-4F7196E99A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D331E04-5618-428E-A39A-EB2FB378D9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C1E6A5D-7A3E-4449-AC2E-476DD76685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B4677DD-0E7C-41F8-8A0A-5527DA1A8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E81F298-3D99-48A3-AC6A-F40B5B95C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6E8782-D48A-46BC-A03F-BB87D829798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40070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696E47-9537-4846-882A-BA6301275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2B5F75F-09A1-458A-8353-6334F55F32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32A8818-BE69-4872-93FC-927F9844EE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AA9C27F-F5C3-48B8-B783-F37AF0801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C4BAA4F-0365-4F41-AF44-5DC142466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9365A1E-6979-46CD-A266-294B76475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DDC0A4-F50D-412F-9994-921B8412539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91929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A2E0C28-C057-4372-8226-754D1D470B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2EEFF40-E29D-4C4C-BB17-214DCCE4E7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010A437-AACC-4D93-BD52-96FE6199848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E63EF27-45C0-480C-8762-5A007F8DE20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0647FE6-7E33-40D2-96D2-2B56B7191EB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2BC437B-C9DD-4954-A61C-FE56C1AD665E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5.w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7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3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71589754-100D-4A1A-B8BC-E2CE02F5E0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9552" y="1268760"/>
            <a:ext cx="7772400" cy="1116360"/>
          </a:xfrm>
        </p:spPr>
        <p:txBody>
          <a:bodyPr/>
          <a:lstStyle/>
          <a:p>
            <a:r>
              <a:rPr lang="ru-RU" altLang="ru-RU" dirty="0">
                <a:solidFill>
                  <a:srgbClr val="FF3300"/>
                </a:solidFill>
              </a:rPr>
              <a:t>16. Окружность и круг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>
            <a:extLst>
              <a:ext uri="{FF2B5EF4-FFF2-40B4-BE49-F238E27FC236}">
                <a16:creationId xmlns:a16="http://schemas.microsoft.com/office/drawing/2014/main" id="{997A2D7A-37D0-4546-AD8C-AF9F85216E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1</a:t>
            </a:r>
          </a:p>
        </p:txBody>
      </p:sp>
      <p:sp>
        <p:nvSpPr>
          <p:cNvPr id="100355" name="Text Box 3">
            <a:extLst>
              <a:ext uri="{FF2B5EF4-FFF2-40B4-BE49-F238E27FC236}">
                <a16:creationId xmlns:a16="http://schemas.microsoft.com/office/drawing/2014/main" id="{B78B344E-6BCF-4CAC-815A-3AA50CCEB6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7620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Какая фигура называется окружностью? </a:t>
            </a:r>
          </a:p>
        </p:txBody>
      </p:sp>
      <p:sp>
        <p:nvSpPr>
          <p:cNvPr id="100357" name="Text Box 5">
            <a:extLst>
              <a:ext uri="{FF2B5EF4-FFF2-40B4-BE49-F238E27FC236}">
                <a16:creationId xmlns:a16="http://schemas.microsoft.com/office/drawing/2014/main" id="{365ECDB1-DAA2-42B6-8F6A-E3CC8A1952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828800"/>
            <a:ext cx="8610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</a:t>
            </a:r>
            <a:r>
              <a:rPr lang="ru-RU" altLang="ru-RU" sz="2800" dirty="0">
                <a:solidFill>
                  <a:srgbClr val="FF3300"/>
                </a:solidFill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Окружностью называется фигура, состоящая из всех точек плоскости, удаленных от данной точки на данное расстояние. 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7641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0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7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>
            <a:extLst>
              <a:ext uri="{FF2B5EF4-FFF2-40B4-BE49-F238E27FC236}">
                <a16:creationId xmlns:a16="http://schemas.microsoft.com/office/drawing/2014/main" id="{85225224-A348-45FA-A081-28AC7F4957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2</a:t>
            </a:r>
          </a:p>
        </p:txBody>
      </p:sp>
      <p:sp>
        <p:nvSpPr>
          <p:cNvPr id="102403" name="Text Box 3">
            <a:extLst>
              <a:ext uri="{FF2B5EF4-FFF2-40B4-BE49-F238E27FC236}">
                <a16:creationId xmlns:a16="http://schemas.microsoft.com/office/drawing/2014/main" id="{41D3F483-F7AB-4606-9716-4A5EAE99CE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762000"/>
            <a:ext cx="8382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Какая фигура называется кругом? </a:t>
            </a:r>
          </a:p>
        </p:txBody>
      </p:sp>
      <p:sp>
        <p:nvSpPr>
          <p:cNvPr id="102404" name="Text Box 4">
            <a:extLst>
              <a:ext uri="{FF2B5EF4-FFF2-40B4-BE49-F238E27FC236}">
                <a16:creationId xmlns:a16="http://schemas.microsoft.com/office/drawing/2014/main" id="{E3B59C1B-99A9-4109-8E04-5A11D303DE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828800"/>
            <a:ext cx="86106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</a:t>
            </a:r>
            <a:r>
              <a:rPr lang="ru-RU" altLang="ru-RU" sz="2800" dirty="0">
                <a:solidFill>
                  <a:srgbClr val="FF3300"/>
                </a:solidFill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Кругом</a:t>
            </a:r>
            <a:r>
              <a:rPr lang="ru-RU" altLang="ru-RU" sz="3200" i="1" dirty="0">
                <a:cs typeface="Times New Roman" panose="02020603050405020304" pitchFamily="18" charset="0"/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называется фигура, состоящая из всех точек плоскости, удаленных от данной точки на расстояние, не превосходящее данное. 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2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4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>
            <a:extLst>
              <a:ext uri="{FF2B5EF4-FFF2-40B4-BE49-F238E27FC236}">
                <a16:creationId xmlns:a16="http://schemas.microsoft.com/office/drawing/2014/main" id="{6375140A-251D-4A0B-9639-3608ABAF0F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3</a:t>
            </a:r>
          </a:p>
        </p:txBody>
      </p:sp>
      <p:sp>
        <p:nvSpPr>
          <p:cNvPr id="104451" name="Text Box 3">
            <a:extLst>
              <a:ext uri="{FF2B5EF4-FFF2-40B4-BE49-F238E27FC236}">
                <a16:creationId xmlns:a16="http://schemas.microsoft.com/office/drawing/2014/main" id="{31281A97-26B8-4FBC-8C9F-A9CAC05B28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762000"/>
            <a:ext cx="7924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Что называется: а) хордой; б) диаметром окружности? </a:t>
            </a:r>
          </a:p>
        </p:txBody>
      </p:sp>
      <p:sp>
        <p:nvSpPr>
          <p:cNvPr id="104452" name="Text Box 4">
            <a:extLst>
              <a:ext uri="{FF2B5EF4-FFF2-40B4-BE49-F238E27FC236}">
                <a16:creationId xmlns:a16="http://schemas.microsoft.com/office/drawing/2014/main" id="{8110C694-7A80-4DA4-BCB6-00D4ACB91F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852936"/>
            <a:ext cx="86106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/>
              <a:t>а) Хордой называется о</a:t>
            </a:r>
            <a:r>
              <a:rPr lang="ru-RU" altLang="ru-RU" sz="3200" dirty="0">
                <a:cs typeface="Times New Roman" panose="02020603050405020304" pitchFamily="18" charset="0"/>
              </a:rPr>
              <a:t>трезок, соединяющий произвольные две точки окружности</a:t>
            </a:r>
            <a:r>
              <a:rPr lang="ru-RU" altLang="ru-RU" sz="3200" dirty="0"/>
              <a:t>;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r>
              <a:rPr lang="ru-RU" altLang="ru-RU" sz="3200" dirty="0"/>
              <a:t>б) х</a:t>
            </a:r>
            <a:r>
              <a:rPr lang="ru-RU" altLang="ru-RU" sz="3200" dirty="0">
                <a:cs typeface="Times New Roman" panose="02020603050405020304" pitchFamily="18" charset="0"/>
              </a:rPr>
              <a:t>орда, проходящая через центр окружности, называется диаметром.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4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2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>
            <a:extLst>
              <a:ext uri="{FF2B5EF4-FFF2-40B4-BE49-F238E27FC236}">
                <a16:creationId xmlns:a16="http://schemas.microsoft.com/office/drawing/2014/main" id="{984784E8-7C20-437F-97FD-9E87153000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4</a:t>
            </a:r>
          </a:p>
        </p:txBody>
      </p:sp>
      <p:sp>
        <p:nvSpPr>
          <p:cNvPr id="106499" name="Text Box 3">
            <a:extLst>
              <a:ext uri="{FF2B5EF4-FFF2-40B4-BE49-F238E27FC236}">
                <a16:creationId xmlns:a16="http://schemas.microsoft.com/office/drawing/2014/main" id="{EA532ADB-2CAE-4ADF-9613-10FC9F26EF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762000"/>
            <a:ext cx="83058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Чем является наибольшая хорда окружности? </a:t>
            </a:r>
          </a:p>
        </p:txBody>
      </p:sp>
      <p:sp>
        <p:nvSpPr>
          <p:cNvPr id="106500" name="Text Box 4">
            <a:extLst>
              <a:ext uri="{FF2B5EF4-FFF2-40B4-BE49-F238E27FC236}">
                <a16:creationId xmlns:a16="http://schemas.microsoft.com/office/drawing/2014/main" id="{A1814872-B7E5-4A59-8E58-A441927F62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276872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/>
              <a:t>Д</a:t>
            </a:r>
            <a:r>
              <a:rPr lang="ru-RU" altLang="ru-RU" sz="3200" dirty="0">
                <a:cs typeface="Times New Roman" panose="02020603050405020304" pitchFamily="18" charset="0"/>
              </a:rPr>
              <a:t>иаметром.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6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500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>
            <a:extLst>
              <a:ext uri="{FF2B5EF4-FFF2-40B4-BE49-F238E27FC236}">
                <a16:creationId xmlns:a16="http://schemas.microsoft.com/office/drawing/2014/main" id="{4068F705-1898-47AE-B246-6AADA13309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5</a:t>
            </a:r>
          </a:p>
        </p:txBody>
      </p:sp>
      <p:sp>
        <p:nvSpPr>
          <p:cNvPr id="108547" name="Text Box 3">
            <a:extLst>
              <a:ext uri="{FF2B5EF4-FFF2-40B4-BE49-F238E27FC236}">
                <a16:creationId xmlns:a16="http://schemas.microsoft.com/office/drawing/2014/main" id="{2ECE4C7B-7D77-406B-B77F-D56D3F23DE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762000"/>
            <a:ext cx="8305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В каком отношении делит диаметр, перпендикулярную ему хорду? </a:t>
            </a:r>
          </a:p>
        </p:txBody>
      </p:sp>
      <p:sp>
        <p:nvSpPr>
          <p:cNvPr id="108548" name="Text Box 4">
            <a:extLst>
              <a:ext uri="{FF2B5EF4-FFF2-40B4-BE49-F238E27FC236}">
                <a16:creationId xmlns:a16="http://schemas.microsoft.com/office/drawing/2014/main" id="{2D33D003-0DD2-445B-AB98-6803B05224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5146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/>
              <a:t>1:1.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8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8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>
            <a:extLst>
              <a:ext uri="{FF2B5EF4-FFF2-40B4-BE49-F238E27FC236}">
                <a16:creationId xmlns:a16="http://schemas.microsoft.com/office/drawing/2014/main" id="{FB17CC13-FC94-4EF6-A493-C07299AAB4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1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188419" name="Text Box 3">
            <a:extLst>
              <a:ext uri="{FF2B5EF4-FFF2-40B4-BE49-F238E27FC236}">
                <a16:creationId xmlns:a16="http://schemas.microsoft.com/office/drawing/2014/main" id="{CD77FFB7-7D81-4E71-91CE-A190F68028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8991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altLang="ru-RU" sz="3200" dirty="0"/>
              <a:t>Изобразите центр </a:t>
            </a:r>
            <a:r>
              <a:rPr lang="en-US" altLang="ru-RU" sz="3200" i="1" dirty="0"/>
              <a:t>O </a:t>
            </a:r>
            <a:r>
              <a:rPr lang="ru-RU" altLang="ru-RU" sz="3200" dirty="0"/>
              <a:t>окружности, проходящей через данные точки </a:t>
            </a:r>
            <a:r>
              <a:rPr lang="en-US" altLang="ru-RU" sz="3200" i="1" dirty="0"/>
              <a:t>A</a:t>
            </a:r>
            <a:r>
              <a:rPr lang="en-US" altLang="ru-RU" sz="3200" dirty="0"/>
              <a:t>, </a:t>
            </a:r>
            <a:r>
              <a:rPr lang="en-US" altLang="ru-RU" sz="3200" i="1" dirty="0"/>
              <a:t>B</a:t>
            </a:r>
            <a:r>
              <a:rPr lang="en-US" altLang="ru-RU" sz="3200" dirty="0"/>
              <a:t>, </a:t>
            </a:r>
            <a:r>
              <a:rPr lang="en-US" altLang="ru-RU" sz="3200" i="1" dirty="0"/>
              <a:t>C</a:t>
            </a:r>
            <a:r>
              <a:rPr lang="en-US" altLang="ru-RU" sz="3200" dirty="0"/>
              <a:t>, </a:t>
            </a:r>
            <a:r>
              <a:rPr lang="en-US" altLang="ru-RU" sz="3200" i="1" dirty="0"/>
              <a:t>D</a:t>
            </a:r>
            <a:r>
              <a:rPr lang="en-US" altLang="ru-RU" sz="3200" dirty="0"/>
              <a:t>.</a:t>
            </a:r>
            <a:endParaRPr lang="ru-RU" altLang="ru-RU" sz="3200" i="1" dirty="0"/>
          </a:p>
        </p:txBody>
      </p:sp>
      <p:pic>
        <p:nvPicPr>
          <p:cNvPr id="188420" name="Picture 4">
            <a:extLst>
              <a:ext uri="{FF2B5EF4-FFF2-40B4-BE49-F238E27FC236}">
                <a16:creationId xmlns:a16="http://schemas.microsoft.com/office/drawing/2014/main" id="{A2E80FDF-25C2-438D-9A35-A98F2BDD43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133600"/>
            <a:ext cx="3119438" cy="307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88421" name="Group 5">
            <a:extLst>
              <a:ext uri="{FF2B5EF4-FFF2-40B4-BE49-F238E27FC236}">
                <a16:creationId xmlns:a16="http://schemas.microsoft.com/office/drawing/2014/main" id="{5936FA55-EED4-4480-9B45-4F8E21C6D12F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2133600"/>
            <a:ext cx="5634038" cy="3246438"/>
            <a:chOff x="336" y="1344"/>
            <a:chExt cx="3549" cy="2045"/>
          </a:xfrm>
        </p:grpSpPr>
        <p:sp>
          <p:nvSpPr>
            <p:cNvPr id="188422" name="Text Box 6">
              <a:extLst>
                <a:ext uri="{FF2B5EF4-FFF2-40B4-BE49-F238E27FC236}">
                  <a16:creationId xmlns:a16="http://schemas.microsoft.com/office/drawing/2014/main" id="{37C1EE10-BF01-4D51-B340-022D455B08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024"/>
              <a:ext cx="235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Ответ.</a:t>
              </a:r>
              <a:r>
                <a:rPr lang="ru-RU" altLang="ru-RU">
                  <a:solidFill>
                    <a:srgbClr val="FF3300"/>
                  </a:solidFill>
                </a:rPr>
                <a:t> </a:t>
              </a:r>
            </a:p>
          </p:txBody>
        </p:sp>
        <p:pic>
          <p:nvPicPr>
            <p:cNvPr id="188423" name="Picture 7">
              <a:extLst>
                <a:ext uri="{FF2B5EF4-FFF2-40B4-BE49-F238E27FC236}">
                  <a16:creationId xmlns:a16="http://schemas.microsoft.com/office/drawing/2014/main" id="{D6610D0F-57FA-4AF4-87AD-214DA452C6C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1344"/>
              <a:ext cx="1965" cy="19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196199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8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>
            <a:extLst>
              <a:ext uri="{FF2B5EF4-FFF2-40B4-BE49-F238E27FC236}">
                <a16:creationId xmlns:a16="http://schemas.microsoft.com/office/drawing/2014/main" id="{E0C52E10-FC46-4CBD-9C80-51BD7C09B0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2</a:t>
            </a:r>
          </a:p>
        </p:txBody>
      </p:sp>
      <p:sp>
        <p:nvSpPr>
          <p:cNvPr id="190467" name="Text Box 3">
            <a:extLst>
              <a:ext uri="{FF2B5EF4-FFF2-40B4-BE49-F238E27FC236}">
                <a16:creationId xmlns:a16="http://schemas.microsoft.com/office/drawing/2014/main" id="{7DBE2D26-D358-4AC5-B303-A30EFA500A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8991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altLang="ru-RU" sz="3200" dirty="0"/>
              <a:t>Изобразите центр </a:t>
            </a:r>
            <a:r>
              <a:rPr lang="en-US" altLang="ru-RU" sz="3200" i="1" dirty="0"/>
              <a:t>O </a:t>
            </a:r>
            <a:r>
              <a:rPr lang="ru-RU" altLang="ru-RU" sz="3200" dirty="0"/>
              <a:t>окружности, проходящей через данные точки </a:t>
            </a:r>
            <a:r>
              <a:rPr lang="en-US" altLang="ru-RU" sz="3200" i="1" dirty="0"/>
              <a:t>A</a:t>
            </a:r>
            <a:r>
              <a:rPr lang="en-US" altLang="ru-RU" sz="3200" dirty="0"/>
              <a:t>, </a:t>
            </a:r>
            <a:r>
              <a:rPr lang="en-US" altLang="ru-RU" sz="3200" i="1" dirty="0"/>
              <a:t>B</a:t>
            </a:r>
            <a:r>
              <a:rPr lang="en-US" altLang="ru-RU" sz="3200" dirty="0"/>
              <a:t>, </a:t>
            </a:r>
            <a:r>
              <a:rPr lang="en-US" altLang="ru-RU" sz="3200" i="1" dirty="0"/>
              <a:t>C</a:t>
            </a:r>
            <a:r>
              <a:rPr lang="en-US" altLang="ru-RU" sz="3200" dirty="0"/>
              <a:t>, </a:t>
            </a:r>
            <a:r>
              <a:rPr lang="en-US" altLang="ru-RU" sz="3200" i="1" dirty="0"/>
              <a:t>D</a:t>
            </a:r>
            <a:r>
              <a:rPr lang="en-US" altLang="ru-RU" sz="3200" dirty="0"/>
              <a:t>.</a:t>
            </a:r>
            <a:endParaRPr lang="ru-RU" altLang="ru-RU" sz="3200" i="1" dirty="0"/>
          </a:p>
        </p:txBody>
      </p:sp>
      <p:pic>
        <p:nvPicPr>
          <p:cNvPr id="190468" name="Picture 4">
            <a:extLst>
              <a:ext uri="{FF2B5EF4-FFF2-40B4-BE49-F238E27FC236}">
                <a16:creationId xmlns:a16="http://schemas.microsoft.com/office/drawing/2014/main" id="{4AE21294-41EA-457F-AC45-8B6DB51800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209800"/>
            <a:ext cx="3119438" cy="307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90469" name="Group 5">
            <a:extLst>
              <a:ext uri="{FF2B5EF4-FFF2-40B4-BE49-F238E27FC236}">
                <a16:creationId xmlns:a16="http://schemas.microsoft.com/office/drawing/2014/main" id="{C944C093-6717-486B-891D-4D14B31C08EB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2209800"/>
            <a:ext cx="5634038" cy="3170238"/>
            <a:chOff x="336" y="1392"/>
            <a:chExt cx="3549" cy="1997"/>
          </a:xfrm>
        </p:grpSpPr>
        <p:sp>
          <p:nvSpPr>
            <p:cNvPr id="190470" name="Text Box 6">
              <a:extLst>
                <a:ext uri="{FF2B5EF4-FFF2-40B4-BE49-F238E27FC236}">
                  <a16:creationId xmlns:a16="http://schemas.microsoft.com/office/drawing/2014/main" id="{F464215D-D7FA-44C0-82F6-5032F976F6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024"/>
              <a:ext cx="235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Ответ. </a:t>
              </a:r>
            </a:p>
          </p:txBody>
        </p:sp>
        <p:pic>
          <p:nvPicPr>
            <p:cNvPr id="190471" name="Picture 7">
              <a:extLst>
                <a:ext uri="{FF2B5EF4-FFF2-40B4-BE49-F238E27FC236}">
                  <a16:creationId xmlns:a16="http://schemas.microsoft.com/office/drawing/2014/main" id="{AD3F8D0D-7ACC-493A-9427-D13108FBE44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1392"/>
              <a:ext cx="1965" cy="19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944677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0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>
            <a:extLst>
              <a:ext uri="{FF2B5EF4-FFF2-40B4-BE49-F238E27FC236}">
                <a16:creationId xmlns:a16="http://schemas.microsoft.com/office/drawing/2014/main" id="{142AB961-9995-496D-A997-B60AB483C7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3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192515" name="Text Box 3">
            <a:extLst>
              <a:ext uri="{FF2B5EF4-FFF2-40B4-BE49-F238E27FC236}">
                <a16:creationId xmlns:a16="http://schemas.microsoft.com/office/drawing/2014/main" id="{96209161-D5F1-4FB4-81C9-B389226242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8991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altLang="ru-RU" sz="3200" dirty="0"/>
              <a:t>Изобразите центр </a:t>
            </a:r>
            <a:r>
              <a:rPr lang="en-US" altLang="ru-RU" sz="3200" i="1" dirty="0"/>
              <a:t>O </a:t>
            </a:r>
            <a:r>
              <a:rPr lang="ru-RU" altLang="ru-RU" sz="3200" dirty="0"/>
              <a:t>окружности, проходящей через данные точки </a:t>
            </a:r>
            <a:r>
              <a:rPr lang="en-US" altLang="ru-RU" sz="3200" i="1" dirty="0"/>
              <a:t>A</a:t>
            </a:r>
            <a:r>
              <a:rPr lang="en-US" altLang="ru-RU" sz="3200" dirty="0"/>
              <a:t>, </a:t>
            </a:r>
            <a:r>
              <a:rPr lang="en-US" altLang="ru-RU" sz="3200" i="1" dirty="0"/>
              <a:t>B</a:t>
            </a:r>
            <a:r>
              <a:rPr lang="en-US" altLang="ru-RU" sz="3200" dirty="0"/>
              <a:t>, </a:t>
            </a:r>
            <a:r>
              <a:rPr lang="en-US" altLang="ru-RU" sz="3200" i="1" dirty="0"/>
              <a:t>C</a:t>
            </a:r>
            <a:r>
              <a:rPr lang="en-US" altLang="ru-RU" sz="3200" dirty="0"/>
              <a:t>, </a:t>
            </a:r>
            <a:r>
              <a:rPr lang="en-US" altLang="ru-RU" sz="3200" i="1" dirty="0"/>
              <a:t>D</a:t>
            </a:r>
            <a:r>
              <a:rPr lang="en-US" altLang="ru-RU" sz="3200" dirty="0"/>
              <a:t>.</a:t>
            </a:r>
            <a:endParaRPr lang="ru-RU" altLang="ru-RU" sz="3200" i="1" dirty="0"/>
          </a:p>
        </p:txBody>
      </p:sp>
      <p:pic>
        <p:nvPicPr>
          <p:cNvPr id="192520" name="Picture 8">
            <a:extLst>
              <a:ext uri="{FF2B5EF4-FFF2-40B4-BE49-F238E27FC236}">
                <a16:creationId xmlns:a16="http://schemas.microsoft.com/office/drawing/2014/main" id="{0B95EA16-13B0-48F3-93F3-4F7BA518D3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2938" y="2058988"/>
            <a:ext cx="2778125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92522" name="Group 10">
            <a:extLst>
              <a:ext uri="{FF2B5EF4-FFF2-40B4-BE49-F238E27FC236}">
                <a16:creationId xmlns:a16="http://schemas.microsoft.com/office/drawing/2014/main" id="{D6B706A1-2D4B-4FF6-A454-6502DE9BF957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2057400"/>
            <a:ext cx="5445125" cy="3322638"/>
            <a:chOff x="336" y="1296"/>
            <a:chExt cx="3430" cy="2093"/>
          </a:xfrm>
        </p:grpSpPr>
        <p:sp>
          <p:nvSpPr>
            <p:cNvPr id="192518" name="Text Box 6">
              <a:extLst>
                <a:ext uri="{FF2B5EF4-FFF2-40B4-BE49-F238E27FC236}">
                  <a16:creationId xmlns:a16="http://schemas.microsoft.com/office/drawing/2014/main" id="{DC6C180C-561C-4EB0-8534-5B7CA99C33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024"/>
              <a:ext cx="235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Ответ. </a:t>
              </a:r>
            </a:p>
          </p:txBody>
        </p:sp>
        <p:pic>
          <p:nvPicPr>
            <p:cNvPr id="192521" name="Picture 9">
              <a:extLst>
                <a:ext uri="{FF2B5EF4-FFF2-40B4-BE49-F238E27FC236}">
                  <a16:creationId xmlns:a16="http://schemas.microsoft.com/office/drawing/2014/main" id="{2FF00176-D8A2-490D-B971-F766799B2AD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16" y="1296"/>
              <a:ext cx="1750" cy="17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879954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2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>
            <a:extLst>
              <a:ext uri="{FF2B5EF4-FFF2-40B4-BE49-F238E27FC236}">
                <a16:creationId xmlns:a16="http://schemas.microsoft.com/office/drawing/2014/main" id="{FEA1624D-343C-464B-B541-ACA2842266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4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110595" name="Text Box 3">
            <a:extLst>
              <a:ext uri="{FF2B5EF4-FFF2-40B4-BE49-F238E27FC236}">
                <a16:creationId xmlns:a16="http://schemas.microsoft.com/office/drawing/2014/main" id="{A7E3AC79-9B3C-46DB-8F78-4D4D3422F8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762000"/>
            <a:ext cx="8305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Какому неравенству удовлетворяют точки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ru-RU" altLang="ru-RU" sz="3200" dirty="0">
                <a:cs typeface="Times New Roman" panose="02020603050405020304" pitchFamily="18" charset="0"/>
              </a:rPr>
              <a:t>, лежащие: а) в круге с центром в точке </a:t>
            </a:r>
            <a:r>
              <a:rPr lang="ru-RU" altLang="ru-RU" sz="3200" i="1" dirty="0">
                <a:cs typeface="Times New Roman" panose="02020603050405020304" pitchFamily="18" charset="0"/>
              </a:rPr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 и радиусом </a:t>
            </a:r>
            <a:r>
              <a:rPr lang="en-US" altLang="ru-RU" sz="3200" i="1" dirty="0">
                <a:cs typeface="Times New Roman" panose="02020603050405020304" pitchFamily="18" charset="0"/>
              </a:rPr>
              <a:t>R</a:t>
            </a:r>
            <a:r>
              <a:rPr lang="ru-RU" altLang="ru-RU" sz="3200" dirty="0">
                <a:cs typeface="Times New Roman" panose="02020603050405020304" pitchFamily="18" charset="0"/>
              </a:rPr>
              <a:t>; б) вне этого круга?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grpSp>
        <p:nvGrpSpPr>
          <p:cNvPr id="110602" name="Group 10">
            <a:extLst>
              <a:ext uri="{FF2B5EF4-FFF2-40B4-BE49-F238E27FC236}">
                <a16:creationId xmlns:a16="http://schemas.microsoft.com/office/drawing/2014/main" id="{11F3102F-538B-4F7D-B5B3-856825381B9F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3810000"/>
            <a:ext cx="6096000" cy="579438"/>
            <a:chOff x="336" y="1872"/>
            <a:chExt cx="3840" cy="365"/>
          </a:xfrm>
        </p:grpSpPr>
        <p:sp>
          <p:nvSpPr>
            <p:cNvPr id="110596" name="Text Box 4">
              <a:extLst>
                <a:ext uri="{FF2B5EF4-FFF2-40B4-BE49-F238E27FC236}">
                  <a16:creationId xmlns:a16="http://schemas.microsoft.com/office/drawing/2014/main" id="{1FF48999-9627-4327-B3AC-76F736C5B4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1872"/>
              <a:ext cx="384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r>
                <a:rPr lang="ru-RU" altLang="ru-RU" sz="3200">
                  <a:solidFill>
                    <a:schemeClr val="accent1"/>
                  </a:solidFill>
                </a:rPr>
                <a:t> </a:t>
              </a:r>
              <a:r>
                <a:rPr lang="ru-RU" altLang="ru-RU" sz="3200"/>
                <a:t>а) </a:t>
              </a:r>
              <a:r>
                <a:rPr lang="en-US" altLang="ru-RU" sz="3200" i="1"/>
                <a:t>OA</a:t>
              </a:r>
              <a:r>
                <a:rPr lang="ru-RU" altLang="ru-RU" sz="3200" i="1"/>
                <a:t>    </a:t>
              </a:r>
              <a:r>
                <a:rPr lang="en-US" altLang="ru-RU" sz="3200" i="1"/>
                <a:t>R</a:t>
              </a:r>
              <a:r>
                <a:rPr lang="en-US" altLang="ru-RU" sz="3200"/>
                <a:t>; </a:t>
              </a:r>
              <a:endParaRPr lang="en-US" altLang="ru-RU" sz="3200"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110597" name="Object 5">
              <a:extLst>
                <a:ext uri="{FF2B5EF4-FFF2-40B4-BE49-F238E27FC236}">
                  <a16:creationId xmlns:a16="http://schemas.microsoft.com/office/drawing/2014/main" id="{3CA99FE2-B0AB-4C95-A39D-1A44866B80F9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824" y="1968"/>
            <a:ext cx="144" cy="1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228600" imgH="279360" progId="Equation.DSMT4">
                    <p:embed/>
                  </p:oleObj>
                </mc:Choice>
                <mc:Fallback>
                  <p:oleObj name="Equation" r:id="rId3" imgW="228600" imgH="279360" progId="Equation.DSMT4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24" y="1968"/>
                          <a:ext cx="144" cy="1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10600" name="Text Box 8">
            <a:extLst>
              <a:ext uri="{FF2B5EF4-FFF2-40B4-BE49-F238E27FC236}">
                <a16:creationId xmlns:a16="http://schemas.microsoft.com/office/drawing/2014/main" id="{E0FE4E80-4EC4-4AC3-BDC9-4B6B318A97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4343400"/>
            <a:ext cx="487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/>
              <a:t>б) </a:t>
            </a:r>
            <a:r>
              <a:rPr lang="en-US" altLang="ru-RU" sz="3200" i="1"/>
              <a:t>OA &gt; R</a:t>
            </a:r>
            <a:r>
              <a:rPr lang="ru-RU" altLang="ru-RU" sz="3200"/>
              <a:t>.</a:t>
            </a:r>
            <a:endParaRPr lang="en-US" altLang="ru-RU" sz="320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0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0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600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>
            <a:extLst>
              <a:ext uri="{FF2B5EF4-FFF2-40B4-BE49-F238E27FC236}">
                <a16:creationId xmlns:a16="http://schemas.microsoft.com/office/drawing/2014/main" id="{8A931CBB-4DF2-4E31-AB25-202A90CB48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5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112643" name="Text Box 3">
            <a:extLst>
              <a:ext uri="{FF2B5EF4-FFF2-40B4-BE49-F238E27FC236}">
                <a16:creationId xmlns:a16="http://schemas.microsoft.com/office/drawing/2014/main" id="{80D5BE21-E359-4799-AF7F-C14DE45D42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762000"/>
            <a:ext cx="8305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Сколько диаметров можно провести через центр окружности?</a:t>
            </a:r>
          </a:p>
        </p:txBody>
      </p:sp>
      <p:sp>
        <p:nvSpPr>
          <p:cNvPr id="112645" name="Text Box 5">
            <a:extLst>
              <a:ext uri="{FF2B5EF4-FFF2-40B4-BE49-F238E27FC236}">
                <a16:creationId xmlns:a16="http://schemas.microsoft.com/office/drawing/2014/main" id="{0F27032B-A491-4756-9AA4-3E858D03AC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657600"/>
            <a:ext cx="5943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Бесконечно много.</a:t>
            </a:r>
            <a:endParaRPr lang="en-US" altLang="ru-RU" sz="320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2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5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71589754-100D-4A1A-B8BC-E2CE02F5E0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Окружность</a:t>
            </a:r>
          </a:p>
        </p:txBody>
      </p:sp>
      <p:sp>
        <p:nvSpPr>
          <p:cNvPr id="55300" name="Text Box 4">
            <a:extLst>
              <a:ext uri="{FF2B5EF4-FFF2-40B4-BE49-F238E27FC236}">
                <a16:creationId xmlns:a16="http://schemas.microsoft.com/office/drawing/2014/main" id="{0922DB30-C8EE-41F6-A278-2BA24222A1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581400"/>
            <a:ext cx="8610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Окружностью</a:t>
            </a:r>
            <a:r>
              <a:rPr lang="ru-RU" altLang="ru-RU" sz="2800">
                <a:solidFill>
                  <a:schemeClr val="accent1"/>
                </a:solidFill>
              </a:rPr>
              <a:t> </a:t>
            </a:r>
            <a:r>
              <a:rPr lang="ru-RU" altLang="ru-RU" sz="2800"/>
              <a:t>называется фигура, состоящая из всех точек плоскости …</a:t>
            </a:r>
            <a:endParaRPr lang="ru-RU" altLang="ru-RU" sz="2800">
              <a:cs typeface="Times New Roman" panose="02020603050405020304" pitchFamily="18" charset="0"/>
            </a:endParaRPr>
          </a:p>
        </p:txBody>
      </p:sp>
      <p:sp>
        <p:nvSpPr>
          <p:cNvPr id="55302" name="Text Box 6">
            <a:extLst>
              <a:ext uri="{FF2B5EF4-FFF2-40B4-BE49-F238E27FC236}">
                <a16:creationId xmlns:a16="http://schemas.microsoft.com/office/drawing/2014/main" id="{562A8F71-A937-4A50-8164-4132AAAC83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962400"/>
            <a:ext cx="8763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chemeClr val="accent1"/>
                </a:solidFill>
              </a:rPr>
              <a:t>                                        </a:t>
            </a:r>
            <a:r>
              <a:rPr lang="ru-RU" altLang="ru-RU" sz="2800"/>
              <a:t>удаленных от данной точки на данное расстояние.</a:t>
            </a:r>
          </a:p>
        </p:txBody>
      </p:sp>
      <p:sp>
        <p:nvSpPr>
          <p:cNvPr id="55319" name="Text Box 23">
            <a:extLst>
              <a:ext uri="{FF2B5EF4-FFF2-40B4-BE49-F238E27FC236}">
                <a16:creationId xmlns:a16="http://schemas.microsoft.com/office/drawing/2014/main" id="{A8CAB832-F7B8-4FC3-A63A-23D894430F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876800"/>
            <a:ext cx="4953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/>
              <a:t>Данная точка называется …</a:t>
            </a:r>
          </a:p>
        </p:txBody>
      </p:sp>
      <p:sp>
        <p:nvSpPr>
          <p:cNvPr id="55320" name="Text Box 24">
            <a:extLst>
              <a:ext uri="{FF2B5EF4-FFF2-40B4-BE49-F238E27FC236}">
                <a16:creationId xmlns:a16="http://schemas.microsoft.com/office/drawing/2014/main" id="{57281DD2-98AE-4C32-91CB-C92884FA24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4876800"/>
            <a:ext cx="3962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центром </a:t>
            </a:r>
            <a:r>
              <a:rPr lang="ru-RU" altLang="ru-RU" sz="2800"/>
              <a:t>окружности,</a:t>
            </a:r>
          </a:p>
        </p:txBody>
      </p:sp>
      <p:sp>
        <p:nvSpPr>
          <p:cNvPr id="55321" name="Text Box 25">
            <a:extLst>
              <a:ext uri="{FF2B5EF4-FFF2-40B4-BE49-F238E27FC236}">
                <a16:creationId xmlns:a16="http://schemas.microsoft.com/office/drawing/2014/main" id="{3015870E-E66F-43EC-A4C6-82A437F3D9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334000"/>
            <a:ext cx="4495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/>
              <a:t>а данное расстояние – …</a:t>
            </a:r>
          </a:p>
        </p:txBody>
      </p:sp>
      <p:sp>
        <p:nvSpPr>
          <p:cNvPr id="55322" name="Text Box 26">
            <a:extLst>
              <a:ext uri="{FF2B5EF4-FFF2-40B4-BE49-F238E27FC236}">
                <a16:creationId xmlns:a16="http://schemas.microsoft.com/office/drawing/2014/main" id="{CDBC83BC-116B-46B4-8CAD-88FA06FB91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5334000"/>
            <a:ext cx="441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радиусом </a:t>
            </a:r>
            <a:r>
              <a:rPr lang="ru-RU" altLang="ru-RU" sz="2800"/>
              <a:t>окружности.</a:t>
            </a:r>
          </a:p>
        </p:txBody>
      </p:sp>
      <p:pic>
        <p:nvPicPr>
          <p:cNvPr id="55330" name="Picture 34">
            <a:extLst>
              <a:ext uri="{FF2B5EF4-FFF2-40B4-BE49-F238E27FC236}">
                <a16:creationId xmlns:a16="http://schemas.microsoft.com/office/drawing/2014/main" id="{CB5063A1-C1AD-47BD-95C8-E5844E5F57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838200"/>
            <a:ext cx="2649538" cy="2614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70625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5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5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5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5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5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5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0" grpId="0" autoUpdateAnimBg="0"/>
      <p:bldP spid="55302" grpId="0" autoUpdateAnimBg="0"/>
      <p:bldP spid="55319" grpId="0" autoUpdateAnimBg="0"/>
      <p:bldP spid="55320" grpId="0" autoUpdateAnimBg="0"/>
      <p:bldP spid="55321" grpId="0" autoUpdateAnimBg="0"/>
      <p:bldP spid="55322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>
            <a:extLst>
              <a:ext uri="{FF2B5EF4-FFF2-40B4-BE49-F238E27FC236}">
                <a16:creationId xmlns:a16="http://schemas.microsoft.com/office/drawing/2014/main" id="{1B64B408-0027-406F-B81F-AC2D1AB052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6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169987" name="Text Box 3">
            <a:extLst>
              <a:ext uri="{FF2B5EF4-FFF2-40B4-BE49-F238E27FC236}">
                <a16:creationId xmlns:a16="http://schemas.microsoft.com/office/drawing/2014/main" id="{D381C9F0-47FA-4BE3-A0EF-41E514241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8991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Сколько окружностей может проходить через две заданные точки?</a:t>
            </a:r>
          </a:p>
        </p:txBody>
      </p:sp>
      <p:pic>
        <p:nvPicPr>
          <p:cNvPr id="169988" name="Picture 4">
            <a:extLst>
              <a:ext uri="{FF2B5EF4-FFF2-40B4-BE49-F238E27FC236}">
                <a16:creationId xmlns:a16="http://schemas.microsoft.com/office/drawing/2014/main" id="{77AD0512-FF6E-4633-A592-4AAAD36012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362200"/>
            <a:ext cx="2660650" cy="281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69992" name="Group 8">
            <a:extLst>
              <a:ext uri="{FF2B5EF4-FFF2-40B4-BE49-F238E27FC236}">
                <a16:creationId xmlns:a16="http://schemas.microsoft.com/office/drawing/2014/main" id="{6F1B5962-4DEC-4F28-BAE5-3DC5BF0E4BF6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2362200"/>
            <a:ext cx="5480050" cy="3856038"/>
            <a:chOff x="288" y="1488"/>
            <a:chExt cx="3452" cy="2429"/>
          </a:xfrm>
        </p:grpSpPr>
        <p:pic>
          <p:nvPicPr>
            <p:cNvPr id="169990" name="Picture 6">
              <a:extLst>
                <a:ext uri="{FF2B5EF4-FFF2-40B4-BE49-F238E27FC236}">
                  <a16:creationId xmlns:a16="http://schemas.microsoft.com/office/drawing/2014/main" id="{D81D4573-F0FA-4AF9-99A6-D2F12254777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4" y="1488"/>
              <a:ext cx="1676" cy="17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69991" name="Text Box 7">
              <a:extLst>
                <a:ext uri="{FF2B5EF4-FFF2-40B4-BE49-F238E27FC236}">
                  <a16:creationId xmlns:a16="http://schemas.microsoft.com/office/drawing/2014/main" id="{EBCC64FA-5691-4FCC-BF2B-517E31C2B7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3552"/>
              <a:ext cx="340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Ответ. </a:t>
              </a:r>
              <a:r>
                <a:rPr lang="ru-RU" altLang="ru-RU" sz="3200"/>
                <a:t>Бесконечно много.</a:t>
              </a:r>
              <a:endParaRPr lang="ru-RU" altLang="ru-RU" sz="3200">
                <a:solidFill>
                  <a:srgbClr val="FF33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9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1026">
            <a:extLst>
              <a:ext uri="{FF2B5EF4-FFF2-40B4-BE49-F238E27FC236}">
                <a16:creationId xmlns:a16="http://schemas.microsoft.com/office/drawing/2014/main" id="{3B7EC892-16E7-41A5-AE2B-A49882ED22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7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155651" name="Text Box 1027">
            <a:extLst>
              <a:ext uri="{FF2B5EF4-FFF2-40B4-BE49-F238E27FC236}">
                <a16:creationId xmlns:a16="http://schemas.microsoft.com/office/drawing/2014/main" id="{7BF466BF-3D0C-4C06-98F3-1E4BFBA574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762000"/>
            <a:ext cx="8305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Сколько окружностей </a:t>
            </a:r>
            <a:r>
              <a:rPr lang="ru-RU" altLang="ru-RU" sz="3200" dirty="0">
                <a:cs typeface="Times New Roman" panose="02020603050405020304" pitchFamily="18" charset="0"/>
              </a:rPr>
              <a:t>проходит через три заданные точки, принадлежащие одной прямой? </a:t>
            </a:r>
          </a:p>
        </p:txBody>
      </p:sp>
      <p:sp>
        <p:nvSpPr>
          <p:cNvPr id="155652" name="Text Box 1028">
            <a:extLst>
              <a:ext uri="{FF2B5EF4-FFF2-40B4-BE49-F238E27FC236}">
                <a16:creationId xmlns:a16="http://schemas.microsoft.com/office/drawing/2014/main" id="{143210FB-2640-4DE8-8388-5B5C862E17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191000"/>
            <a:ext cx="5943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Ни одной.</a:t>
            </a:r>
            <a:endParaRPr lang="en-US" altLang="ru-RU" sz="320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5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2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>
            <a:extLst>
              <a:ext uri="{FF2B5EF4-FFF2-40B4-BE49-F238E27FC236}">
                <a16:creationId xmlns:a16="http://schemas.microsoft.com/office/drawing/2014/main" id="{DA08B067-FEA1-4125-A43D-07B07A3C4C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8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116739" name="Text Box 3">
            <a:extLst>
              <a:ext uri="{FF2B5EF4-FFF2-40B4-BE49-F238E27FC236}">
                <a16:creationId xmlns:a16="http://schemas.microsoft.com/office/drawing/2014/main" id="{B2F3F3C5-D6C8-4464-950C-80A11FB2B1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762000"/>
            <a:ext cx="8305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диаметр окружности, если известно, что он на 55 мм больше радиуса.</a:t>
            </a:r>
          </a:p>
        </p:txBody>
      </p:sp>
      <p:sp>
        <p:nvSpPr>
          <p:cNvPr id="116740" name="Text Box 4">
            <a:extLst>
              <a:ext uri="{FF2B5EF4-FFF2-40B4-BE49-F238E27FC236}">
                <a16:creationId xmlns:a16="http://schemas.microsoft.com/office/drawing/2014/main" id="{F7385702-7581-4853-B88F-0344B7D753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038600"/>
            <a:ext cx="5943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110 мм.</a:t>
            </a:r>
            <a:endParaRPr lang="en-US" altLang="ru-RU" sz="320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6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40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>
            <a:extLst>
              <a:ext uri="{FF2B5EF4-FFF2-40B4-BE49-F238E27FC236}">
                <a16:creationId xmlns:a16="http://schemas.microsoft.com/office/drawing/2014/main" id="{20D6B995-B431-4082-B68F-53CFD9D921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9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118787" name="Text Box 3">
            <a:extLst>
              <a:ext uri="{FF2B5EF4-FFF2-40B4-BE49-F238E27FC236}">
                <a16:creationId xmlns:a16="http://schemas.microsoft.com/office/drawing/2014/main" id="{515852F1-4BC2-47B5-BFEA-67927E683F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762000"/>
            <a:ext cx="8305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длину наибольшей хорды окружности, радиус которой равен 5 см.</a:t>
            </a:r>
          </a:p>
        </p:txBody>
      </p:sp>
      <p:sp>
        <p:nvSpPr>
          <p:cNvPr id="118788" name="Text Box 4">
            <a:extLst>
              <a:ext uri="{FF2B5EF4-FFF2-40B4-BE49-F238E27FC236}">
                <a16:creationId xmlns:a16="http://schemas.microsoft.com/office/drawing/2014/main" id="{861FD9F7-0FA2-4AE7-BCCF-82498EC149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038600"/>
            <a:ext cx="5943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10 см.</a:t>
            </a:r>
            <a:endParaRPr lang="en-US" altLang="ru-RU" sz="320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8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8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>
            <a:extLst>
              <a:ext uri="{FF2B5EF4-FFF2-40B4-BE49-F238E27FC236}">
                <a16:creationId xmlns:a16="http://schemas.microsoft.com/office/drawing/2014/main" id="{A666B84A-6EB5-4A4A-8B1A-A5C284267E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10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182275" name="Text Box 3">
            <a:extLst>
              <a:ext uri="{FF2B5EF4-FFF2-40B4-BE49-F238E27FC236}">
                <a16:creationId xmlns:a16="http://schemas.microsoft.com/office/drawing/2014/main" id="{6917EB4A-5428-4887-B9A2-9C43A10018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762000"/>
            <a:ext cx="83058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Отрезки </a:t>
            </a:r>
            <a:r>
              <a:rPr lang="ru-RU" altLang="ru-RU" sz="3200" i="1" dirty="0">
                <a:cs typeface="Times New Roman" panose="02020603050405020304" pitchFamily="18" charset="0"/>
              </a:rPr>
              <a:t>АВ</a:t>
            </a:r>
            <a:r>
              <a:rPr lang="ru-RU" altLang="ru-RU" sz="3200" dirty="0">
                <a:cs typeface="Times New Roman" panose="02020603050405020304" pitchFamily="18" charset="0"/>
              </a:rPr>
              <a:t> и </a:t>
            </a:r>
            <a:r>
              <a:rPr lang="en-US" altLang="ru-RU" sz="3200" i="1" dirty="0">
                <a:cs typeface="Times New Roman" panose="02020603050405020304" pitchFamily="18" charset="0"/>
              </a:rPr>
              <a:t>CD</a:t>
            </a:r>
            <a:r>
              <a:rPr lang="ru-RU" altLang="ru-RU" sz="3200" dirty="0">
                <a:cs typeface="Times New Roman" panose="02020603050405020304" pitchFamily="18" charset="0"/>
              </a:rPr>
              <a:t> - диаметры окружности с центром </a:t>
            </a:r>
            <a:r>
              <a:rPr lang="ru-RU" altLang="ru-RU" sz="3200" i="1" dirty="0">
                <a:cs typeface="Times New Roman" panose="02020603050405020304" pitchFamily="18" charset="0"/>
              </a:rPr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. Найдите периметр треугольника </a:t>
            </a:r>
            <a:r>
              <a:rPr lang="en-US" altLang="ru-RU" sz="3200" i="1" dirty="0">
                <a:cs typeface="Times New Roman" panose="02020603050405020304" pitchFamily="18" charset="0"/>
              </a:rPr>
              <a:t>AOD</a:t>
            </a:r>
            <a:r>
              <a:rPr lang="ru-RU" altLang="ru-RU" sz="3200" dirty="0">
                <a:cs typeface="Times New Roman" panose="02020603050405020304" pitchFamily="18" charset="0"/>
              </a:rPr>
              <a:t>, если известно, что </a:t>
            </a:r>
            <a:r>
              <a:rPr lang="ru-RU" altLang="ru-RU" sz="3200" i="1" dirty="0">
                <a:cs typeface="Times New Roman" panose="02020603050405020304" pitchFamily="18" charset="0"/>
              </a:rPr>
              <a:t>СВ</a:t>
            </a:r>
            <a:r>
              <a:rPr lang="ru-RU" altLang="ru-RU" sz="3200" dirty="0">
                <a:cs typeface="Times New Roman" panose="02020603050405020304" pitchFamily="18" charset="0"/>
              </a:rPr>
              <a:t> = 13 см, </a:t>
            </a:r>
            <a:r>
              <a:rPr lang="ru-RU" altLang="ru-RU" sz="3200" i="1" dirty="0">
                <a:cs typeface="Times New Roman" panose="02020603050405020304" pitchFamily="18" charset="0"/>
              </a:rPr>
              <a:t>АВ</a:t>
            </a:r>
            <a:r>
              <a:rPr lang="ru-RU" altLang="ru-RU" sz="3200" dirty="0">
                <a:cs typeface="Times New Roman" panose="02020603050405020304" pitchFamily="18" charset="0"/>
              </a:rPr>
              <a:t> = 16 см.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182276" name="Text Box 4">
            <a:extLst>
              <a:ext uri="{FF2B5EF4-FFF2-40B4-BE49-F238E27FC236}">
                <a16:creationId xmlns:a16="http://schemas.microsoft.com/office/drawing/2014/main" id="{D42B269C-2193-49B1-970B-F8032B8A6D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876800"/>
            <a:ext cx="4114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29 см.</a:t>
            </a:r>
            <a:endParaRPr lang="en-US" altLang="ru-RU" sz="3200">
              <a:cs typeface="Times New Roman" panose="02020603050405020304" pitchFamily="18" charset="0"/>
            </a:endParaRPr>
          </a:p>
        </p:txBody>
      </p:sp>
      <p:pic>
        <p:nvPicPr>
          <p:cNvPr id="182277" name="Picture 5">
            <a:extLst>
              <a:ext uri="{FF2B5EF4-FFF2-40B4-BE49-F238E27FC236}">
                <a16:creationId xmlns:a16="http://schemas.microsoft.com/office/drawing/2014/main" id="{698EB596-9A62-4ADA-AB73-E294F464F7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2895600"/>
            <a:ext cx="2768600" cy="2509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2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2276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>
            <a:extLst>
              <a:ext uri="{FF2B5EF4-FFF2-40B4-BE49-F238E27FC236}">
                <a16:creationId xmlns:a16="http://schemas.microsoft.com/office/drawing/2014/main" id="{86C486B1-261F-452A-8764-3F73F50453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11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172035" name="Text Box 3">
            <a:extLst>
              <a:ext uri="{FF2B5EF4-FFF2-40B4-BE49-F238E27FC236}">
                <a16:creationId xmlns:a16="http://schemas.microsoft.com/office/drawing/2014/main" id="{C41BC7AE-6B90-4C0D-A981-A57166A0BB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762000"/>
            <a:ext cx="8305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Расстояние между точками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ru-RU" altLang="ru-RU" sz="3200" dirty="0">
                <a:cs typeface="Times New Roman" panose="02020603050405020304" pitchFamily="18" charset="0"/>
              </a:rPr>
              <a:t> и 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ru-RU" altLang="ru-RU" sz="3200" dirty="0">
                <a:cs typeface="Times New Roman" panose="02020603050405020304" pitchFamily="18" charset="0"/>
              </a:rPr>
              <a:t> равно 2 см. Найдите наименьший возможный радиус окружности, проходящей через эти точки.</a:t>
            </a:r>
          </a:p>
        </p:txBody>
      </p:sp>
      <p:sp>
        <p:nvSpPr>
          <p:cNvPr id="172036" name="Text Box 4">
            <a:extLst>
              <a:ext uri="{FF2B5EF4-FFF2-40B4-BE49-F238E27FC236}">
                <a16:creationId xmlns:a16="http://schemas.microsoft.com/office/drawing/2014/main" id="{D91B4E10-E8DF-4805-9E36-005E6EA758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114800"/>
            <a:ext cx="5943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1 см.</a:t>
            </a:r>
            <a:endParaRPr lang="en-US" altLang="ru-RU" sz="320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2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6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>
            <a:extLst>
              <a:ext uri="{FF2B5EF4-FFF2-40B4-BE49-F238E27FC236}">
                <a16:creationId xmlns:a16="http://schemas.microsoft.com/office/drawing/2014/main" id="{64CF1D01-B7C0-4950-A615-18CE4C1C99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12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174083" name="Text Box 3">
            <a:extLst>
              <a:ext uri="{FF2B5EF4-FFF2-40B4-BE49-F238E27FC236}">
                <a16:creationId xmlns:a16="http://schemas.microsoft.com/office/drawing/2014/main" id="{9B921FDD-39AB-4216-A613-E7DFCD44D6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8915400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Точка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ru-RU" altLang="ru-RU" sz="3200" dirty="0">
                <a:cs typeface="Times New Roman" panose="02020603050405020304" pitchFamily="18" charset="0"/>
              </a:rPr>
              <a:t> расположена вне окружности радиуса </a:t>
            </a:r>
            <a:r>
              <a:rPr lang="en-US" altLang="ru-RU" sz="3200" i="1" dirty="0">
                <a:cs typeface="Times New Roman" panose="02020603050405020304" pitchFamily="18" charset="0"/>
              </a:rPr>
              <a:t>R</a:t>
            </a:r>
            <a:r>
              <a:rPr lang="ru-RU" altLang="ru-RU" sz="3200" dirty="0">
                <a:cs typeface="Times New Roman" panose="02020603050405020304" pitchFamily="18" charset="0"/>
              </a:rPr>
              <a:t> и удалена от центра </a:t>
            </a:r>
            <a:r>
              <a:rPr lang="en-US" altLang="ru-RU" sz="3200" i="1" dirty="0">
                <a:cs typeface="Times New Roman" panose="02020603050405020304" pitchFamily="18" charset="0"/>
              </a:rPr>
              <a:t>O </a:t>
            </a:r>
            <a:r>
              <a:rPr lang="ru-RU" altLang="ru-RU" sz="3200" dirty="0">
                <a:cs typeface="Times New Roman" panose="02020603050405020304" pitchFamily="18" charset="0"/>
              </a:rPr>
              <a:t>этой окружности на расстояние </a:t>
            </a:r>
            <a:r>
              <a:rPr lang="en-US" altLang="ru-RU" sz="3200" i="1" dirty="0">
                <a:cs typeface="Times New Roman" panose="02020603050405020304" pitchFamily="18" charset="0"/>
              </a:rPr>
              <a:t>d</a:t>
            </a:r>
            <a:r>
              <a:rPr lang="ru-RU" altLang="ru-RU" sz="3200" dirty="0">
                <a:cs typeface="Times New Roman" panose="02020603050405020304" pitchFamily="18" charset="0"/>
              </a:rPr>
              <a:t>. Чему равн</a:t>
            </a:r>
            <a:r>
              <a:rPr lang="ru-RU" altLang="ru-RU" sz="3200" dirty="0"/>
              <a:t>ы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r>
              <a:rPr lang="ru-RU" altLang="ru-RU" sz="3200" dirty="0"/>
              <a:t>наименьшее и </a:t>
            </a:r>
            <a:r>
              <a:rPr lang="ru-RU" altLang="ru-RU" sz="3200" dirty="0">
                <a:cs typeface="Times New Roman" panose="02020603050405020304" pitchFamily="18" charset="0"/>
              </a:rPr>
              <a:t>наибольшее расстояни</a:t>
            </a:r>
            <a:r>
              <a:rPr lang="ru-RU" altLang="ru-RU" sz="3200" dirty="0"/>
              <a:t>я</a:t>
            </a:r>
            <a:r>
              <a:rPr lang="ru-RU" altLang="ru-RU" sz="3200" dirty="0">
                <a:cs typeface="Times New Roman" panose="02020603050405020304" pitchFamily="18" charset="0"/>
              </a:rPr>
              <a:t> от точки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ru-RU" altLang="ru-RU" sz="3200" dirty="0">
                <a:cs typeface="Times New Roman" panose="02020603050405020304" pitchFamily="18" charset="0"/>
              </a:rPr>
              <a:t> до точек данной окружности? </a:t>
            </a:r>
          </a:p>
        </p:txBody>
      </p:sp>
      <p:grpSp>
        <p:nvGrpSpPr>
          <p:cNvPr id="174084" name="Group 4">
            <a:extLst>
              <a:ext uri="{FF2B5EF4-FFF2-40B4-BE49-F238E27FC236}">
                <a16:creationId xmlns:a16="http://schemas.microsoft.com/office/drawing/2014/main" id="{C362B27D-52F9-4F05-9D76-2AE00C930E26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3581400"/>
            <a:ext cx="6708775" cy="2713038"/>
            <a:chOff x="336" y="2256"/>
            <a:chExt cx="4226" cy="1709"/>
          </a:xfrm>
        </p:grpSpPr>
        <p:sp>
          <p:nvSpPr>
            <p:cNvPr id="174085" name="Text Box 5">
              <a:extLst>
                <a:ext uri="{FF2B5EF4-FFF2-40B4-BE49-F238E27FC236}">
                  <a16:creationId xmlns:a16="http://schemas.microsoft.com/office/drawing/2014/main" id="{F1B59691-E5D7-4346-93BC-75CA6FF503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600"/>
              <a:ext cx="37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r>
                <a:rPr lang="ru-RU" altLang="ru-RU" sz="3200">
                  <a:solidFill>
                    <a:schemeClr val="accent1"/>
                  </a:solidFill>
                </a:rPr>
                <a:t> </a:t>
              </a:r>
              <a:r>
                <a:rPr lang="en-US" altLang="ru-RU" sz="3200" i="1"/>
                <a:t>d – R</a:t>
              </a:r>
              <a:r>
                <a:rPr lang="en-US" altLang="ru-RU" sz="3200"/>
                <a:t>;</a:t>
              </a:r>
              <a:r>
                <a:rPr lang="en-US" altLang="ru-RU" sz="3200" i="1"/>
                <a:t> R + d</a:t>
              </a:r>
              <a:r>
                <a:rPr lang="ru-RU" altLang="ru-RU" sz="3200"/>
                <a:t>.</a:t>
              </a:r>
              <a:endParaRPr lang="en-US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174086" name="Picture 6">
              <a:extLst>
                <a:ext uri="{FF2B5EF4-FFF2-40B4-BE49-F238E27FC236}">
                  <a16:creationId xmlns:a16="http://schemas.microsoft.com/office/drawing/2014/main" id="{19CBEA98-AFE5-4753-8B64-066570E7A5D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48" y="2256"/>
              <a:ext cx="2114" cy="15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4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>
            <a:extLst>
              <a:ext uri="{FF2B5EF4-FFF2-40B4-BE49-F238E27FC236}">
                <a16:creationId xmlns:a16="http://schemas.microsoft.com/office/drawing/2014/main" id="{1F726266-FD7D-4DA2-B2F5-6BBA69FA84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3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176131" name="Text Box 3">
            <a:extLst>
              <a:ext uri="{FF2B5EF4-FFF2-40B4-BE49-F238E27FC236}">
                <a16:creationId xmlns:a16="http://schemas.microsoft.com/office/drawing/2014/main" id="{A768DA27-3E28-47DB-BC7A-1DD6E22D6D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762000"/>
            <a:ext cx="8807896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Точка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ru-RU" altLang="ru-RU" sz="3200" dirty="0">
                <a:cs typeface="Times New Roman" panose="02020603050405020304" pitchFamily="18" charset="0"/>
              </a:rPr>
              <a:t> расположена внутри окружности радиуса </a:t>
            </a:r>
            <a:r>
              <a:rPr lang="en-US" altLang="ru-RU" sz="3200" i="1" dirty="0">
                <a:cs typeface="Times New Roman" panose="02020603050405020304" pitchFamily="18" charset="0"/>
              </a:rPr>
              <a:t>R</a:t>
            </a:r>
            <a:r>
              <a:rPr lang="ru-RU" altLang="ru-RU" sz="3200" dirty="0">
                <a:cs typeface="Times New Roman" panose="02020603050405020304" pitchFamily="18" charset="0"/>
              </a:rPr>
              <a:t> и удалена от центра </a:t>
            </a:r>
            <a:r>
              <a:rPr lang="en-US" altLang="ru-RU" sz="3200" i="1" dirty="0">
                <a:cs typeface="Times New Roman" panose="02020603050405020304" pitchFamily="18" charset="0"/>
              </a:rPr>
              <a:t>O </a:t>
            </a:r>
            <a:r>
              <a:rPr lang="ru-RU" altLang="ru-RU" sz="3200" dirty="0">
                <a:cs typeface="Times New Roman" panose="02020603050405020304" pitchFamily="18" charset="0"/>
              </a:rPr>
              <a:t>этой окружности на расстояние </a:t>
            </a:r>
            <a:r>
              <a:rPr lang="en-US" altLang="ru-RU" sz="3200" i="1" dirty="0">
                <a:cs typeface="Times New Roman" panose="02020603050405020304" pitchFamily="18" charset="0"/>
              </a:rPr>
              <a:t>d</a:t>
            </a:r>
            <a:r>
              <a:rPr lang="ru-RU" altLang="ru-RU" sz="3200" dirty="0">
                <a:cs typeface="Times New Roman" panose="02020603050405020304" pitchFamily="18" charset="0"/>
              </a:rPr>
              <a:t>. Чему равны наименьшее и наибольшее расстояния от точки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ru-RU" altLang="ru-RU" sz="3200" dirty="0">
                <a:cs typeface="Times New Roman" panose="02020603050405020304" pitchFamily="18" charset="0"/>
              </a:rPr>
              <a:t> до точек данной окружности? </a:t>
            </a:r>
          </a:p>
        </p:txBody>
      </p:sp>
      <p:grpSp>
        <p:nvGrpSpPr>
          <p:cNvPr id="176132" name="Group 4">
            <a:extLst>
              <a:ext uri="{FF2B5EF4-FFF2-40B4-BE49-F238E27FC236}">
                <a16:creationId xmlns:a16="http://schemas.microsoft.com/office/drawing/2014/main" id="{4D0C9304-4500-4870-AB41-CF4EFBB13D91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3505200"/>
            <a:ext cx="6200775" cy="2789238"/>
            <a:chOff x="384" y="2208"/>
            <a:chExt cx="3906" cy="1757"/>
          </a:xfrm>
        </p:grpSpPr>
        <p:sp>
          <p:nvSpPr>
            <p:cNvPr id="176133" name="Text Box 5">
              <a:extLst>
                <a:ext uri="{FF2B5EF4-FFF2-40B4-BE49-F238E27FC236}">
                  <a16:creationId xmlns:a16="http://schemas.microsoft.com/office/drawing/2014/main" id="{569EA898-B575-4DBB-8FA6-821CC5CDF1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3600"/>
              <a:ext cx="37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r>
                <a:rPr lang="ru-RU" altLang="ru-RU" sz="3200">
                  <a:solidFill>
                    <a:schemeClr val="accent1"/>
                  </a:solidFill>
                </a:rPr>
                <a:t> </a:t>
              </a:r>
              <a:r>
                <a:rPr lang="en-US" altLang="ru-RU" sz="3200" i="1"/>
                <a:t>R – d</a:t>
              </a:r>
              <a:r>
                <a:rPr lang="en-US" altLang="ru-RU" sz="3200"/>
                <a:t>;</a:t>
              </a:r>
              <a:r>
                <a:rPr lang="en-US" altLang="ru-RU" sz="3200" i="1"/>
                <a:t> R + d</a:t>
              </a:r>
              <a:r>
                <a:rPr lang="ru-RU" altLang="ru-RU" sz="3200"/>
                <a:t>.</a:t>
              </a:r>
              <a:endParaRPr lang="en-US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176134" name="Picture 6">
              <a:extLst>
                <a:ext uri="{FF2B5EF4-FFF2-40B4-BE49-F238E27FC236}">
                  <a16:creationId xmlns:a16="http://schemas.microsoft.com/office/drawing/2014/main" id="{5EF608C0-B78A-4269-9D4C-FC75335C297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88" y="2208"/>
              <a:ext cx="1602" cy="15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6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>
            <a:extLst>
              <a:ext uri="{FF2B5EF4-FFF2-40B4-BE49-F238E27FC236}">
                <a16:creationId xmlns:a16="http://schemas.microsoft.com/office/drawing/2014/main" id="{4CEB6F1D-21A9-42BC-8353-5BC39910CF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4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178179" name="Text Box 3">
            <a:extLst>
              <a:ext uri="{FF2B5EF4-FFF2-40B4-BE49-F238E27FC236}">
                <a16:creationId xmlns:a16="http://schemas.microsoft.com/office/drawing/2014/main" id="{7DA0E1C8-0A22-4BFE-8E09-630E95FBD6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96" y="762000"/>
            <a:ext cx="8879904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Наибольшее и наименьшее расстояния от данной точки, расположенной вне окружности, до точек окружности равны соответственно 50 см и 20 см. Найдите радиус данной окружности. </a:t>
            </a:r>
          </a:p>
        </p:txBody>
      </p:sp>
      <p:sp>
        <p:nvSpPr>
          <p:cNvPr id="178180" name="Text Box 4">
            <a:extLst>
              <a:ext uri="{FF2B5EF4-FFF2-40B4-BE49-F238E27FC236}">
                <a16:creationId xmlns:a16="http://schemas.microsoft.com/office/drawing/2014/main" id="{73C75E9A-78DC-47BC-BD29-069771F978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105400"/>
            <a:ext cx="5943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en-US" altLang="ru-RU" sz="3200"/>
              <a:t>15 </a:t>
            </a:r>
            <a:r>
              <a:rPr lang="ru-RU" altLang="ru-RU" sz="3200"/>
              <a:t>см.</a:t>
            </a:r>
            <a:endParaRPr lang="en-US" altLang="ru-RU" sz="320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8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180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>
            <a:extLst>
              <a:ext uri="{FF2B5EF4-FFF2-40B4-BE49-F238E27FC236}">
                <a16:creationId xmlns:a16="http://schemas.microsoft.com/office/drawing/2014/main" id="{066EEC41-8CFF-4BD9-9D13-8D14017FDA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15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180227" name="Text Box 3">
            <a:extLst>
              <a:ext uri="{FF2B5EF4-FFF2-40B4-BE49-F238E27FC236}">
                <a16:creationId xmlns:a16="http://schemas.microsoft.com/office/drawing/2014/main" id="{EB6B8CF0-7BA3-41E1-A876-3E9DADE487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8915400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Наибольшее и наименьшее расстояния от данной точки, расположенной внутри окружности, до точек окружности равны соответственно 20 см и 4 см. Найдите радиус данной окружности.</a:t>
            </a:r>
          </a:p>
        </p:txBody>
      </p:sp>
      <p:sp>
        <p:nvSpPr>
          <p:cNvPr id="180228" name="Text Box 4">
            <a:extLst>
              <a:ext uri="{FF2B5EF4-FFF2-40B4-BE49-F238E27FC236}">
                <a16:creationId xmlns:a16="http://schemas.microsoft.com/office/drawing/2014/main" id="{5BFCD59F-A4D3-4694-872F-BDC1DD2249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105400"/>
            <a:ext cx="5943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en-US" altLang="ru-RU" sz="3200"/>
              <a:t>1</a:t>
            </a:r>
            <a:r>
              <a:rPr lang="ru-RU" altLang="ru-RU" sz="3200"/>
              <a:t>2</a:t>
            </a:r>
            <a:r>
              <a:rPr lang="en-US" altLang="ru-RU" sz="3200"/>
              <a:t> </a:t>
            </a:r>
            <a:r>
              <a:rPr lang="ru-RU" altLang="ru-RU" sz="3200"/>
              <a:t>см.</a:t>
            </a:r>
            <a:endParaRPr lang="en-US" altLang="ru-RU" sz="320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0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228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>
            <a:extLst>
              <a:ext uri="{FF2B5EF4-FFF2-40B4-BE49-F238E27FC236}">
                <a16:creationId xmlns:a16="http://schemas.microsoft.com/office/drawing/2014/main" id="{A1CFF137-09A0-4697-88D0-ED7712E8E9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Круг</a:t>
            </a:r>
          </a:p>
        </p:txBody>
      </p:sp>
      <p:sp>
        <p:nvSpPr>
          <p:cNvPr id="96259" name="Text Box 3">
            <a:extLst>
              <a:ext uri="{FF2B5EF4-FFF2-40B4-BE49-F238E27FC236}">
                <a16:creationId xmlns:a16="http://schemas.microsoft.com/office/drawing/2014/main" id="{06BEADF1-583D-4317-AC62-9007A7C0B3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581400"/>
            <a:ext cx="8610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Кругом</a:t>
            </a:r>
            <a:r>
              <a:rPr lang="ru-RU" altLang="ru-RU" sz="2800">
                <a:solidFill>
                  <a:schemeClr val="accent1"/>
                </a:solidFill>
              </a:rPr>
              <a:t> </a:t>
            </a:r>
            <a:r>
              <a:rPr lang="ru-RU" altLang="ru-RU" sz="2800"/>
              <a:t>называется фигура, состоящая из всех точек плоскости …</a:t>
            </a:r>
            <a:endParaRPr lang="ru-RU" altLang="ru-RU" sz="2800">
              <a:cs typeface="Times New Roman" panose="02020603050405020304" pitchFamily="18" charset="0"/>
            </a:endParaRPr>
          </a:p>
        </p:txBody>
      </p:sp>
      <p:sp>
        <p:nvSpPr>
          <p:cNvPr id="96260" name="Text Box 4">
            <a:extLst>
              <a:ext uri="{FF2B5EF4-FFF2-40B4-BE49-F238E27FC236}">
                <a16:creationId xmlns:a16="http://schemas.microsoft.com/office/drawing/2014/main" id="{5A757A8E-1EE3-46DC-8236-6C1736A459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962400"/>
            <a:ext cx="8763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chemeClr val="accent1"/>
                </a:solidFill>
              </a:rPr>
              <a:t>                           </a:t>
            </a:r>
            <a:r>
              <a:rPr lang="ru-RU" altLang="ru-RU" sz="2800"/>
              <a:t>удаленных от данной точки на расстояние, не превосходящее данное.</a:t>
            </a:r>
          </a:p>
        </p:txBody>
      </p:sp>
      <p:sp>
        <p:nvSpPr>
          <p:cNvPr id="96261" name="Text Box 5">
            <a:extLst>
              <a:ext uri="{FF2B5EF4-FFF2-40B4-BE49-F238E27FC236}">
                <a16:creationId xmlns:a16="http://schemas.microsoft.com/office/drawing/2014/main" id="{FB3550D2-3474-40D6-9567-6707F4CFE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876800"/>
            <a:ext cx="4953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/>
              <a:t>Данная точка называется …</a:t>
            </a:r>
          </a:p>
        </p:txBody>
      </p:sp>
      <p:sp>
        <p:nvSpPr>
          <p:cNvPr id="96262" name="Text Box 6">
            <a:extLst>
              <a:ext uri="{FF2B5EF4-FFF2-40B4-BE49-F238E27FC236}">
                <a16:creationId xmlns:a16="http://schemas.microsoft.com/office/drawing/2014/main" id="{53F9DAC5-A7B2-4978-B4B7-36F3B7EE56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4876800"/>
            <a:ext cx="3962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центром</a:t>
            </a:r>
            <a:r>
              <a:rPr lang="ru-RU" altLang="ru-RU" sz="2800">
                <a:solidFill>
                  <a:schemeClr val="accent1"/>
                </a:solidFill>
              </a:rPr>
              <a:t> </a:t>
            </a:r>
            <a:r>
              <a:rPr lang="ru-RU" altLang="ru-RU" sz="2800"/>
              <a:t>круга,</a:t>
            </a:r>
          </a:p>
        </p:txBody>
      </p:sp>
      <p:sp>
        <p:nvSpPr>
          <p:cNvPr id="96263" name="Text Box 7">
            <a:extLst>
              <a:ext uri="{FF2B5EF4-FFF2-40B4-BE49-F238E27FC236}">
                <a16:creationId xmlns:a16="http://schemas.microsoft.com/office/drawing/2014/main" id="{AB37111A-5AEA-4EF2-B288-D3B416EBB9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334000"/>
            <a:ext cx="4495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/>
              <a:t>а данное расстояние – …</a:t>
            </a:r>
          </a:p>
        </p:txBody>
      </p:sp>
      <p:sp>
        <p:nvSpPr>
          <p:cNvPr id="96264" name="Text Box 8">
            <a:extLst>
              <a:ext uri="{FF2B5EF4-FFF2-40B4-BE49-F238E27FC236}">
                <a16:creationId xmlns:a16="http://schemas.microsoft.com/office/drawing/2014/main" id="{9EFEA38A-BD5B-4233-A8B4-53AE5CD410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5334000"/>
            <a:ext cx="441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радиусом </a:t>
            </a:r>
            <a:r>
              <a:rPr lang="ru-RU" altLang="ru-RU" sz="2800"/>
              <a:t>круга.</a:t>
            </a:r>
          </a:p>
        </p:txBody>
      </p:sp>
      <p:pic>
        <p:nvPicPr>
          <p:cNvPr id="96266" name="Picture 10">
            <a:extLst>
              <a:ext uri="{FF2B5EF4-FFF2-40B4-BE49-F238E27FC236}">
                <a16:creationId xmlns:a16="http://schemas.microsoft.com/office/drawing/2014/main" id="{25DE52FE-B6FA-4613-8FA1-5CA3001A7F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838200"/>
            <a:ext cx="2649538" cy="2614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6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6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6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6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6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6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9" grpId="0" autoUpdateAnimBg="0"/>
      <p:bldP spid="96260" grpId="0" autoUpdateAnimBg="0"/>
      <p:bldP spid="96261" grpId="0" autoUpdateAnimBg="0"/>
      <p:bldP spid="96262" grpId="0" autoUpdateAnimBg="0"/>
      <p:bldP spid="96263" grpId="0" autoUpdateAnimBg="0"/>
      <p:bldP spid="96264" grpId="0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>
            <a:extLst>
              <a:ext uri="{FF2B5EF4-FFF2-40B4-BE49-F238E27FC236}">
                <a16:creationId xmlns:a16="http://schemas.microsoft.com/office/drawing/2014/main" id="{3D05D354-677C-4F04-A858-0072D239F1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6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141315" name="Text Box 3">
            <a:extLst>
              <a:ext uri="{FF2B5EF4-FFF2-40B4-BE49-F238E27FC236}">
                <a16:creationId xmlns:a16="http://schemas.microsoft.com/office/drawing/2014/main" id="{39A2A847-854F-4D9E-92CC-D4F93A0C4D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Верно ли следующее утверждение: «</a:t>
            </a:r>
            <a:r>
              <a:rPr lang="ru-RU" altLang="ru-RU" sz="3200" dirty="0"/>
              <a:t>Диаметр, проходящий через середину хорды, перпендикулярен этой хорде</a:t>
            </a:r>
            <a:r>
              <a:rPr lang="ru-RU" altLang="ru-RU" sz="3200" dirty="0">
                <a:cs typeface="Times New Roman" panose="02020603050405020304" pitchFamily="18" charset="0"/>
              </a:rPr>
              <a:t>»?</a:t>
            </a:r>
            <a:r>
              <a:rPr lang="ru-RU" altLang="ru-RU" sz="32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endParaRPr lang="en-US" altLang="ru-RU" sz="3200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grpSp>
        <p:nvGrpSpPr>
          <p:cNvPr id="141320" name="Group 8">
            <a:extLst>
              <a:ext uri="{FF2B5EF4-FFF2-40B4-BE49-F238E27FC236}">
                <a16:creationId xmlns:a16="http://schemas.microsoft.com/office/drawing/2014/main" id="{2EF8A60D-132B-463D-A4EE-604D53788141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2590800"/>
            <a:ext cx="8153400" cy="3338513"/>
            <a:chOff x="288" y="1632"/>
            <a:chExt cx="5136" cy="2103"/>
          </a:xfrm>
        </p:grpSpPr>
        <p:sp>
          <p:nvSpPr>
            <p:cNvPr id="141316" name="Text Box 4">
              <a:extLst>
                <a:ext uri="{FF2B5EF4-FFF2-40B4-BE49-F238E27FC236}">
                  <a16:creationId xmlns:a16="http://schemas.microsoft.com/office/drawing/2014/main" id="{2C48FE0E-C722-44A1-8591-71A3EE552D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3408"/>
              <a:ext cx="513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>
                  <a:solidFill>
                    <a:srgbClr val="FF3300"/>
                  </a:solidFill>
                </a:rPr>
                <a:t>Ответ:</a:t>
              </a:r>
              <a:r>
                <a:rPr lang="ru-RU" altLang="ru-RU" sz="2800">
                  <a:solidFill>
                    <a:schemeClr val="accent1"/>
                  </a:solidFill>
                </a:rPr>
                <a:t> </a:t>
              </a:r>
              <a:r>
                <a:rPr lang="ru-RU" altLang="ru-RU" sz="2800"/>
                <a:t>Нет, хорда сама может быть диаметром.</a:t>
              </a:r>
              <a:endParaRPr lang="en-US" altLang="ru-RU" sz="2800">
                <a:cs typeface="Times New Roman" panose="02020603050405020304" pitchFamily="18" charset="0"/>
              </a:endParaRPr>
            </a:p>
          </p:txBody>
        </p:sp>
        <p:pic>
          <p:nvPicPr>
            <p:cNvPr id="141319" name="Picture 7">
              <a:extLst>
                <a:ext uri="{FF2B5EF4-FFF2-40B4-BE49-F238E27FC236}">
                  <a16:creationId xmlns:a16="http://schemas.microsoft.com/office/drawing/2014/main" id="{C53B7624-DFB2-434C-9B6F-91BF413190B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4" y="1632"/>
              <a:ext cx="2067" cy="17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>
            <a:extLst>
              <a:ext uri="{FF2B5EF4-FFF2-40B4-BE49-F238E27FC236}">
                <a16:creationId xmlns:a16="http://schemas.microsoft.com/office/drawing/2014/main" id="{51333DA0-4BFB-458D-8302-B74AE9D167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7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159747" name="Text Box 3">
            <a:extLst>
              <a:ext uri="{FF2B5EF4-FFF2-40B4-BE49-F238E27FC236}">
                <a16:creationId xmlns:a16="http://schemas.microsoft.com/office/drawing/2014/main" id="{B49535E9-9E0F-45FC-B889-EFF9BA59FF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Докажите, что если диаметр проходит через середину хорды, не являющейся диаметром, то он перпендикулярен этой хорде.</a:t>
            </a:r>
            <a:endParaRPr lang="en-US" altLang="ru-RU" sz="3200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grpSp>
        <p:nvGrpSpPr>
          <p:cNvPr id="159754" name="Group 10">
            <a:extLst>
              <a:ext uri="{FF2B5EF4-FFF2-40B4-BE49-F238E27FC236}">
                <a16:creationId xmlns:a16="http://schemas.microsoft.com/office/drawing/2014/main" id="{574D1049-F288-43E1-9F9B-BA2D868303B3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362200"/>
            <a:ext cx="8763000" cy="3343275"/>
            <a:chOff x="240" y="1488"/>
            <a:chExt cx="5520" cy="2106"/>
          </a:xfrm>
        </p:grpSpPr>
        <p:sp>
          <p:nvSpPr>
            <p:cNvPr id="159749" name="Text Box 5">
              <a:extLst>
                <a:ext uri="{FF2B5EF4-FFF2-40B4-BE49-F238E27FC236}">
                  <a16:creationId xmlns:a16="http://schemas.microsoft.com/office/drawing/2014/main" id="{A973CF2F-837D-4368-BF13-6F0393E7DE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08" y="1488"/>
              <a:ext cx="3552" cy="8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2800" dirty="0">
                  <a:solidFill>
                    <a:srgbClr val="FF3300"/>
                  </a:solidFill>
                </a:rPr>
                <a:t>	Решение.</a:t>
              </a:r>
              <a:r>
                <a:rPr lang="ru-RU" altLang="ru-RU" sz="2800" dirty="0">
                  <a:solidFill>
                    <a:schemeClr val="accent1"/>
                  </a:solidFill>
                </a:rPr>
                <a:t> </a:t>
              </a:r>
              <a:r>
                <a:rPr lang="ru-RU" altLang="ru-RU" sz="2800" dirty="0"/>
                <a:t>Пусть диаметр </a:t>
              </a:r>
              <a:r>
                <a:rPr lang="en-US" altLang="ru-RU" sz="2800" i="1" dirty="0"/>
                <a:t>AB </a:t>
              </a:r>
              <a:r>
                <a:rPr lang="ru-RU" altLang="ru-RU" sz="2800" dirty="0"/>
                <a:t>проходит через середину </a:t>
              </a:r>
              <a:r>
                <a:rPr lang="en-US" altLang="ru-RU" sz="2800" i="1" dirty="0"/>
                <a:t>E </a:t>
              </a:r>
              <a:r>
                <a:rPr lang="ru-RU" altLang="ru-RU" sz="2800" dirty="0"/>
                <a:t>хорды </a:t>
              </a:r>
              <a:r>
                <a:rPr lang="en-US" altLang="ru-RU" sz="2800" i="1" dirty="0"/>
                <a:t>CD</a:t>
              </a:r>
              <a:r>
                <a:rPr lang="ru-RU" altLang="ru-RU" sz="2800" dirty="0"/>
                <a:t>, не являющейся диаметром.</a:t>
              </a:r>
              <a:endParaRPr lang="en-US" altLang="ru-RU" sz="2800" dirty="0">
                <a:cs typeface="Times New Roman" panose="02020603050405020304" pitchFamily="18" charset="0"/>
              </a:endParaRPr>
            </a:p>
          </p:txBody>
        </p:sp>
        <p:pic>
          <p:nvPicPr>
            <p:cNvPr id="159752" name="Picture 8">
              <a:extLst>
                <a:ext uri="{FF2B5EF4-FFF2-40B4-BE49-F238E27FC236}">
                  <a16:creationId xmlns:a16="http://schemas.microsoft.com/office/drawing/2014/main" id="{97EB4846-E0DC-4BA1-A777-F58EDE4C1CD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0" y="1488"/>
              <a:ext cx="1797" cy="2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159756" name="Group 12">
            <a:extLst>
              <a:ext uri="{FF2B5EF4-FFF2-40B4-BE49-F238E27FC236}">
                <a16:creationId xmlns:a16="http://schemas.microsoft.com/office/drawing/2014/main" id="{9BC6B226-E5BC-4FCD-B985-452F6D7F93D2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362200"/>
            <a:ext cx="8763000" cy="3598863"/>
            <a:chOff x="240" y="1488"/>
            <a:chExt cx="5520" cy="2267"/>
          </a:xfrm>
        </p:grpSpPr>
        <p:sp>
          <p:nvSpPr>
            <p:cNvPr id="159753" name="Text Box 9">
              <a:extLst>
                <a:ext uri="{FF2B5EF4-FFF2-40B4-BE49-F238E27FC236}">
                  <a16:creationId xmlns:a16="http://schemas.microsoft.com/office/drawing/2014/main" id="{31812F60-38F0-4453-98FE-9133275E51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08" y="2352"/>
              <a:ext cx="3552" cy="14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2800" dirty="0"/>
                <a:t>	В равнобедренном треугольнике </a:t>
              </a:r>
              <a:r>
                <a:rPr lang="en-US" altLang="ru-RU" sz="2800" i="1" dirty="0"/>
                <a:t>OCD </a:t>
              </a:r>
              <a:r>
                <a:rPr lang="ru-RU" altLang="ru-RU" sz="2800" dirty="0"/>
                <a:t>отрезок </a:t>
              </a:r>
              <a:r>
                <a:rPr lang="en-US" altLang="ru-RU" sz="2800" i="1" dirty="0"/>
                <a:t>OE </a:t>
              </a:r>
              <a:r>
                <a:rPr lang="ru-RU" altLang="ru-RU" sz="2800" dirty="0"/>
                <a:t>– медиана. Следовательно, </a:t>
              </a:r>
              <a:r>
                <a:rPr lang="en-US" altLang="ru-RU" sz="2800" i="1" dirty="0"/>
                <a:t>OE </a:t>
              </a:r>
              <a:r>
                <a:rPr lang="ru-RU" altLang="ru-RU" sz="2800" dirty="0"/>
                <a:t>– высота. Значит диаметр </a:t>
              </a:r>
              <a:r>
                <a:rPr lang="en-US" altLang="ru-RU" sz="2800" i="1" dirty="0"/>
                <a:t>AB </a:t>
              </a:r>
              <a:r>
                <a:rPr lang="ru-RU" altLang="ru-RU" sz="2800" dirty="0"/>
                <a:t>перпендикулярен хорде </a:t>
              </a:r>
              <a:r>
                <a:rPr lang="en-US" altLang="ru-RU" sz="2800" i="1" dirty="0"/>
                <a:t>CD</a:t>
              </a:r>
              <a:r>
                <a:rPr lang="ru-RU" altLang="ru-RU" sz="2800" dirty="0"/>
                <a:t>.</a:t>
              </a:r>
              <a:endParaRPr lang="en-US" altLang="ru-RU" sz="2800" dirty="0">
                <a:cs typeface="Times New Roman" panose="02020603050405020304" pitchFamily="18" charset="0"/>
              </a:endParaRPr>
            </a:p>
          </p:txBody>
        </p:sp>
        <p:pic>
          <p:nvPicPr>
            <p:cNvPr id="159755" name="Picture 11">
              <a:extLst>
                <a:ext uri="{FF2B5EF4-FFF2-40B4-BE49-F238E27FC236}">
                  <a16:creationId xmlns:a16="http://schemas.microsoft.com/office/drawing/2014/main" id="{EC5934BB-ADA8-4143-8379-8D18AB4443F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0" y="1488"/>
              <a:ext cx="1797" cy="2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9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59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>
            <a:extLst>
              <a:ext uri="{FF2B5EF4-FFF2-40B4-BE49-F238E27FC236}">
                <a16:creationId xmlns:a16="http://schemas.microsoft.com/office/drawing/2014/main" id="{51333DA0-4BFB-458D-8302-B74AE9D167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18</a:t>
            </a:r>
          </a:p>
        </p:txBody>
      </p:sp>
      <p:sp>
        <p:nvSpPr>
          <p:cNvPr id="159747" name="Text Box 3">
            <a:extLst>
              <a:ext uri="{FF2B5EF4-FFF2-40B4-BE49-F238E27FC236}">
                <a16:creationId xmlns:a16="http://schemas.microsoft.com/office/drawing/2014/main" id="{B49535E9-9E0F-45FC-B889-EFF9BA59FF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69744"/>
            <a:ext cx="91440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Докажите, что прямая, перпендикулярная хорде окружности и проходящая через её середину, проходит через центр этой окружности.</a:t>
            </a:r>
            <a:endParaRPr lang="en-US" altLang="ru-RU" sz="2800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159749" name="Text Box 5">
            <a:extLst>
              <a:ext uri="{FF2B5EF4-FFF2-40B4-BE49-F238E27FC236}">
                <a16:creationId xmlns:a16="http://schemas.microsoft.com/office/drawing/2014/main" id="{A973CF2F-837D-4368-BF13-6F0393E7DE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5856" y="2181225"/>
            <a:ext cx="5868144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Решение.</a:t>
            </a:r>
            <a:r>
              <a:rPr lang="ru-RU" altLang="ru-RU" sz="2800" dirty="0">
                <a:solidFill>
                  <a:schemeClr val="accent1"/>
                </a:solidFill>
              </a:rPr>
              <a:t> </a:t>
            </a:r>
            <a:r>
              <a:rPr lang="ru-RU" altLang="ru-RU" sz="2800" dirty="0"/>
              <a:t>Пусть прямая </a:t>
            </a:r>
            <a:r>
              <a:rPr lang="en-US" altLang="ru-RU" sz="2800" i="1" dirty="0"/>
              <a:t>AB </a:t>
            </a:r>
            <a:r>
              <a:rPr lang="ru-RU" altLang="ru-RU" sz="2800" dirty="0"/>
              <a:t>перпендикулярна хорде </a:t>
            </a:r>
            <a:r>
              <a:rPr lang="en-US" altLang="ru-RU" sz="2800" i="1" dirty="0"/>
              <a:t>CD </a:t>
            </a:r>
            <a:r>
              <a:rPr lang="ru-RU" altLang="ru-RU" sz="2800" dirty="0"/>
              <a:t>и проходит через её середину </a:t>
            </a:r>
            <a:r>
              <a:rPr lang="en-US" altLang="ru-RU" sz="2800" i="1" dirty="0"/>
              <a:t>E</a:t>
            </a:r>
            <a:r>
              <a:rPr lang="ru-RU" altLang="ru-RU" sz="2800" dirty="0"/>
              <a:t>. Соединим отрезками точки </a:t>
            </a:r>
            <a:r>
              <a:rPr lang="en-US" altLang="ru-RU" sz="2800" i="1" dirty="0"/>
              <a:t>C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D </a:t>
            </a:r>
            <a:r>
              <a:rPr lang="ru-RU" altLang="ru-RU" sz="2800" dirty="0"/>
              <a:t>с центром </a:t>
            </a:r>
            <a:r>
              <a:rPr lang="en-US" altLang="ru-RU" sz="2800" i="1" dirty="0"/>
              <a:t>O </a:t>
            </a:r>
            <a:r>
              <a:rPr lang="ru-RU" altLang="ru-RU" sz="2800" dirty="0"/>
              <a:t>окружности. Треугольник </a:t>
            </a:r>
            <a:r>
              <a:rPr lang="en-US" altLang="ru-RU" sz="2800" i="1" dirty="0"/>
              <a:t>CDO </a:t>
            </a:r>
            <a:r>
              <a:rPr lang="ru-RU" altLang="ru-RU" sz="2800" dirty="0"/>
              <a:t>равнобедренный, </a:t>
            </a:r>
            <a:r>
              <a:rPr lang="en-US" altLang="ru-RU" sz="2800" i="1" dirty="0"/>
              <a:t>OE </a:t>
            </a:r>
            <a:r>
              <a:rPr lang="ru-RU" altLang="ru-RU" sz="2800" dirty="0"/>
              <a:t>– медиана. Следовательно, </a:t>
            </a:r>
            <a:r>
              <a:rPr lang="en-US" altLang="ru-RU" sz="2800" i="1" dirty="0"/>
              <a:t>OE </a:t>
            </a:r>
            <a:r>
              <a:rPr lang="ru-RU" altLang="ru-RU" sz="2800" dirty="0"/>
              <a:t>– высота. Значит, центр</a:t>
            </a:r>
            <a:r>
              <a:rPr lang="en-US" altLang="ru-RU" sz="2800" dirty="0"/>
              <a:t> </a:t>
            </a:r>
            <a:r>
              <a:rPr lang="en-US" altLang="ru-RU" sz="2800" i="1" dirty="0"/>
              <a:t>O </a:t>
            </a:r>
            <a:r>
              <a:rPr lang="ru-RU" altLang="ru-RU" sz="2800" dirty="0"/>
              <a:t>окружности принадлежит прямой </a:t>
            </a:r>
            <a:r>
              <a:rPr lang="en-US" altLang="ru-RU" sz="2800" i="1" dirty="0"/>
              <a:t>AB</a:t>
            </a:r>
            <a:r>
              <a:rPr lang="en-US" altLang="ru-RU" sz="2800" dirty="0"/>
              <a:t>.</a:t>
            </a:r>
            <a:endParaRPr lang="en-US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159755" name="Picture 11">
            <a:extLst>
              <a:ext uri="{FF2B5EF4-FFF2-40B4-BE49-F238E27FC236}">
                <a16:creationId xmlns:a16="http://schemas.microsoft.com/office/drawing/2014/main" id="{EC5934BB-ADA8-4143-8379-8D18AB4443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348880"/>
            <a:ext cx="2852738" cy="334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54126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9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749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>
            <a:extLst>
              <a:ext uri="{FF2B5EF4-FFF2-40B4-BE49-F238E27FC236}">
                <a16:creationId xmlns:a16="http://schemas.microsoft.com/office/drawing/2014/main" id="{52F29CFA-CAD7-40B8-9F0C-8F26577594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9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157699" name="Text Box 3">
            <a:extLst>
              <a:ext uri="{FF2B5EF4-FFF2-40B4-BE49-F238E27FC236}">
                <a16:creationId xmlns:a16="http://schemas.microsoft.com/office/drawing/2014/main" id="{CA037FF9-1ED2-4E0E-985A-B83F3C2A10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762000"/>
            <a:ext cx="873588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Верно ли следующее утверждение: «Равные хорды окружности одинаково удалены от ее центра»?</a:t>
            </a:r>
            <a:r>
              <a:rPr lang="ru-RU" altLang="ru-RU" sz="32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endParaRPr lang="en-US" altLang="ru-RU" sz="3200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grpSp>
        <p:nvGrpSpPr>
          <p:cNvPr id="157700" name="Group 4">
            <a:extLst>
              <a:ext uri="{FF2B5EF4-FFF2-40B4-BE49-F238E27FC236}">
                <a16:creationId xmlns:a16="http://schemas.microsoft.com/office/drawing/2014/main" id="{5770755C-F7DA-4388-95ED-53A79103ADC9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2209800"/>
            <a:ext cx="8153400" cy="3963988"/>
            <a:chOff x="288" y="1392"/>
            <a:chExt cx="5136" cy="2497"/>
          </a:xfrm>
        </p:grpSpPr>
        <p:sp>
          <p:nvSpPr>
            <p:cNvPr id="157701" name="Text Box 5">
              <a:extLst>
                <a:ext uri="{FF2B5EF4-FFF2-40B4-BE49-F238E27FC236}">
                  <a16:creationId xmlns:a16="http://schemas.microsoft.com/office/drawing/2014/main" id="{AC3C4390-CDE8-41FF-8644-5D5B701BB3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3024"/>
              <a:ext cx="5136" cy="8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2800" dirty="0">
                  <a:solidFill>
                    <a:srgbClr val="FF3300"/>
                  </a:solidFill>
                </a:rPr>
                <a:t>	Ответ:</a:t>
              </a:r>
              <a:r>
                <a:rPr lang="ru-RU" altLang="ru-RU" sz="2800" dirty="0">
                  <a:solidFill>
                    <a:schemeClr val="accent1"/>
                  </a:solidFill>
                </a:rPr>
                <a:t> </a:t>
              </a:r>
              <a:r>
                <a:rPr lang="ru-RU" altLang="ru-RU" sz="2800" dirty="0"/>
                <a:t>Да. Пусть </a:t>
              </a:r>
              <a:r>
                <a:rPr lang="en-US" altLang="ru-RU" sz="2800" i="1" dirty="0"/>
                <a:t>AB = A’B’</a:t>
              </a:r>
              <a:r>
                <a:rPr lang="ru-RU" altLang="ru-RU" sz="2800" i="1" dirty="0"/>
                <a:t>. </a:t>
              </a:r>
              <a:r>
                <a:rPr lang="ru-RU" altLang="ru-RU" sz="2800" dirty="0"/>
                <a:t>Треугольники </a:t>
              </a:r>
              <a:r>
                <a:rPr lang="en-US" altLang="ru-RU" sz="2800" i="1" dirty="0"/>
                <a:t>AOB </a:t>
              </a:r>
              <a:r>
                <a:rPr lang="ru-RU" altLang="ru-RU" sz="2800" dirty="0"/>
                <a:t>и </a:t>
              </a:r>
              <a:r>
                <a:rPr lang="en-US" altLang="ru-RU" sz="2800" i="1" dirty="0"/>
                <a:t>A’OB’ </a:t>
              </a:r>
              <a:r>
                <a:rPr lang="ru-RU" altLang="ru-RU" sz="2800" dirty="0"/>
                <a:t>равны. Следовательно, равны и их высоты: </a:t>
              </a:r>
              <a:r>
                <a:rPr lang="en-US" altLang="ru-RU" sz="2800" i="1" dirty="0"/>
                <a:t>OH = OH’</a:t>
              </a:r>
              <a:r>
                <a:rPr lang="en-US" altLang="ru-RU" sz="2800" dirty="0"/>
                <a:t>.</a:t>
              </a:r>
              <a:endParaRPr lang="en-US" altLang="ru-RU" sz="2800" dirty="0">
                <a:cs typeface="Times New Roman" panose="02020603050405020304" pitchFamily="18" charset="0"/>
              </a:endParaRPr>
            </a:p>
          </p:txBody>
        </p:sp>
        <p:pic>
          <p:nvPicPr>
            <p:cNvPr id="157702" name="Picture 6">
              <a:extLst>
                <a:ext uri="{FF2B5EF4-FFF2-40B4-BE49-F238E27FC236}">
                  <a16:creationId xmlns:a16="http://schemas.microsoft.com/office/drawing/2014/main" id="{361B90CF-471C-4874-AD59-7C1AB6D9E64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56" y="1392"/>
              <a:ext cx="1609" cy="15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7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>
            <a:extLst>
              <a:ext uri="{FF2B5EF4-FFF2-40B4-BE49-F238E27FC236}">
                <a16:creationId xmlns:a16="http://schemas.microsoft.com/office/drawing/2014/main" id="{05E160AC-7886-4C68-8CD0-7ACD704DB5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20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161795" name="Text Box 3">
            <a:extLst>
              <a:ext uri="{FF2B5EF4-FFF2-40B4-BE49-F238E27FC236}">
                <a16:creationId xmlns:a16="http://schemas.microsoft.com/office/drawing/2014/main" id="{1E90D246-BB04-4160-869B-5A4E101240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89154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Верно ли следующее утверждение: «</a:t>
            </a:r>
            <a:r>
              <a:rPr lang="ru-RU" altLang="ru-RU" sz="3200" dirty="0"/>
              <a:t>Х</a:t>
            </a:r>
            <a:r>
              <a:rPr lang="ru-RU" altLang="ru-RU" sz="3200" dirty="0">
                <a:cs typeface="Times New Roman" panose="02020603050405020304" pitchFamily="18" charset="0"/>
              </a:rPr>
              <a:t>орды окружности</a:t>
            </a:r>
            <a:r>
              <a:rPr lang="ru-RU" altLang="ru-RU" sz="3200" dirty="0"/>
              <a:t>,</a:t>
            </a:r>
            <a:r>
              <a:rPr lang="ru-RU" altLang="ru-RU" sz="3200" dirty="0">
                <a:cs typeface="Times New Roman" panose="02020603050405020304" pitchFamily="18" charset="0"/>
              </a:rPr>
              <a:t> одинаково удален</a:t>
            </a:r>
            <a:r>
              <a:rPr lang="ru-RU" altLang="ru-RU" sz="3200" dirty="0"/>
              <a:t>ные</a:t>
            </a:r>
            <a:r>
              <a:rPr lang="ru-RU" altLang="ru-RU" sz="3200" dirty="0">
                <a:cs typeface="Times New Roman" panose="02020603050405020304" pitchFamily="18" charset="0"/>
              </a:rPr>
              <a:t> от ее центра</a:t>
            </a:r>
            <a:r>
              <a:rPr lang="ru-RU" altLang="ru-RU" sz="3200" dirty="0"/>
              <a:t>, равны</a:t>
            </a:r>
            <a:r>
              <a:rPr lang="ru-RU" altLang="ru-RU" sz="3200" dirty="0">
                <a:cs typeface="Times New Roman" panose="02020603050405020304" pitchFamily="18" charset="0"/>
              </a:rPr>
              <a:t>»?</a:t>
            </a:r>
            <a:r>
              <a:rPr lang="ru-RU" altLang="ru-RU" sz="32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endParaRPr lang="en-US" altLang="ru-RU" sz="3200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grpSp>
        <p:nvGrpSpPr>
          <p:cNvPr id="161799" name="Group 7">
            <a:extLst>
              <a:ext uri="{FF2B5EF4-FFF2-40B4-BE49-F238E27FC236}">
                <a16:creationId xmlns:a16="http://schemas.microsoft.com/office/drawing/2014/main" id="{051C373C-0366-44E5-80E0-00DF0DF3FD51}"/>
              </a:ext>
            </a:extLst>
          </p:cNvPr>
          <p:cNvGrpSpPr>
            <a:grpSpLocks/>
          </p:cNvGrpSpPr>
          <p:nvPr/>
        </p:nvGrpSpPr>
        <p:grpSpPr bwMode="auto">
          <a:xfrm>
            <a:off x="0" y="2133600"/>
            <a:ext cx="9144000" cy="4724400"/>
            <a:chOff x="0" y="1344"/>
            <a:chExt cx="5760" cy="2976"/>
          </a:xfrm>
        </p:grpSpPr>
        <p:sp>
          <p:nvSpPr>
            <p:cNvPr id="161797" name="Text Box 5">
              <a:extLst>
                <a:ext uri="{FF2B5EF4-FFF2-40B4-BE49-F238E27FC236}">
                  <a16:creationId xmlns:a16="http://schemas.microsoft.com/office/drawing/2014/main" id="{CB8EE743-65F2-41BE-AB38-4D2C98E06F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2917"/>
              <a:ext cx="5760" cy="14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2800" dirty="0">
                  <a:solidFill>
                    <a:srgbClr val="FF3300"/>
                  </a:solidFill>
                </a:rPr>
                <a:t>	Решение.</a:t>
              </a:r>
              <a:r>
                <a:rPr lang="ru-RU" altLang="ru-RU" sz="2800" dirty="0">
                  <a:solidFill>
                    <a:schemeClr val="accent1"/>
                  </a:solidFill>
                </a:rPr>
                <a:t> </a:t>
              </a:r>
              <a:r>
                <a:rPr lang="ru-RU" altLang="ru-RU" sz="2800" dirty="0"/>
                <a:t>Да. Пусть </a:t>
              </a:r>
              <a:r>
                <a:rPr lang="en-US" altLang="ru-RU" sz="2800" i="1" dirty="0"/>
                <a:t>AB</a:t>
              </a:r>
              <a:r>
                <a:rPr lang="ru-RU" altLang="ru-RU" sz="2800" dirty="0"/>
                <a:t>,</a:t>
              </a:r>
              <a:r>
                <a:rPr lang="en-US" altLang="ru-RU" sz="2800" i="1" dirty="0"/>
                <a:t> A’B’</a:t>
              </a:r>
              <a:r>
                <a:rPr lang="ru-RU" altLang="ru-RU" sz="2800" i="1" dirty="0"/>
                <a:t> </a:t>
              </a:r>
              <a:r>
                <a:rPr lang="ru-RU" altLang="ru-RU" sz="2800" dirty="0"/>
                <a:t>– хорды окружности, одинаково удаленные от ее центра </a:t>
              </a:r>
              <a:r>
                <a:rPr lang="en-US" altLang="ru-RU" sz="2800" i="1" dirty="0"/>
                <a:t>O</a:t>
              </a:r>
              <a:r>
                <a:rPr lang="en-US" altLang="ru-RU" sz="2800" dirty="0"/>
                <a:t>, </a:t>
              </a:r>
              <a:r>
                <a:rPr lang="en-US" altLang="ru-RU" sz="2800" i="1" dirty="0"/>
                <a:t>OH = OH’</a:t>
              </a:r>
              <a:r>
                <a:rPr lang="en-US" altLang="ru-RU" sz="2800" dirty="0"/>
                <a:t>.</a:t>
              </a:r>
              <a:r>
                <a:rPr lang="ru-RU" altLang="ru-RU" sz="2800" i="1" dirty="0"/>
                <a:t> </a:t>
              </a:r>
              <a:r>
                <a:rPr lang="ru-RU" altLang="ru-RU" sz="2800" dirty="0"/>
                <a:t>Прямоугольные треугольники </a:t>
              </a:r>
              <a:r>
                <a:rPr lang="en-US" altLang="ru-RU" sz="2800" i="1" dirty="0"/>
                <a:t>AOH </a:t>
              </a:r>
              <a:r>
                <a:rPr lang="ru-RU" altLang="ru-RU" sz="2800" dirty="0"/>
                <a:t>и </a:t>
              </a:r>
              <a:r>
                <a:rPr lang="en-US" altLang="ru-RU" sz="2800" i="1" dirty="0"/>
                <a:t>A’OH’ </a:t>
              </a:r>
              <a:r>
                <a:rPr lang="ru-RU" altLang="ru-RU" sz="2800" dirty="0"/>
                <a:t>равны по катету и гипотенузе. Следовательно, </a:t>
              </a:r>
              <a:r>
                <a:rPr lang="en-US" altLang="ru-RU" sz="2800" i="1" dirty="0"/>
                <a:t>AH = AH’</a:t>
              </a:r>
              <a:r>
                <a:rPr lang="en-US" altLang="ru-RU" sz="2800" dirty="0"/>
                <a:t>. </a:t>
              </a:r>
              <a:r>
                <a:rPr lang="ru-RU" altLang="ru-RU" sz="2800" dirty="0"/>
                <a:t>Так как </a:t>
              </a:r>
              <a:r>
                <a:rPr lang="en-US" altLang="ru-RU" sz="2800" i="1" dirty="0"/>
                <a:t>AH = HB </a:t>
              </a:r>
              <a:r>
                <a:rPr lang="ru-RU" altLang="ru-RU" sz="2800" dirty="0"/>
                <a:t>и </a:t>
              </a:r>
              <a:r>
                <a:rPr lang="en-US" altLang="ru-RU" sz="2800" i="1" dirty="0"/>
                <a:t>A’H’ = H’B’</a:t>
              </a:r>
              <a:r>
                <a:rPr lang="ru-RU" altLang="ru-RU" sz="2800" dirty="0"/>
                <a:t>, то хорды </a:t>
              </a:r>
              <a:r>
                <a:rPr lang="en-US" altLang="ru-RU" sz="2800" i="1" dirty="0"/>
                <a:t>AB </a:t>
              </a:r>
              <a:r>
                <a:rPr lang="ru-RU" altLang="ru-RU" sz="2800" dirty="0"/>
                <a:t>и </a:t>
              </a:r>
              <a:r>
                <a:rPr lang="en-US" altLang="ru-RU" sz="2800" i="1" dirty="0"/>
                <a:t>A’B’ </a:t>
              </a:r>
              <a:r>
                <a:rPr lang="ru-RU" altLang="ru-RU" sz="2800" dirty="0"/>
                <a:t>равны.</a:t>
              </a:r>
              <a:endParaRPr lang="en-US" altLang="ru-RU" sz="2800" dirty="0"/>
            </a:p>
          </p:txBody>
        </p:sp>
        <p:pic>
          <p:nvPicPr>
            <p:cNvPr id="161798" name="Picture 6">
              <a:extLst>
                <a:ext uri="{FF2B5EF4-FFF2-40B4-BE49-F238E27FC236}">
                  <a16:creationId xmlns:a16="http://schemas.microsoft.com/office/drawing/2014/main" id="{79A23814-4E07-48E4-92E5-27B75394B3D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1344"/>
              <a:ext cx="1609" cy="15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1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>
            <a:extLst>
              <a:ext uri="{FF2B5EF4-FFF2-40B4-BE49-F238E27FC236}">
                <a16:creationId xmlns:a16="http://schemas.microsoft.com/office/drawing/2014/main" id="{AB3DEB05-DEFE-486D-A0BC-4E03ACE614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21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147459" name="Text Box 3">
            <a:extLst>
              <a:ext uri="{FF2B5EF4-FFF2-40B4-BE49-F238E27FC236}">
                <a16:creationId xmlns:a16="http://schemas.microsoft.com/office/drawing/2014/main" id="{83DE6369-FD44-4D94-A20D-901D12605C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762000"/>
            <a:ext cx="873588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Через какую точку, расположенную внутри окружности, можно провести бесконечно много равных хорд.</a:t>
            </a:r>
          </a:p>
        </p:txBody>
      </p:sp>
      <p:sp>
        <p:nvSpPr>
          <p:cNvPr id="147460" name="Text Box 4">
            <a:extLst>
              <a:ext uri="{FF2B5EF4-FFF2-40B4-BE49-F238E27FC236}">
                <a16:creationId xmlns:a16="http://schemas.microsoft.com/office/drawing/2014/main" id="{DD28EB8A-0504-4B1C-B634-2AD4014F32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4114800"/>
            <a:ext cx="815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Центр окружности.</a:t>
            </a:r>
            <a:endParaRPr lang="en-US" altLang="ru-RU" sz="320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7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60" grpId="0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>
            <a:extLst>
              <a:ext uri="{FF2B5EF4-FFF2-40B4-BE49-F238E27FC236}">
                <a16:creationId xmlns:a16="http://schemas.microsoft.com/office/drawing/2014/main" id="{0BF7CCE1-C691-40BD-A81B-45B67A4D09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22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149507" name="Text Box 3">
            <a:extLst>
              <a:ext uri="{FF2B5EF4-FFF2-40B4-BE49-F238E27FC236}">
                <a16:creationId xmlns:a16="http://schemas.microsoft.com/office/drawing/2014/main" id="{98564E8A-5E65-488A-9C78-FD96095FDE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762000"/>
            <a:ext cx="873588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Какой длины должны быть две хорды окружности радиуса </a:t>
            </a:r>
            <a:r>
              <a:rPr lang="en-US" altLang="ru-RU" sz="3200" i="1" dirty="0">
                <a:cs typeface="Times New Roman" panose="02020603050405020304" pitchFamily="18" charset="0"/>
              </a:rPr>
              <a:t>R</a:t>
            </a:r>
            <a:r>
              <a:rPr lang="ru-RU" altLang="ru-RU" sz="3200" dirty="0">
                <a:cs typeface="Times New Roman" panose="02020603050405020304" pitchFamily="18" charset="0"/>
              </a:rPr>
              <a:t>, чтобы при любом их расположении они пересекались?</a:t>
            </a:r>
          </a:p>
        </p:txBody>
      </p:sp>
      <p:sp>
        <p:nvSpPr>
          <p:cNvPr id="149508" name="Text Box 4">
            <a:extLst>
              <a:ext uri="{FF2B5EF4-FFF2-40B4-BE49-F238E27FC236}">
                <a16:creationId xmlns:a16="http://schemas.microsoft.com/office/drawing/2014/main" id="{C4EC7666-49CE-488B-B41C-1099670BA6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4114800"/>
            <a:ext cx="815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2</a:t>
            </a:r>
            <a:r>
              <a:rPr lang="en-US" altLang="ru-RU" sz="3200" i="1"/>
              <a:t>R</a:t>
            </a:r>
            <a:r>
              <a:rPr lang="ru-RU" altLang="ru-RU" sz="3200"/>
              <a:t>.</a:t>
            </a:r>
            <a:endParaRPr lang="en-US" altLang="ru-RU" sz="320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9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08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60" name="Text Box 4">
            <a:extLst>
              <a:ext uri="{FF2B5EF4-FFF2-40B4-BE49-F238E27FC236}">
                <a16:creationId xmlns:a16="http://schemas.microsoft.com/office/drawing/2014/main" id="{5A757A8E-1EE3-46DC-8236-6C1736A459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3985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000" dirty="0"/>
              <a:t>	</a:t>
            </a:r>
            <a:r>
              <a:rPr lang="ru-RU" altLang="ru-RU" dirty="0"/>
              <a:t>Для изображения окружности</a:t>
            </a:r>
            <a:r>
              <a:rPr lang="en-US" altLang="ru-RU" dirty="0"/>
              <a:t> </a:t>
            </a:r>
            <a:r>
              <a:rPr lang="ru-RU" altLang="ru-RU" dirty="0"/>
              <a:t>в программе </a:t>
            </a:r>
            <a:r>
              <a:rPr lang="en-US" altLang="ru-RU" dirty="0"/>
              <a:t>GeoGebra </a:t>
            </a:r>
            <a:r>
              <a:rPr lang="ru-RU" altLang="ru-RU" dirty="0"/>
              <a:t>можно воспользоваться инструментом «Окружность по центру и точке». Левой кнопкой мыши отметить последовательно две точки. В результате получим окружность с центром в первой точке, проходящую через вторую точку.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D358615-7D14-4F0B-8F8C-B3A5A3CFEA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7625" y="2186373"/>
            <a:ext cx="5904656" cy="4454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89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6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60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60" name="Text Box 4">
            <a:extLst>
              <a:ext uri="{FF2B5EF4-FFF2-40B4-BE49-F238E27FC236}">
                <a16:creationId xmlns:a16="http://schemas.microsoft.com/office/drawing/2014/main" id="{5A757A8E-1EE3-46DC-8236-6C1736A459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3985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000" dirty="0"/>
              <a:t>	</a:t>
            </a:r>
            <a:r>
              <a:rPr lang="ru-RU" altLang="ru-RU" dirty="0"/>
              <a:t>Окружность можно получить с помощью инструмента «Окружность по центру и радиусу». Левой кнопкой мыши отметим точку. В открывшемся окне введём радиус. В результате получим окружность с центром в данной точке, данного радиуса.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6204192-E44D-4805-9142-1A7E6C728D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7664" y="1772816"/>
            <a:ext cx="5903565" cy="4453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3619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6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60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FC30CAAB-2064-4218-85AD-00F4DADC97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Хорда и диаметр</a:t>
            </a:r>
          </a:p>
        </p:txBody>
      </p:sp>
      <p:sp>
        <p:nvSpPr>
          <p:cNvPr id="92163" name="Text Box 3">
            <a:extLst>
              <a:ext uri="{FF2B5EF4-FFF2-40B4-BE49-F238E27FC236}">
                <a16:creationId xmlns:a16="http://schemas.microsoft.com/office/drawing/2014/main" id="{AD6D01BE-7692-4C67-82BF-DC221C1AA7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8862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Хордой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называется отрезок, …</a:t>
            </a:r>
            <a:endParaRPr lang="ru-RU" altLang="ru-RU" sz="3200">
              <a:cs typeface="Times New Roman" panose="02020603050405020304" pitchFamily="18" charset="0"/>
            </a:endParaRPr>
          </a:p>
        </p:txBody>
      </p:sp>
      <p:sp>
        <p:nvSpPr>
          <p:cNvPr id="92176" name="Text Box 16">
            <a:extLst>
              <a:ext uri="{FF2B5EF4-FFF2-40B4-BE49-F238E27FC236}">
                <a16:creationId xmlns:a16="http://schemas.microsoft.com/office/drawing/2014/main" id="{E40FFFB2-197A-43B1-930B-DB35ECF462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1054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Диаметром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называется хорда, </a:t>
            </a:r>
            <a:endParaRPr lang="ru-RU" altLang="ru-RU" sz="3200">
              <a:cs typeface="Times New Roman" panose="02020603050405020304" pitchFamily="18" charset="0"/>
            </a:endParaRPr>
          </a:p>
        </p:txBody>
      </p:sp>
      <p:pic>
        <p:nvPicPr>
          <p:cNvPr id="92179" name="Picture 19">
            <a:extLst>
              <a:ext uri="{FF2B5EF4-FFF2-40B4-BE49-F238E27FC236}">
                <a16:creationId xmlns:a16="http://schemas.microsoft.com/office/drawing/2014/main" id="{031BE838-C422-4EDF-936E-7FB6EBF568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609600"/>
            <a:ext cx="2649538" cy="319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2180" name="Text Box 20">
            <a:extLst>
              <a:ext uri="{FF2B5EF4-FFF2-40B4-BE49-F238E27FC236}">
                <a16:creationId xmlns:a16="http://schemas.microsoft.com/office/drawing/2014/main" id="{B80DF857-9E3D-4BD8-AA62-0A65A5FE3F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886200"/>
            <a:ext cx="8763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chemeClr val="accent1"/>
                </a:solidFill>
              </a:rPr>
              <a:t>                                                                       </a:t>
            </a:r>
            <a:r>
              <a:rPr lang="ru-RU" altLang="ru-RU" sz="3200"/>
              <a:t>соединяющий произвольные две точки окружности.</a:t>
            </a:r>
          </a:p>
        </p:txBody>
      </p:sp>
      <p:sp>
        <p:nvSpPr>
          <p:cNvPr id="92181" name="Text Box 21">
            <a:extLst>
              <a:ext uri="{FF2B5EF4-FFF2-40B4-BE49-F238E27FC236}">
                <a16:creationId xmlns:a16="http://schemas.microsoft.com/office/drawing/2014/main" id="{F3CD202F-ED5A-44AC-93BC-6F8482B73D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1054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chemeClr val="accent1"/>
                </a:solidFill>
              </a:rPr>
              <a:t>                                                                     </a:t>
            </a:r>
            <a:r>
              <a:rPr lang="ru-RU" altLang="ru-RU" sz="3200"/>
              <a:t>проходящая через центр окружности.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2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2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2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3" grpId="0" autoUpdateAnimBg="0"/>
      <p:bldP spid="92176" grpId="0" autoUpdateAnimBg="0"/>
      <p:bldP spid="92180" grpId="0" autoUpdateAnimBg="0"/>
      <p:bldP spid="92181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12" name="Text Box 8">
            <a:extLst>
              <a:ext uri="{FF2B5EF4-FFF2-40B4-BE49-F238E27FC236}">
                <a16:creationId xmlns:a16="http://schemas.microsoft.com/office/drawing/2014/main" id="{2003A515-3C35-4BB0-AF2C-5CD2ADA61D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230564"/>
            <a:ext cx="9036496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0000"/>
                </a:solidFill>
              </a:rPr>
              <a:t>	Теорема. </a:t>
            </a:r>
            <a:r>
              <a:rPr lang="ru-RU" altLang="ru-RU" sz="3200" dirty="0"/>
              <a:t>Диаметр, перпендикулярный хорде, делит эту хорду пополам.</a:t>
            </a:r>
            <a:endParaRPr lang="ru-RU" altLang="ru-RU" sz="3200" dirty="0">
              <a:cs typeface="Times New Roman" panose="02020603050405020304" pitchFamily="18" charset="0"/>
            </a:endParaRPr>
          </a:p>
        </p:txBody>
      </p:sp>
      <p:pic>
        <p:nvPicPr>
          <p:cNvPr id="98313" name="Picture 9">
            <a:extLst>
              <a:ext uri="{FF2B5EF4-FFF2-40B4-BE49-F238E27FC236}">
                <a16:creationId xmlns:a16="http://schemas.microsoft.com/office/drawing/2014/main" id="{804B67E7-7BC3-4CDC-A495-E6C776EE75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628800"/>
            <a:ext cx="2597150" cy="308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8314" name="Text Box 10">
            <a:extLst>
              <a:ext uri="{FF2B5EF4-FFF2-40B4-BE49-F238E27FC236}">
                <a16:creationId xmlns:a16="http://schemas.microsoft.com/office/drawing/2014/main" id="{FB5034E3-D795-4B3C-BA4E-B1985AED6A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1297364"/>
            <a:ext cx="6096000" cy="4789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Доказательство: </a:t>
            </a:r>
            <a:r>
              <a:rPr lang="ru-RU" altLang="ru-RU" sz="2800" dirty="0">
                <a:cs typeface="Times New Roman" panose="02020603050405020304" pitchFamily="18" charset="0"/>
              </a:rPr>
              <a:t>Пусть дана окружность с центром в точке </a:t>
            </a:r>
            <a:r>
              <a:rPr lang="ru-RU" altLang="ru-RU" sz="2800" i="1" dirty="0">
                <a:cs typeface="Times New Roman" panose="02020603050405020304" pitchFamily="18" charset="0"/>
              </a:rPr>
              <a:t>О</a:t>
            </a:r>
            <a:r>
              <a:rPr lang="ru-RU" altLang="ru-RU" sz="2800" dirty="0">
                <a:cs typeface="Times New Roman" panose="02020603050405020304" pitchFamily="18" charset="0"/>
              </a:rPr>
              <a:t>, диаметр </a:t>
            </a:r>
            <a:r>
              <a:rPr lang="ru-RU" altLang="ru-RU" sz="2800" i="1" dirty="0">
                <a:cs typeface="Times New Roman" panose="02020603050405020304" pitchFamily="18" charset="0"/>
              </a:rPr>
              <a:t>АВ</a:t>
            </a:r>
            <a:r>
              <a:rPr lang="ru-RU" altLang="ru-RU" sz="2800" dirty="0">
                <a:cs typeface="Times New Roman" panose="02020603050405020304" pitchFamily="18" charset="0"/>
              </a:rPr>
              <a:t> перпендикулярен хорде </a:t>
            </a:r>
            <a:r>
              <a:rPr lang="en-US" altLang="ru-RU" sz="2800" i="1" dirty="0">
                <a:cs typeface="Times New Roman" panose="02020603050405020304" pitchFamily="18" charset="0"/>
              </a:rPr>
              <a:t>CD</a:t>
            </a:r>
            <a:r>
              <a:rPr lang="ru-RU" altLang="ru-RU" sz="2800" dirty="0">
                <a:cs typeface="Times New Roman" panose="02020603050405020304" pitchFamily="18" charset="0"/>
              </a:rPr>
              <a:t>. Если хорда </a:t>
            </a:r>
            <a:r>
              <a:rPr lang="en-US" altLang="ru-RU" sz="2800" i="1" dirty="0">
                <a:cs typeface="Times New Roman" panose="02020603050405020304" pitchFamily="18" charset="0"/>
              </a:rPr>
              <a:t>CD </a:t>
            </a:r>
            <a:r>
              <a:rPr lang="ru-RU" altLang="ru-RU" sz="2800" dirty="0">
                <a:cs typeface="Times New Roman" panose="02020603050405020304" pitchFamily="18" charset="0"/>
              </a:rPr>
              <a:t>проходит через центр </a:t>
            </a:r>
            <a:r>
              <a:rPr lang="ru-RU" altLang="ru-RU" sz="2800" i="1" dirty="0">
                <a:cs typeface="Times New Roman" panose="02020603050405020304" pitchFamily="18" charset="0"/>
              </a:rPr>
              <a:t>О</a:t>
            </a:r>
            <a:r>
              <a:rPr lang="ru-RU" altLang="ru-RU" sz="2800" dirty="0">
                <a:cs typeface="Times New Roman" panose="02020603050405020304" pitchFamily="18" charset="0"/>
              </a:rPr>
              <a:t>, то она является диаметром и делится в точке </a:t>
            </a:r>
            <a:r>
              <a:rPr lang="ru-RU" altLang="ru-RU" sz="2800" i="1" dirty="0">
                <a:cs typeface="Times New Roman" panose="02020603050405020304" pitchFamily="18" charset="0"/>
              </a:rPr>
              <a:t>О</a:t>
            </a:r>
            <a:r>
              <a:rPr lang="ru-RU" altLang="ru-RU" sz="2800" dirty="0">
                <a:cs typeface="Times New Roman" panose="02020603050405020304" pitchFamily="18" charset="0"/>
              </a:rPr>
              <a:t> пополам. Пусть хорда </a:t>
            </a:r>
            <a:r>
              <a:rPr lang="en-US" altLang="ru-RU" sz="2800" i="1" dirty="0">
                <a:cs typeface="Times New Roman" panose="02020603050405020304" pitchFamily="18" charset="0"/>
              </a:rPr>
              <a:t>CD</a:t>
            </a:r>
            <a:r>
              <a:rPr lang="ru-RU" altLang="ru-RU" sz="2800" dirty="0">
                <a:cs typeface="Times New Roman" panose="02020603050405020304" pitchFamily="18" charset="0"/>
              </a:rPr>
              <a:t> не проходит через центр </a:t>
            </a:r>
            <a:r>
              <a:rPr lang="ru-RU" altLang="ru-RU" sz="2800" i="1" dirty="0">
                <a:cs typeface="Times New Roman" panose="02020603050405020304" pitchFamily="18" charset="0"/>
              </a:rPr>
              <a:t>О</a:t>
            </a:r>
            <a:r>
              <a:rPr lang="ru-RU" altLang="ru-RU" sz="2800" dirty="0">
                <a:cs typeface="Times New Roman" panose="02020603050405020304" pitchFamily="18" charset="0"/>
              </a:rPr>
              <a:t>. Обозначим точку ее пересечения с диаметром </a:t>
            </a:r>
            <a:r>
              <a:rPr lang="ru-RU" altLang="ru-RU" sz="2800" i="1" dirty="0">
                <a:cs typeface="Times New Roman" panose="02020603050405020304" pitchFamily="18" charset="0"/>
              </a:rPr>
              <a:t>АВ</a:t>
            </a:r>
            <a:r>
              <a:rPr lang="ru-RU" altLang="ru-RU" sz="2800" dirty="0">
                <a:cs typeface="Times New Roman" panose="02020603050405020304" pitchFamily="18" charset="0"/>
              </a:rPr>
              <a:t> через </a:t>
            </a:r>
            <a:r>
              <a:rPr lang="ru-RU" altLang="ru-RU" sz="2800" i="1" dirty="0">
                <a:cs typeface="Times New Roman" panose="02020603050405020304" pitchFamily="18" charset="0"/>
              </a:rPr>
              <a:t>Е</a:t>
            </a:r>
            <a:r>
              <a:rPr lang="ru-RU" altLang="ru-RU" sz="2800" dirty="0">
                <a:cs typeface="Times New Roman" panose="02020603050405020304" pitchFamily="18" charset="0"/>
              </a:rPr>
              <a:t>. Треугольники </a:t>
            </a:r>
            <a:r>
              <a:rPr lang="ru-RU" altLang="ru-RU" sz="2800" i="1" dirty="0">
                <a:cs typeface="Times New Roman" panose="02020603050405020304" pitchFamily="18" charset="0"/>
              </a:rPr>
              <a:t>ОЕС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ru-RU" altLang="ru-RU" sz="2800" i="1" dirty="0">
                <a:cs typeface="Times New Roman" panose="02020603050405020304" pitchFamily="18" charset="0"/>
              </a:rPr>
              <a:t>ОЕ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ru-RU" altLang="ru-RU" sz="2800" dirty="0">
                <a:cs typeface="Times New Roman" panose="02020603050405020304" pitchFamily="18" charset="0"/>
              </a:rPr>
              <a:t> равны (по гипотенузе и катету). Следовательно, </a:t>
            </a:r>
            <a:r>
              <a:rPr lang="ru-RU" altLang="ru-RU" sz="2800" i="1" dirty="0">
                <a:cs typeface="Times New Roman" panose="02020603050405020304" pitchFamily="18" charset="0"/>
              </a:rPr>
              <a:t>Е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ru-RU" altLang="ru-RU" sz="2800" i="1" dirty="0">
                <a:cs typeface="Times New Roman" panose="02020603050405020304" pitchFamily="18" charset="0"/>
              </a:rPr>
              <a:t> = Е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ru-RU" altLang="ru-RU" sz="2800" dirty="0">
                <a:cs typeface="Times New Roman" panose="02020603050405020304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8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1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>
            <a:extLst>
              <a:ext uri="{FF2B5EF4-FFF2-40B4-BE49-F238E27FC236}">
                <a16:creationId xmlns:a16="http://schemas.microsoft.com/office/drawing/2014/main" id="{997A2D7A-37D0-4546-AD8C-AF9F85216E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Пример 1</a:t>
            </a:r>
          </a:p>
        </p:txBody>
      </p:sp>
      <p:sp>
        <p:nvSpPr>
          <p:cNvPr id="100355" name="Text Box 3">
            <a:extLst>
              <a:ext uri="{FF2B5EF4-FFF2-40B4-BE49-F238E27FC236}">
                <a16:creationId xmlns:a16="http://schemas.microsoft.com/office/drawing/2014/main" id="{B78B344E-6BCF-4CAC-815A-3AA50CCEB6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762000"/>
            <a:ext cx="86106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Докажите, что диаметр есть наибольшая хорда окружности.</a:t>
            </a:r>
            <a:endParaRPr lang="ru-RU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100357" name="Text Box 5">
            <a:extLst>
              <a:ext uri="{FF2B5EF4-FFF2-40B4-BE49-F238E27FC236}">
                <a16:creationId xmlns:a16="http://schemas.microsoft.com/office/drawing/2014/main" id="{365ECDB1-DAA2-42B6-8F6A-E3CC8A1952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933056"/>
            <a:ext cx="91440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</a:t>
            </a:r>
            <a:r>
              <a:rPr lang="ru-RU" altLang="ru-RU" dirty="0">
                <a:solidFill>
                  <a:srgbClr val="FF3300"/>
                </a:solidFill>
              </a:rPr>
              <a:t>Решение. </a:t>
            </a:r>
            <a:r>
              <a:rPr lang="ru-RU" dirty="0"/>
              <a:t>Пусть дана окружность с центром в точке </a:t>
            </a:r>
            <a:r>
              <a:rPr lang="ru-RU" i="1" dirty="0"/>
              <a:t>О</a:t>
            </a:r>
            <a:r>
              <a:rPr lang="ru-RU" dirty="0"/>
              <a:t> и ради­усом </a:t>
            </a:r>
            <a:r>
              <a:rPr lang="ru-RU" i="1" dirty="0"/>
              <a:t>R</a:t>
            </a:r>
            <a:r>
              <a:rPr lang="ru-RU" dirty="0"/>
              <a:t>,</a:t>
            </a:r>
            <a:r>
              <a:rPr lang="ru-RU" i="1" dirty="0"/>
              <a:t> АВ</a:t>
            </a:r>
            <a:r>
              <a:rPr lang="ru-RU" dirty="0"/>
              <a:t> - произвольная хорда, отличная от диаметра. Проведем отрезки </a:t>
            </a:r>
            <a:r>
              <a:rPr lang="ru-RU" i="1" dirty="0"/>
              <a:t>ОА</a:t>
            </a:r>
            <a:r>
              <a:rPr lang="ru-RU" dirty="0"/>
              <a:t> и </a:t>
            </a:r>
            <a:r>
              <a:rPr lang="ru-RU" i="1" dirty="0"/>
              <a:t>ОВ</a:t>
            </a:r>
            <a:r>
              <a:rPr lang="ru-RU" dirty="0"/>
              <a:t>. В треугольнике </a:t>
            </a:r>
            <a:r>
              <a:rPr lang="ru-RU" i="1" dirty="0"/>
              <a:t>АОВ</a:t>
            </a:r>
            <a:r>
              <a:rPr lang="ru-RU" dirty="0"/>
              <a:t> сторона </a:t>
            </a:r>
            <a:r>
              <a:rPr lang="ru-RU" i="1" dirty="0"/>
              <a:t>АВ</a:t>
            </a:r>
            <a:r>
              <a:rPr lang="ru-RU" dirty="0"/>
              <a:t> меньше суммы двух других сторон, т. е. </a:t>
            </a:r>
            <a:r>
              <a:rPr lang="ru-RU" i="1" dirty="0"/>
              <a:t>АВ &lt; ОА + ОВ = R + R = </a:t>
            </a:r>
            <a:r>
              <a:rPr lang="ru-RU" dirty="0"/>
              <a:t>2</a:t>
            </a:r>
            <a:r>
              <a:rPr lang="ru-RU" i="1" dirty="0"/>
              <a:t>R</a:t>
            </a:r>
            <a:r>
              <a:rPr lang="ru-RU" dirty="0"/>
              <a:t>. Следовательно, хорда </a:t>
            </a:r>
            <a:r>
              <a:rPr lang="ru-RU" i="1" dirty="0"/>
              <a:t>АВ</a:t>
            </a:r>
            <a:r>
              <a:rPr lang="ru-RU" dirty="0"/>
              <a:t> меньше диаметра.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3A880D0-A574-4BBB-89AF-48BC06F80E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7864" y="1659955"/>
            <a:ext cx="2157125" cy="229752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0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7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>
            <a:extLst>
              <a:ext uri="{FF2B5EF4-FFF2-40B4-BE49-F238E27FC236}">
                <a16:creationId xmlns:a16="http://schemas.microsoft.com/office/drawing/2014/main" id="{997A2D7A-37D0-4546-AD8C-AF9F85216E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Пример 2</a:t>
            </a:r>
          </a:p>
        </p:txBody>
      </p:sp>
      <p:sp>
        <p:nvSpPr>
          <p:cNvPr id="100355" name="Text Box 3">
            <a:extLst>
              <a:ext uri="{FF2B5EF4-FFF2-40B4-BE49-F238E27FC236}">
                <a16:creationId xmlns:a16="http://schemas.microsoft.com/office/drawing/2014/main" id="{B78B344E-6BCF-4CAC-815A-3AA50CCEB6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78556"/>
            <a:ext cx="9006136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Точка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расположена вне окружности радиуса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удалена от центра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этой окружности на расстояние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Чему равно наименьшее расстояние от точки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до точек данной окружности?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8EA57AAD-1976-436C-8489-F16EA4FF7DE3}"/>
              </a:ext>
            </a:extLst>
          </p:cNvPr>
          <p:cNvGrpSpPr/>
          <p:nvPr/>
        </p:nvGrpSpPr>
        <p:grpSpPr>
          <a:xfrm>
            <a:off x="35496" y="1900394"/>
            <a:ext cx="9151793" cy="4463936"/>
            <a:chOff x="35496" y="1900394"/>
            <a:chExt cx="9151793" cy="4463936"/>
          </a:xfrm>
        </p:grpSpPr>
        <p:sp>
          <p:nvSpPr>
            <p:cNvPr id="100357" name="Text Box 5">
              <a:extLst>
                <a:ext uri="{FF2B5EF4-FFF2-40B4-BE49-F238E27FC236}">
                  <a16:creationId xmlns:a16="http://schemas.microsoft.com/office/drawing/2014/main" id="{365ECDB1-DAA2-42B6-8F6A-E3CC8A1952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43689" y="1900394"/>
              <a:ext cx="5543600" cy="24314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3200" dirty="0">
                  <a:solidFill>
                    <a:srgbClr val="FF3300"/>
                  </a:solidFill>
                </a:rPr>
                <a:t>	</a:t>
              </a:r>
              <a:r>
                <a:rPr lang="ru-RU" altLang="ru-RU" dirty="0">
                  <a:solidFill>
                    <a:srgbClr val="FF3300"/>
                  </a:solidFill>
                </a:rPr>
                <a:t> Решение. </a:t>
              </a:r>
              <a:r>
                <a:rPr lang="ru-RU" dirty="0"/>
                <a:t>Пусть </a:t>
              </a:r>
              <a:r>
                <a:rPr lang="en-US" i="1" dirty="0"/>
                <a:t>B</a:t>
              </a:r>
              <a:r>
                <a:rPr lang="ru-RU" dirty="0"/>
                <a:t> – точка пересечения окружности с отрезком </a:t>
              </a:r>
              <a:r>
                <a:rPr lang="en-US" i="1" dirty="0"/>
                <a:t>OA</a:t>
              </a:r>
              <a:r>
                <a:rPr lang="ru-RU" dirty="0"/>
                <a:t>. Покажем, что расстояние </a:t>
              </a:r>
              <a:r>
                <a:rPr lang="en-US" i="1" dirty="0"/>
                <a:t>AB</a:t>
              </a:r>
              <a:r>
                <a:rPr lang="ru-RU" dirty="0"/>
                <a:t> является наименьшим из всех возможных расстояний от точки </a:t>
              </a:r>
              <a:r>
                <a:rPr lang="en-US" i="1" dirty="0"/>
                <a:t>A</a:t>
              </a:r>
              <a:r>
                <a:rPr lang="ru-RU" dirty="0"/>
                <a:t> до точек окружности. </a:t>
              </a:r>
              <a:endParaRPr lang="en-US" altLang="ru-RU" sz="3200" dirty="0">
                <a:cs typeface="Times New Roman" panose="02020603050405020304" pitchFamily="18" charset="0"/>
              </a:endParaRPr>
            </a:p>
          </p:txBody>
        </p:sp>
        <p:pic>
          <p:nvPicPr>
            <p:cNvPr id="4" name="Рисунок 3">
              <a:extLst>
                <a:ext uri="{FF2B5EF4-FFF2-40B4-BE49-F238E27FC236}">
                  <a16:creationId xmlns:a16="http://schemas.microsoft.com/office/drawing/2014/main" id="{EA3482DF-52A9-4361-8EBF-580173F6FBE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42568" y="2155857"/>
              <a:ext cx="3150761" cy="2146370"/>
            </a:xfrm>
            <a:prstGeom prst="rect">
              <a:avLst/>
            </a:prstGeom>
          </p:spPr>
        </p:pic>
        <p:sp>
          <p:nvSpPr>
            <p:cNvPr id="8" name="Text Box 5">
              <a:extLst>
                <a:ext uri="{FF2B5EF4-FFF2-40B4-BE49-F238E27FC236}">
                  <a16:creationId xmlns:a16="http://schemas.microsoft.com/office/drawing/2014/main" id="{CA9D3A81-65F7-4459-B743-6B61B1ACC0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496" y="4302227"/>
              <a:ext cx="9144000" cy="20621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3200" dirty="0">
                  <a:solidFill>
                    <a:srgbClr val="FF3300"/>
                  </a:solidFill>
                </a:rPr>
                <a:t>	</a:t>
              </a:r>
              <a:r>
                <a:rPr lang="ru-RU" dirty="0"/>
                <a:t>Действительно, для любой другой точки </a:t>
              </a:r>
              <a:r>
                <a:rPr lang="en-US" i="1" dirty="0"/>
                <a:t>C</a:t>
              </a:r>
              <a:r>
                <a:rPr lang="ru-RU" dirty="0"/>
                <a:t> окружности выполняется неравенство </a:t>
              </a:r>
              <a:r>
                <a:rPr lang="en-US" i="1" dirty="0"/>
                <a:t>AB</a:t>
              </a:r>
              <a:r>
                <a:rPr lang="ru-RU" i="1" dirty="0"/>
                <a:t> + </a:t>
              </a:r>
              <a:r>
                <a:rPr lang="en-US" i="1" dirty="0"/>
                <a:t>BO </a:t>
              </a:r>
              <a:r>
                <a:rPr lang="ru-RU" dirty="0"/>
                <a:t>&lt; </a:t>
              </a:r>
              <a:r>
                <a:rPr lang="en-US" i="1" dirty="0"/>
                <a:t>AC</a:t>
              </a:r>
              <a:r>
                <a:rPr lang="ru-RU" i="1" dirty="0"/>
                <a:t> + </a:t>
              </a:r>
              <a:r>
                <a:rPr lang="en-US" i="1" dirty="0"/>
                <a:t>CO</a:t>
              </a:r>
              <a:r>
                <a:rPr lang="ru-RU" dirty="0"/>
                <a:t>. Так как </a:t>
              </a:r>
              <a:r>
                <a:rPr lang="en-US" i="1" dirty="0"/>
                <a:t>BO</a:t>
              </a:r>
              <a:r>
                <a:rPr lang="ru-RU" i="1" dirty="0"/>
                <a:t> = </a:t>
              </a:r>
              <a:r>
                <a:rPr lang="en-US" i="1" dirty="0"/>
                <a:t>CO</a:t>
              </a:r>
              <a:r>
                <a:rPr lang="ru-RU" i="1" dirty="0"/>
                <a:t> = </a:t>
              </a:r>
              <a:r>
                <a:rPr lang="en-US" i="1" dirty="0"/>
                <a:t>R</a:t>
              </a:r>
              <a:r>
                <a:rPr lang="ru-RU" dirty="0"/>
                <a:t>, то из этого неравенства получаем неравенство </a:t>
              </a:r>
              <a:r>
                <a:rPr lang="en-US" i="1" dirty="0"/>
                <a:t>AB</a:t>
              </a:r>
              <a:r>
                <a:rPr lang="ru-RU" dirty="0"/>
                <a:t> &lt; </a:t>
              </a:r>
              <a:r>
                <a:rPr lang="en-US" i="1" dirty="0"/>
                <a:t>AC</a:t>
              </a:r>
              <a:r>
                <a:rPr lang="ru-RU" dirty="0"/>
                <a:t>. Учитывая, что </a:t>
              </a:r>
              <a:r>
                <a:rPr lang="en-US" i="1" dirty="0"/>
                <a:t>AO</a:t>
              </a:r>
              <a:r>
                <a:rPr lang="ru-RU" i="1" dirty="0"/>
                <a:t> = </a:t>
              </a:r>
              <a:r>
                <a:rPr lang="en-US" i="1" dirty="0"/>
                <a:t>d </a:t>
              </a:r>
              <a:r>
                <a:rPr lang="ru-RU" dirty="0"/>
                <a:t>и </a:t>
              </a:r>
              <a:r>
                <a:rPr lang="en-US" i="1" dirty="0"/>
                <a:t>BO</a:t>
              </a:r>
              <a:r>
                <a:rPr lang="ru-RU" i="1" dirty="0"/>
                <a:t> = </a:t>
              </a:r>
              <a:r>
                <a:rPr lang="en-US" i="1" dirty="0"/>
                <a:t>R</a:t>
              </a:r>
              <a:r>
                <a:rPr lang="ru-RU" dirty="0"/>
                <a:t>, получаем, что искомое наименьшее расстояние равно длине отрезка </a:t>
              </a:r>
              <a:r>
                <a:rPr lang="en-US" i="1" dirty="0"/>
                <a:t>AB</a:t>
              </a:r>
              <a:r>
                <a:rPr lang="ru-RU" dirty="0"/>
                <a:t>, т.е. равно </a:t>
              </a:r>
              <a:r>
                <a:rPr lang="en-US" i="1" dirty="0"/>
                <a:t>d</a:t>
              </a:r>
              <a:r>
                <a:rPr lang="ru-RU" i="1" dirty="0"/>
                <a:t> – </a:t>
              </a:r>
              <a:r>
                <a:rPr lang="en-US" i="1" dirty="0"/>
                <a:t>R</a:t>
              </a:r>
              <a:r>
                <a:rPr lang="ru-RU" dirty="0"/>
                <a:t>. </a:t>
              </a:r>
              <a:endParaRPr lang="en-US" altLang="ru-RU" sz="3200" dirty="0"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34265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1251</TotalTime>
  <Words>1726</Words>
  <Application>Microsoft Office PowerPoint</Application>
  <PresentationFormat>Экран (4:3)</PresentationFormat>
  <Paragraphs>186</Paragraphs>
  <Slides>36</Slides>
  <Notes>36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40" baseType="lpstr">
      <vt:lpstr>Arial</vt:lpstr>
      <vt:lpstr>Times New Roman</vt:lpstr>
      <vt:lpstr>Оформление по умолчанию</vt:lpstr>
      <vt:lpstr>Equation</vt:lpstr>
      <vt:lpstr>16. Окружность и круг</vt:lpstr>
      <vt:lpstr>Окружность</vt:lpstr>
      <vt:lpstr>Круг</vt:lpstr>
      <vt:lpstr>Презентация PowerPoint</vt:lpstr>
      <vt:lpstr>Презентация PowerPoint</vt:lpstr>
      <vt:lpstr>Хорда и диаметр</vt:lpstr>
      <vt:lpstr>Презентация PowerPoint</vt:lpstr>
      <vt:lpstr>Пример 1</vt:lpstr>
      <vt:lpstr>Пример 2</vt:lpstr>
      <vt:lpstr>Вопрос 1</vt:lpstr>
      <vt:lpstr>Вопрос 2</vt:lpstr>
      <vt:lpstr>Вопрос 3</vt:lpstr>
      <vt:lpstr>Вопрос 4</vt:lpstr>
      <vt:lpstr>Вопрос 5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  <vt:lpstr>Упражнение 15</vt:lpstr>
      <vt:lpstr>Упражнение 16</vt:lpstr>
      <vt:lpstr>Упражнение 17</vt:lpstr>
      <vt:lpstr>Упражнение 18</vt:lpstr>
      <vt:lpstr>Упражнение 19</vt:lpstr>
      <vt:lpstr>Упражнение 20</vt:lpstr>
      <vt:lpstr>Упражнение 21</vt:lpstr>
      <vt:lpstr>Упражнение 22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Смирнов Владимир Алексеевич</cp:lastModifiedBy>
  <cp:revision>56</cp:revision>
  <dcterms:created xsi:type="dcterms:W3CDTF">2008-04-30T05:51:18Z</dcterms:created>
  <dcterms:modified xsi:type="dcterms:W3CDTF">2021-07-03T08:14:54Z</dcterms:modified>
</cp:coreProperties>
</file>