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4" r:id="rId2"/>
    <p:sldId id="331" r:id="rId3"/>
    <p:sldId id="332" r:id="rId4"/>
    <p:sldId id="356" r:id="rId5"/>
    <p:sldId id="333" r:id="rId6"/>
    <p:sldId id="334" r:id="rId7"/>
    <p:sldId id="335" r:id="rId8"/>
    <p:sldId id="336" r:id="rId9"/>
    <p:sldId id="337" r:id="rId10"/>
    <p:sldId id="354" r:id="rId11"/>
    <p:sldId id="355" r:id="rId12"/>
    <p:sldId id="338" r:id="rId13"/>
    <p:sldId id="339" r:id="rId14"/>
    <p:sldId id="340" r:id="rId15"/>
    <p:sldId id="341" r:id="rId16"/>
    <p:sldId id="357" r:id="rId17"/>
    <p:sldId id="342" r:id="rId18"/>
    <p:sldId id="343" r:id="rId19"/>
    <p:sldId id="344" r:id="rId20"/>
    <p:sldId id="353" r:id="rId21"/>
    <p:sldId id="345" r:id="rId22"/>
    <p:sldId id="346" r:id="rId23"/>
    <p:sldId id="347" r:id="rId2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96" autoAdjust="0"/>
    <p:restoredTop sz="90929"/>
  </p:normalViewPr>
  <p:slideViewPr>
    <p:cSldViewPr>
      <p:cViewPr varScale="1">
        <p:scale>
          <a:sx n="95" d="100"/>
          <a:sy n="95" d="100"/>
        </p:scale>
        <p:origin x="28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B26EF12-F056-44C6-9C74-259606ACBE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DE6711B-402A-4C19-A56E-5B0E8F4DFBE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165EFA00-18DE-4312-A332-A76EA2C1A9C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234C171-23EF-4E52-9A57-C7A719F096C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57129146-D8F6-470A-8B89-7D73B5740E9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B5C5C536-90EC-48B4-BD47-4D845959B4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818ABD0-4074-4707-ACCE-91DAF0998E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B848429F-48DD-4435-98B7-5166882E48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ACB50C4-0BBC-4338-8773-3F4741BB603D}" type="slidenum">
              <a:rPr lang="ru-RU" altLang="ru-RU" sz="1200"/>
              <a:pPr eaLnBrk="1" hangingPunct="1"/>
              <a:t>1</a:t>
            </a:fld>
            <a:endParaRPr lang="ru-RU" altLang="ru-RU" sz="1200"/>
          </a:p>
        </p:txBody>
      </p:sp>
      <p:sp>
        <p:nvSpPr>
          <p:cNvPr id="24579" name="Rectangle 1026">
            <a:extLst>
              <a:ext uri="{FF2B5EF4-FFF2-40B4-BE49-F238E27FC236}">
                <a16:creationId xmlns:a16="http://schemas.microsoft.com/office/drawing/2014/main" id="{A93394F5-4DBC-475F-8E7B-23C5D64186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1027">
            <a:extLst>
              <a:ext uri="{FF2B5EF4-FFF2-40B4-BE49-F238E27FC236}">
                <a16:creationId xmlns:a16="http://schemas.microsoft.com/office/drawing/2014/main" id="{B3DE4E6E-5AE2-4D8D-BC87-D4156B185C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2F8EBC23-3E81-4C06-9B50-6E5ABCB805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4021ADF-C8CF-4B8B-9F09-DB3249B63185}" type="slidenum">
              <a:rPr lang="ru-RU" altLang="ru-RU" sz="1200"/>
              <a:pPr eaLnBrk="1" hangingPunct="1"/>
              <a:t>10</a:t>
            </a:fld>
            <a:endParaRPr lang="ru-RU" altLang="ru-RU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DA1570D3-17B9-4B4E-9A9D-723F70542A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10AA5467-FA9E-465A-8005-518D85FE16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74737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2F8EBC23-3E81-4C06-9B50-6E5ABCB805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4021ADF-C8CF-4B8B-9F09-DB3249B63185}" type="slidenum">
              <a:rPr lang="ru-RU" altLang="ru-RU" sz="1200"/>
              <a:pPr eaLnBrk="1" hangingPunct="1"/>
              <a:t>11</a:t>
            </a:fld>
            <a:endParaRPr lang="ru-RU" altLang="ru-RU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DA1570D3-17B9-4B4E-9A9D-723F70542A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10AA5467-FA9E-465A-8005-518D85FE16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84976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5C4AE1ED-1880-4985-8FC0-F668C40A47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DFA5791-0B98-43F9-B488-711B3B828CBE}" type="slidenum">
              <a:rPr lang="ru-RU" altLang="ru-RU" sz="1200"/>
              <a:pPr eaLnBrk="1" hangingPunct="1"/>
              <a:t>12</a:t>
            </a:fld>
            <a:endParaRPr lang="ru-RU" altLang="ru-RU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046F819B-44B7-4209-B20B-DC3C6C55DB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232DEA3B-011E-4742-8A1F-83EB642950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447523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F4DA8589-D97F-4E57-9066-ABB578C045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F6FCD1C-A2B9-4CB9-9438-E76A8270DFC7}" type="slidenum">
              <a:rPr lang="ru-RU" altLang="ru-RU" sz="1200"/>
              <a:pPr eaLnBrk="1" hangingPunct="1"/>
              <a:t>13</a:t>
            </a:fld>
            <a:endParaRPr lang="ru-RU" altLang="ru-RU" sz="1200"/>
          </a:p>
        </p:txBody>
      </p:sp>
      <p:sp>
        <p:nvSpPr>
          <p:cNvPr id="28675" name="Rectangle 1026">
            <a:extLst>
              <a:ext uri="{FF2B5EF4-FFF2-40B4-BE49-F238E27FC236}">
                <a16:creationId xmlns:a16="http://schemas.microsoft.com/office/drawing/2014/main" id="{A28B2F71-4469-44BD-9777-DB70E09B14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1027">
            <a:extLst>
              <a:ext uri="{FF2B5EF4-FFF2-40B4-BE49-F238E27FC236}">
                <a16:creationId xmlns:a16="http://schemas.microsoft.com/office/drawing/2014/main" id="{7DB27344-EE11-46DC-B4C6-331FE9D473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7282105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6E3FB598-D3CA-48B5-A954-36D2FDFF2F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8B1953DB-C94A-44E3-8741-A3A816E4943C}" type="slidenum">
              <a:rPr lang="ru-RU" altLang="ru-RU" sz="1200"/>
              <a:pPr eaLnBrk="1" hangingPunct="1"/>
              <a:t>14</a:t>
            </a:fld>
            <a:endParaRPr lang="ru-RU" altLang="ru-RU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76235C27-493D-49A5-976E-2BA58A990F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EA92AAFE-1F1F-4AFF-94F3-501BEB722B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873900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9B347C62-F777-43AD-89AE-66986262C1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E53A786-D5B9-479F-95DE-7E1E4D5EDF6A}" type="slidenum">
              <a:rPr lang="ru-RU" altLang="ru-RU" sz="1200"/>
              <a:pPr eaLnBrk="1" hangingPunct="1"/>
              <a:t>15</a:t>
            </a:fld>
            <a:endParaRPr lang="ru-RU" altLang="ru-RU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01E74BA-97ED-4924-8B6A-6B68BD9F76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AD434A3F-79C4-4FE2-B84E-C225133FCD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4591103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9B347C62-F777-43AD-89AE-66986262C1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E53A786-D5B9-479F-95DE-7E1E4D5EDF6A}" type="slidenum">
              <a:rPr lang="ru-RU" altLang="ru-RU" sz="1200"/>
              <a:pPr eaLnBrk="1" hangingPunct="1"/>
              <a:t>16</a:t>
            </a:fld>
            <a:endParaRPr lang="ru-RU" altLang="ru-RU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01E74BA-97ED-4924-8B6A-6B68BD9F76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AD434A3F-79C4-4FE2-B84E-C225133FCD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800750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BF68C89C-6D71-4834-8A83-D3181C12BC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2DAB1D9-FBAE-4CD8-A529-B3797C64DF4F}" type="slidenum">
              <a:rPr lang="ru-RU" altLang="ru-RU" sz="1200"/>
              <a:pPr eaLnBrk="1" hangingPunct="1"/>
              <a:t>17</a:t>
            </a:fld>
            <a:endParaRPr lang="ru-RU" altLang="ru-RU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3C1F42F5-7763-4252-9512-95C9FCF892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079CAE3-5971-4672-8F1D-94BA029443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6070754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5C2FDC8A-5325-4773-88B6-CE004E9C1E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AEFEAADA-CE39-4DCA-9A61-8AAD800B1F1C}" type="slidenum">
              <a:rPr lang="ru-RU" altLang="ru-RU" sz="1200"/>
              <a:pPr eaLnBrk="1" hangingPunct="1"/>
              <a:t>18</a:t>
            </a:fld>
            <a:endParaRPr lang="ru-RU" altLang="ru-RU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DA1688D5-6324-4C22-889A-70CF77EEFB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6B99EA44-4FBC-48F0-8492-867507F597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875109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0221A65D-C12D-4203-969C-70F2C8F249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403AB532-69A2-4554-97CA-27CF2BCD1F0C}" type="slidenum">
              <a:rPr lang="ru-RU" altLang="ru-RU" sz="1200"/>
              <a:pPr eaLnBrk="1" hangingPunct="1"/>
              <a:t>19</a:t>
            </a:fld>
            <a:endParaRPr lang="ru-RU" altLang="ru-RU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CBA3B93-4288-4136-AA8E-084CC99F35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9560771-84E8-4423-B86C-1E3CED29AE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77340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AA7A0402-A2D6-4BB5-92CD-AD23722F9B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027EF924-7A96-4291-869F-2CE04920F193}" type="slidenum">
              <a:rPr lang="ru-RU" altLang="ru-RU" sz="1200"/>
              <a:pPr eaLnBrk="1" hangingPunct="1"/>
              <a:t>2</a:t>
            </a:fld>
            <a:endParaRPr lang="ru-RU" altLang="ru-RU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8DBAE08-A5F1-4909-B48F-38F21C124A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ADD763A3-90F9-490E-9E30-F19719C442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637453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BF68C89C-6D71-4834-8A83-D3181C12BC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2DAB1D9-FBAE-4CD8-A529-B3797C64DF4F}" type="slidenum">
              <a:rPr lang="ru-RU" altLang="ru-RU" sz="1200"/>
              <a:pPr eaLnBrk="1" hangingPunct="1"/>
              <a:t>20</a:t>
            </a:fld>
            <a:endParaRPr lang="ru-RU" altLang="ru-RU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3C1F42F5-7763-4252-9512-95C9FCF892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079CAE3-5971-4672-8F1D-94BA029443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993118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4B43C768-300C-46E8-A56B-1F68EC5A4B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07C4B43-2306-4FD5-B985-73DCE5AE9A5B}" type="slidenum">
              <a:rPr lang="ru-RU" altLang="ru-RU" sz="1200"/>
              <a:pPr eaLnBrk="1" hangingPunct="1"/>
              <a:t>21</a:t>
            </a:fld>
            <a:endParaRPr lang="ru-RU" altLang="ru-RU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DE773BE8-7497-4246-A954-0D39A4897E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3189186E-D126-4F62-A77D-5BC0963B2F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88200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B9751BCD-272B-4D3A-BBEA-45DFD4FC7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0564CB6-1981-4819-BACB-B46AC573CD53}" type="slidenum">
              <a:rPr lang="ru-RU" altLang="ru-RU" sz="1200"/>
              <a:pPr eaLnBrk="1" hangingPunct="1"/>
              <a:t>22</a:t>
            </a:fld>
            <a:endParaRPr lang="ru-RU" altLang="ru-RU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F711AC99-F24C-4E9D-901C-3FC45AAB10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1AAAA4B1-AE03-4116-80AD-417168F799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1166924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0AD64E5B-BB64-4837-B0F7-8B8D807040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636289F-6789-4925-A681-87F715EC3F2E}" type="slidenum">
              <a:rPr lang="ru-RU" altLang="ru-RU" sz="1200"/>
              <a:pPr eaLnBrk="1" hangingPunct="1"/>
              <a:t>23</a:t>
            </a:fld>
            <a:endParaRPr lang="ru-RU" altLang="ru-RU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ED0531A5-155E-47E9-9E3F-0051E6C97E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92698539-42D3-4F84-853F-B0184A8ED0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17583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3506F60-8FE1-4089-B2F7-1A24DD1352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3399ACE-7767-493E-A918-7DB269CC9935}" type="slidenum">
              <a:rPr lang="ru-RU" altLang="ru-RU" sz="1200"/>
              <a:pPr eaLnBrk="1" hangingPunct="1"/>
              <a:t>3</a:t>
            </a:fld>
            <a:endParaRPr lang="ru-RU" altLang="ru-RU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931B1DD-9671-4CEF-90F1-EA5140C5C5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B4CAE6DE-785D-4FE1-9E98-BC2B2415EC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6440371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13506F60-8FE1-4089-B2F7-1A24DD1352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3399ACE-7767-493E-A918-7DB269CC9935}" type="slidenum">
              <a:rPr lang="ru-RU" altLang="ru-RU" sz="1200"/>
              <a:pPr eaLnBrk="1" hangingPunct="1"/>
              <a:t>4</a:t>
            </a:fld>
            <a:endParaRPr lang="ru-RU" altLang="ru-RU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931B1DD-9671-4CEF-90F1-EA5140C5C5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B4CAE6DE-785D-4FE1-9E98-BC2B2415EC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03135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8D2ED77D-E916-4955-A2FA-C94985A318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04D24E0-E1D7-432E-8DBB-ECD16D18512E}" type="slidenum">
              <a:rPr lang="ru-RU" altLang="ru-RU" sz="1200"/>
              <a:pPr eaLnBrk="1" hangingPunct="1"/>
              <a:t>5</a:t>
            </a:fld>
            <a:endParaRPr lang="ru-RU" altLang="ru-RU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344B1E03-2F41-4B59-B85E-FB3192D417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BF3FD9D2-3D84-448D-9212-BC09218DEA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23147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3AAB98B8-FBD6-46A2-A6DF-261FE69FA3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1E4A381-F872-4A8E-A729-42942DCB4BEF}" type="slidenum">
              <a:rPr lang="ru-RU" altLang="ru-RU" sz="1200"/>
              <a:pPr eaLnBrk="1" hangingPunct="1"/>
              <a:t>6</a:t>
            </a:fld>
            <a:endParaRPr lang="ru-RU" altLang="ru-RU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6EE892E9-EABA-4E4F-BA2D-2DA55B055E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FC6CB34A-5733-445E-A97A-B180450B6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268689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B0FEC7B-7831-4F71-AC4A-5548324CD0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EF77EE8-955B-49B0-B5C0-8B781BB86640}" type="slidenum">
              <a:rPr lang="ru-RU" altLang="ru-RU" sz="1200"/>
              <a:pPr eaLnBrk="1" hangingPunct="1"/>
              <a:t>7</a:t>
            </a:fld>
            <a:endParaRPr lang="ru-RU" altLang="ru-RU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22D45A2C-4136-4753-8724-99E2260524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7D7F4DD-B6F2-46CF-940C-05C916B5A8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549551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5253041-8AAF-45BE-92F9-C564050484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B8549E3-8598-4471-9E1E-596271ADF9FE}" type="slidenum">
              <a:rPr lang="ru-RU" altLang="ru-RU" sz="1200"/>
              <a:pPr eaLnBrk="1" hangingPunct="1"/>
              <a:t>8</a:t>
            </a:fld>
            <a:endParaRPr lang="ru-RU" altLang="ru-RU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FDFEA86E-24D0-4AF2-A0B3-8E1F66276B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92926F4-48BA-403E-B387-3E357E2D05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754144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2F8EBC23-3E81-4C06-9B50-6E5ABCB805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24021ADF-C8CF-4B8B-9F09-DB3249B63185}" type="slidenum">
              <a:rPr lang="ru-RU" altLang="ru-RU" sz="1200"/>
              <a:pPr eaLnBrk="1" hangingPunct="1"/>
              <a:t>9</a:t>
            </a:fld>
            <a:endParaRPr lang="ru-RU" altLang="ru-RU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DA1570D3-17B9-4B4E-9A9D-723F70542A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10AA5467-FA9E-465A-8005-518D85FE16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39379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76CD09-FF1D-46EA-B847-7B770E35B9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FE682A5-A913-4E4E-9DBF-BFCB2AD8A4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FE4A71-5451-43EA-881D-39B76B7917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E688E8-52BE-4C15-9178-784AB58739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3513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99B523F-5128-4B7C-8FCF-E2322BAC52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83E42D-A1BA-4E85-9BCD-90F92C7ACC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3029E6-5388-4CD8-94BC-A40A71175C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BAA4D-EA1E-49FD-9F18-33B02C7702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4471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D7DAAE-09D6-4EB5-83C2-6C1506B7A3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C7D045-9BF4-4D55-B51D-52B434BC5E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52B91CA-3985-495D-B1F7-C998CD8329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16F113-B7EC-4920-80E5-9E67BC9C37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596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64CF74-EE39-47C6-81B7-65B3B440FE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C43B71-2E10-4004-9DAA-D3DEB1C5D0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C03350-D31A-4F64-88E6-921F8BF65A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15589F-C370-414A-B725-03ECF478EE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142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0376BE-0565-4050-ABFA-2E8AE7B0D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CA1944-60B7-4B8A-8525-163EFE630B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3FA918-B11C-413B-9681-9A9E1060F9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6A4FC1-14C1-4515-A490-F1F2EB6346D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970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33D8C9-3479-476C-82A8-33DB68F673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9AA064-2E5C-478E-A511-977C83274F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D9C870-4D3B-4596-9F82-6583899477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55E6E9-5F7A-48C4-88BF-D2BB412886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647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742446E-36C9-44D7-8A61-A1EE92A679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A677C1E-779B-4112-A812-259F6A0379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D797DCC-86F7-4335-8252-54E69AC76E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698C48-0743-4425-9C7F-F133410676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95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BFD687C-B09E-4C67-8488-5ED29CDDA7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5450CE6-7A8C-4DA0-A6F0-15609E6C1E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40A371E-6096-4E74-9425-28DF613841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DA7B4A-0D3F-4B94-B67E-D9BC47C18C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705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EFC5B09-D899-4A74-ACCE-603F1931C0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CB57CDA-1C6C-4CC4-86EC-E7873A839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92185A9-ED64-4D8D-B411-7271E27BEF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E44A43-C701-46F7-9EB8-BBF0E7BDA1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3500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D40E47-D5C3-46DD-8C7A-718F5D49D8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5261B4-D3AF-47EA-BD84-E8FF61C976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F3FEF3-0B97-4DFE-88CB-6E636EF0B4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FD5936-D872-44A2-9886-CFA42FCC77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120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B509C9-73B2-4F2D-AC28-81B5B17FBD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42D24B-3027-4F36-8AA4-4912019015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72C53D3-0320-4A67-94C1-8515DD9AD8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03CB7D-59D0-44A7-8E40-0684A885A2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804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1302F31-57BC-45D1-A748-82D2FA84F5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7BAFA22-B9D2-41FC-9E8B-47756BC044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8FEA4F4-A5F4-492F-A3A5-7FF7A4A1A6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41F1B2D-2F0F-444A-B7FF-5F6CE731500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8DCC6DC-36A5-41DA-A830-684F513D041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DB23AD-2DBF-4EB0-924B-6E9311B4560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DD671EE-2064-4214-960B-6ADFE943F4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060848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>
                <a:solidFill>
                  <a:srgbClr val="FF3300"/>
                </a:solidFill>
              </a:rPr>
              <a:t>15. Задачи </a:t>
            </a:r>
            <a:r>
              <a:rPr lang="ru-RU" altLang="ru-RU" dirty="0">
                <a:solidFill>
                  <a:srgbClr val="FF3300"/>
                </a:solidFill>
              </a:rPr>
              <a:t>Герона и </a:t>
            </a:r>
            <a:r>
              <a:rPr lang="ru-RU" altLang="ru-RU" dirty="0" err="1">
                <a:solidFill>
                  <a:srgbClr val="FF3300"/>
                </a:solidFill>
              </a:rPr>
              <a:t>Фаньяно</a:t>
            </a:r>
            <a:endParaRPr lang="ru-RU" altLang="ru-RU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>
            <a:extLst>
              <a:ext uri="{FF2B5EF4-FFF2-40B4-BE49-F238E27FC236}">
                <a16:creationId xmlns:a16="http://schemas.microsoft.com/office/drawing/2014/main" id="{A4D18DC6-8751-4084-B005-14974D08D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3782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Постройте траекторию бильярдного шара </a:t>
            </a:r>
            <a:r>
              <a:rPr lang="en-US" altLang="ru-RU" sz="2800" i="1" dirty="0"/>
              <a:t>E</a:t>
            </a:r>
            <a:r>
              <a:rPr lang="ru-RU" altLang="ru-RU" sz="2800" dirty="0"/>
              <a:t>, при которой, отразившись от борта </a:t>
            </a:r>
            <a:r>
              <a:rPr lang="en-US" altLang="ru-RU" sz="2800" i="1" dirty="0"/>
              <a:t>AB</a:t>
            </a:r>
            <a:r>
              <a:rPr lang="ru-RU" altLang="ru-RU" sz="2800" dirty="0"/>
              <a:t> бильярдного стола </a:t>
            </a:r>
            <a:r>
              <a:rPr lang="en-US" altLang="ru-RU" sz="2800" i="1" dirty="0"/>
              <a:t>ABCD</a:t>
            </a:r>
            <a:r>
              <a:rPr lang="ru-RU" altLang="ru-RU" sz="2800" dirty="0"/>
              <a:t>, он попадёт в бильярдный шар </a:t>
            </a:r>
            <a:r>
              <a:rPr lang="en-US" altLang="ru-RU" sz="2800" i="1" dirty="0"/>
              <a:t>F</a:t>
            </a:r>
            <a:r>
              <a:rPr lang="ru-RU" altLang="ru-RU" sz="2800" dirty="0"/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B340987-A721-416B-AA21-E88725A94C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1848187"/>
            <a:ext cx="3829081" cy="3161626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D4D76D33-F058-492C-8113-F93183970330}"/>
              </a:ext>
            </a:extLst>
          </p:cNvPr>
          <p:cNvGrpSpPr/>
          <p:nvPr/>
        </p:nvGrpSpPr>
        <p:grpSpPr>
          <a:xfrm>
            <a:off x="755576" y="1852379"/>
            <a:ext cx="8280920" cy="4116065"/>
            <a:chOff x="755576" y="1852379"/>
            <a:chExt cx="8280920" cy="4116065"/>
          </a:xfrm>
        </p:grpSpPr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D174A93B-1093-49C1-B66E-750C83F7AE4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07704" y="1852379"/>
              <a:ext cx="3824004" cy="3157434"/>
            </a:xfrm>
            <a:prstGeom prst="rect">
              <a:avLst/>
            </a:prstGeom>
          </p:spPr>
        </p:pic>
        <p:sp>
          <p:nvSpPr>
            <p:cNvPr id="11" name="Text Box 6">
              <a:extLst>
                <a:ext uri="{FF2B5EF4-FFF2-40B4-BE49-F238E27FC236}">
                  <a16:creationId xmlns:a16="http://schemas.microsoft.com/office/drawing/2014/main" id="{BD2C4D77-C296-4A27-9330-45DA826095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5576" y="5445224"/>
              <a:ext cx="8280920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/>
                <a:t>Искомой траекторией является ломаная </a:t>
              </a:r>
              <a:r>
                <a:rPr lang="en-US" altLang="ru-RU" sz="2800" i="1" dirty="0"/>
                <a:t>EGF</a:t>
              </a:r>
              <a:r>
                <a:rPr lang="ru-RU" altLang="ru-RU" sz="2800" dirty="0"/>
                <a:t>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1830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>
            <a:extLst>
              <a:ext uri="{FF2B5EF4-FFF2-40B4-BE49-F238E27FC236}">
                <a16:creationId xmlns:a16="http://schemas.microsoft.com/office/drawing/2014/main" id="{A4D18DC6-8751-4084-B005-14974D08D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3782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Постройте траекторию бильярдного шара </a:t>
            </a:r>
            <a:r>
              <a:rPr lang="en-US" altLang="ru-RU" sz="2800" i="1" dirty="0"/>
              <a:t>E</a:t>
            </a:r>
            <a:r>
              <a:rPr lang="ru-RU" altLang="ru-RU" sz="2800" dirty="0"/>
              <a:t>, при которой, отразившись от бортов </a:t>
            </a:r>
            <a:r>
              <a:rPr lang="en-US" altLang="ru-RU" sz="2800" i="1" dirty="0"/>
              <a:t>AB</a:t>
            </a:r>
            <a:r>
              <a:rPr lang="ru-RU" altLang="ru-RU" sz="2800" dirty="0"/>
              <a:t> и </a:t>
            </a:r>
            <a:r>
              <a:rPr lang="en-US" altLang="ru-RU" sz="2800" i="1" dirty="0"/>
              <a:t>AD </a:t>
            </a:r>
            <a:r>
              <a:rPr lang="ru-RU" altLang="ru-RU" sz="2800" dirty="0"/>
              <a:t>бильярдного стола </a:t>
            </a:r>
            <a:r>
              <a:rPr lang="en-US" altLang="ru-RU" sz="2800" i="1" dirty="0"/>
              <a:t>ABCD</a:t>
            </a:r>
            <a:r>
              <a:rPr lang="ru-RU" altLang="ru-RU" sz="2800" dirty="0"/>
              <a:t>, он попадёт в бильярдный шар </a:t>
            </a:r>
            <a:r>
              <a:rPr lang="en-US" altLang="ru-RU" sz="2800" i="1" dirty="0"/>
              <a:t>F</a:t>
            </a:r>
            <a:r>
              <a:rPr lang="ru-RU" altLang="ru-RU" sz="2800" dirty="0"/>
              <a:t>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B340987-A721-416B-AA21-E88725A94C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704" y="1848187"/>
            <a:ext cx="3829081" cy="3161626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42B6B715-170E-4997-B95C-E0EF6F7872E1}"/>
              </a:ext>
            </a:extLst>
          </p:cNvPr>
          <p:cNvGrpSpPr/>
          <p:nvPr/>
        </p:nvGrpSpPr>
        <p:grpSpPr>
          <a:xfrm>
            <a:off x="755576" y="1848187"/>
            <a:ext cx="8280920" cy="4551144"/>
            <a:chOff x="755576" y="1848187"/>
            <a:chExt cx="8280920" cy="4551144"/>
          </a:xfrm>
        </p:grpSpPr>
        <p:sp>
          <p:nvSpPr>
            <p:cNvPr id="11" name="Text Box 6">
              <a:extLst>
                <a:ext uri="{FF2B5EF4-FFF2-40B4-BE49-F238E27FC236}">
                  <a16:creationId xmlns:a16="http://schemas.microsoft.com/office/drawing/2014/main" id="{BD2C4D77-C296-4A27-9330-45DA826095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5576" y="5445224"/>
              <a:ext cx="8280920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/>
                <a:t>Искомой траекторией является ломаная </a:t>
              </a:r>
              <a:r>
                <a:rPr lang="en-US" altLang="ru-RU" sz="2800" i="1" dirty="0"/>
                <a:t>EGHF</a:t>
              </a:r>
              <a:r>
                <a:rPr lang="ru-RU" altLang="ru-RU" sz="2800" dirty="0"/>
                <a:t>. </a:t>
              </a:r>
            </a:p>
          </p:txBody>
        </p:sp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E5860005-8B57-48FB-920F-4C0A07D2E3A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21289" y="1848187"/>
              <a:ext cx="3829081" cy="31616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14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>
            <a:extLst>
              <a:ext uri="{FF2B5EF4-FFF2-40B4-BE49-F238E27FC236}">
                <a16:creationId xmlns:a16="http://schemas.microsoft.com/office/drawing/2014/main" id="{B53B6605-F080-4F8A-9EDA-DE1AF2A1C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Задача.</a:t>
            </a:r>
            <a:r>
              <a:rPr lang="ru-RU" altLang="ru-RU" sz="2800" b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Дана прямая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 и две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В</a:t>
            </a:r>
            <a:r>
              <a:rPr lang="ru-RU" altLang="ru-RU" sz="2800" dirty="0"/>
              <a:t>, не принадлежащие этой прямой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</a:t>
            </a:r>
            <a:r>
              <a:rPr lang="ru-RU" altLang="ru-RU" sz="2800" dirty="0"/>
              <a:t>дите</a:t>
            </a:r>
            <a:r>
              <a:rPr lang="ru-RU" altLang="ru-RU" sz="2800" dirty="0">
                <a:cs typeface="Times New Roman" panose="02020603050405020304" pitchFamily="18" charset="0"/>
              </a:rPr>
              <a:t> такую точку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 на прямой</a:t>
            </a:r>
            <a:r>
              <a:rPr lang="ru-RU" altLang="ru-RU" sz="2800" dirty="0"/>
              <a:t> </a:t>
            </a:r>
            <a:r>
              <a:rPr lang="en-US" altLang="ru-RU" sz="2800" i="1" dirty="0"/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для которой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разность</a:t>
            </a:r>
            <a:r>
              <a:rPr lang="ru-RU" altLang="ru-RU" sz="2800" dirty="0">
                <a:cs typeface="Times New Roman" panose="02020603050405020304" pitchFamily="18" charset="0"/>
              </a:rPr>
              <a:t> расстояний </a:t>
            </a:r>
            <a:r>
              <a:rPr lang="ru-RU" altLang="ru-RU" sz="2800" i="1" dirty="0">
                <a:cs typeface="Times New Roman" panose="02020603050405020304" pitchFamily="18" charset="0"/>
              </a:rPr>
              <a:t>АС </a:t>
            </a:r>
            <a:r>
              <a:rPr lang="ru-RU" altLang="ru-RU" sz="2800" i="1" dirty="0"/>
              <a:t>–</a:t>
            </a:r>
            <a:r>
              <a:rPr lang="ru-RU" altLang="ru-RU" sz="2800" i="1" dirty="0">
                <a:cs typeface="Times New Roman" panose="02020603050405020304" pitchFamily="18" charset="0"/>
              </a:rPr>
              <a:t> СВ</a:t>
            </a:r>
            <a:r>
              <a:rPr lang="ru-RU" altLang="ru-RU" sz="2800" dirty="0">
                <a:cs typeface="Times New Roman" panose="02020603050405020304" pitchFamily="18" charset="0"/>
              </a:rPr>
              <a:t> наи</a:t>
            </a:r>
            <a:r>
              <a:rPr lang="ru-RU" altLang="ru-RU" sz="2800" dirty="0"/>
              <a:t>бол</a:t>
            </a:r>
            <a:r>
              <a:rPr lang="ru-RU" altLang="ru-RU" sz="2800" dirty="0">
                <a:cs typeface="Times New Roman" panose="02020603050405020304" pitchFamily="18" charset="0"/>
              </a:rPr>
              <a:t>ьш</a:t>
            </a:r>
            <a:r>
              <a:rPr lang="ru-RU" altLang="ru-RU" sz="2800" dirty="0"/>
              <a:t>ая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dirty="0"/>
              <a:t> </a:t>
            </a:r>
            <a:endParaRPr lang="en-US" altLang="ru-RU" sz="2800" dirty="0"/>
          </a:p>
        </p:txBody>
      </p:sp>
      <p:grpSp>
        <p:nvGrpSpPr>
          <p:cNvPr id="180235" name="Group 11">
            <a:extLst>
              <a:ext uri="{FF2B5EF4-FFF2-40B4-BE49-F238E27FC236}">
                <a16:creationId xmlns:a16="http://schemas.microsoft.com/office/drawing/2014/main" id="{36755751-92A4-4617-9EE4-A7A77624C66A}"/>
              </a:ext>
            </a:extLst>
          </p:cNvPr>
          <p:cNvGrpSpPr>
            <a:grpSpLocks/>
          </p:cNvGrpSpPr>
          <p:nvPr/>
        </p:nvGrpSpPr>
        <p:grpSpPr bwMode="auto">
          <a:xfrm>
            <a:off x="0" y="2133600"/>
            <a:ext cx="9144000" cy="2963863"/>
            <a:chOff x="0" y="1344"/>
            <a:chExt cx="5760" cy="1867"/>
          </a:xfrm>
        </p:grpSpPr>
        <p:sp>
          <p:nvSpPr>
            <p:cNvPr id="9224" name="Text Box 5">
              <a:extLst>
                <a:ext uri="{FF2B5EF4-FFF2-40B4-BE49-F238E27FC236}">
                  <a16:creationId xmlns:a16="http://schemas.microsoft.com/office/drawing/2014/main" id="{AE64C65F-423F-4C2E-9433-B514A32169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688"/>
              <a:ext cx="576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Рассмотрим случай, когда точки </a:t>
              </a:r>
              <a:r>
                <a:rPr lang="en-US" altLang="ru-RU" i="1" dirty="0">
                  <a:cs typeface="Times New Roman" panose="02020603050405020304" pitchFamily="18" charset="0"/>
                </a:rPr>
                <a:t>A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ru-RU" altLang="ru-RU" dirty="0">
                  <a:cs typeface="Times New Roman" panose="02020603050405020304" pitchFamily="18" charset="0"/>
                </a:rPr>
                <a:t> лежат по </a:t>
              </a:r>
              <a:r>
                <a:rPr lang="ru-RU" altLang="ru-RU" dirty="0"/>
                <a:t>одну</a:t>
              </a:r>
              <a:r>
                <a:rPr lang="ru-RU" altLang="ru-RU" dirty="0">
                  <a:cs typeface="Times New Roman" panose="02020603050405020304" pitchFamily="18" charset="0"/>
                </a:rPr>
                <a:t> сторон</a:t>
              </a:r>
              <a:r>
                <a:rPr lang="ru-RU" altLang="ru-RU" dirty="0"/>
                <a:t>у</a:t>
              </a:r>
              <a:r>
                <a:rPr lang="ru-RU" altLang="ru-RU" dirty="0">
                  <a:cs typeface="Times New Roman" panose="02020603050405020304" pitchFamily="18" charset="0"/>
                </a:rPr>
                <a:t> от прямой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dirty="0"/>
                <a:t>. 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9225" name="Picture 10">
              <a:extLst>
                <a:ext uri="{FF2B5EF4-FFF2-40B4-BE49-F238E27FC236}">
                  <a16:creationId xmlns:a16="http://schemas.microsoft.com/office/drawing/2014/main" id="{6A770BE1-31A0-42FD-993A-A853D36DE9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344"/>
              <a:ext cx="1811" cy="10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80237" name="Group 13">
            <a:extLst>
              <a:ext uri="{FF2B5EF4-FFF2-40B4-BE49-F238E27FC236}">
                <a16:creationId xmlns:a16="http://schemas.microsoft.com/office/drawing/2014/main" id="{955605BC-BCE7-4488-A316-8608DC930717}"/>
              </a:ext>
            </a:extLst>
          </p:cNvPr>
          <p:cNvGrpSpPr>
            <a:grpSpLocks/>
          </p:cNvGrpSpPr>
          <p:nvPr/>
        </p:nvGrpSpPr>
        <p:grpSpPr bwMode="auto">
          <a:xfrm>
            <a:off x="0" y="2133600"/>
            <a:ext cx="9144000" cy="4465638"/>
            <a:chOff x="0" y="1344"/>
            <a:chExt cx="5760" cy="2813"/>
          </a:xfrm>
        </p:grpSpPr>
        <p:sp>
          <p:nvSpPr>
            <p:cNvPr id="9222" name="Text Box 8">
              <a:extLst>
                <a:ext uri="{FF2B5EF4-FFF2-40B4-BE49-F238E27FC236}">
                  <a16:creationId xmlns:a16="http://schemas.microsoft.com/office/drawing/2014/main" id="{88C9F9C3-CCF1-4557-980C-F857E450D9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168"/>
              <a:ext cx="5760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/>
                <a:t>	В этом случае</a:t>
              </a:r>
              <a:r>
                <a:rPr lang="ru-RU" altLang="ru-RU" dirty="0">
                  <a:cs typeface="Times New Roman" panose="02020603050405020304" pitchFamily="18" charset="0"/>
                </a:rPr>
                <a:t> искомой точкой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dirty="0">
                  <a:cs typeface="Times New Roman" panose="02020603050405020304" pitchFamily="18" charset="0"/>
                </a:rPr>
                <a:t> является точка пересечения отрезка </a:t>
              </a:r>
              <a:r>
                <a:rPr lang="en-US" altLang="ru-RU" i="1" dirty="0">
                  <a:cs typeface="Times New Roman" panose="02020603050405020304" pitchFamily="18" charset="0"/>
                </a:rPr>
                <a:t>AB </a:t>
              </a:r>
              <a:r>
                <a:rPr lang="ru-RU" altLang="ru-RU" dirty="0">
                  <a:cs typeface="Times New Roman" panose="02020603050405020304" pitchFamily="18" charset="0"/>
                </a:rPr>
                <a:t>и прямой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dirty="0">
                  <a:cs typeface="Times New Roman" panose="02020603050405020304" pitchFamily="18" charset="0"/>
                </a:rPr>
                <a:t>. Действительно, </a:t>
              </a:r>
              <a:r>
                <a:rPr lang="ru-RU" altLang="ru-RU" dirty="0"/>
                <a:t>разность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en-US" altLang="ru-RU" i="1" dirty="0">
                  <a:cs typeface="Times New Roman" panose="02020603050405020304" pitchFamily="18" charset="0"/>
                </a:rPr>
                <a:t>AC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–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i="1" dirty="0">
                  <a:cs typeface="Times New Roman" panose="02020603050405020304" pitchFamily="18" charset="0"/>
                </a:rPr>
                <a:t>C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ru-RU" altLang="ru-RU" i="1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равна </a:t>
              </a:r>
              <a:r>
                <a:rPr lang="en-US" altLang="ru-RU" i="1" dirty="0"/>
                <a:t>AB</a:t>
              </a:r>
              <a:r>
                <a:rPr lang="en-US" altLang="ru-RU" dirty="0"/>
                <a:t>.</a:t>
              </a:r>
              <a:r>
                <a:rPr lang="en-US" altLang="ru-RU" i="1" dirty="0"/>
                <a:t> </a:t>
              </a:r>
              <a:r>
                <a:rPr lang="ru-RU" altLang="ru-RU" dirty="0"/>
                <a:t>Д</a:t>
              </a:r>
              <a:r>
                <a:rPr lang="ru-RU" altLang="ru-RU" dirty="0">
                  <a:cs typeface="Times New Roman" panose="02020603050405020304" pitchFamily="18" charset="0"/>
                </a:rPr>
                <a:t>ля любой другой точки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i="1" dirty="0">
                  <a:cs typeface="Times New Roman" panose="02020603050405020304" pitchFamily="18" charset="0"/>
                </a:rPr>
                <a:t>'</a:t>
              </a:r>
              <a:r>
                <a:rPr lang="ru-RU" altLang="ru-RU" dirty="0">
                  <a:cs typeface="Times New Roman" panose="02020603050405020304" pitchFamily="18" charset="0"/>
                </a:rPr>
                <a:t> прямой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dirty="0">
                  <a:cs typeface="Times New Roman" panose="02020603050405020304" pitchFamily="18" charset="0"/>
                </a:rPr>
                <a:t> из неравенства треугольника следует, что выполняется неравенство </a:t>
              </a:r>
              <a:r>
                <a:rPr lang="en-US" altLang="ru-RU" i="1" dirty="0">
                  <a:cs typeface="Times New Roman" panose="02020603050405020304" pitchFamily="18" charset="0"/>
                </a:rPr>
                <a:t>AC</a:t>
              </a:r>
              <a:r>
                <a:rPr lang="ru-RU" altLang="ru-RU" i="1" dirty="0">
                  <a:cs typeface="Times New Roman" panose="02020603050405020304" pitchFamily="18" charset="0"/>
                </a:rPr>
                <a:t>'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–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i="1" dirty="0">
                  <a:cs typeface="Times New Roman" panose="02020603050405020304" pitchFamily="18" charset="0"/>
                </a:rPr>
                <a:t>C'</a:t>
              </a:r>
              <a:r>
                <a:rPr lang="en-US" altLang="ru-RU" i="1" dirty="0">
                  <a:cs typeface="Times New Roman" panose="02020603050405020304" pitchFamily="18" charset="0"/>
                </a:rPr>
                <a:t>B </a:t>
              </a:r>
              <a:r>
                <a:rPr lang="en-US" altLang="ru-RU" dirty="0">
                  <a:cs typeface="Times New Roman" panose="02020603050405020304" pitchFamily="18" charset="0"/>
                </a:rPr>
                <a:t>&lt;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en-US" altLang="ru-RU" i="1" dirty="0">
                  <a:cs typeface="Times New Roman" panose="02020603050405020304" pitchFamily="18" charset="0"/>
                </a:rPr>
                <a:t>AB</a:t>
              </a:r>
              <a:r>
                <a:rPr lang="ru-RU" altLang="ru-RU" dirty="0">
                  <a:cs typeface="Times New Roman" panose="02020603050405020304" pitchFamily="18" charset="0"/>
                </a:rPr>
                <a:t>. </a:t>
              </a:r>
            </a:p>
          </p:txBody>
        </p:sp>
        <p:pic>
          <p:nvPicPr>
            <p:cNvPr id="9223" name="Picture 12">
              <a:extLst>
                <a:ext uri="{FF2B5EF4-FFF2-40B4-BE49-F238E27FC236}">
                  <a16:creationId xmlns:a16="http://schemas.microsoft.com/office/drawing/2014/main" id="{0273E0E6-A356-4914-9E15-8380B3D50D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344"/>
              <a:ext cx="1811" cy="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7228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0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0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>
            <a:extLst>
              <a:ext uri="{FF2B5EF4-FFF2-40B4-BE49-F238E27FC236}">
                <a16:creationId xmlns:a16="http://schemas.microsoft.com/office/drawing/2014/main" id="{8F8ED3A4-2D71-4758-9A6F-EFE80EE74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Рассмотрим случай, когда</a:t>
            </a:r>
            <a:r>
              <a:rPr lang="ru-RU" altLang="ru-RU" dirty="0">
                <a:cs typeface="Times New Roman" panose="02020603050405020304" pitchFamily="18" charset="0"/>
              </a:rPr>
              <a:t> точки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лежат по </a:t>
            </a:r>
            <a:r>
              <a:rPr lang="ru-RU" altLang="ru-RU" dirty="0"/>
              <a:t>разные</a:t>
            </a:r>
            <a:r>
              <a:rPr lang="ru-RU" altLang="ru-RU" dirty="0">
                <a:cs typeface="Times New Roman" panose="02020603050405020304" pitchFamily="18" charset="0"/>
              </a:rPr>
              <a:t> сторон</a:t>
            </a:r>
            <a:r>
              <a:rPr lang="ru-RU" altLang="ru-RU" dirty="0"/>
              <a:t>ы</a:t>
            </a:r>
            <a:r>
              <a:rPr lang="ru-RU" altLang="ru-RU" dirty="0">
                <a:cs typeface="Times New Roman" panose="02020603050405020304" pitchFamily="18" charset="0"/>
              </a:rPr>
              <a:t> от прямой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/>
              <a:t>.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10244" name="Picture 8">
            <a:extLst>
              <a:ext uri="{FF2B5EF4-FFF2-40B4-BE49-F238E27FC236}">
                <a16:creationId xmlns:a16="http://schemas.microsoft.com/office/drawing/2014/main" id="{1E3E5768-C9D5-4EF4-ABAB-D01DFCD38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219200"/>
            <a:ext cx="2874963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2282" name="Group 10">
            <a:extLst>
              <a:ext uri="{FF2B5EF4-FFF2-40B4-BE49-F238E27FC236}">
                <a16:creationId xmlns:a16="http://schemas.microsoft.com/office/drawing/2014/main" id="{845C156C-4FE5-4D4D-A3DD-9FF579AFE367}"/>
              </a:ext>
            </a:extLst>
          </p:cNvPr>
          <p:cNvGrpSpPr>
            <a:grpSpLocks/>
          </p:cNvGrpSpPr>
          <p:nvPr/>
        </p:nvGrpSpPr>
        <p:grpSpPr bwMode="auto">
          <a:xfrm>
            <a:off x="0" y="1219200"/>
            <a:ext cx="9144000" cy="5676900"/>
            <a:chOff x="0" y="768"/>
            <a:chExt cx="5760" cy="3576"/>
          </a:xfrm>
        </p:grpSpPr>
        <p:sp>
          <p:nvSpPr>
            <p:cNvPr id="10246" name="Text Box 6">
              <a:extLst>
                <a:ext uri="{FF2B5EF4-FFF2-40B4-BE49-F238E27FC236}">
                  <a16:creationId xmlns:a16="http://schemas.microsoft.com/office/drawing/2014/main" id="{36B89AC8-C66D-4694-B80C-582A4A2A81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192"/>
              <a:ext cx="5760" cy="2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/>
                <a:t>	В этом случае и</a:t>
              </a:r>
              <a:r>
                <a:rPr lang="ru-RU" altLang="ru-RU" dirty="0">
                  <a:cs typeface="Times New Roman" panose="02020603050405020304" pitchFamily="18" charset="0"/>
                </a:rPr>
                <a:t>з точки </a:t>
              </a:r>
              <a:r>
                <a:rPr lang="ru-RU" altLang="ru-RU" i="1" dirty="0">
                  <a:cs typeface="Times New Roman" panose="02020603050405020304" pitchFamily="18" charset="0"/>
                </a:rPr>
                <a:t>В</a:t>
              </a:r>
              <a:r>
                <a:rPr lang="ru-RU" altLang="ru-RU" dirty="0">
                  <a:cs typeface="Times New Roman" panose="02020603050405020304" pitchFamily="18" charset="0"/>
                </a:rPr>
                <a:t> опустим на прямую </a:t>
              </a:r>
              <a:r>
                <a:rPr lang="ru-RU" altLang="ru-RU" i="1" dirty="0">
                  <a:cs typeface="Times New Roman" panose="02020603050405020304" pitchFamily="18" charset="0"/>
                </a:rPr>
                <a:t>с</a:t>
              </a:r>
              <a:r>
                <a:rPr lang="ru-RU" altLang="ru-RU" dirty="0">
                  <a:cs typeface="Times New Roman" panose="02020603050405020304" pitchFamily="18" charset="0"/>
                </a:rPr>
                <a:t> перпендикуляр </a:t>
              </a:r>
              <a:r>
                <a:rPr lang="ru-RU" altLang="ru-RU" i="1" dirty="0">
                  <a:cs typeface="Times New Roman" panose="02020603050405020304" pitchFamily="18" charset="0"/>
                </a:rPr>
                <a:t>ВН</a:t>
              </a:r>
              <a:r>
                <a:rPr lang="ru-RU" altLang="ru-RU" dirty="0">
                  <a:cs typeface="Times New Roman" panose="02020603050405020304" pitchFamily="18" charset="0"/>
                </a:rPr>
                <a:t> и отложим отрезок </a:t>
              </a:r>
              <a:r>
                <a:rPr lang="ru-RU" altLang="ru-RU" i="1" dirty="0">
                  <a:cs typeface="Times New Roman" panose="02020603050405020304" pitchFamily="18" charset="0"/>
                </a:rPr>
                <a:t>НВ'</a:t>
              </a:r>
              <a:r>
                <a:rPr lang="ru-RU" altLang="ru-RU" dirty="0">
                  <a:cs typeface="Times New Roman" panose="02020603050405020304" pitchFamily="18" charset="0"/>
                </a:rPr>
                <a:t>, равный </a:t>
              </a:r>
              <a:r>
                <a:rPr lang="ru-RU" altLang="ru-RU" i="1" dirty="0">
                  <a:cs typeface="Times New Roman" panose="02020603050405020304" pitchFamily="18" charset="0"/>
                </a:rPr>
                <a:t>ВН</a:t>
              </a:r>
              <a:r>
                <a:rPr lang="ru-RU" altLang="ru-RU" dirty="0">
                  <a:cs typeface="Times New Roman" panose="02020603050405020304" pitchFamily="18" charset="0"/>
                </a:rPr>
                <a:t>. Пусть </a:t>
              </a:r>
              <a:r>
                <a:rPr lang="ru-RU" altLang="ru-RU" i="1" dirty="0">
                  <a:cs typeface="Times New Roman" panose="02020603050405020304" pitchFamily="18" charset="0"/>
                </a:rPr>
                <a:t>С'</a:t>
              </a:r>
              <a:r>
                <a:rPr lang="ru-RU" altLang="ru-RU" dirty="0">
                  <a:cs typeface="Times New Roman" panose="02020603050405020304" pitchFamily="18" charset="0"/>
                </a:rPr>
                <a:t> – </a:t>
              </a:r>
              <a:r>
                <a:rPr lang="ru-RU" altLang="ru-RU" dirty="0"/>
                <a:t>произвольная </a:t>
              </a:r>
              <a:r>
                <a:rPr lang="ru-RU" altLang="ru-RU" dirty="0">
                  <a:cs typeface="Times New Roman" panose="02020603050405020304" pitchFamily="18" charset="0"/>
                </a:rPr>
                <a:t>точка на прямой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dirty="0">
                  <a:cs typeface="Times New Roman" panose="02020603050405020304" pitchFamily="18" charset="0"/>
                </a:rPr>
                <a:t>. Прямоугольные треугольники </a:t>
              </a:r>
              <a:r>
                <a:rPr lang="en-US" altLang="ru-RU" i="1" dirty="0">
                  <a:cs typeface="Times New Roman" panose="02020603050405020304" pitchFamily="18" charset="0"/>
                </a:rPr>
                <a:t>BHC</a:t>
              </a:r>
              <a:r>
                <a:rPr lang="ru-RU" altLang="ru-RU" i="1" dirty="0">
                  <a:cs typeface="Times New Roman" panose="02020603050405020304" pitchFamily="18" charset="0"/>
                </a:rPr>
                <a:t>' </a:t>
              </a:r>
              <a:r>
                <a:rPr lang="ru-RU" altLang="ru-RU" dirty="0">
                  <a:cs typeface="Times New Roman" panose="02020603050405020304" pitchFamily="18" charset="0"/>
                </a:rPr>
                <a:t>и 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ru-RU" altLang="ru-RU" i="1" dirty="0">
                  <a:cs typeface="Times New Roman" panose="02020603050405020304" pitchFamily="18" charset="0"/>
                </a:rPr>
                <a:t>'</a:t>
              </a:r>
              <a:r>
                <a:rPr lang="en-US" altLang="ru-RU" i="1" dirty="0">
                  <a:cs typeface="Times New Roman" panose="02020603050405020304" pitchFamily="18" charset="0"/>
                </a:rPr>
                <a:t>H</a:t>
              </a:r>
              <a:r>
                <a:rPr lang="ru-RU" altLang="ru-RU" i="1" dirty="0">
                  <a:cs typeface="Times New Roman" panose="02020603050405020304" pitchFamily="18" charset="0"/>
                </a:rPr>
                <a:t>'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i="1" dirty="0">
                  <a:cs typeface="Times New Roman" panose="02020603050405020304" pitchFamily="18" charset="0"/>
                </a:rPr>
                <a:t>' </a:t>
              </a:r>
              <a:r>
                <a:rPr lang="ru-RU" altLang="ru-RU" dirty="0">
                  <a:cs typeface="Times New Roman" panose="02020603050405020304" pitchFamily="18" charset="0"/>
                </a:rPr>
                <a:t>равны (по двум катетам), следовательно, имеет место равенство </a:t>
              </a:r>
              <a:r>
                <a:rPr lang="ru-RU" altLang="ru-RU" i="1" dirty="0">
                  <a:cs typeface="Times New Roman" panose="02020603050405020304" pitchFamily="18" charset="0"/>
                </a:rPr>
                <a:t>С'В</a:t>
              </a:r>
              <a:r>
                <a:rPr lang="ru-RU" altLang="ru-RU" dirty="0">
                  <a:cs typeface="Times New Roman" panose="02020603050405020304" pitchFamily="18" charset="0"/>
                </a:rPr>
                <a:t> = </a:t>
              </a:r>
              <a:r>
                <a:rPr lang="ru-RU" altLang="ru-RU" i="1" dirty="0">
                  <a:cs typeface="Times New Roman" panose="02020603050405020304" pitchFamily="18" charset="0"/>
                </a:rPr>
                <a:t>С'В'</a:t>
              </a:r>
              <a:r>
                <a:rPr lang="ru-RU" altLang="ru-RU" dirty="0">
                  <a:cs typeface="Times New Roman" panose="02020603050405020304" pitchFamily="18" charset="0"/>
                </a:rPr>
                <a:t>. Поэтому </a:t>
              </a:r>
              <a:r>
                <a:rPr lang="ru-RU" altLang="ru-RU" dirty="0"/>
                <a:t>разность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i="1" dirty="0">
                  <a:cs typeface="Times New Roman" panose="02020603050405020304" pitchFamily="18" charset="0"/>
                </a:rPr>
                <a:t>АС' </a:t>
              </a:r>
              <a:r>
                <a:rPr lang="ru-RU" altLang="ru-RU" i="1" dirty="0"/>
                <a:t>–</a:t>
              </a:r>
              <a:r>
                <a:rPr lang="ru-RU" altLang="ru-RU" i="1" dirty="0">
                  <a:cs typeface="Times New Roman" panose="02020603050405020304" pitchFamily="18" charset="0"/>
                </a:rPr>
                <a:t> С'В</a:t>
              </a:r>
              <a:r>
                <a:rPr lang="ru-RU" altLang="ru-RU" dirty="0">
                  <a:cs typeface="Times New Roman" panose="02020603050405020304" pitchFamily="18" charset="0"/>
                </a:rPr>
                <a:t> будет наи</a:t>
              </a:r>
              <a:r>
                <a:rPr lang="ru-RU" altLang="ru-RU" dirty="0"/>
                <a:t>бол</a:t>
              </a:r>
              <a:r>
                <a:rPr lang="ru-RU" altLang="ru-RU" dirty="0">
                  <a:cs typeface="Times New Roman" panose="02020603050405020304" pitchFamily="18" charset="0"/>
                </a:rPr>
                <a:t>ьшей тогда и только тогда, когда наи</a:t>
              </a:r>
              <a:r>
                <a:rPr lang="ru-RU" altLang="ru-RU" dirty="0"/>
                <a:t>бол</a:t>
              </a:r>
              <a:r>
                <a:rPr lang="ru-RU" altLang="ru-RU" dirty="0">
                  <a:cs typeface="Times New Roman" panose="02020603050405020304" pitchFamily="18" charset="0"/>
                </a:rPr>
                <a:t>ьшей будет равная ей </a:t>
              </a:r>
              <a:r>
                <a:rPr lang="ru-RU" altLang="ru-RU" dirty="0"/>
                <a:t>разность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i="1" dirty="0">
                  <a:cs typeface="Times New Roman" panose="02020603050405020304" pitchFamily="18" charset="0"/>
                </a:rPr>
                <a:t>АС' </a:t>
              </a:r>
              <a:r>
                <a:rPr lang="ru-RU" altLang="ru-RU" i="1" dirty="0"/>
                <a:t>–</a:t>
              </a:r>
              <a:r>
                <a:rPr lang="ru-RU" altLang="ru-RU" i="1" dirty="0">
                  <a:cs typeface="Times New Roman" panose="02020603050405020304" pitchFamily="18" charset="0"/>
                </a:rPr>
                <a:t> С'В'</a:t>
              </a:r>
              <a:r>
                <a:rPr lang="ru-RU" altLang="ru-RU" dirty="0">
                  <a:cs typeface="Times New Roman" panose="02020603050405020304" pitchFamily="18" charset="0"/>
                </a:rPr>
                <a:t>. Ясно, что последняя </a:t>
              </a:r>
              <a:r>
                <a:rPr lang="ru-RU" altLang="ru-RU" dirty="0"/>
                <a:t>разность</a:t>
              </a:r>
              <a:r>
                <a:rPr lang="ru-RU" altLang="ru-RU" dirty="0">
                  <a:cs typeface="Times New Roman" panose="02020603050405020304" pitchFamily="18" charset="0"/>
                </a:rPr>
                <a:t> является наи</a:t>
              </a:r>
              <a:r>
                <a:rPr lang="ru-RU" altLang="ru-RU" dirty="0"/>
                <a:t>бол</a:t>
              </a:r>
              <a:r>
                <a:rPr lang="ru-RU" altLang="ru-RU" dirty="0">
                  <a:cs typeface="Times New Roman" panose="02020603050405020304" pitchFamily="18" charset="0"/>
                </a:rPr>
                <a:t>ьшей в случае, если точки 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ru-RU" altLang="ru-RU" dirty="0">
                  <a:cs typeface="Times New Roman" panose="02020603050405020304" pitchFamily="18" charset="0"/>
                </a:rPr>
                <a:t>,</a:t>
              </a:r>
              <a:r>
                <a:rPr lang="ru-RU" altLang="ru-RU" i="1" dirty="0">
                  <a:cs typeface="Times New Roman" panose="02020603050405020304" pitchFamily="18" charset="0"/>
                </a:rPr>
                <a:t> В'</a:t>
              </a:r>
              <a:r>
                <a:rPr lang="ru-RU" altLang="ru-RU" dirty="0">
                  <a:cs typeface="Times New Roman" panose="02020603050405020304" pitchFamily="18" charset="0"/>
                </a:rPr>
                <a:t>,</a:t>
              </a:r>
              <a:r>
                <a:rPr lang="ru-RU" altLang="ru-RU" i="1" dirty="0">
                  <a:cs typeface="Times New Roman" panose="02020603050405020304" pitchFamily="18" charset="0"/>
                </a:rPr>
                <a:t> С'</a:t>
              </a:r>
              <a:r>
                <a:rPr lang="ru-RU" altLang="ru-RU" dirty="0">
                  <a:cs typeface="Times New Roman" panose="02020603050405020304" pitchFamily="18" charset="0"/>
                </a:rPr>
                <a:t> лежат на одной прямой, т.е. искомая точка </a:t>
              </a:r>
              <a:r>
                <a:rPr lang="ru-RU" altLang="ru-RU" i="1" dirty="0">
                  <a:cs typeface="Times New Roman" panose="02020603050405020304" pitchFamily="18" charset="0"/>
                </a:rPr>
                <a:t>С</a:t>
              </a:r>
              <a:r>
                <a:rPr lang="ru-RU" altLang="ru-RU" dirty="0">
                  <a:cs typeface="Times New Roman" panose="02020603050405020304" pitchFamily="18" charset="0"/>
                </a:rPr>
                <a:t> является точкой пересечения </a:t>
              </a:r>
              <a:r>
                <a:rPr lang="ru-RU" altLang="ru-RU" dirty="0"/>
                <a:t>прямой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АВ'</a:t>
              </a:r>
              <a:r>
                <a:rPr lang="ru-RU" altLang="ru-RU" dirty="0">
                  <a:cs typeface="Times New Roman" panose="02020603050405020304" pitchFamily="18" charset="0"/>
                </a:rPr>
                <a:t> с прямой </a:t>
              </a:r>
              <a:r>
                <a:rPr lang="ru-RU" altLang="ru-RU" i="1" dirty="0">
                  <a:cs typeface="Times New Roman" panose="02020603050405020304" pitchFamily="18" charset="0"/>
                </a:rPr>
                <a:t>с</a:t>
              </a:r>
              <a:r>
                <a:rPr lang="ru-RU" altLang="ru-RU" dirty="0">
                  <a:cs typeface="Times New Roman" panose="02020603050405020304" pitchFamily="18" charset="0"/>
                </a:rPr>
                <a:t>. </a:t>
              </a:r>
              <a:endParaRPr lang="en-US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10247" name="Picture 9">
              <a:extLst>
                <a:ext uri="{FF2B5EF4-FFF2-40B4-BE49-F238E27FC236}">
                  <a16:creationId xmlns:a16="http://schemas.microsoft.com/office/drawing/2014/main" id="{290CA51D-1ED5-484D-BFC4-DD0EAB576B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768"/>
              <a:ext cx="1811" cy="1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54202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2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>
            <a:extLst>
              <a:ext uri="{FF2B5EF4-FFF2-40B4-BE49-F238E27FC236}">
                <a16:creationId xmlns:a16="http://schemas.microsoft.com/office/drawing/2014/main" id="{2F0E21D7-E396-4693-BEC5-0DAFED6FF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На прямой </a:t>
            </a:r>
            <a:r>
              <a:rPr lang="en-US" altLang="ru-RU" sz="2800" i="1" dirty="0"/>
              <a:t>c </a:t>
            </a:r>
            <a:r>
              <a:rPr lang="ru-RU" altLang="ru-RU" sz="2800" dirty="0"/>
              <a:t>укажите точку </a:t>
            </a:r>
            <a:r>
              <a:rPr lang="en-US" altLang="ru-RU" sz="2800" i="1" dirty="0"/>
              <a:t>C</a:t>
            </a:r>
            <a:r>
              <a:rPr lang="ru-RU" altLang="ru-RU" sz="2800" dirty="0"/>
              <a:t>, для которой разность </a:t>
            </a:r>
            <a:r>
              <a:rPr lang="en-US" altLang="ru-RU" sz="2800" i="1" dirty="0"/>
              <a:t>AC </a:t>
            </a:r>
            <a:r>
              <a:rPr lang="ru-RU" altLang="ru-RU" sz="2800" i="1" dirty="0"/>
              <a:t>– </a:t>
            </a:r>
            <a:r>
              <a:rPr lang="en-US" altLang="ru-RU" sz="2800" i="1" dirty="0"/>
              <a:t>CB </a:t>
            </a:r>
            <a:r>
              <a:rPr lang="ru-RU" altLang="ru-RU" sz="2800" dirty="0"/>
              <a:t>наибольшая.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11268" name="Picture 8">
            <a:extLst>
              <a:ext uri="{FF2B5EF4-FFF2-40B4-BE49-F238E27FC236}">
                <a16:creationId xmlns:a16="http://schemas.microsoft.com/office/drawing/2014/main" id="{07EB152F-1EDE-4B7E-B8F8-55CBF86E4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63" y="2408238"/>
            <a:ext cx="2073275" cy="204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4330" name="Group 10">
            <a:extLst>
              <a:ext uri="{FF2B5EF4-FFF2-40B4-BE49-F238E27FC236}">
                <a16:creationId xmlns:a16="http://schemas.microsoft.com/office/drawing/2014/main" id="{B87EC432-D99D-40C0-ABD2-39BF977EB79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438400"/>
            <a:ext cx="4740275" cy="2881313"/>
            <a:chOff x="528" y="1536"/>
            <a:chExt cx="2986" cy="1815"/>
          </a:xfrm>
        </p:grpSpPr>
        <p:sp>
          <p:nvSpPr>
            <p:cNvPr id="11270" name="Text Box 6">
              <a:extLst>
                <a:ext uri="{FF2B5EF4-FFF2-40B4-BE49-F238E27FC236}">
                  <a16:creationId xmlns:a16="http://schemas.microsoft.com/office/drawing/2014/main" id="{317BA05B-4612-4821-9AF2-7A97924B16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024"/>
              <a:ext cx="11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/>
                <a:t> </a:t>
              </a:r>
            </a:p>
          </p:txBody>
        </p:sp>
        <p:pic>
          <p:nvPicPr>
            <p:cNvPr id="11271" name="Picture 9">
              <a:extLst>
                <a:ext uri="{FF2B5EF4-FFF2-40B4-BE49-F238E27FC236}">
                  <a16:creationId xmlns:a16="http://schemas.microsoft.com/office/drawing/2014/main" id="{AFDC3026-3095-474A-9BCC-C760F59E97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1536"/>
              <a:ext cx="1306" cy="1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9129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4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>
            <a:extLst>
              <a:ext uri="{FF2B5EF4-FFF2-40B4-BE49-F238E27FC236}">
                <a16:creationId xmlns:a16="http://schemas.microsoft.com/office/drawing/2014/main" id="{5C5BD344-75F2-4068-9293-173F17552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На прямой </a:t>
            </a:r>
            <a:r>
              <a:rPr lang="en-US" altLang="ru-RU" sz="2800" i="1" dirty="0"/>
              <a:t>c </a:t>
            </a:r>
            <a:r>
              <a:rPr lang="ru-RU" altLang="ru-RU" sz="2800" dirty="0"/>
              <a:t>укажите точку </a:t>
            </a:r>
            <a:r>
              <a:rPr lang="en-US" altLang="ru-RU" sz="2800" i="1" dirty="0"/>
              <a:t>C</a:t>
            </a:r>
            <a:r>
              <a:rPr lang="ru-RU" altLang="ru-RU" sz="2800" dirty="0"/>
              <a:t>, для которой разность </a:t>
            </a:r>
            <a:r>
              <a:rPr lang="en-US" altLang="ru-RU" sz="2800" i="1" dirty="0"/>
              <a:t>AC </a:t>
            </a:r>
            <a:r>
              <a:rPr lang="ru-RU" altLang="ru-RU" sz="2800" i="1" dirty="0"/>
              <a:t>– </a:t>
            </a:r>
            <a:r>
              <a:rPr lang="en-US" altLang="ru-RU" sz="2800" i="1" dirty="0"/>
              <a:t>CB </a:t>
            </a:r>
            <a:r>
              <a:rPr lang="ru-RU" altLang="ru-RU" sz="2800" dirty="0"/>
              <a:t>наибольшая. Найдите эту разность, считая стороны клеток равными 1.</a:t>
            </a:r>
            <a:endParaRPr lang="en-US" altLang="ru-RU" sz="2800" dirty="0"/>
          </a:p>
        </p:txBody>
      </p:sp>
      <p:pic>
        <p:nvPicPr>
          <p:cNvPr id="12292" name="Picture 10">
            <a:extLst>
              <a:ext uri="{FF2B5EF4-FFF2-40B4-BE49-F238E27FC236}">
                <a16:creationId xmlns:a16="http://schemas.microsoft.com/office/drawing/2014/main" id="{7F16C1DA-9E67-404B-8261-BD93381699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25" y="2413000"/>
            <a:ext cx="2062163" cy="203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6380" name="Group 12">
            <a:extLst>
              <a:ext uri="{FF2B5EF4-FFF2-40B4-BE49-F238E27FC236}">
                <a16:creationId xmlns:a16="http://schemas.microsoft.com/office/drawing/2014/main" id="{21EBE8FF-730C-4441-9180-A395E73FFC00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438400"/>
            <a:ext cx="4729163" cy="2881313"/>
            <a:chOff x="528" y="1536"/>
            <a:chExt cx="2979" cy="1815"/>
          </a:xfrm>
        </p:grpSpPr>
        <p:sp>
          <p:nvSpPr>
            <p:cNvPr id="12294" name="Text Box 6">
              <a:extLst>
                <a:ext uri="{FF2B5EF4-FFF2-40B4-BE49-F238E27FC236}">
                  <a16:creationId xmlns:a16="http://schemas.microsoft.com/office/drawing/2014/main" id="{C302C83F-7FCD-4F00-B98A-35099BA25E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024"/>
              <a:ext cx="11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/>
                <a:t> 2.</a:t>
              </a:r>
            </a:p>
          </p:txBody>
        </p:sp>
        <p:pic>
          <p:nvPicPr>
            <p:cNvPr id="12295" name="Picture 11">
              <a:extLst>
                <a:ext uri="{FF2B5EF4-FFF2-40B4-BE49-F238E27FC236}">
                  <a16:creationId xmlns:a16="http://schemas.microsoft.com/office/drawing/2014/main" id="{68622100-85EB-412B-84FE-4867E09A13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1536"/>
              <a:ext cx="1299" cy="1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7750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6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>
            <a:extLst>
              <a:ext uri="{FF2B5EF4-FFF2-40B4-BE49-F238E27FC236}">
                <a16:creationId xmlns:a16="http://schemas.microsoft.com/office/drawing/2014/main" id="{5C5BD344-75F2-4068-9293-173F17552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В треугольнике </a:t>
            </a:r>
            <a:r>
              <a:rPr lang="en-US" altLang="ru-RU" sz="2800" i="1" dirty="0"/>
              <a:t>ABC AC = BC</a:t>
            </a:r>
            <a:r>
              <a:rPr lang="en-US" altLang="ru-RU" sz="2800" dirty="0"/>
              <a:t>.</a:t>
            </a:r>
            <a:r>
              <a:rPr lang="en-US" altLang="ru-RU" sz="2800" i="1" dirty="0"/>
              <a:t> </a:t>
            </a:r>
            <a:r>
              <a:rPr lang="ru-RU" altLang="ru-RU" sz="2800" dirty="0"/>
              <a:t>Прямая </a:t>
            </a:r>
            <a:r>
              <a:rPr lang="en-US" altLang="ru-RU" sz="2800" i="1" dirty="0"/>
              <a:t>c </a:t>
            </a:r>
            <a:r>
              <a:rPr lang="ru-RU" altLang="ru-RU" sz="2800" dirty="0"/>
              <a:t>параллельна отрезку </a:t>
            </a:r>
            <a:r>
              <a:rPr lang="en-US" altLang="ru-RU" sz="2800" i="1" dirty="0"/>
              <a:t>AB</a:t>
            </a:r>
            <a:r>
              <a:rPr lang="ru-RU" altLang="ru-RU" sz="2800" dirty="0"/>
              <a:t>. Прямая </a:t>
            </a:r>
            <a:r>
              <a:rPr lang="en-US" altLang="ru-RU" sz="2800" i="1" dirty="0"/>
              <a:t>c</a:t>
            </a:r>
            <a:r>
              <a:rPr lang="ru-RU" altLang="ru-RU" sz="2800" dirty="0"/>
              <a:t> проходит через точку </a:t>
            </a:r>
            <a:r>
              <a:rPr lang="en-US" altLang="ru-RU" sz="2800" i="1" dirty="0"/>
              <a:t>C </a:t>
            </a:r>
            <a:r>
              <a:rPr lang="ru-RU" altLang="ru-RU" sz="2800" dirty="0"/>
              <a:t>и параллельна прямой </a:t>
            </a:r>
            <a:r>
              <a:rPr lang="en-US" altLang="ru-RU" sz="2800" i="1" dirty="0"/>
              <a:t>AB</a:t>
            </a:r>
            <a:r>
              <a:rPr lang="en-US" altLang="ru-RU" sz="2800" dirty="0"/>
              <a:t>.</a:t>
            </a:r>
            <a:r>
              <a:rPr lang="ru-RU" altLang="ru-RU" sz="2800" dirty="0"/>
              <a:t> Точки 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 </a:t>
            </a:r>
            <a:r>
              <a:rPr lang="ru-RU" altLang="ru-RU" sz="2800" dirty="0"/>
              <a:t>принадлежат прямой </a:t>
            </a:r>
            <a:r>
              <a:rPr lang="en-US" altLang="ru-RU" sz="2800" i="1" dirty="0"/>
              <a:t>c</a:t>
            </a:r>
            <a:r>
              <a:rPr lang="ru-RU" altLang="ru-RU" sz="2800" dirty="0"/>
              <a:t>, </a:t>
            </a:r>
            <a:r>
              <a:rPr lang="en-US" altLang="ru-RU" sz="2800" i="1" dirty="0"/>
              <a:t>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&lt; </a:t>
            </a:r>
            <a:r>
              <a:rPr lang="en-US" altLang="ru-RU" sz="2800" i="1" dirty="0"/>
              <a:t>CC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. </a:t>
            </a:r>
            <a:r>
              <a:rPr lang="ru-RU" altLang="ru-RU" sz="2800" dirty="0"/>
              <a:t>Докажите, что </a:t>
            </a:r>
            <a:r>
              <a:rPr lang="en-US" altLang="ru-RU" sz="2800" i="1" dirty="0"/>
              <a:t>AC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+ 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 &lt; AC</a:t>
            </a:r>
            <a:r>
              <a:rPr lang="en-US" altLang="ru-RU" sz="2800" baseline="-25000" dirty="0"/>
              <a:t>2</a:t>
            </a:r>
            <a:r>
              <a:rPr lang="en-US" altLang="ru-RU" sz="2800" dirty="0"/>
              <a:t> + 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2</a:t>
            </a:r>
            <a:r>
              <a:rPr lang="en-US" altLang="ru-RU" sz="2800" i="1" dirty="0"/>
              <a:t>B</a:t>
            </a:r>
            <a:r>
              <a:rPr lang="en-US" altLang="ru-RU" sz="2800" dirty="0"/>
              <a:t>.</a:t>
            </a:r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C302C83F-7FCD-4F00-B98A-35099BA25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40607"/>
            <a:ext cx="914400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sz="2800" dirty="0"/>
              <a:t>О</a:t>
            </a:r>
            <a:r>
              <a:rPr lang="ru-RU" altLang="ru-RU" dirty="0"/>
              <a:t>трезки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ru-RU" altLang="ru-RU" dirty="0"/>
              <a:t>, </a:t>
            </a:r>
            <a:r>
              <a:rPr lang="en-US" altLang="ru-RU" i="1" dirty="0"/>
              <a:t>C</a:t>
            </a:r>
            <a:r>
              <a:rPr lang="en-US" altLang="ru-RU" baseline="-25000" dirty="0"/>
              <a:t>2</a:t>
            </a:r>
            <a:r>
              <a:rPr lang="en-US" altLang="ru-RU" i="1" dirty="0"/>
              <a:t>B</a:t>
            </a:r>
            <a:r>
              <a:rPr lang="ru-RU" altLang="ru-RU" i="1" dirty="0"/>
              <a:t> </a:t>
            </a:r>
            <a:r>
              <a:rPr lang="ru-RU" altLang="ru-RU" dirty="0"/>
              <a:t>равны соответственно отрезкам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i="1" dirty="0"/>
              <a:t>B’</a:t>
            </a:r>
            <a:r>
              <a:rPr lang="ru-RU" altLang="ru-RU" dirty="0"/>
              <a:t>, </a:t>
            </a:r>
            <a:r>
              <a:rPr lang="en-US" altLang="ru-RU" i="1" dirty="0"/>
              <a:t>C</a:t>
            </a:r>
            <a:r>
              <a:rPr lang="en-US" altLang="ru-RU" baseline="-25000" dirty="0"/>
              <a:t>2</a:t>
            </a:r>
            <a:r>
              <a:rPr lang="en-US" altLang="ru-RU" i="1" dirty="0"/>
              <a:t>B’</a:t>
            </a:r>
            <a:r>
              <a:rPr lang="en-US" altLang="ru-RU" dirty="0"/>
              <a:t>. </a:t>
            </a:r>
            <a:r>
              <a:rPr lang="ru-RU" altLang="ru-RU" dirty="0"/>
              <a:t>Точка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расположена внутри треугольника </a:t>
            </a:r>
            <a:r>
              <a:rPr lang="en-US" altLang="ru-RU" i="1" dirty="0"/>
              <a:t>AB’C</a:t>
            </a:r>
            <a:r>
              <a:rPr lang="en-US" altLang="ru-RU" baseline="-25000" dirty="0"/>
              <a:t>2</a:t>
            </a:r>
            <a:r>
              <a:rPr lang="en-US" altLang="ru-RU" dirty="0"/>
              <a:t>. </a:t>
            </a:r>
            <a:r>
              <a:rPr lang="ru-RU" altLang="ru-RU" dirty="0"/>
              <a:t>Как было доказано ранее в пункте «13б. Задачи на доказательство», выполняется неравенство </a:t>
            </a:r>
            <a:r>
              <a:rPr lang="en-US" altLang="ru-RU" sz="2400" i="1" dirty="0"/>
              <a:t>AC</a:t>
            </a:r>
            <a:r>
              <a:rPr lang="en-US" altLang="ru-RU" sz="2400" baseline="-25000" dirty="0"/>
              <a:t>1</a:t>
            </a:r>
            <a:r>
              <a:rPr lang="en-US" altLang="ru-RU" sz="2400" dirty="0"/>
              <a:t> + </a:t>
            </a:r>
            <a:r>
              <a:rPr lang="en-US" altLang="ru-RU" sz="2400" i="1" dirty="0"/>
              <a:t>C</a:t>
            </a:r>
            <a:r>
              <a:rPr lang="en-US" altLang="ru-RU" sz="2400" baseline="-25000" dirty="0"/>
              <a:t>1</a:t>
            </a:r>
            <a:r>
              <a:rPr lang="en-US" altLang="ru-RU" sz="2400" i="1" dirty="0"/>
              <a:t>B’ &lt; AC</a:t>
            </a:r>
            <a:r>
              <a:rPr lang="en-US" altLang="ru-RU" sz="2400" baseline="-25000" dirty="0"/>
              <a:t>2</a:t>
            </a:r>
            <a:r>
              <a:rPr lang="en-US" altLang="ru-RU" sz="2400" dirty="0"/>
              <a:t> + </a:t>
            </a:r>
            <a:r>
              <a:rPr lang="en-US" altLang="ru-RU" sz="2400" i="1" dirty="0"/>
              <a:t>C</a:t>
            </a:r>
            <a:r>
              <a:rPr lang="en-US" altLang="ru-RU" sz="2400" baseline="-25000" dirty="0"/>
              <a:t>2</a:t>
            </a:r>
            <a:r>
              <a:rPr lang="en-US" altLang="ru-RU" sz="2400" i="1" dirty="0"/>
              <a:t>B’</a:t>
            </a:r>
            <a:r>
              <a:rPr lang="en-US" altLang="ru-RU" sz="2400" dirty="0"/>
              <a:t>. </a:t>
            </a:r>
            <a:r>
              <a:rPr lang="ru-RU" altLang="ru-RU" sz="2400" dirty="0"/>
              <a:t>Следовательно, выполняется и искомое неравенство.</a:t>
            </a:r>
            <a:endParaRPr lang="ru-RU" alt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B320D14-5950-4A37-85FE-05A1405F3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797" y="3186192"/>
            <a:ext cx="2756677" cy="1715266"/>
          </a:xfrm>
          <a:prstGeom prst="rect">
            <a:avLst/>
          </a:prstGeom>
        </p:spPr>
      </p:pic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EAC03A95-1209-1726-8A7D-1C6F3C820431}"/>
              </a:ext>
            </a:extLst>
          </p:cNvPr>
          <p:cNvGrpSpPr/>
          <p:nvPr/>
        </p:nvGrpSpPr>
        <p:grpSpPr>
          <a:xfrm>
            <a:off x="208160" y="2154959"/>
            <a:ext cx="8656041" cy="2746499"/>
            <a:chOff x="199927" y="1756717"/>
            <a:chExt cx="8656041" cy="2746499"/>
          </a:xfrm>
        </p:grpSpPr>
        <p:pic>
          <p:nvPicPr>
            <p:cNvPr id="11" name="Рисунок 10">
              <a:extLst>
                <a:ext uri="{FF2B5EF4-FFF2-40B4-BE49-F238E27FC236}">
                  <a16:creationId xmlns:a16="http://schemas.microsoft.com/office/drawing/2014/main" id="{3B35CF96-F0C6-D419-FDB7-9FF408EF4BF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9927" y="1756717"/>
              <a:ext cx="2821953" cy="2746499"/>
            </a:xfrm>
            <a:prstGeom prst="rect">
              <a:avLst/>
            </a:prstGeom>
          </p:spPr>
        </p:pic>
        <p:sp>
          <p:nvSpPr>
            <p:cNvPr id="12" name="Text Box 6">
              <a:extLst>
                <a:ext uri="{FF2B5EF4-FFF2-40B4-BE49-F238E27FC236}">
                  <a16:creationId xmlns:a16="http://schemas.microsoft.com/office/drawing/2014/main" id="{5D920677-AE25-E217-DE59-1B9D0AA894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3888" y="1945026"/>
              <a:ext cx="5292080" cy="23698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 Решение.</a:t>
              </a:r>
              <a:r>
                <a:rPr lang="ru-RU" altLang="ru-RU" dirty="0"/>
                <a:t> Можно считать, что точка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dirty="0"/>
                <a:t> </a:t>
              </a:r>
              <a:r>
                <a:rPr lang="ru-RU" altLang="ru-RU" dirty="0"/>
                <a:t>расположена между точками </a:t>
              </a:r>
              <a:r>
                <a:rPr lang="en-US" altLang="ru-RU" i="1" dirty="0"/>
                <a:t>C </a:t>
              </a:r>
              <a:r>
                <a:rPr lang="ru-RU" altLang="ru-RU" dirty="0"/>
                <a:t>и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2</a:t>
              </a:r>
              <a:r>
                <a:rPr lang="ru-RU" altLang="ru-RU" dirty="0"/>
                <a:t>.</a:t>
              </a:r>
              <a:r>
                <a:rPr lang="en-US" altLang="ru-RU" dirty="0"/>
                <a:t> </a:t>
              </a:r>
              <a:r>
                <a:rPr lang="ru-RU" altLang="ru-RU" dirty="0"/>
                <a:t>Из точки </a:t>
              </a:r>
              <a:r>
                <a:rPr lang="en-US" altLang="ru-RU" i="1" dirty="0"/>
                <a:t>B </a:t>
              </a:r>
              <a:r>
                <a:rPr lang="ru-RU" altLang="ru-RU" dirty="0"/>
                <a:t>опустим перпендикуляр </a:t>
              </a:r>
              <a:r>
                <a:rPr lang="en-US" altLang="ru-RU" i="1" dirty="0"/>
                <a:t>BH </a:t>
              </a:r>
              <a:r>
                <a:rPr lang="ru-RU" altLang="ru-RU" dirty="0"/>
                <a:t>на прямую </a:t>
              </a:r>
              <a:r>
                <a:rPr lang="en-US" altLang="ru-RU" i="1" dirty="0"/>
                <a:t>c</a:t>
              </a:r>
              <a:r>
                <a:rPr lang="ru-RU" altLang="ru-RU" dirty="0"/>
                <a:t>. На его продолжении отложим отрезок </a:t>
              </a:r>
              <a:r>
                <a:rPr lang="en-US" altLang="ru-RU" i="1" dirty="0"/>
                <a:t>B’H</a:t>
              </a:r>
              <a:r>
                <a:rPr lang="en-US" altLang="ru-RU" dirty="0"/>
                <a:t>, </a:t>
              </a:r>
              <a:r>
                <a:rPr lang="ru-RU" altLang="ru-RU" dirty="0"/>
                <a:t>равный </a:t>
              </a:r>
              <a:r>
                <a:rPr lang="en-US" altLang="ru-RU" i="1" dirty="0"/>
                <a:t>BH</a:t>
              </a:r>
              <a:r>
                <a:rPr lang="ru-RU" altLang="ru-RU" dirty="0"/>
                <a:t>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692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>
            <a:extLst>
              <a:ext uri="{FF2B5EF4-FFF2-40B4-BE49-F238E27FC236}">
                <a16:creationId xmlns:a16="http://schemas.microsoft.com/office/drawing/2014/main" id="{AFDEECC2-2477-4276-A0C8-0BF86FA36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12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Для данной точки </a:t>
            </a:r>
            <a:r>
              <a:rPr lang="en-US" altLang="ru-RU" sz="2800" i="1" dirty="0"/>
              <a:t>C </a:t>
            </a:r>
            <a:r>
              <a:rPr lang="ru-RU" altLang="ru-RU" sz="2800" dirty="0"/>
              <a:t>внутри острого угла на его сторонах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ru-RU" altLang="ru-RU" sz="2800" dirty="0"/>
              <a:t> найдите 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 </a:t>
            </a:r>
            <a:r>
              <a:rPr lang="ru-RU" altLang="ru-RU" sz="2800" dirty="0"/>
              <a:t>соответственно, для которых периметр треугольника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наименьший.</a:t>
            </a:r>
            <a:endParaRPr lang="en-US" altLang="ru-RU" sz="2800" dirty="0"/>
          </a:p>
        </p:txBody>
      </p:sp>
      <p:pic>
        <p:nvPicPr>
          <p:cNvPr id="13316" name="Picture 8">
            <a:extLst>
              <a:ext uri="{FF2B5EF4-FFF2-40B4-BE49-F238E27FC236}">
                <a16:creationId xmlns:a16="http://schemas.microsoft.com/office/drawing/2014/main" id="{8260A5A4-3B12-4BCC-BE2F-06ACAF950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773" y="1496414"/>
            <a:ext cx="3293339" cy="2273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4573" name="Group 13">
            <a:extLst>
              <a:ext uri="{FF2B5EF4-FFF2-40B4-BE49-F238E27FC236}">
                <a16:creationId xmlns:a16="http://schemas.microsoft.com/office/drawing/2014/main" id="{CD882D29-C857-4174-9E57-47EB747AF9C5}"/>
              </a:ext>
            </a:extLst>
          </p:cNvPr>
          <p:cNvGrpSpPr>
            <a:grpSpLocks/>
          </p:cNvGrpSpPr>
          <p:nvPr/>
        </p:nvGrpSpPr>
        <p:grpSpPr bwMode="auto">
          <a:xfrm>
            <a:off x="0" y="1409700"/>
            <a:ext cx="9144000" cy="5411789"/>
            <a:chOff x="0" y="888"/>
            <a:chExt cx="5760" cy="3409"/>
          </a:xfrm>
        </p:grpSpPr>
        <p:sp>
          <p:nvSpPr>
            <p:cNvPr id="13318" name="Text Box 6">
              <a:extLst>
                <a:ext uri="{FF2B5EF4-FFF2-40B4-BE49-F238E27FC236}">
                  <a16:creationId xmlns:a16="http://schemas.microsoft.com/office/drawing/2014/main" id="{2A94CB6A-341F-4CD3-8331-1978591AF9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076"/>
              <a:ext cx="5760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000" dirty="0">
                  <a:cs typeface="Times New Roman" panose="02020603050405020304" pitchFamily="18" charset="0"/>
                </a:rPr>
                <a:t>	Пусть </a:t>
              </a:r>
              <a:r>
                <a:rPr lang="en-US" altLang="ru-RU" sz="2000" i="1" dirty="0"/>
                <a:t>A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‘</a:t>
              </a:r>
              <a:r>
                <a:rPr lang="en-US" altLang="ru-RU" sz="2000" dirty="0">
                  <a:cs typeface="Times New Roman" panose="02020603050405020304" pitchFamily="18" charset="0"/>
                </a:rPr>
                <a:t>,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B’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– </a:t>
              </a:r>
              <a:r>
                <a:rPr lang="ru-RU" altLang="ru-RU" sz="2000" dirty="0"/>
                <a:t>произвольные </a:t>
              </a:r>
              <a:r>
                <a:rPr lang="ru-RU" altLang="ru-RU" sz="2000" dirty="0">
                  <a:cs typeface="Times New Roman" panose="02020603050405020304" pitchFamily="18" charset="0"/>
                </a:rPr>
                <a:t>точк</a:t>
              </a:r>
              <a:r>
                <a:rPr lang="ru-RU" altLang="ru-RU" sz="2000" dirty="0"/>
                <a:t>и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на </a:t>
              </a:r>
              <a:r>
                <a:rPr lang="ru-RU" altLang="ru-RU" sz="2000" dirty="0"/>
                <a:t>сторонах угла</a:t>
              </a:r>
              <a:r>
                <a:rPr lang="ru-RU" altLang="ru-RU" sz="2000" dirty="0">
                  <a:cs typeface="Times New Roman" panose="02020603050405020304" pitchFamily="18" charset="0"/>
                </a:rPr>
                <a:t>. </a:t>
              </a:r>
              <a:r>
                <a:rPr lang="ru-RU" altLang="ru-RU" sz="2000" dirty="0"/>
                <a:t>И</a:t>
              </a:r>
              <a:r>
                <a:rPr lang="ru-RU" altLang="ru-RU" sz="2000" dirty="0">
                  <a:cs typeface="Times New Roman" panose="02020603050405020304" pitchFamily="18" charset="0"/>
                </a:rPr>
                <a:t>ме</a:t>
              </a:r>
              <a:r>
                <a:rPr lang="ru-RU" altLang="ru-RU" sz="2000" dirty="0"/>
                <a:t>ю</a:t>
              </a:r>
              <a:r>
                <a:rPr lang="ru-RU" altLang="ru-RU" sz="2000" dirty="0">
                  <a:cs typeface="Times New Roman" panose="02020603050405020304" pitchFamily="18" charset="0"/>
                </a:rPr>
                <a:t>т место равенств</a:t>
              </a:r>
              <a:r>
                <a:rPr lang="ru-RU" altLang="ru-RU" sz="2000" dirty="0"/>
                <a:t>а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С</a:t>
              </a:r>
              <a:r>
                <a:rPr lang="en-US" altLang="ru-RU" sz="2000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A’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= 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С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A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‘</a:t>
              </a:r>
              <a:r>
                <a:rPr lang="en-US" altLang="ru-RU" sz="2000" dirty="0">
                  <a:cs typeface="Times New Roman" panose="02020603050405020304" pitchFamily="18" charset="0"/>
                </a:rPr>
                <a:t>,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C</a:t>
              </a:r>
              <a:r>
                <a:rPr lang="en-US" altLang="ru-RU" sz="2000" baseline="-25000" dirty="0">
                  <a:cs typeface="Times New Roman" panose="02020603050405020304" pitchFamily="18" charset="0"/>
                </a:rPr>
                <a:t>2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B’ = CB’</a:t>
              </a:r>
              <a:r>
                <a:rPr lang="en-US" altLang="ru-RU" sz="2000" dirty="0">
                  <a:cs typeface="Times New Roman" panose="02020603050405020304" pitchFamily="18" charset="0"/>
                </a:rPr>
                <a:t>.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Поэтому </a:t>
              </a:r>
              <a:r>
                <a:rPr lang="ru-RU" altLang="ru-RU" sz="2000" dirty="0"/>
                <a:t>периметр треугольника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C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А‘</a:t>
              </a:r>
              <a:r>
                <a:rPr lang="en-US" altLang="ru-RU" sz="2000" i="1" dirty="0"/>
                <a:t>B’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будет наименьш</a:t>
              </a:r>
              <a:r>
                <a:rPr lang="ru-RU" altLang="ru-RU" sz="2000" dirty="0"/>
                <a:t>им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тогда и только тогда, когда наименьш</a:t>
              </a:r>
              <a:r>
                <a:rPr lang="ru-RU" altLang="ru-RU" sz="2000" dirty="0"/>
                <a:t>ей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будет </a:t>
              </a:r>
              <a:r>
                <a:rPr lang="ru-RU" altLang="ru-RU" sz="2000" dirty="0"/>
                <a:t>длина ломаной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С</a:t>
              </a:r>
              <a:r>
                <a:rPr lang="en-US" altLang="ru-RU" sz="2000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A’B’C</a:t>
              </a:r>
              <a:r>
                <a:rPr lang="en-US" altLang="ru-RU" sz="2000" baseline="-25000" dirty="0">
                  <a:cs typeface="Times New Roman" panose="02020603050405020304" pitchFamily="18" charset="0"/>
                </a:rPr>
                <a:t>2</a:t>
              </a:r>
              <a:r>
                <a:rPr lang="ru-RU" altLang="ru-RU" sz="2000" dirty="0">
                  <a:cs typeface="Times New Roman" panose="02020603050405020304" pitchFamily="18" charset="0"/>
                </a:rPr>
                <a:t>. Ясно, что </a:t>
              </a:r>
              <a:r>
                <a:rPr lang="ru-RU" altLang="ru-RU" sz="2000" dirty="0"/>
                <a:t>она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является наименьшей в случае, если точки </a:t>
              </a:r>
              <a:r>
                <a:rPr lang="ru-RU" altLang="ru-RU" sz="2000" i="1" dirty="0"/>
                <a:t>С</a:t>
              </a:r>
              <a:r>
                <a:rPr lang="ru-RU" altLang="ru-RU" sz="2000" baseline="-25000" dirty="0"/>
                <a:t>1</a:t>
              </a:r>
              <a:r>
                <a:rPr lang="en-US" altLang="ru-RU" sz="2000" dirty="0"/>
                <a:t>,</a:t>
              </a:r>
              <a:r>
                <a:rPr lang="ru-RU" altLang="ru-RU" sz="2000" i="1" dirty="0"/>
                <a:t> 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А'</a:t>
              </a:r>
              <a:r>
                <a:rPr lang="ru-RU" altLang="ru-RU" sz="2000" dirty="0">
                  <a:cs typeface="Times New Roman" panose="02020603050405020304" pitchFamily="18" charset="0"/>
                </a:rPr>
                <a:t>,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 В'</a:t>
              </a:r>
              <a:r>
                <a:rPr lang="ru-RU" altLang="ru-RU" sz="2000" dirty="0">
                  <a:cs typeface="Times New Roman" panose="02020603050405020304" pitchFamily="18" charset="0"/>
                </a:rPr>
                <a:t>,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 С</a:t>
              </a:r>
              <a:r>
                <a:rPr lang="en-US" altLang="ru-RU" sz="2000" baseline="-25000" dirty="0">
                  <a:cs typeface="Times New Roman" panose="02020603050405020304" pitchFamily="18" charset="0"/>
                </a:rPr>
                <a:t>2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лежат на одной прямой, т.е. иском</a:t>
              </a:r>
              <a:r>
                <a:rPr lang="ru-RU" altLang="ru-RU" sz="2000" dirty="0"/>
                <a:t>ые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точк</a:t>
              </a:r>
              <a:r>
                <a:rPr lang="ru-RU" altLang="ru-RU" sz="2000" dirty="0"/>
                <a:t>и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A </a:t>
              </a:r>
              <a:r>
                <a:rPr lang="ru-RU" altLang="ru-RU" sz="2000" dirty="0"/>
                <a:t>и </a:t>
              </a:r>
              <a:r>
                <a:rPr lang="en-US" altLang="ru-RU" sz="2000" i="1" dirty="0"/>
                <a:t>B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явля</a:t>
              </a:r>
              <a:r>
                <a:rPr lang="ru-RU" altLang="ru-RU" sz="2000" dirty="0"/>
                <a:t>ю</a:t>
              </a:r>
              <a:r>
                <a:rPr lang="ru-RU" altLang="ru-RU" sz="2000" dirty="0">
                  <a:cs typeface="Times New Roman" panose="02020603050405020304" pitchFamily="18" charset="0"/>
                </a:rPr>
                <a:t>тся точк</a:t>
              </a:r>
              <a:r>
                <a:rPr lang="ru-RU" altLang="ru-RU" sz="2000" dirty="0"/>
                <a:t>ами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пересечения отрезка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C</a:t>
              </a:r>
              <a:r>
                <a:rPr lang="en-US" altLang="ru-RU" sz="2000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C</a:t>
              </a:r>
              <a:r>
                <a:rPr lang="en-US" altLang="ru-RU" sz="2000" baseline="-25000" dirty="0">
                  <a:cs typeface="Times New Roman" panose="02020603050405020304" pitchFamily="18" charset="0"/>
                </a:rPr>
                <a:t>2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с</a:t>
              </a:r>
              <a:r>
                <a:rPr lang="ru-RU" altLang="ru-RU" sz="2000" dirty="0"/>
                <a:t>о сторонами угла</a:t>
              </a:r>
              <a:r>
                <a:rPr lang="ru-RU" altLang="ru-RU" sz="2000" dirty="0">
                  <a:cs typeface="Times New Roman" panose="02020603050405020304" pitchFamily="18" charset="0"/>
                </a:rPr>
                <a:t>. </a:t>
              </a:r>
            </a:p>
          </p:txBody>
        </p:sp>
        <p:sp>
          <p:nvSpPr>
            <p:cNvPr id="13319" name="Text Box 10">
              <a:extLst>
                <a:ext uri="{FF2B5EF4-FFF2-40B4-BE49-F238E27FC236}">
                  <a16:creationId xmlns:a16="http://schemas.microsoft.com/office/drawing/2014/main" id="{6950A007-C1E3-42CC-8E4E-86FFF2A5B0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659"/>
              <a:ext cx="5664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000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sz="2000" dirty="0"/>
                <a:t> И</a:t>
              </a:r>
              <a:r>
                <a:rPr lang="ru-RU" altLang="ru-RU" sz="2000" dirty="0">
                  <a:cs typeface="Times New Roman" panose="02020603050405020304" pitchFamily="18" charset="0"/>
                </a:rPr>
                <a:t>з точки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C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опустим на </a:t>
              </a:r>
              <a:r>
                <a:rPr lang="ru-RU" altLang="ru-RU" sz="2000" dirty="0"/>
                <a:t>стороны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a </a:t>
              </a:r>
              <a:r>
                <a:rPr lang="ru-RU" altLang="ru-RU" sz="2000" dirty="0"/>
                <a:t>и </a:t>
              </a:r>
              <a:r>
                <a:rPr lang="en-US" altLang="ru-RU" sz="2000" i="1" dirty="0"/>
                <a:t>b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перпендикуляр</a:t>
              </a:r>
              <a:r>
                <a:rPr lang="ru-RU" altLang="ru-RU" sz="2000" dirty="0"/>
                <a:t>ы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</a:t>
              </a:r>
              <a:r>
                <a:rPr lang="ru-RU" altLang="ru-RU" sz="2000" i="1" dirty="0"/>
                <a:t>С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Н</a:t>
              </a:r>
              <a:r>
                <a:rPr lang="ru-RU" altLang="ru-RU" sz="2000" baseline="-25000" dirty="0"/>
                <a:t>1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и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C</a:t>
              </a:r>
              <a:r>
                <a:rPr lang="en-US" altLang="ru-RU" sz="2000" i="1" dirty="0"/>
                <a:t>H</a:t>
              </a:r>
              <a:r>
                <a:rPr lang="en-US" altLang="ru-RU" sz="2000" baseline="-25000" dirty="0"/>
                <a:t>2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2000" dirty="0"/>
                <a:t>соответственно, и </a:t>
              </a:r>
              <a:r>
                <a:rPr lang="ru-RU" altLang="ru-RU" sz="2000" dirty="0">
                  <a:cs typeface="Times New Roman" panose="02020603050405020304" pitchFamily="18" charset="0"/>
                </a:rPr>
                <a:t>отложим отрезк</a:t>
              </a:r>
              <a:r>
                <a:rPr lang="ru-RU" altLang="ru-RU" sz="2000" dirty="0"/>
                <a:t>и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Н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C</a:t>
              </a:r>
              <a:r>
                <a:rPr lang="en-US" altLang="ru-RU" sz="2000" baseline="-25000" dirty="0">
                  <a:cs typeface="Times New Roman" panose="02020603050405020304" pitchFamily="18" charset="0"/>
                </a:rPr>
                <a:t>1</a:t>
              </a:r>
              <a:r>
                <a:rPr lang="ru-RU" altLang="ru-RU" sz="2000" dirty="0">
                  <a:cs typeface="Times New Roman" panose="02020603050405020304" pitchFamily="18" charset="0"/>
                </a:rPr>
                <a:t>,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HC</a:t>
              </a:r>
              <a:r>
                <a:rPr lang="en-US" altLang="ru-RU" sz="2000" baseline="-25000" dirty="0">
                  <a:cs typeface="Times New Roman" panose="02020603050405020304" pitchFamily="18" charset="0"/>
                </a:rPr>
                <a:t>2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 </a:t>
              </a:r>
              <a:r>
                <a:rPr lang="ru-RU" altLang="ru-RU" sz="2000" dirty="0">
                  <a:cs typeface="Times New Roman" panose="02020603050405020304" pitchFamily="18" charset="0"/>
                </a:rPr>
                <a:t>равны</a:t>
              </a:r>
              <a:r>
                <a:rPr lang="ru-RU" altLang="ru-RU" sz="2000" dirty="0"/>
                <a:t>е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</a:t>
              </a:r>
              <a:r>
                <a:rPr lang="ru-RU" altLang="ru-RU" sz="2000" i="1" dirty="0"/>
                <a:t>С</a:t>
              </a:r>
              <a:r>
                <a:rPr lang="ru-RU" altLang="ru-RU" sz="2000" i="1" dirty="0">
                  <a:cs typeface="Times New Roman" panose="02020603050405020304" pitchFamily="18" charset="0"/>
                </a:rPr>
                <a:t>Н</a:t>
              </a:r>
              <a:r>
                <a:rPr lang="ru-RU" altLang="ru-RU" sz="2000" baseline="-25000" dirty="0"/>
                <a:t>1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и </a:t>
              </a:r>
              <a:r>
                <a:rPr lang="en-US" altLang="ru-RU" sz="2000" i="1" dirty="0">
                  <a:cs typeface="Times New Roman" panose="02020603050405020304" pitchFamily="18" charset="0"/>
                </a:rPr>
                <a:t>C</a:t>
              </a:r>
              <a:r>
                <a:rPr lang="en-US" altLang="ru-RU" sz="2000" i="1" dirty="0"/>
                <a:t>H</a:t>
              </a:r>
              <a:r>
                <a:rPr lang="en-US" altLang="ru-RU" sz="2000" baseline="-25000" dirty="0"/>
                <a:t>2</a:t>
              </a:r>
              <a:r>
                <a:rPr lang="ru-RU" altLang="ru-RU" sz="2000" dirty="0">
                  <a:cs typeface="Times New Roman" panose="02020603050405020304" pitchFamily="18" charset="0"/>
                </a:rPr>
                <a:t>.</a:t>
              </a:r>
            </a:p>
          </p:txBody>
        </p:sp>
        <p:pic>
          <p:nvPicPr>
            <p:cNvPr id="13320" name="Picture 12">
              <a:extLst>
                <a:ext uri="{FF2B5EF4-FFF2-40B4-BE49-F238E27FC236}">
                  <a16:creationId xmlns:a16="http://schemas.microsoft.com/office/drawing/2014/main" id="{0BAE1AA0-7673-4AE0-8929-9B8EFCAB78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888"/>
              <a:ext cx="2166" cy="1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46989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4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>
            <a:extLst>
              <a:ext uri="{FF2B5EF4-FFF2-40B4-BE49-F238E27FC236}">
                <a16:creationId xmlns:a16="http://schemas.microsoft.com/office/drawing/2014/main" id="{A27D85EE-9D3A-4E75-8C81-C0DFA01ADD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2238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Выясните, имеет ли решение предыдущая задача в случае прямого или тупого угла.</a:t>
            </a:r>
            <a:endParaRPr lang="en-US" altLang="ru-RU" sz="2800" dirty="0"/>
          </a:p>
        </p:txBody>
      </p:sp>
      <p:pic>
        <p:nvPicPr>
          <p:cNvPr id="14340" name="Picture 12">
            <a:extLst>
              <a:ext uri="{FF2B5EF4-FFF2-40B4-BE49-F238E27FC236}">
                <a16:creationId xmlns:a16="http://schemas.microsoft.com/office/drawing/2014/main" id="{830FF44A-FD52-4AA2-A866-C788D0617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524000"/>
            <a:ext cx="2543175" cy="198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6622" name="Group 14">
            <a:extLst>
              <a:ext uri="{FF2B5EF4-FFF2-40B4-BE49-F238E27FC236}">
                <a16:creationId xmlns:a16="http://schemas.microsoft.com/office/drawing/2014/main" id="{4D159D6F-8100-4745-970D-E8591F4172E2}"/>
              </a:ext>
            </a:extLst>
          </p:cNvPr>
          <p:cNvGrpSpPr>
            <a:grpSpLocks/>
          </p:cNvGrpSpPr>
          <p:nvPr/>
        </p:nvGrpSpPr>
        <p:grpSpPr bwMode="auto">
          <a:xfrm>
            <a:off x="0" y="1524000"/>
            <a:ext cx="9144000" cy="5300663"/>
            <a:chOff x="0" y="960"/>
            <a:chExt cx="5760" cy="3339"/>
          </a:xfrm>
        </p:grpSpPr>
        <p:sp>
          <p:nvSpPr>
            <p:cNvPr id="14342" name="Text Box 7">
              <a:extLst>
                <a:ext uri="{FF2B5EF4-FFF2-40B4-BE49-F238E27FC236}">
                  <a16:creationId xmlns:a16="http://schemas.microsoft.com/office/drawing/2014/main" id="{5CC5E0E9-226D-42AB-AE18-715422000E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496"/>
              <a:ext cx="5760" cy="18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/>
                <a:t> В этом случае прямая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2</a:t>
              </a:r>
              <a:r>
                <a:rPr lang="en-US" altLang="ru-RU" dirty="0"/>
                <a:t> </a:t>
              </a:r>
              <a:r>
                <a:rPr lang="ru-RU" altLang="ru-RU" dirty="0"/>
                <a:t>проходит через точку </a:t>
              </a:r>
              <a:r>
                <a:rPr lang="en-US" altLang="ru-RU" i="1" dirty="0"/>
                <a:t>O</a:t>
              </a:r>
              <a:r>
                <a:rPr lang="en-US" altLang="ru-RU" dirty="0"/>
                <a:t>.</a:t>
              </a:r>
              <a:r>
                <a:rPr lang="en-US" altLang="ru-RU" i="1" dirty="0"/>
                <a:t> </a:t>
              </a:r>
              <a:r>
                <a:rPr lang="ru-RU" altLang="ru-RU" dirty="0"/>
                <a:t>Для любых точек </a:t>
              </a:r>
              <a:r>
                <a:rPr lang="en-US" altLang="ru-RU" i="1" dirty="0"/>
                <a:t>A’</a:t>
              </a:r>
              <a:r>
                <a:rPr lang="en-US" altLang="ru-RU" dirty="0"/>
                <a:t>, </a:t>
              </a:r>
              <a:r>
                <a:rPr lang="en-US" altLang="ru-RU" i="1" dirty="0"/>
                <a:t>B’</a:t>
              </a:r>
              <a:r>
                <a:rPr lang="ru-RU" altLang="ru-RU" dirty="0"/>
                <a:t> на сторонах угла найдутся точки </a:t>
              </a:r>
              <a:r>
                <a:rPr lang="en-US" altLang="ru-RU" i="1" dirty="0"/>
                <a:t>A</a:t>
              </a:r>
              <a:r>
                <a:rPr lang="en-US" altLang="ru-RU" dirty="0"/>
                <a:t>, </a:t>
              </a:r>
              <a:r>
                <a:rPr lang="en-US" altLang="ru-RU" i="1" dirty="0"/>
                <a:t>B</a:t>
              </a:r>
              <a:r>
                <a:rPr lang="ru-RU" altLang="ru-RU" dirty="0"/>
                <a:t>, расположенные ближе к точке </a:t>
              </a:r>
              <a:r>
                <a:rPr lang="en-US" altLang="ru-RU" i="1" dirty="0"/>
                <a:t>O</a:t>
              </a:r>
              <a:r>
                <a:rPr lang="ru-RU" altLang="ru-RU" dirty="0"/>
                <a:t>, для которых длина ломаной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ABC</a:t>
              </a:r>
              <a:r>
                <a:rPr lang="en-US" altLang="ru-RU" baseline="-25000" dirty="0"/>
                <a:t>2</a:t>
              </a:r>
              <a:r>
                <a:rPr lang="en-US" altLang="ru-RU" dirty="0"/>
                <a:t> </a:t>
              </a:r>
              <a:r>
                <a:rPr lang="ru-RU" altLang="ru-RU" dirty="0"/>
                <a:t>будет меньше длины ломаной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A’B’C</a:t>
              </a:r>
              <a:r>
                <a:rPr lang="en-US" altLang="ru-RU" baseline="-25000" dirty="0"/>
                <a:t>2</a:t>
              </a:r>
              <a:r>
                <a:rPr lang="en-US" altLang="ru-RU" dirty="0"/>
                <a:t>. </a:t>
              </a:r>
              <a:r>
                <a:rPr lang="ru-RU" altLang="ru-RU" dirty="0"/>
                <a:t>Таким образом, точек </a:t>
              </a:r>
              <a:r>
                <a:rPr lang="en-US" altLang="ru-RU" i="1" dirty="0"/>
                <a:t>A</a:t>
              </a:r>
              <a:r>
                <a:rPr lang="en-US" altLang="ru-RU" dirty="0"/>
                <a:t>, </a:t>
              </a:r>
              <a:r>
                <a:rPr lang="en-US" altLang="ru-RU" i="1" dirty="0"/>
                <a:t>B </a:t>
              </a:r>
              <a:r>
                <a:rPr lang="ru-RU" altLang="ru-RU" dirty="0"/>
                <a:t>на сторонах прямого угла, для которых периметр треугольника </a:t>
              </a:r>
              <a:r>
                <a:rPr lang="en-US" altLang="ru-RU" i="1" dirty="0"/>
                <a:t>ABC </a:t>
              </a:r>
              <a:r>
                <a:rPr lang="ru-RU" altLang="ru-RU" dirty="0"/>
                <a:t>наименьший, не существует.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ru-RU" altLang="ru-RU" dirty="0"/>
                <a:t>	Самостоятельно рассмотрите случай тупого угла.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14343" name="Picture 13">
              <a:extLst>
                <a:ext uri="{FF2B5EF4-FFF2-40B4-BE49-F238E27FC236}">
                  <a16:creationId xmlns:a16="http://schemas.microsoft.com/office/drawing/2014/main" id="{817D50B9-B497-4419-8000-8E3E61BE6C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7" y="960"/>
              <a:ext cx="2167" cy="15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7466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6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3">
            <a:extLst>
              <a:ext uri="{FF2B5EF4-FFF2-40B4-BE49-F238E27FC236}">
                <a16:creationId xmlns:a16="http://schemas.microsoft.com/office/drawing/2014/main" id="{C4FC046E-381A-46DF-AD9D-0D6F62E68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Для данной точки </a:t>
            </a:r>
            <a:r>
              <a:rPr lang="en-US" altLang="ru-RU" sz="2800" i="1" dirty="0"/>
              <a:t>C </a:t>
            </a:r>
            <a:r>
              <a:rPr lang="ru-RU" altLang="ru-RU" sz="2800" dirty="0"/>
              <a:t>внутри острого угла на его сторонах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</a:t>
            </a:r>
            <a:r>
              <a:rPr lang="ru-RU" altLang="ru-RU" sz="2800" dirty="0"/>
              <a:t> найдите точки </a:t>
            </a:r>
            <a:r>
              <a:rPr lang="en-US" altLang="ru-RU" sz="2800" i="1" dirty="0"/>
              <a:t>A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 </a:t>
            </a:r>
            <a:r>
              <a:rPr lang="ru-RU" altLang="ru-RU" sz="2800" dirty="0"/>
              <a:t>соответственно, для которых периметр треугольника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наименьший.</a:t>
            </a:r>
            <a:endParaRPr lang="en-US" altLang="ru-RU" sz="2800" dirty="0"/>
          </a:p>
        </p:txBody>
      </p:sp>
      <p:pic>
        <p:nvPicPr>
          <p:cNvPr id="15364" name="Picture 13">
            <a:extLst>
              <a:ext uri="{FF2B5EF4-FFF2-40B4-BE49-F238E27FC236}">
                <a16:creationId xmlns:a16="http://schemas.microsoft.com/office/drawing/2014/main" id="{AE692041-B41C-440C-8B07-250B2A1F8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133600"/>
            <a:ext cx="2927350" cy="289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8671" name="Group 15">
            <a:extLst>
              <a:ext uri="{FF2B5EF4-FFF2-40B4-BE49-F238E27FC236}">
                <a16:creationId xmlns:a16="http://schemas.microsoft.com/office/drawing/2014/main" id="{D54AE76F-2439-4846-B966-CE7EC21999A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133600"/>
            <a:ext cx="5365750" cy="3200400"/>
            <a:chOff x="432" y="1344"/>
            <a:chExt cx="3380" cy="2016"/>
          </a:xfrm>
        </p:grpSpPr>
        <p:sp>
          <p:nvSpPr>
            <p:cNvPr id="15366" name="Text Box 6">
              <a:extLst>
                <a:ext uri="{FF2B5EF4-FFF2-40B4-BE49-F238E27FC236}">
                  <a16:creationId xmlns:a16="http://schemas.microsoft.com/office/drawing/2014/main" id="{CA59C801-FE25-4C14-964F-CCD22996B6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072"/>
              <a:ext cx="13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r>
                <a:rPr lang="ru-RU" altLang="ru-RU"/>
                <a:t> </a:t>
              </a:r>
              <a:endParaRPr lang="ru-RU" altLang="ru-RU">
                <a:cs typeface="Times New Roman" panose="02020603050405020304" pitchFamily="18" charset="0"/>
              </a:endParaRPr>
            </a:p>
          </p:txBody>
        </p:sp>
        <p:pic>
          <p:nvPicPr>
            <p:cNvPr id="15367" name="Picture 14">
              <a:extLst>
                <a:ext uri="{FF2B5EF4-FFF2-40B4-BE49-F238E27FC236}">
                  <a16:creationId xmlns:a16="http://schemas.microsoft.com/office/drawing/2014/main" id="{BC9AD085-7206-4014-B9CF-18E83554387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1344"/>
              <a:ext cx="1844" cy="18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976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E99AF6B-B5BD-4326-B3C5-1CEA24A147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Задача Герона</a:t>
            </a:r>
          </a:p>
        </p:txBody>
      </p:sp>
      <p:sp>
        <p:nvSpPr>
          <p:cNvPr id="2051" name="Text Box 3">
            <a:extLst>
              <a:ext uri="{FF2B5EF4-FFF2-40B4-BE49-F238E27FC236}">
                <a16:creationId xmlns:a16="http://schemas.microsoft.com/office/drawing/2014/main" id="{57BBD131-FF8D-4B15-8FD3-76CD021A1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  <a:cs typeface="Times New Roman" panose="02020603050405020304" pitchFamily="18" charset="0"/>
              </a:rPr>
              <a:t>	Задача.</a:t>
            </a:r>
            <a:r>
              <a:rPr lang="ru-RU" altLang="ru-RU" sz="2800" b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Дана прямая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 и две точки </a:t>
            </a:r>
            <a:r>
              <a:rPr lang="ru-RU" altLang="ru-RU" sz="2800" i="1" dirty="0">
                <a:cs typeface="Times New Roman" panose="02020603050405020304" pitchFamily="18" charset="0"/>
              </a:rPr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ru-RU" altLang="ru-RU" sz="2800" i="1" dirty="0">
                <a:cs typeface="Times New Roman" panose="02020603050405020304" pitchFamily="18" charset="0"/>
              </a:rPr>
              <a:t>В</a:t>
            </a:r>
            <a:r>
              <a:rPr lang="ru-RU" altLang="ru-RU" sz="2800" dirty="0"/>
              <a:t>, не принадлежащие этой прямой</a:t>
            </a:r>
            <a:r>
              <a:rPr lang="ru-RU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/>
              <a:t>Н</a:t>
            </a:r>
            <a:r>
              <a:rPr lang="ru-RU" altLang="ru-RU" sz="2800" dirty="0">
                <a:cs typeface="Times New Roman" panose="02020603050405020304" pitchFamily="18" charset="0"/>
              </a:rPr>
              <a:t>ай</a:t>
            </a:r>
            <a:r>
              <a:rPr lang="ru-RU" altLang="ru-RU" sz="2800" dirty="0"/>
              <a:t>дите</a:t>
            </a:r>
            <a:r>
              <a:rPr lang="ru-RU" altLang="ru-RU" sz="2800" dirty="0">
                <a:cs typeface="Times New Roman" panose="02020603050405020304" pitchFamily="18" charset="0"/>
              </a:rPr>
              <a:t> такую точку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dirty="0">
                <a:cs typeface="Times New Roman" panose="02020603050405020304" pitchFamily="18" charset="0"/>
              </a:rPr>
              <a:t> на прямой</a:t>
            </a:r>
            <a:r>
              <a:rPr lang="ru-RU" altLang="ru-RU" sz="2800" dirty="0"/>
              <a:t> </a:t>
            </a:r>
            <a:r>
              <a:rPr lang="en-US" altLang="ru-RU" sz="2800" i="1" dirty="0"/>
              <a:t>c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для которой</a:t>
            </a:r>
            <a:r>
              <a:rPr lang="ru-RU" altLang="ru-RU" sz="2800" dirty="0">
                <a:cs typeface="Times New Roman" panose="02020603050405020304" pitchFamily="18" charset="0"/>
              </a:rPr>
              <a:t> сумма расстояний </a:t>
            </a:r>
            <a:r>
              <a:rPr lang="ru-RU" altLang="ru-RU" sz="2800" i="1" dirty="0">
                <a:cs typeface="Times New Roman" panose="02020603050405020304" pitchFamily="18" charset="0"/>
              </a:rPr>
              <a:t>АС + СВ</a:t>
            </a:r>
            <a:r>
              <a:rPr lang="ru-RU" altLang="ru-RU" sz="2800" dirty="0">
                <a:cs typeface="Times New Roman" panose="02020603050405020304" pitchFamily="18" charset="0"/>
              </a:rPr>
              <a:t> наименьш</a:t>
            </a:r>
            <a:r>
              <a:rPr lang="ru-RU" altLang="ru-RU" sz="2800" dirty="0"/>
              <a:t>ая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ru-RU" altLang="ru-RU" sz="2800" dirty="0"/>
              <a:t> </a:t>
            </a:r>
            <a:endParaRPr lang="en-US" altLang="ru-RU" sz="2800" dirty="0"/>
          </a:p>
        </p:txBody>
      </p:sp>
      <p:grpSp>
        <p:nvGrpSpPr>
          <p:cNvPr id="167946" name="Group 10">
            <a:extLst>
              <a:ext uri="{FF2B5EF4-FFF2-40B4-BE49-F238E27FC236}">
                <a16:creationId xmlns:a16="http://schemas.microsoft.com/office/drawing/2014/main" id="{156E7DE2-6B35-4B5B-8A65-F3F1E6680405}"/>
              </a:ext>
            </a:extLst>
          </p:cNvPr>
          <p:cNvGrpSpPr>
            <a:grpSpLocks/>
          </p:cNvGrpSpPr>
          <p:nvPr/>
        </p:nvGrpSpPr>
        <p:grpSpPr bwMode="auto">
          <a:xfrm>
            <a:off x="0" y="2133600"/>
            <a:ext cx="9144000" cy="2963863"/>
            <a:chOff x="0" y="1344"/>
            <a:chExt cx="5760" cy="1867"/>
          </a:xfrm>
        </p:grpSpPr>
        <p:sp>
          <p:nvSpPr>
            <p:cNvPr id="2056" name="Text Box 4">
              <a:extLst>
                <a:ext uri="{FF2B5EF4-FFF2-40B4-BE49-F238E27FC236}">
                  <a16:creationId xmlns:a16="http://schemas.microsoft.com/office/drawing/2014/main" id="{3078D13A-6035-4A1E-A064-362F33EB8E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688"/>
              <a:ext cx="5760" cy="5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>
                  <a:solidFill>
                    <a:schemeClr val="accent1"/>
                  </a:solidFill>
                </a:rPr>
                <a:t> </a:t>
              </a:r>
              <a:r>
                <a:rPr lang="ru-RU" altLang="ru-RU" dirty="0"/>
                <a:t>Рассмотрим случай, когда точки </a:t>
              </a:r>
              <a:r>
                <a:rPr lang="en-US" altLang="ru-RU" i="1" dirty="0">
                  <a:cs typeface="Times New Roman" panose="02020603050405020304" pitchFamily="18" charset="0"/>
                </a:rPr>
                <a:t>A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ru-RU" altLang="ru-RU" dirty="0">
                  <a:cs typeface="Times New Roman" panose="02020603050405020304" pitchFamily="18" charset="0"/>
                </a:rPr>
                <a:t> лежат по разные стороны от прямой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dirty="0"/>
                <a:t>. </a:t>
              </a:r>
              <a:endParaRPr lang="ru-RU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2057" name="Picture 8">
              <a:extLst>
                <a:ext uri="{FF2B5EF4-FFF2-40B4-BE49-F238E27FC236}">
                  <a16:creationId xmlns:a16="http://schemas.microsoft.com/office/drawing/2014/main" id="{1233C9F2-6840-49EB-BA46-0D082E7851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6" y="1344"/>
              <a:ext cx="1568" cy="1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67947" name="Group 11">
            <a:extLst>
              <a:ext uri="{FF2B5EF4-FFF2-40B4-BE49-F238E27FC236}">
                <a16:creationId xmlns:a16="http://schemas.microsoft.com/office/drawing/2014/main" id="{C1C4F3F5-2E7E-4F8F-A303-0573C98F295A}"/>
              </a:ext>
            </a:extLst>
          </p:cNvPr>
          <p:cNvGrpSpPr>
            <a:grpSpLocks/>
          </p:cNvGrpSpPr>
          <p:nvPr/>
        </p:nvGrpSpPr>
        <p:grpSpPr bwMode="auto">
          <a:xfrm>
            <a:off x="0" y="2154238"/>
            <a:ext cx="9144000" cy="4813299"/>
            <a:chOff x="0" y="1357"/>
            <a:chExt cx="5760" cy="3032"/>
          </a:xfrm>
        </p:grpSpPr>
        <p:sp>
          <p:nvSpPr>
            <p:cNvPr id="2054" name="Text Box 7">
              <a:extLst>
                <a:ext uri="{FF2B5EF4-FFF2-40B4-BE49-F238E27FC236}">
                  <a16:creationId xmlns:a16="http://schemas.microsoft.com/office/drawing/2014/main" id="{BF20C662-98C7-4873-8FC2-0FAD1A470F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168"/>
              <a:ext cx="5760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/>
                <a:t>	В этом случае</a:t>
              </a:r>
              <a:r>
                <a:rPr lang="ru-RU" altLang="ru-RU" dirty="0">
                  <a:cs typeface="Times New Roman" panose="02020603050405020304" pitchFamily="18" charset="0"/>
                </a:rPr>
                <a:t> искомой точкой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dirty="0">
                  <a:cs typeface="Times New Roman" panose="02020603050405020304" pitchFamily="18" charset="0"/>
                </a:rPr>
                <a:t> является точка пересечения отрезка </a:t>
              </a:r>
              <a:r>
                <a:rPr lang="en-US" altLang="ru-RU" i="1" dirty="0">
                  <a:cs typeface="Times New Roman" panose="02020603050405020304" pitchFamily="18" charset="0"/>
                </a:rPr>
                <a:t>AB </a:t>
              </a:r>
              <a:r>
                <a:rPr lang="ru-RU" altLang="ru-RU" dirty="0">
                  <a:cs typeface="Times New Roman" panose="02020603050405020304" pitchFamily="18" charset="0"/>
                </a:rPr>
                <a:t>и прямой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dirty="0">
                  <a:cs typeface="Times New Roman" panose="02020603050405020304" pitchFamily="18" charset="0"/>
                </a:rPr>
                <a:t>. Действительно, из неравенства треугольника следует, что для любой другой точки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i="1" dirty="0">
                  <a:cs typeface="Times New Roman" panose="02020603050405020304" pitchFamily="18" charset="0"/>
                </a:rPr>
                <a:t>'</a:t>
              </a:r>
              <a:r>
                <a:rPr lang="ru-RU" altLang="ru-RU" dirty="0">
                  <a:cs typeface="Times New Roman" panose="02020603050405020304" pitchFamily="18" charset="0"/>
                </a:rPr>
                <a:t> прямой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dirty="0">
                  <a:cs typeface="Times New Roman" panose="02020603050405020304" pitchFamily="18" charset="0"/>
                </a:rPr>
                <a:t> выполняется неравенство </a:t>
              </a:r>
              <a:r>
                <a:rPr lang="en-US" altLang="ru-RU" i="1" dirty="0">
                  <a:cs typeface="Times New Roman" panose="02020603050405020304" pitchFamily="18" charset="0"/>
                </a:rPr>
                <a:t>AC</a:t>
              </a:r>
              <a:r>
                <a:rPr lang="ru-RU" altLang="ru-RU" i="1" dirty="0">
                  <a:cs typeface="Times New Roman" panose="02020603050405020304" pitchFamily="18" charset="0"/>
                </a:rPr>
                <a:t>'</a:t>
              </a:r>
              <a:r>
                <a:rPr lang="ru-RU" altLang="ru-RU" dirty="0">
                  <a:cs typeface="Times New Roman" panose="02020603050405020304" pitchFamily="18" charset="0"/>
                </a:rPr>
                <a:t> + </a:t>
              </a:r>
              <a:r>
                <a:rPr lang="ru-RU" altLang="ru-RU" i="1" dirty="0">
                  <a:cs typeface="Times New Roman" panose="02020603050405020304" pitchFamily="18" charset="0"/>
                </a:rPr>
                <a:t>C'</a:t>
              </a:r>
              <a:r>
                <a:rPr lang="en-US" altLang="ru-RU" i="1" dirty="0">
                  <a:cs typeface="Times New Roman" panose="02020603050405020304" pitchFamily="18" charset="0"/>
                </a:rPr>
                <a:t>B </a:t>
              </a:r>
              <a:r>
                <a:rPr lang="ru-RU" altLang="ru-RU" dirty="0">
                  <a:cs typeface="Times New Roman" panose="02020603050405020304" pitchFamily="18" charset="0"/>
                </a:rPr>
                <a:t>&gt; </a:t>
              </a:r>
              <a:r>
                <a:rPr lang="en-US" altLang="ru-RU" i="1" dirty="0">
                  <a:cs typeface="Times New Roman" panose="02020603050405020304" pitchFamily="18" charset="0"/>
                </a:rPr>
                <a:t>AC</a:t>
              </a:r>
              <a:r>
                <a:rPr lang="ru-RU" altLang="ru-RU" dirty="0">
                  <a:cs typeface="Times New Roman" panose="02020603050405020304" pitchFamily="18" charset="0"/>
                </a:rPr>
                <a:t> + </a:t>
              </a:r>
              <a:r>
                <a:rPr lang="ru-RU" altLang="ru-RU" i="1" dirty="0">
                  <a:cs typeface="Times New Roman" panose="02020603050405020304" pitchFamily="18" charset="0"/>
                </a:rPr>
                <a:t>C</a:t>
              </a:r>
              <a:r>
                <a:rPr lang="en-US" altLang="ru-RU" i="1" dirty="0">
                  <a:cs typeface="Times New Roman" panose="02020603050405020304" pitchFamily="18" charset="0"/>
                </a:rPr>
                <a:t>B </a:t>
              </a:r>
              <a:r>
                <a:rPr lang="ru-RU" altLang="ru-RU" dirty="0">
                  <a:cs typeface="Times New Roman" panose="02020603050405020304" pitchFamily="18" charset="0"/>
                </a:rPr>
                <a:t>и, значит, сумма </a:t>
              </a:r>
              <a:r>
                <a:rPr lang="en-US" altLang="ru-RU" i="1" dirty="0">
                  <a:cs typeface="Times New Roman" panose="02020603050405020304" pitchFamily="18" charset="0"/>
                </a:rPr>
                <a:t>AC</a:t>
              </a:r>
              <a:r>
                <a:rPr lang="ru-RU" altLang="ru-RU" dirty="0">
                  <a:cs typeface="Times New Roman" panose="02020603050405020304" pitchFamily="18" charset="0"/>
                </a:rPr>
                <a:t> + </a:t>
              </a:r>
              <a:r>
                <a:rPr lang="ru-RU" altLang="ru-RU" i="1" dirty="0">
                  <a:cs typeface="Times New Roman" panose="02020603050405020304" pitchFamily="18" charset="0"/>
                </a:rPr>
                <a:t>C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ru-RU" altLang="ru-RU" i="1" dirty="0">
                  <a:cs typeface="Times New Roman" panose="02020603050405020304" pitchFamily="18" charset="0"/>
                </a:rPr>
                <a:t>  </a:t>
              </a:r>
              <a:r>
                <a:rPr lang="ru-RU" altLang="ru-RU" dirty="0">
                  <a:cs typeface="Times New Roman" panose="02020603050405020304" pitchFamily="18" charset="0"/>
                </a:rPr>
                <a:t>будет  наименьшей. </a:t>
              </a:r>
            </a:p>
          </p:txBody>
        </p:sp>
        <p:pic>
          <p:nvPicPr>
            <p:cNvPr id="2055" name="Picture 9">
              <a:extLst>
                <a:ext uri="{FF2B5EF4-FFF2-40B4-BE49-F238E27FC236}">
                  <a16:creationId xmlns:a16="http://schemas.microsoft.com/office/drawing/2014/main" id="{F46ECE66-AD2E-4663-86DA-3F87582A74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1357"/>
              <a:ext cx="1568" cy="1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136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>
            <a:extLst>
              <a:ext uri="{FF2B5EF4-FFF2-40B4-BE49-F238E27FC236}">
                <a16:creationId xmlns:a16="http://schemas.microsoft.com/office/drawing/2014/main" id="{AFDEECC2-2477-4276-A0C8-0BF86FA36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12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Внутри острого угла взяты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Найдите на сторонах угла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такие, что длина ломаной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­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была наименьшей.</a:t>
            </a:r>
            <a:endParaRPr lang="en-US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C2A861C-6BF5-42C8-9EFD-02362A3445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1748678"/>
            <a:ext cx="2949913" cy="2286535"/>
          </a:xfrm>
          <a:prstGeom prst="rect">
            <a:avLst/>
          </a:prstGeom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2F260593-8CDA-4B98-B23A-AD3E3F02922B}"/>
              </a:ext>
            </a:extLst>
          </p:cNvPr>
          <p:cNvGrpSpPr/>
          <p:nvPr/>
        </p:nvGrpSpPr>
        <p:grpSpPr>
          <a:xfrm>
            <a:off x="35496" y="1772816"/>
            <a:ext cx="8956104" cy="4521988"/>
            <a:chOff x="35496" y="1772816"/>
            <a:chExt cx="8956104" cy="4521988"/>
          </a:xfrm>
        </p:grpSpPr>
        <p:sp>
          <p:nvSpPr>
            <p:cNvPr id="13319" name="Text Box 10">
              <a:extLst>
                <a:ext uri="{FF2B5EF4-FFF2-40B4-BE49-F238E27FC236}">
                  <a16:creationId xmlns:a16="http://schemas.microsoft.com/office/drawing/2014/main" id="{6950A007-C1E3-42CC-8E4E-86FFF2A5B0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96" y="4725144"/>
              <a:ext cx="8956104" cy="15696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000" dirty="0">
                  <a:solidFill>
                    <a:srgbClr val="FF3300"/>
                  </a:solidFill>
                </a:rPr>
                <a:t>	</a:t>
              </a: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/>
                <a:t> И</a:t>
              </a:r>
              <a:r>
                <a:rPr lang="ru-RU" altLang="ru-RU" dirty="0">
                  <a:cs typeface="Times New Roman" panose="02020603050405020304" pitchFamily="18" charset="0"/>
                </a:rPr>
                <a:t>з точек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2</a:t>
              </a:r>
              <a:r>
                <a:rPr lang="ru-RU" altLang="ru-RU" dirty="0">
                  <a:cs typeface="Times New Roman" panose="02020603050405020304" pitchFamily="18" charset="0"/>
                </a:rPr>
                <a:t> опустим на </a:t>
              </a:r>
              <a:r>
                <a:rPr lang="ru-RU" altLang="ru-RU" dirty="0"/>
                <a:t>стороны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en-US" altLang="ru-RU" i="1" dirty="0">
                  <a:cs typeface="Times New Roman" panose="02020603050405020304" pitchFamily="18" charset="0"/>
                </a:rPr>
                <a:t>a </a:t>
              </a:r>
              <a:r>
                <a:rPr lang="ru-RU" altLang="ru-RU" dirty="0"/>
                <a:t>и </a:t>
              </a:r>
              <a:r>
                <a:rPr lang="en-US" altLang="ru-RU" i="1" dirty="0"/>
                <a:t>b</a:t>
              </a:r>
              <a:r>
                <a:rPr lang="ru-RU" altLang="ru-RU" dirty="0">
                  <a:cs typeface="Times New Roman" panose="02020603050405020304" pitchFamily="18" charset="0"/>
                </a:rPr>
                <a:t> перпендикуляр</a:t>
              </a:r>
              <a:r>
                <a:rPr lang="ru-RU" altLang="ru-RU" dirty="0"/>
                <a:t>ы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i="1" dirty="0"/>
                <a:t>С</a:t>
              </a:r>
              <a:r>
                <a:rPr lang="ru-RU" altLang="ru-RU" baseline="-25000" dirty="0"/>
                <a:t>1</a:t>
              </a:r>
              <a:r>
                <a:rPr lang="en-US" altLang="ru-RU" i="1" dirty="0"/>
                <a:t>H</a:t>
              </a:r>
              <a:r>
                <a:rPr lang="en-US" altLang="ru-RU" baseline="-25000" dirty="0"/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en-US" altLang="ru-RU" baseline="-25000" dirty="0"/>
                <a:t>2</a:t>
              </a:r>
              <a:r>
                <a:rPr lang="en-US" altLang="ru-RU" i="1" dirty="0"/>
                <a:t>H</a:t>
              </a:r>
              <a:r>
                <a:rPr lang="en-US" altLang="ru-RU" baseline="-25000" dirty="0"/>
                <a:t>2</a:t>
              </a:r>
              <a:r>
                <a:rPr lang="en-US" altLang="ru-RU" i="1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соответственно, и </a:t>
              </a:r>
              <a:r>
                <a:rPr lang="ru-RU" altLang="ru-RU" dirty="0">
                  <a:cs typeface="Times New Roman" panose="02020603050405020304" pitchFamily="18" charset="0"/>
                </a:rPr>
                <a:t>отложим отрезк</a:t>
              </a:r>
              <a:r>
                <a:rPr lang="ru-RU" altLang="ru-RU" dirty="0"/>
                <a:t>и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i="1" dirty="0">
                  <a:cs typeface="Times New Roman" panose="02020603050405020304" pitchFamily="18" charset="0"/>
                </a:rPr>
                <a:t>Н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C’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, </a:t>
              </a:r>
              <a:r>
                <a:rPr lang="en-US" altLang="ru-RU" i="1" dirty="0">
                  <a:cs typeface="Times New Roman" panose="02020603050405020304" pitchFamily="18" charset="0"/>
                </a:rPr>
                <a:t>H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2</a:t>
              </a:r>
              <a:r>
                <a:rPr lang="en-US" altLang="ru-RU" i="1" dirty="0">
                  <a:cs typeface="Times New Roman" panose="02020603050405020304" pitchFamily="18" charset="0"/>
                </a:rPr>
                <a:t>C’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2</a:t>
              </a:r>
              <a:r>
                <a:rPr lang="en-US" altLang="ru-RU" i="1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равны</a:t>
              </a:r>
              <a:r>
                <a:rPr lang="ru-RU" altLang="ru-RU" dirty="0"/>
                <a:t>е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i="1" dirty="0"/>
                <a:t>С</a:t>
              </a:r>
              <a:r>
                <a:rPr lang="ru-RU" altLang="ru-RU" baseline="-25000" dirty="0"/>
                <a:t>1</a:t>
              </a:r>
              <a:r>
                <a:rPr lang="en-US" altLang="ru-RU" i="1" dirty="0"/>
                <a:t>H</a:t>
              </a:r>
              <a:r>
                <a:rPr lang="en-US" altLang="ru-RU" baseline="-25000" dirty="0"/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 и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en-US" altLang="ru-RU" baseline="-25000" dirty="0"/>
                <a:t>2</a:t>
              </a:r>
              <a:r>
                <a:rPr lang="en-US" altLang="ru-RU" i="1" dirty="0"/>
                <a:t>H</a:t>
              </a:r>
              <a:r>
                <a:rPr lang="en-US" altLang="ru-RU" baseline="-25000" dirty="0"/>
                <a:t>2</a:t>
              </a:r>
              <a:r>
                <a:rPr lang="en-US" altLang="ru-RU" i="1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.</a:t>
              </a:r>
              <a:r>
                <a:rPr lang="en-US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Длина ломаной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ABC</a:t>
              </a:r>
              <a:r>
                <a:rPr lang="en-US" altLang="ru-RU" baseline="-25000" dirty="0">
                  <a:cs typeface="Times New Roman" panose="02020603050405020304" pitchFamily="18" charset="0"/>
                </a:rPr>
                <a:t>2</a:t>
              </a:r>
              <a:r>
                <a:rPr lang="en-US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>
                  <a:cs typeface="Times New Roman" panose="02020603050405020304" pitchFamily="18" charset="0"/>
                </a:rPr>
                <a:t>будет наименьшей, если её вершины будут принадлежать одной прямой.</a:t>
              </a:r>
            </a:p>
          </p:txBody>
        </p:sp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335645FF-8EDD-4CBF-9A63-5FDC415001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99792" y="1772816"/>
              <a:ext cx="2949913" cy="26676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10494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E6BFDA8-3AA7-4C28-9D19-92F55618A2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Задача </a:t>
            </a:r>
            <a:r>
              <a:rPr lang="ru-RU" altLang="ru-RU" sz="3600" dirty="0" err="1">
                <a:solidFill>
                  <a:srgbClr val="FF3300"/>
                </a:solidFill>
              </a:rPr>
              <a:t>Фаньяно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1F1893EC-1E5A-43D6-A297-9B07285CF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На сторонах данного остроугольного треугольника </a:t>
            </a:r>
            <a:r>
              <a:rPr lang="en-US" altLang="ru-RU" i="1" dirty="0"/>
              <a:t>ABC </a:t>
            </a:r>
            <a:r>
              <a:rPr lang="ru-RU" altLang="ru-RU" dirty="0"/>
              <a:t>найдите точки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ru-RU" altLang="ru-RU" dirty="0"/>
              <a:t>для которых периметр треугольника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наименьший.</a:t>
            </a:r>
            <a:endParaRPr lang="en-US" altLang="ru-RU" dirty="0"/>
          </a:p>
        </p:txBody>
      </p:sp>
      <p:sp>
        <p:nvSpPr>
          <p:cNvPr id="200709" name="Text Box 5">
            <a:extLst>
              <a:ext uri="{FF2B5EF4-FFF2-40B4-BE49-F238E27FC236}">
                <a16:creationId xmlns:a16="http://schemas.microsoft.com/office/drawing/2014/main" id="{93F7B2DC-87A1-40DF-A616-975F5B644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447800"/>
            <a:ext cx="495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Решение.</a:t>
            </a:r>
            <a:r>
              <a:rPr lang="ru-RU" altLang="ru-RU" dirty="0">
                <a:solidFill>
                  <a:schemeClr val="accent1"/>
                </a:solidFill>
              </a:rPr>
              <a:t> </a:t>
            </a:r>
            <a:r>
              <a:rPr lang="ru-RU" altLang="ru-RU" dirty="0"/>
              <a:t>Зафиксируем точку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ru-RU" altLang="ru-RU" dirty="0"/>
              <a:t>, и найдем точки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и 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ru-RU" altLang="ru-RU" dirty="0"/>
              <a:t>, для которых периметр треугольника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наименьший.</a:t>
            </a:r>
          </a:p>
        </p:txBody>
      </p:sp>
      <p:sp>
        <p:nvSpPr>
          <p:cNvPr id="200712" name="Text Box 8">
            <a:extLst>
              <a:ext uri="{FF2B5EF4-FFF2-40B4-BE49-F238E27FC236}">
                <a16:creationId xmlns:a16="http://schemas.microsoft.com/office/drawing/2014/main" id="{2C6F2CAA-F88B-4EFC-880D-B4D613BA1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14800"/>
            <a:ext cx="9144000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Треугольник </a:t>
            </a:r>
            <a:r>
              <a:rPr lang="en-US" altLang="ru-RU" i="1" dirty="0"/>
              <a:t>CC’</a:t>
            </a:r>
            <a:r>
              <a:rPr lang="en-US" altLang="ru-RU" baseline="-25000" dirty="0"/>
              <a:t>1</a:t>
            </a:r>
            <a:r>
              <a:rPr lang="en-US" altLang="ru-RU" i="1" dirty="0"/>
              <a:t>C”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равнобедренный (</a:t>
            </a:r>
            <a:r>
              <a:rPr lang="en-US" altLang="ru-RU" i="1" dirty="0"/>
              <a:t>CC’</a:t>
            </a:r>
            <a:r>
              <a:rPr lang="en-US" altLang="ru-RU" baseline="-25000" dirty="0"/>
              <a:t>1</a:t>
            </a:r>
            <a:r>
              <a:rPr lang="en-US" altLang="ru-RU" dirty="0"/>
              <a:t> = </a:t>
            </a:r>
            <a:r>
              <a:rPr lang="en-US" altLang="ru-RU" i="1" dirty="0"/>
              <a:t>CC”</a:t>
            </a:r>
            <a:r>
              <a:rPr lang="en-US" altLang="ru-RU" baseline="-25000" dirty="0"/>
              <a:t>1</a:t>
            </a:r>
            <a:r>
              <a:rPr lang="en-US" altLang="ru-RU" dirty="0"/>
              <a:t> = </a:t>
            </a:r>
            <a:r>
              <a:rPr lang="en-US" altLang="ru-RU" i="1" dirty="0"/>
              <a:t>CC</a:t>
            </a:r>
            <a:r>
              <a:rPr lang="en-US" altLang="ru-RU" baseline="-25000" dirty="0"/>
              <a:t>1</a:t>
            </a:r>
            <a:r>
              <a:rPr lang="en-US" altLang="ru-RU" dirty="0"/>
              <a:t>)</a:t>
            </a:r>
            <a:r>
              <a:rPr lang="ru-RU" altLang="ru-RU" dirty="0"/>
              <a:t>. Угол </a:t>
            </a:r>
            <a:r>
              <a:rPr lang="en-US" altLang="ru-RU" i="1" dirty="0"/>
              <a:t>C’</a:t>
            </a:r>
            <a:r>
              <a:rPr lang="en-US" altLang="ru-RU" baseline="-25000" dirty="0"/>
              <a:t>1</a:t>
            </a:r>
            <a:r>
              <a:rPr lang="en-US" altLang="ru-RU" i="1" dirty="0"/>
              <a:t>CC”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равен удвоенному углу </a:t>
            </a:r>
            <a:r>
              <a:rPr lang="en-US" altLang="ru-RU" i="1" dirty="0"/>
              <a:t>ACB</a:t>
            </a:r>
            <a:r>
              <a:rPr lang="en-US" altLang="ru-RU" dirty="0"/>
              <a:t>.</a:t>
            </a:r>
            <a:r>
              <a:rPr lang="ru-RU" altLang="ru-RU" dirty="0"/>
              <a:t> Основание </a:t>
            </a:r>
            <a:r>
              <a:rPr lang="en-US" altLang="ru-RU" i="1" dirty="0"/>
              <a:t>C’</a:t>
            </a:r>
            <a:r>
              <a:rPr lang="en-US" altLang="ru-RU" baseline="-25000" dirty="0"/>
              <a:t>1</a:t>
            </a:r>
            <a:r>
              <a:rPr lang="en-US" altLang="ru-RU" i="1" dirty="0"/>
              <a:t>C”</a:t>
            </a:r>
            <a:r>
              <a:rPr lang="en-US" altLang="ru-RU" baseline="-25000" dirty="0"/>
              <a:t>1</a:t>
            </a:r>
            <a:r>
              <a:rPr lang="en-US" altLang="ru-RU" i="1" dirty="0"/>
              <a:t> </a:t>
            </a:r>
            <a:r>
              <a:rPr lang="ru-RU" altLang="ru-RU" dirty="0"/>
              <a:t>равно периметру треугольника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.</a:t>
            </a:r>
            <a:r>
              <a:rPr lang="ru-RU" altLang="ru-RU" dirty="0"/>
              <a:t> Оно будет наименьшим тогда и только тогда, когда наименьшей будет боковая сторона, которая, в свою очередь, будет наименьшей, если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– основание высоты треугольника </a:t>
            </a:r>
            <a:r>
              <a:rPr lang="en-US" altLang="ru-RU" i="1" dirty="0"/>
              <a:t>ABC</a:t>
            </a:r>
            <a:r>
              <a:rPr lang="ru-RU" altLang="ru-RU" dirty="0"/>
              <a:t>. Аналогично, точки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dirty="0"/>
              <a:t>, 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dirty="0"/>
              <a:t> – </a:t>
            </a:r>
            <a:r>
              <a:rPr lang="ru-RU" altLang="ru-RU" dirty="0"/>
              <a:t>основания высот треугольника </a:t>
            </a:r>
            <a:r>
              <a:rPr lang="en-US" altLang="ru-RU" i="1" dirty="0"/>
              <a:t>ABC</a:t>
            </a:r>
            <a:r>
              <a:rPr lang="en-US" altLang="ru-RU" dirty="0"/>
              <a:t>.</a:t>
            </a:r>
            <a:endParaRPr lang="ru-RU" altLang="ru-RU" dirty="0"/>
          </a:p>
        </p:txBody>
      </p:sp>
      <p:pic>
        <p:nvPicPr>
          <p:cNvPr id="16390" name="Picture 12">
            <a:extLst>
              <a:ext uri="{FF2B5EF4-FFF2-40B4-BE49-F238E27FC236}">
                <a16:creationId xmlns:a16="http://schemas.microsoft.com/office/drawing/2014/main" id="{70C6B7B0-80AD-4ED1-A918-776ECC90A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291782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0717" name="Picture 13">
            <a:extLst>
              <a:ext uri="{FF2B5EF4-FFF2-40B4-BE49-F238E27FC236}">
                <a16:creationId xmlns:a16="http://schemas.microsoft.com/office/drawing/2014/main" id="{B112A2E5-E3A6-41A1-B141-A968BEFD4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393382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0718" name="Text Box 14">
            <a:extLst>
              <a:ext uri="{FF2B5EF4-FFF2-40B4-BE49-F238E27FC236}">
                <a16:creationId xmlns:a16="http://schemas.microsoft.com/office/drawing/2014/main" id="{487B0668-AF9D-43B2-9BCD-9702DC37A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895600"/>
            <a:ext cx="4953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Будем теперь искать положение точки 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ru-RU" altLang="ru-RU" dirty="0"/>
              <a:t>, при котором периметр треугольника </a:t>
            </a:r>
            <a:r>
              <a:rPr lang="en-US" altLang="ru-RU" i="1" dirty="0"/>
              <a:t>A</a:t>
            </a:r>
            <a:r>
              <a:rPr lang="en-US" altLang="ru-RU" baseline="-25000" dirty="0"/>
              <a:t>1</a:t>
            </a:r>
            <a:r>
              <a:rPr lang="en-US" altLang="ru-RU" i="1" dirty="0"/>
              <a:t>B</a:t>
            </a:r>
            <a:r>
              <a:rPr lang="en-US" altLang="ru-RU" baseline="-25000" dirty="0"/>
              <a:t>1</a:t>
            </a:r>
            <a:r>
              <a:rPr lang="en-US" altLang="ru-RU" i="1" dirty="0"/>
              <a:t>C</a:t>
            </a:r>
            <a:r>
              <a:rPr lang="en-US" altLang="ru-RU" baseline="-25000" dirty="0"/>
              <a:t>1</a:t>
            </a:r>
            <a:r>
              <a:rPr lang="en-US" altLang="ru-RU" dirty="0"/>
              <a:t> </a:t>
            </a:r>
            <a:r>
              <a:rPr lang="ru-RU" altLang="ru-RU" dirty="0"/>
              <a:t>наименьший.</a:t>
            </a:r>
          </a:p>
        </p:txBody>
      </p:sp>
      <p:pic>
        <p:nvPicPr>
          <p:cNvPr id="200719" name="Picture 15">
            <a:extLst>
              <a:ext uri="{FF2B5EF4-FFF2-40B4-BE49-F238E27FC236}">
                <a16:creationId xmlns:a16="http://schemas.microsoft.com/office/drawing/2014/main" id="{3A44C5C8-33D2-476C-A363-28CDF3DC20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393382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489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0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0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0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00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0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9" grpId="0" autoUpdateAnimBg="0"/>
      <p:bldP spid="200712" grpId="0" autoUpdateAnimBg="0"/>
      <p:bldP spid="200718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>
            <a:extLst>
              <a:ext uri="{FF2B5EF4-FFF2-40B4-BE49-F238E27FC236}">
                <a16:creationId xmlns:a16="http://schemas.microsoft.com/office/drawing/2014/main" id="{9931F8CB-DAF8-4467-924C-40EC08E2A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Укажите точки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на сторонах данного треугольника </a:t>
            </a:r>
            <a:r>
              <a:rPr lang="en-US" altLang="ru-RU" sz="2800" i="1" dirty="0"/>
              <a:t>ABC</a:t>
            </a:r>
            <a:r>
              <a:rPr lang="ru-RU" altLang="ru-RU" sz="2800" dirty="0"/>
              <a:t>,</a:t>
            </a:r>
            <a:r>
              <a:rPr lang="en-US" altLang="ru-RU" sz="2800" i="1" dirty="0"/>
              <a:t> </a:t>
            </a:r>
            <a:r>
              <a:rPr lang="ru-RU" altLang="ru-RU" sz="2800" dirty="0"/>
              <a:t>для которых периметр треугольника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наименьший.</a:t>
            </a:r>
            <a:endParaRPr lang="en-US" altLang="ru-RU" sz="2800" dirty="0"/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E8C56464-D21D-4849-97D5-B7024BCCE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63" y="2070100"/>
            <a:ext cx="2757487" cy="272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6853" name="Group 5">
            <a:extLst>
              <a:ext uri="{FF2B5EF4-FFF2-40B4-BE49-F238E27FC236}">
                <a16:creationId xmlns:a16="http://schemas.microsoft.com/office/drawing/2014/main" id="{B1F0E758-29E1-4644-942C-1D37C4C6537F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057400"/>
            <a:ext cx="5272088" cy="3276600"/>
            <a:chOff x="432" y="1296"/>
            <a:chExt cx="3321" cy="2064"/>
          </a:xfrm>
        </p:grpSpPr>
        <p:sp>
          <p:nvSpPr>
            <p:cNvPr id="17414" name="Text Box 6">
              <a:extLst>
                <a:ext uri="{FF2B5EF4-FFF2-40B4-BE49-F238E27FC236}">
                  <a16:creationId xmlns:a16="http://schemas.microsoft.com/office/drawing/2014/main" id="{D688F595-C3CE-4D80-AF2C-8C0BC342A5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072"/>
              <a:ext cx="13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</a:t>
              </a:r>
              <a:r>
                <a:rPr lang="ru-RU" altLang="ru-RU"/>
                <a:t> </a:t>
              </a:r>
              <a:endParaRPr lang="ru-RU" altLang="ru-RU">
                <a:cs typeface="Times New Roman" panose="02020603050405020304" pitchFamily="18" charset="0"/>
              </a:endParaRPr>
            </a:p>
          </p:txBody>
        </p:sp>
        <p:pic>
          <p:nvPicPr>
            <p:cNvPr id="17415" name="Picture 7">
              <a:extLst>
                <a:ext uri="{FF2B5EF4-FFF2-40B4-BE49-F238E27FC236}">
                  <a16:creationId xmlns:a16="http://schemas.microsoft.com/office/drawing/2014/main" id="{7176FEC3-68C6-48D5-84E9-BC5367F7C3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16" y="1296"/>
              <a:ext cx="1737" cy="17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6394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>
            <a:extLst>
              <a:ext uri="{FF2B5EF4-FFF2-40B4-BE49-F238E27FC236}">
                <a16:creationId xmlns:a16="http://schemas.microsoft.com/office/drawing/2014/main" id="{6B0B81C2-1ADF-4E75-B9F8-82883A329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Выясните, имеет ли решение предыдущая задача в случае прямоугольного или тупоугольного треугольника.</a:t>
            </a:r>
            <a:endParaRPr lang="en-US" altLang="ru-RU" sz="2800" dirty="0"/>
          </a:p>
        </p:txBody>
      </p:sp>
      <p:grpSp>
        <p:nvGrpSpPr>
          <p:cNvPr id="208906" name="Group 10">
            <a:extLst>
              <a:ext uri="{FF2B5EF4-FFF2-40B4-BE49-F238E27FC236}">
                <a16:creationId xmlns:a16="http://schemas.microsoft.com/office/drawing/2014/main" id="{6A22D913-2412-4AA4-BC00-C077DDC5A1CB}"/>
              </a:ext>
            </a:extLst>
          </p:cNvPr>
          <p:cNvGrpSpPr>
            <a:grpSpLocks/>
          </p:cNvGrpSpPr>
          <p:nvPr/>
        </p:nvGrpSpPr>
        <p:grpSpPr bwMode="auto">
          <a:xfrm>
            <a:off x="0" y="1126453"/>
            <a:ext cx="9144000" cy="5594351"/>
            <a:chOff x="0" y="1008"/>
            <a:chExt cx="5760" cy="3524"/>
          </a:xfrm>
        </p:grpSpPr>
        <p:sp>
          <p:nvSpPr>
            <p:cNvPr id="18437" name="Text Box 6">
              <a:extLst>
                <a:ext uri="{FF2B5EF4-FFF2-40B4-BE49-F238E27FC236}">
                  <a16:creationId xmlns:a16="http://schemas.microsoft.com/office/drawing/2014/main" id="{D4F00F8A-756D-4E5D-8CA1-338C823DF5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496"/>
              <a:ext cx="5760" cy="20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/>
                <a:t> Для любых точек </a:t>
              </a:r>
              <a:r>
                <a:rPr lang="en-US" altLang="ru-RU" i="1" dirty="0"/>
                <a:t>A</a:t>
              </a:r>
              <a:r>
                <a:rPr lang="ru-RU" altLang="ru-RU" baseline="-25000" dirty="0"/>
                <a:t>1</a:t>
              </a:r>
              <a:r>
                <a:rPr lang="en-US" altLang="ru-RU" dirty="0"/>
                <a:t>, </a:t>
              </a:r>
              <a:r>
                <a:rPr lang="en-US" altLang="ru-RU" i="1" dirty="0"/>
                <a:t>B</a:t>
              </a:r>
              <a:r>
                <a:rPr lang="ru-RU" altLang="ru-RU" baseline="-25000" dirty="0"/>
                <a:t>1</a:t>
              </a:r>
              <a:r>
                <a:rPr lang="en-US" altLang="ru-RU" dirty="0"/>
                <a:t>,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ru-RU" altLang="ru-RU" dirty="0"/>
                <a:t> на сторонах прямоугольного треугольника </a:t>
              </a:r>
              <a:r>
                <a:rPr lang="en-US" altLang="ru-RU" i="1" dirty="0"/>
                <a:t>ABC </a:t>
              </a:r>
              <a:r>
                <a:rPr lang="ru-RU" altLang="ru-RU" dirty="0"/>
                <a:t>найдутся точки </a:t>
              </a:r>
              <a:r>
                <a:rPr lang="en-US" altLang="ru-RU" i="1" dirty="0"/>
                <a:t>A’</a:t>
              </a:r>
              <a:r>
                <a:rPr lang="en-US" altLang="ru-RU" dirty="0"/>
                <a:t>, </a:t>
              </a:r>
              <a:r>
                <a:rPr lang="en-US" altLang="ru-RU" i="1" dirty="0"/>
                <a:t>B’</a:t>
              </a:r>
              <a:r>
                <a:rPr lang="ru-RU" altLang="ru-RU" dirty="0"/>
                <a:t>, расположенные ближе к точке </a:t>
              </a:r>
              <a:r>
                <a:rPr lang="en-US" altLang="ru-RU" i="1" dirty="0"/>
                <a:t>C</a:t>
              </a:r>
              <a:r>
                <a:rPr lang="ru-RU" altLang="ru-RU" dirty="0"/>
                <a:t>, для которых периметр треугольника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A’B’</a:t>
              </a:r>
              <a:r>
                <a:rPr lang="en-US" altLang="ru-RU" dirty="0"/>
                <a:t> </a:t>
              </a:r>
              <a:r>
                <a:rPr lang="ru-RU" altLang="ru-RU" dirty="0"/>
                <a:t>будет меньше периметра треугольника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A</a:t>
              </a:r>
              <a:r>
                <a:rPr lang="ru-RU" altLang="ru-RU" baseline="-25000" dirty="0"/>
                <a:t>1</a:t>
              </a:r>
              <a:r>
                <a:rPr lang="en-US" altLang="ru-RU" i="1" dirty="0"/>
                <a:t>B</a:t>
              </a:r>
              <a:r>
                <a:rPr lang="ru-RU" altLang="ru-RU" baseline="-25000" dirty="0"/>
                <a:t>1</a:t>
              </a:r>
              <a:r>
                <a:rPr lang="en-US" altLang="ru-RU" dirty="0"/>
                <a:t>. </a:t>
              </a:r>
              <a:r>
                <a:rPr lang="ru-RU" altLang="ru-RU" dirty="0"/>
                <a:t>Таким образом, точек </a:t>
              </a:r>
              <a:r>
                <a:rPr lang="en-US" altLang="ru-RU" i="1" dirty="0"/>
                <a:t>A</a:t>
              </a:r>
              <a:r>
                <a:rPr lang="ru-RU" altLang="ru-RU" baseline="-25000" dirty="0"/>
                <a:t>1</a:t>
              </a:r>
              <a:r>
                <a:rPr lang="en-US" altLang="ru-RU" dirty="0"/>
                <a:t>, </a:t>
              </a:r>
              <a:r>
                <a:rPr lang="en-US" altLang="ru-RU" i="1" dirty="0"/>
                <a:t>B</a:t>
              </a:r>
              <a:r>
                <a:rPr lang="ru-RU" altLang="ru-RU" baseline="-25000" dirty="0"/>
                <a:t>1</a:t>
              </a:r>
              <a:r>
                <a:rPr lang="en-US" altLang="ru-RU" dirty="0"/>
                <a:t>,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ru-RU" altLang="ru-RU" dirty="0"/>
                <a:t> на сторонах прямоугольного треугольника, для которых периметр треугольника </a:t>
              </a:r>
              <a:r>
                <a:rPr lang="en-US" altLang="ru-RU" i="1" dirty="0"/>
                <a:t>C</a:t>
              </a:r>
              <a:r>
                <a:rPr lang="en-US" altLang="ru-RU" baseline="-25000" dirty="0"/>
                <a:t>1</a:t>
              </a:r>
              <a:r>
                <a:rPr lang="en-US" altLang="ru-RU" i="1" dirty="0"/>
                <a:t>A</a:t>
              </a:r>
              <a:r>
                <a:rPr lang="ru-RU" altLang="ru-RU" baseline="-25000" dirty="0"/>
                <a:t>1</a:t>
              </a:r>
              <a:r>
                <a:rPr lang="en-US" altLang="ru-RU" i="1" dirty="0"/>
                <a:t>B</a:t>
              </a:r>
              <a:r>
                <a:rPr lang="ru-RU" altLang="ru-RU" baseline="-25000" dirty="0"/>
                <a:t>1</a:t>
              </a:r>
              <a:r>
                <a:rPr lang="en-US" altLang="ru-RU" i="1" dirty="0"/>
                <a:t> </a:t>
              </a:r>
              <a:r>
                <a:rPr lang="ru-RU" altLang="ru-RU" dirty="0"/>
                <a:t>наименьший, не существует. 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ru-RU" altLang="ru-RU" dirty="0"/>
                <a:t>Самостоятельно рассмотрите случай тупоугольного треугольника.</a:t>
              </a:r>
            </a:p>
          </p:txBody>
        </p:sp>
        <p:pic>
          <p:nvPicPr>
            <p:cNvPr id="18438" name="Picture 9">
              <a:extLst>
                <a:ext uri="{FF2B5EF4-FFF2-40B4-BE49-F238E27FC236}">
                  <a16:creationId xmlns:a16="http://schemas.microsoft.com/office/drawing/2014/main" id="{7D8E1217-5747-4504-946B-10BDD2FB48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4" y="1008"/>
              <a:ext cx="2612" cy="14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956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8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>
            <a:extLst>
              <a:ext uri="{FF2B5EF4-FFF2-40B4-BE49-F238E27FC236}">
                <a16:creationId xmlns:a16="http://schemas.microsoft.com/office/drawing/2014/main" id="{CA49A340-E96D-4355-9303-DC7D3E5D6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403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Рассмотрим теперь случай, когда</a:t>
            </a:r>
            <a:r>
              <a:rPr lang="ru-RU" altLang="ru-RU" dirty="0">
                <a:cs typeface="Times New Roman" panose="02020603050405020304" pitchFamily="18" charset="0"/>
              </a:rPr>
              <a:t> точки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лежат по одну сторону от прямой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dirty="0"/>
              <a:t>.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3076" name="Picture 7">
            <a:extLst>
              <a:ext uri="{FF2B5EF4-FFF2-40B4-BE49-F238E27FC236}">
                <a16:creationId xmlns:a16="http://schemas.microsoft.com/office/drawing/2014/main" id="{F65A4FFE-13E7-4813-89E5-95156FC961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914400"/>
            <a:ext cx="2874963" cy="159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0000" name="Group 16">
            <a:extLst>
              <a:ext uri="{FF2B5EF4-FFF2-40B4-BE49-F238E27FC236}">
                <a16:creationId xmlns:a16="http://schemas.microsoft.com/office/drawing/2014/main" id="{197CD707-399F-4855-85C6-9C1F7424CB4C}"/>
              </a:ext>
            </a:extLst>
          </p:cNvPr>
          <p:cNvGrpSpPr>
            <a:grpSpLocks/>
          </p:cNvGrpSpPr>
          <p:nvPr/>
        </p:nvGrpSpPr>
        <p:grpSpPr bwMode="auto">
          <a:xfrm>
            <a:off x="0" y="912812"/>
            <a:ext cx="9144000" cy="5981700"/>
            <a:chOff x="0" y="576"/>
            <a:chExt cx="5760" cy="3768"/>
          </a:xfrm>
        </p:grpSpPr>
        <p:sp>
          <p:nvSpPr>
            <p:cNvPr id="3078" name="Text Box 5">
              <a:extLst>
                <a:ext uri="{FF2B5EF4-FFF2-40B4-BE49-F238E27FC236}">
                  <a16:creationId xmlns:a16="http://schemas.microsoft.com/office/drawing/2014/main" id="{6354BB36-6112-436A-98AB-0C61A4DA2F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192"/>
              <a:ext cx="5760" cy="2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/>
                <a:t>	В этом случае и</a:t>
              </a:r>
              <a:r>
                <a:rPr lang="ru-RU" altLang="ru-RU" dirty="0">
                  <a:cs typeface="Times New Roman" panose="02020603050405020304" pitchFamily="18" charset="0"/>
                </a:rPr>
                <a:t>з точки </a:t>
              </a:r>
              <a:r>
                <a:rPr lang="ru-RU" altLang="ru-RU" i="1" dirty="0">
                  <a:cs typeface="Times New Roman" panose="02020603050405020304" pitchFamily="18" charset="0"/>
                </a:rPr>
                <a:t>В</a:t>
              </a:r>
              <a:r>
                <a:rPr lang="ru-RU" altLang="ru-RU" dirty="0">
                  <a:cs typeface="Times New Roman" panose="02020603050405020304" pitchFamily="18" charset="0"/>
                </a:rPr>
                <a:t> опустим на прямую </a:t>
              </a:r>
              <a:r>
                <a:rPr lang="ru-RU" altLang="ru-RU" i="1" dirty="0">
                  <a:cs typeface="Times New Roman" panose="02020603050405020304" pitchFamily="18" charset="0"/>
                </a:rPr>
                <a:t>с</a:t>
              </a:r>
              <a:r>
                <a:rPr lang="ru-RU" altLang="ru-RU" dirty="0">
                  <a:cs typeface="Times New Roman" panose="02020603050405020304" pitchFamily="18" charset="0"/>
                </a:rPr>
                <a:t> перпендикуляр </a:t>
              </a:r>
              <a:r>
                <a:rPr lang="ru-RU" altLang="ru-RU" i="1" dirty="0">
                  <a:cs typeface="Times New Roman" panose="02020603050405020304" pitchFamily="18" charset="0"/>
                </a:rPr>
                <a:t>ВН</a:t>
              </a:r>
              <a:r>
                <a:rPr lang="ru-RU" altLang="ru-RU" dirty="0">
                  <a:cs typeface="Times New Roman" panose="02020603050405020304" pitchFamily="18" charset="0"/>
                </a:rPr>
                <a:t> и отложим отрезок </a:t>
              </a:r>
              <a:r>
                <a:rPr lang="ru-RU" altLang="ru-RU" i="1" dirty="0">
                  <a:cs typeface="Times New Roman" panose="02020603050405020304" pitchFamily="18" charset="0"/>
                </a:rPr>
                <a:t>НВ'</a:t>
              </a:r>
              <a:r>
                <a:rPr lang="ru-RU" altLang="ru-RU" dirty="0">
                  <a:cs typeface="Times New Roman" panose="02020603050405020304" pitchFamily="18" charset="0"/>
                </a:rPr>
                <a:t>, равный </a:t>
              </a:r>
              <a:r>
                <a:rPr lang="ru-RU" altLang="ru-RU" i="1" dirty="0">
                  <a:cs typeface="Times New Roman" panose="02020603050405020304" pitchFamily="18" charset="0"/>
                </a:rPr>
                <a:t>ВН</a:t>
              </a:r>
              <a:r>
                <a:rPr lang="ru-RU" altLang="ru-RU" dirty="0">
                  <a:cs typeface="Times New Roman" panose="02020603050405020304" pitchFamily="18" charset="0"/>
                </a:rPr>
                <a:t>. Пусть </a:t>
              </a:r>
              <a:r>
                <a:rPr lang="ru-RU" altLang="ru-RU" i="1" dirty="0">
                  <a:cs typeface="Times New Roman" panose="02020603050405020304" pitchFamily="18" charset="0"/>
                </a:rPr>
                <a:t>С'</a:t>
              </a:r>
              <a:r>
                <a:rPr lang="ru-RU" altLang="ru-RU" dirty="0">
                  <a:cs typeface="Times New Roman" panose="02020603050405020304" pitchFamily="18" charset="0"/>
                </a:rPr>
                <a:t> – </a:t>
              </a:r>
              <a:r>
                <a:rPr lang="ru-RU" altLang="ru-RU" dirty="0"/>
                <a:t>произвольная </a:t>
              </a:r>
              <a:r>
                <a:rPr lang="ru-RU" altLang="ru-RU" dirty="0">
                  <a:cs typeface="Times New Roman" panose="02020603050405020304" pitchFamily="18" charset="0"/>
                </a:rPr>
                <a:t>точка на прямой 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dirty="0">
                  <a:cs typeface="Times New Roman" panose="02020603050405020304" pitchFamily="18" charset="0"/>
                </a:rPr>
                <a:t>. Прямоугольные треугольники </a:t>
              </a:r>
              <a:r>
                <a:rPr lang="en-US" altLang="ru-RU" i="1" dirty="0">
                  <a:cs typeface="Times New Roman" panose="02020603050405020304" pitchFamily="18" charset="0"/>
                </a:rPr>
                <a:t>BHC</a:t>
              </a:r>
              <a:r>
                <a:rPr lang="ru-RU" altLang="ru-RU" i="1" dirty="0">
                  <a:cs typeface="Times New Roman" panose="02020603050405020304" pitchFamily="18" charset="0"/>
                </a:rPr>
                <a:t>' </a:t>
              </a:r>
              <a:r>
                <a:rPr lang="ru-RU" altLang="ru-RU" dirty="0">
                  <a:cs typeface="Times New Roman" panose="02020603050405020304" pitchFamily="18" charset="0"/>
                </a:rPr>
                <a:t>и </a:t>
              </a:r>
              <a:r>
                <a:rPr lang="en-US" altLang="ru-RU" i="1" dirty="0">
                  <a:cs typeface="Times New Roman" panose="02020603050405020304" pitchFamily="18" charset="0"/>
                </a:rPr>
                <a:t>B</a:t>
              </a:r>
              <a:r>
                <a:rPr lang="ru-RU" altLang="ru-RU" i="1" dirty="0">
                  <a:cs typeface="Times New Roman" panose="02020603050405020304" pitchFamily="18" charset="0"/>
                </a:rPr>
                <a:t>'</a:t>
              </a:r>
              <a:r>
                <a:rPr lang="en-US" altLang="ru-RU" i="1" dirty="0">
                  <a:cs typeface="Times New Roman" panose="02020603050405020304" pitchFamily="18" charset="0"/>
                </a:rPr>
                <a:t>H</a:t>
              </a:r>
              <a:r>
                <a:rPr lang="ru-RU" altLang="ru-RU" i="1" dirty="0">
                  <a:cs typeface="Times New Roman" panose="02020603050405020304" pitchFamily="18" charset="0"/>
                </a:rPr>
                <a:t>'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i="1" dirty="0">
                  <a:cs typeface="Times New Roman" panose="02020603050405020304" pitchFamily="18" charset="0"/>
                </a:rPr>
                <a:t>' </a:t>
              </a:r>
              <a:r>
                <a:rPr lang="ru-RU" altLang="ru-RU" dirty="0">
                  <a:cs typeface="Times New Roman" panose="02020603050405020304" pitchFamily="18" charset="0"/>
                </a:rPr>
                <a:t>равны (по двум катетам), следовательно, имеет место равенство </a:t>
              </a:r>
              <a:r>
                <a:rPr lang="ru-RU" altLang="ru-RU" i="1" dirty="0">
                  <a:cs typeface="Times New Roman" panose="02020603050405020304" pitchFamily="18" charset="0"/>
                </a:rPr>
                <a:t>С'В</a:t>
              </a:r>
              <a:r>
                <a:rPr lang="ru-RU" altLang="ru-RU" dirty="0">
                  <a:cs typeface="Times New Roman" panose="02020603050405020304" pitchFamily="18" charset="0"/>
                </a:rPr>
                <a:t> = </a:t>
              </a:r>
              <a:r>
                <a:rPr lang="ru-RU" altLang="ru-RU" i="1" dirty="0">
                  <a:cs typeface="Times New Roman" panose="02020603050405020304" pitchFamily="18" charset="0"/>
                </a:rPr>
                <a:t>С'В'</a:t>
              </a:r>
              <a:r>
                <a:rPr lang="ru-RU" altLang="ru-RU" dirty="0">
                  <a:cs typeface="Times New Roman" panose="02020603050405020304" pitchFamily="18" charset="0"/>
                </a:rPr>
                <a:t>. Поэтому сумма </a:t>
              </a:r>
              <a:r>
                <a:rPr lang="ru-RU" altLang="ru-RU" i="1" dirty="0">
                  <a:cs typeface="Times New Roman" panose="02020603050405020304" pitchFamily="18" charset="0"/>
                </a:rPr>
                <a:t>АС' + С'В</a:t>
              </a:r>
              <a:r>
                <a:rPr lang="ru-RU" altLang="ru-RU" dirty="0">
                  <a:cs typeface="Times New Roman" panose="02020603050405020304" pitchFamily="18" charset="0"/>
                </a:rPr>
                <a:t> будет наименьшей тогда и только тогда, когда наименьшей будет равная ей сумма </a:t>
              </a:r>
              <a:r>
                <a:rPr lang="ru-RU" altLang="ru-RU" i="1" dirty="0">
                  <a:cs typeface="Times New Roman" panose="02020603050405020304" pitchFamily="18" charset="0"/>
                </a:rPr>
                <a:t>АС' + С'В'</a:t>
              </a:r>
              <a:r>
                <a:rPr lang="ru-RU" altLang="ru-RU" dirty="0">
                  <a:cs typeface="Times New Roman" panose="02020603050405020304" pitchFamily="18" charset="0"/>
                </a:rPr>
                <a:t>. Ясно, что последняя сумма является наименьшей в случае, если точки </a:t>
              </a:r>
              <a:r>
                <a:rPr lang="ru-RU" altLang="ru-RU" i="1" dirty="0">
                  <a:cs typeface="Times New Roman" panose="02020603050405020304" pitchFamily="18" charset="0"/>
                </a:rPr>
                <a:t>А</a:t>
              </a:r>
              <a:r>
                <a:rPr lang="ru-RU" altLang="ru-RU" dirty="0">
                  <a:cs typeface="Times New Roman" panose="02020603050405020304" pitchFamily="18" charset="0"/>
                </a:rPr>
                <a:t>,</a:t>
              </a:r>
              <a:r>
                <a:rPr lang="ru-RU" altLang="ru-RU" i="1" dirty="0">
                  <a:cs typeface="Times New Roman" panose="02020603050405020304" pitchFamily="18" charset="0"/>
                </a:rPr>
                <a:t> В'</a:t>
              </a:r>
              <a:r>
                <a:rPr lang="ru-RU" altLang="ru-RU" dirty="0">
                  <a:cs typeface="Times New Roman" panose="02020603050405020304" pitchFamily="18" charset="0"/>
                </a:rPr>
                <a:t>,</a:t>
              </a:r>
              <a:r>
                <a:rPr lang="ru-RU" altLang="ru-RU" i="1" dirty="0">
                  <a:cs typeface="Times New Roman" panose="02020603050405020304" pitchFamily="18" charset="0"/>
                </a:rPr>
                <a:t> С'</a:t>
              </a:r>
              <a:r>
                <a:rPr lang="ru-RU" altLang="ru-RU" dirty="0">
                  <a:cs typeface="Times New Roman" panose="02020603050405020304" pitchFamily="18" charset="0"/>
                </a:rPr>
                <a:t> лежат на одной прямой, т.е. искомая точка </a:t>
              </a:r>
              <a:r>
                <a:rPr lang="ru-RU" altLang="ru-RU" i="1" dirty="0">
                  <a:cs typeface="Times New Roman" panose="02020603050405020304" pitchFamily="18" charset="0"/>
                </a:rPr>
                <a:t>С</a:t>
              </a:r>
              <a:r>
                <a:rPr lang="ru-RU" altLang="ru-RU" dirty="0">
                  <a:cs typeface="Times New Roman" panose="02020603050405020304" pitchFamily="18" charset="0"/>
                </a:rPr>
                <a:t> является точкой пересечения отрезка </a:t>
              </a:r>
              <a:r>
                <a:rPr lang="ru-RU" altLang="ru-RU" i="1" dirty="0">
                  <a:cs typeface="Times New Roman" panose="02020603050405020304" pitchFamily="18" charset="0"/>
                </a:rPr>
                <a:t>АВ'</a:t>
              </a:r>
              <a:r>
                <a:rPr lang="ru-RU" altLang="ru-RU" dirty="0">
                  <a:cs typeface="Times New Roman" panose="02020603050405020304" pitchFamily="18" charset="0"/>
                </a:rPr>
                <a:t> с прямой </a:t>
              </a:r>
              <a:r>
                <a:rPr lang="ru-RU" altLang="ru-RU" i="1" dirty="0">
                  <a:cs typeface="Times New Roman" panose="02020603050405020304" pitchFamily="18" charset="0"/>
                </a:rPr>
                <a:t>с</a:t>
              </a:r>
              <a:r>
                <a:rPr lang="ru-RU" altLang="ru-RU" dirty="0">
                  <a:cs typeface="Times New Roman" panose="02020603050405020304" pitchFamily="18" charset="0"/>
                </a:rPr>
                <a:t>. </a:t>
              </a:r>
              <a:endParaRPr lang="en-US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3079" name="Picture 15">
              <a:extLst>
                <a:ext uri="{FF2B5EF4-FFF2-40B4-BE49-F238E27FC236}">
                  <a16:creationId xmlns:a16="http://schemas.microsoft.com/office/drawing/2014/main" id="{22A45B40-5D31-4C16-BE23-42CCD60D83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576"/>
              <a:ext cx="1811" cy="1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168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0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>
            <a:extLst>
              <a:ext uri="{FF2B5EF4-FFF2-40B4-BE49-F238E27FC236}">
                <a16:creationId xmlns:a16="http://schemas.microsoft.com/office/drawing/2014/main" id="{CA49A340-E96D-4355-9303-DC7D3E5D6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403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ts val="0"/>
              </a:spcBef>
            </a:pPr>
            <a:r>
              <a:rPr lang="ru-RU" altLang="ru-RU" dirty="0"/>
              <a:t>	</a:t>
            </a:r>
            <a:r>
              <a:rPr lang="ru-RU" altLang="ru-RU" sz="2000" dirty="0"/>
              <a:t>Проверить различные гипотезы и найти искомую точку может помочь программа </a:t>
            </a:r>
            <a:r>
              <a:rPr lang="en-US" altLang="ru-RU" sz="2000" dirty="0"/>
              <a:t>GeoGebra.</a:t>
            </a:r>
          </a:p>
          <a:p>
            <a:pPr algn="just" eaLnBrk="1" hangingPunct="1">
              <a:spcBef>
                <a:spcPts val="0"/>
              </a:spcBef>
            </a:pPr>
            <a:r>
              <a:rPr lang="en-US" altLang="ru-RU" sz="2000" dirty="0">
                <a:cs typeface="Times New Roman" panose="02020603050405020304" pitchFamily="18" charset="0"/>
              </a:rPr>
              <a:t>	</a:t>
            </a:r>
            <a:r>
              <a:rPr lang="ru-RU" altLang="ru-RU" sz="2000" dirty="0">
                <a:cs typeface="Times New Roman" panose="02020603050405020304" pitchFamily="18" charset="0"/>
              </a:rPr>
              <a:t>Изобразим прямую и две точки </a:t>
            </a:r>
            <a:r>
              <a:rPr lang="en-US" altLang="ru-RU" sz="2000" i="1" dirty="0">
                <a:cs typeface="Times New Roman" panose="02020603050405020304" pitchFamily="18" charset="0"/>
              </a:rPr>
              <a:t>A </a:t>
            </a:r>
            <a:r>
              <a:rPr lang="ru-RU" altLang="ru-RU" sz="2000" dirty="0">
                <a:cs typeface="Times New Roman" panose="02020603050405020304" pitchFamily="18" charset="0"/>
              </a:rPr>
              <a:t>и </a:t>
            </a:r>
            <a:r>
              <a:rPr lang="en-US" altLang="ru-RU" sz="2000" i="1" dirty="0">
                <a:cs typeface="Times New Roman" panose="02020603050405020304" pitchFamily="18" charset="0"/>
              </a:rPr>
              <a:t>B</a:t>
            </a:r>
            <a:r>
              <a:rPr lang="ru-RU" altLang="ru-RU" sz="2000" dirty="0">
                <a:cs typeface="Times New Roman" panose="02020603050405020304" pitchFamily="18" charset="0"/>
              </a:rPr>
              <a:t>, лежащие от неё по одну сторону.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altLang="ru-RU" sz="2000" dirty="0">
                <a:cs typeface="Times New Roman" panose="02020603050405020304" pitchFamily="18" charset="0"/>
              </a:rPr>
              <a:t>	Отметим точку </a:t>
            </a:r>
            <a:r>
              <a:rPr lang="en-US" altLang="ru-RU" sz="2000" i="1" dirty="0">
                <a:cs typeface="Times New Roman" panose="02020603050405020304" pitchFamily="18" charset="0"/>
              </a:rPr>
              <a:t>C </a:t>
            </a:r>
            <a:r>
              <a:rPr lang="ru-RU" altLang="ru-RU" sz="2000" dirty="0">
                <a:cs typeface="Times New Roman" panose="02020603050405020304" pitchFamily="18" charset="0"/>
              </a:rPr>
              <a:t>на прямой, и соединим её отрезками с точками </a:t>
            </a:r>
            <a:r>
              <a:rPr lang="en-US" altLang="ru-RU" sz="2000" i="1" dirty="0">
                <a:cs typeface="Times New Roman" panose="02020603050405020304" pitchFamily="18" charset="0"/>
              </a:rPr>
              <a:t>A</a:t>
            </a:r>
            <a:r>
              <a:rPr lang="ru-RU" altLang="ru-RU" sz="2000" dirty="0">
                <a:cs typeface="Times New Roman" panose="02020603050405020304" pitchFamily="18" charset="0"/>
              </a:rPr>
              <a:t> и </a:t>
            </a:r>
            <a:r>
              <a:rPr lang="en-US" altLang="ru-RU" sz="2000" i="1" dirty="0">
                <a:cs typeface="Times New Roman" panose="02020603050405020304" pitchFamily="18" charset="0"/>
              </a:rPr>
              <a:t>B</a:t>
            </a:r>
            <a:r>
              <a:rPr lang="ru-RU" altLang="ru-RU" sz="2000" i="1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altLang="ru-RU" sz="2000" i="1" dirty="0">
                <a:cs typeface="Times New Roman" panose="02020603050405020304" pitchFamily="18" charset="0"/>
              </a:rPr>
              <a:t>	</a:t>
            </a:r>
            <a:r>
              <a:rPr lang="ru-RU" altLang="ru-RU" sz="2000" dirty="0">
                <a:cs typeface="Times New Roman" panose="02020603050405020304" pitchFamily="18" charset="0"/>
              </a:rPr>
              <a:t>Найдём длину ломаной </a:t>
            </a:r>
            <a:r>
              <a:rPr lang="en-US" altLang="ru-RU" sz="2000" i="1" dirty="0">
                <a:cs typeface="Times New Roman" panose="02020603050405020304" pitchFamily="18" charset="0"/>
              </a:rPr>
              <a:t>ACB</a:t>
            </a:r>
            <a:r>
              <a:rPr lang="en-US" altLang="ru-RU" sz="2000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spcBef>
                <a:spcPts val="0"/>
              </a:spcBef>
            </a:pPr>
            <a:r>
              <a:rPr lang="en-US" altLang="ru-RU" sz="2000" dirty="0">
                <a:cs typeface="Times New Roman" panose="02020603050405020304" pitchFamily="18" charset="0"/>
              </a:rPr>
              <a:t>	</a:t>
            </a:r>
            <a:r>
              <a:rPr lang="ru-RU" altLang="ru-RU" sz="2000" dirty="0">
                <a:cs typeface="Times New Roman" panose="02020603050405020304" pitchFamily="18" charset="0"/>
              </a:rPr>
              <a:t>Перемещая точку </a:t>
            </a:r>
            <a:r>
              <a:rPr lang="en-US" altLang="ru-RU" sz="2000" i="1" dirty="0">
                <a:cs typeface="Times New Roman" panose="02020603050405020304" pitchFamily="18" charset="0"/>
              </a:rPr>
              <a:t>C </a:t>
            </a:r>
            <a:r>
              <a:rPr lang="ru-RU" altLang="ru-RU" sz="2000" dirty="0">
                <a:cs typeface="Times New Roman" panose="02020603050405020304" pitchFamily="18" charset="0"/>
              </a:rPr>
              <a:t>по прямой, найдём её положение, при котором длина этой ломаной наименьшая.</a:t>
            </a:r>
            <a:endParaRPr lang="en-US" altLang="ru-RU" sz="20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FDCDC67-851E-48E9-9818-771EAFCF79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492896"/>
            <a:ext cx="5399509" cy="407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65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61A65F8-ECF9-4818-B051-AD9BB7B364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Отражение света</a:t>
            </a:r>
          </a:p>
        </p:txBody>
      </p:sp>
      <p:sp>
        <p:nvSpPr>
          <p:cNvPr id="4099" name="Text Box 3">
            <a:extLst>
              <a:ext uri="{FF2B5EF4-FFF2-40B4-BE49-F238E27FC236}">
                <a16:creationId xmlns:a16="http://schemas.microsoft.com/office/drawing/2014/main" id="{FE0A4B9C-6BFA-449E-9B1B-D0C23F772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Известно, что свет распространяется по кратчайшему пути. Докажите, что если свет исходит из точки </a:t>
            </a:r>
            <a:r>
              <a:rPr lang="en-US" altLang="ru-RU" i="1" dirty="0"/>
              <a:t>A</a:t>
            </a:r>
            <a:r>
              <a:rPr lang="ru-RU" altLang="ru-RU" dirty="0"/>
              <a:t>, отражается от зеркала </a:t>
            </a:r>
            <a:r>
              <a:rPr lang="en-US" altLang="ru-RU" i="1" dirty="0"/>
              <a:t>c </a:t>
            </a:r>
            <a:r>
              <a:rPr lang="ru-RU" altLang="ru-RU" dirty="0"/>
              <a:t>и попадает в точку </a:t>
            </a:r>
            <a:r>
              <a:rPr lang="en-US" altLang="ru-RU" i="1" dirty="0"/>
              <a:t>B</a:t>
            </a:r>
            <a:r>
              <a:rPr lang="ru-RU" altLang="ru-RU" dirty="0"/>
              <a:t>, то углы 1 и 2 равны.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4100" name="Picture 10">
            <a:extLst>
              <a:ext uri="{FF2B5EF4-FFF2-40B4-BE49-F238E27FC236}">
                <a16:creationId xmlns:a16="http://schemas.microsoft.com/office/drawing/2014/main" id="{3C2BCF50-07E1-43CD-9C78-9D54DF020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24000"/>
            <a:ext cx="2874963" cy="185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0476" name="Group 12">
            <a:extLst>
              <a:ext uri="{FF2B5EF4-FFF2-40B4-BE49-F238E27FC236}">
                <a16:creationId xmlns:a16="http://schemas.microsoft.com/office/drawing/2014/main" id="{A9A46D78-663E-489B-8128-AAD8FEEC0DC5}"/>
              </a:ext>
            </a:extLst>
          </p:cNvPr>
          <p:cNvGrpSpPr>
            <a:grpSpLocks/>
          </p:cNvGrpSpPr>
          <p:nvPr/>
        </p:nvGrpSpPr>
        <p:grpSpPr bwMode="auto">
          <a:xfrm>
            <a:off x="0" y="1524000"/>
            <a:ext cx="9144000" cy="4160838"/>
            <a:chOff x="0" y="960"/>
            <a:chExt cx="5760" cy="2621"/>
          </a:xfrm>
        </p:grpSpPr>
        <p:sp>
          <p:nvSpPr>
            <p:cNvPr id="4102" name="Text Box 6">
              <a:extLst>
                <a:ext uri="{FF2B5EF4-FFF2-40B4-BE49-F238E27FC236}">
                  <a16:creationId xmlns:a16="http://schemas.microsoft.com/office/drawing/2014/main" id="{DE6D55D7-5FDD-48AA-BE3D-2080558E88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592"/>
              <a:ext cx="5760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Из решения задачи Герона следует, что угол 1 равен углу 3 (как вертикальные углы), угол 2 равен углу 3 (как соответствующие углы в равных треугольниках </a:t>
              </a:r>
              <a:r>
                <a:rPr lang="en-US" altLang="ru-RU" i="1" dirty="0"/>
                <a:t>BHC </a:t>
              </a:r>
              <a:r>
                <a:rPr lang="ru-RU" altLang="ru-RU" dirty="0"/>
                <a:t>и </a:t>
              </a:r>
              <a:r>
                <a:rPr lang="en-US" altLang="ru-RU" i="1" dirty="0"/>
                <a:t>B’HC</a:t>
              </a:r>
              <a:r>
                <a:rPr lang="ru-RU" altLang="ru-RU" dirty="0"/>
                <a:t>). Следовательно, угол 1 равен углу 3.</a:t>
              </a:r>
              <a:endParaRPr lang="en-US" altLang="ru-RU" dirty="0"/>
            </a:p>
          </p:txBody>
        </p:sp>
        <p:pic>
          <p:nvPicPr>
            <p:cNvPr id="4103" name="Picture 11">
              <a:extLst>
                <a:ext uri="{FF2B5EF4-FFF2-40B4-BE49-F238E27FC236}">
                  <a16:creationId xmlns:a16="http://schemas.microsoft.com/office/drawing/2014/main" id="{CD8CECD6-78FB-4A52-A84F-AF63DB30AC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4" y="960"/>
              <a:ext cx="1811" cy="15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2150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0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CD764BE-BD0F-4530-A841-9F5EEEC65A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Остановка автобуса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0D795DFF-2D69-45C0-9BC6-3955C35B4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534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Населенные пункты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B</a:t>
            </a:r>
            <a:r>
              <a:rPr lang="ru-RU" altLang="ru-RU" dirty="0"/>
              <a:t> расположены по одну сторону от шоссе </a:t>
            </a:r>
            <a:r>
              <a:rPr lang="en-US" altLang="ru-RU" i="1" dirty="0"/>
              <a:t>c</a:t>
            </a:r>
            <a:r>
              <a:rPr lang="ru-RU" altLang="ru-RU" dirty="0"/>
              <a:t>. Требуется построить автобусную остановку и проложить от нее дорожки до населенных пунктов. Укажите расположение остановки, при котором суммарная длина дорожек наименьшая.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5124" name="Picture 8">
            <a:extLst>
              <a:ext uri="{FF2B5EF4-FFF2-40B4-BE49-F238E27FC236}">
                <a16:creationId xmlns:a16="http://schemas.microsoft.com/office/drawing/2014/main" id="{A004F8E2-D91B-4052-88B9-A7556F1EFC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1175" y="2256113"/>
            <a:ext cx="3078163" cy="169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2522" name="Group 10">
            <a:extLst>
              <a:ext uri="{FF2B5EF4-FFF2-40B4-BE49-F238E27FC236}">
                <a16:creationId xmlns:a16="http://schemas.microsoft.com/office/drawing/2014/main" id="{7CB3C97A-2375-41BC-9F0D-659C4E233C0F}"/>
              </a:ext>
            </a:extLst>
          </p:cNvPr>
          <p:cNvGrpSpPr>
            <a:grpSpLocks/>
          </p:cNvGrpSpPr>
          <p:nvPr/>
        </p:nvGrpSpPr>
        <p:grpSpPr bwMode="auto">
          <a:xfrm>
            <a:off x="0" y="2232403"/>
            <a:ext cx="9144000" cy="3208338"/>
            <a:chOff x="0" y="1435"/>
            <a:chExt cx="5760" cy="2021"/>
          </a:xfrm>
        </p:grpSpPr>
        <p:sp>
          <p:nvSpPr>
            <p:cNvPr id="5126" name="Text Box 6">
              <a:extLst>
                <a:ext uri="{FF2B5EF4-FFF2-40B4-BE49-F238E27FC236}">
                  <a16:creationId xmlns:a16="http://schemas.microsoft.com/office/drawing/2014/main" id="{2AD5AE98-8712-4C5A-87C4-411F82388C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168"/>
              <a:ext cx="57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dirty="0">
                  <a:cs typeface="Times New Roman" panose="02020603050405020304" pitchFamily="18" charset="0"/>
                </a:rPr>
                <a:t> </a:t>
              </a:r>
              <a:r>
                <a:rPr lang="ru-RU" altLang="ru-RU" dirty="0"/>
                <a:t>Решение следует из задачи Герона.</a:t>
              </a:r>
              <a:endParaRPr lang="en-US" altLang="ru-RU" dirty="0"/>
            </a:p>
          </p:txBody>
        </p:sp>
        <p:pic>
          <p:nvPicPr>
            <p:cNvPr id="5127" name="Picture 9">
              <a:extLst>
                <a:ext uri="{FF2B5EF4-FFF2-40B4-BE49-F238E27FC236}">
                  <a16:creationId xmlns:a16="http://schemas.microsoft.com/office/drawing/2014/main" id="{57ADED59-0850-46FA-97F5-BA8D145E46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2" y="1435"/>
              <a:ext cx="1939" cy="16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9079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2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>
            <a:extLst>
              <a:ext uri="{FF2B5EF4-FFF2-40B4-BE49-F238E27FC236}">
                <a16:creationId xmlns:a16="http://schemas.microsoft.com/office/drawing/2014/main" id="{22B566CD-00F8-47B2-BD31-70FFFBCA5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На прямой </a:t>
            </a:r>
            <a:r>
              <a:rPr lang="en-US" altLang="ru-RU" sz="2800" i="1" dirty="0"/>
              <a:t>c </a:t>
            </a:r>
            <a:r>
              <a:rPr lang="ru-RU" altLang="ru-RU" sz="2800" dirty="0"/>
              <a:t>укажите точку </a:t>
            </a:r>
            <a:r>
              <a:rPr lang="en-US" altLang="ru-RU" sz="2800" i="1" dirty="0"/>
              <a:t>C</a:t>
            </a:r>
            <a:r>
              <a:rPr lang="ru-RU" altLang="ru-RU" sz="2800" dirty="0"/>
              <a:t>, для которой сумма расстояний </a:t>
            </a:r>
            <a:r>
              <a:rPr lang="en-US" altLang="ru-RU" sz="2800" i="1" dirty="0"/>
              <a:t>AC </a:t>
            </a:r>
            <a:r>
              <a:rPr lang="ru-RU" altLang="ru-RU" sz="2800" i="1" dirty="0"/>
              <a:t>+ </a:t>
            </a:r>
            <a:r>
              <a:rPr lang="en-US" altLang="ru-RU" sz="2800" i="1" dirty="0"/>
              <a:t>CB </a:t>
            </a:r>
            <a:r>
              <a:rPr lang="ru-RU" altLang="ru-RU" sz="2800" dirty="0"/>
              <a:t>наименьшая.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6148" name="Picture 13">
            <a:extLst>
              <a:ext uri="{FF2B5EF4-FFF2-40B4-BE49-F238E27FC236}">
                <a16:creationId xmlns:a16="http://schemas.microsoft.com/office/drawing/2014/main" id="{9A721CBB-8B94-4BA7-B77C-D397E34209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63" y="2408238"/>
            <a:ext cx="2073275" cy="204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2047" name="Group 15">
            <a:extLst>
              <a:ext uri="{FF2B5EF4-FFF2-40B4-BE49-F238E27FC236}">
                <a16:creationId xmlns:a16="http://schemas.microsoft.com/office/drawing/2014/main" id="{DF9E99CE-7064-4A05-B8C5-71880D01CD73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438400"/>
            <a:ext cx="4740275" cy="2881313"/>
            <a:chOff x="528" y="1536"/>
            <a:chExt cx="2986" cy="1815"/>
          </a:xfrm>
        </p:grpSpPr>
        <p:sp>
          <p:nvSpPr>
            <p:cNvPr id="6150" name="Text Box 4">
              <a:extLst>
                <a:ext uri="{FF2B5EF4-FFF2-40B4-BE49-F238E27FC236}">
                  <a16:creationId xmlns:a16="http://schemas.microsoft.com/office/drawing/2014/main" id="{A79419E3-4830-42A6-ABEB-EB7428474D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024"/>
              <a:ext cx="11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/>
                <a:t> </a:t>
              </a:r>
            </a:p>
          </p:txBody>
        </p:sp>
        <p:pic>
          <p:nvPicPr>
            <p:cNvPr id="6151" name="Picture 14">
              <a:extLst>
                <a:ext uri="{FF2B5EF4-FFF2-40B4-BE49-F238E27FC236}">
                  <a16:creationId xmlns:a16="http://schemas.microsoft.com/office/drawing/2014/main" id="{126DB80C-CFC7-4A94-8DFA-5845E2F8F65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1536"/>
              <a:ext cx="1306" cy="1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63220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2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>
            <a:extLst>
              <a:ext uri="{FF2B5EF4-FFF2-40B4-BE49-F238E27FC236}">
                <a16:creationId xmlns:a16="http://schemas.microsoft.com/office/drawing/2014/main" id="{E9AF2BE4-051E-4F78-B518-24FE4E761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2800" dirty="0"/>
              <a:t>	</a:t>
            </a:r>
            <a:r>
              <a:rPr lang="ru-RU" altLang="ru-RU" sz="2800" dirty="0"/>
              <a:t>На прямой </a:t>
            </a:r>
            <a:r>
              <a:rPr lang="en-US" altLang="ru-RU" sz="2800" i="1" dirty="0"/>
              <a:t>c </a:t>
            </a:r>
            <a:r>
              <a:rPr lang="ru-RU" altLang="ru-RU" sz="2800" dirty="0"/>
              <a:t>укажите точку </a:t>
            </a:r>
            <a:r>
              <a:rPr lang="en-US" altLang="ru-RU" sz="2800" i="1" dirty="0"/>
              <a:t>C</a:t>
            </a:r>
            <a:r>
              <a:rPr lang="ru-RU" altLang="ru-RU" sz="2800" dirty="0"/>
              <a:t>, для которой сумма расстояний </a:t>
            </a:r>
            <a:r>
              <a:rPr lang="en-US" altLang="ru-RU" sz="2800" i="1" dirty="0"/>
              <a:t>AC </a:t>
            </a:r>
            <a:r>
              <a:rPr lang="ru-RU" altLang="ru-RU" sz="2800" i="1" dirty="0"/>
              <a:t>+ </a:t>
            </a:r>
            <a:r>
              <a:rPr lang="en-US" altLang="ru-RU" sz="2800" i="1" dirty="0"/>
              <a:t>CB </a:t>
            </a:r>
            <a:r>
              <a:rPr lang="ru-RU" altLang="ru-RU" sz="2800" dirty="0"/>
              <a:t>наименьшая.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7172" name="Picture 9">
            <a:extLst>
              <a:ext uri="{FF2B5EF4-FFF2-40B4-BE49-F238E27FC236}">
                <a16:creationId xmlns:a16="http://schemas.microsoft.com/office/drawing/2014/main" id="{43295180-E361-4B09-B481-5EC4AA614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363" y="2408238"/>
            <a:ext cx="2073275" cy="204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6139" name="Group 11">
            <a:extLst>
              <a:ext uri="{FF2B5EF4-FFF2-40B4-BE49-F238E27FC236}">
                <a16:creationId xmlns:a16="http://schemas.microsoft.com/office/drawing/2014/main" id="{92181227-329E-487B-9DDE-854D21DDC169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438400"/>
            <a:ext cx="4740275" cy="2881313"/>
            <a:chOff x="528" y="1536"/>
            <a:chExt cx="2986" cy="1815"/>
          </a:xfrm>
        </p:grpSpPr>
        <p:sp>
          <p:nvSpPr>
            <p:cNvPr id="7174" name="Text Box 6">
              <a:extLst>
                <a:ext uri="{FF2B5EF4-FFF2-40B4-BE49-F238E27FC236}">
                  <a16:creationId xmlns:a16="http://schemas.microsoft.com/office/drawing/2014/main" id="{3C4A32A8-00F4-4117-AC1F-31151CBC3B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024"/>
              <a:ext cx="11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/>
                <a:t> </a:t>
              </a:r>
            </a:p>
          </p:txBody>
        </p:sp>
        <p:pic>
          <p:nvPicPr>
            <p:cNvPr id="7175" name="Picture 10">
              <a:extLst>
                <a:ext uri="{FF2B5EF4-FFF2-40B4-BE49-F238E27FC236}">
                  <a16:creationId xmlns:a16="http://schemas.microsoft.com/office/drawing/2014/main" id="{D363C245-5588-4E14-B673-46A5BFD2BC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1536"/>
              <a:ext cx="1306" cy="1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5770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6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>
            <a:extLst>
              <a:ext uri="{FF2B5EF4-FFF2-40B4-BE49-F238E27FC236}">
                <a16:creationId xmlns:a16="http://schemas.microsoft.com/office/drawing/2014/main" id="{A4D18DC6-8751-4084-B005-14974D08D2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На прямой </a:t>
            </a:r>
            <a:r>
              <a:rPr lang="en-US" altLang="ru-RU" sz="2800" i="1" dirty="0"/>
              <a:t>c </a:t>
            </a:r>
            <a:r>
              <a:rPr lang="ru-RU" altLang="ru-RU" sz="2800" dirty="0"/>
              <a:t>укажите точку </a:t>
            </a:r>
            <a:r>
              <a:rPr lang="en-US" altLang="ru-RU" sz="2800" i="1" dirty="0"/>
              <a:t>C</a:t>
            </a:r>
            <a:r>
              <a:rPr lang="ru-RU" altLang="ru-RU" sz="2800" dirty="0"/>
              <a:t>, для которой сумма расстояний </a:t>
            </a:r>
            <a:r>
              <a:rPr lang="en-US" altLang="ru-RU" sz="2800" i="1" dirty="0"/>
              <a:t>AC </a:t>
            </a:r>
            <a:r>
              <a:rPr lang="ru-RU" altLang="ru-RU" sz="2800" i="1" dirty="0"/>
              <a:t>+ </a:t>
            </a:r>
            <a:r>
              <a:rPr lang="en-US" altLang="ru-RU" sz="2800" i="1" dirty="0"/>
              <a:t>CB </a:t>
            </a:r>
            <a:r>
              <a:rPr lang="ru-RU" altLang="ru-RU" sz="2800" dirty="0"/>
              <a:t>наименьшая.</a:t>
            </a:r>
            <a:r>
              <a:rPr lang="en-US" altLang="ru-RU" sz="2800" dirty="0"/>
              <a:t> </a:t>
            </a:r>
            <a:r>
              <a:rPr lang="ru-RU" altLang="ru-RU" sz="2800" dirty="0"/>
              <a:t>Найдите эту сумму, считая стороны клеток равными 1.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8196" name="Picture 9">
            <a:extLst>
              <a:ext uri="{FF2B5EF4-FFF2-40B4-BE49-F238E27FC236}">
                <a16:creationId xmlns:a16="http://schemas.microsoft.com/office/drawing/2014/main" id="{CE7F2E50-3512-4E5F-94CF-E8A88D6A1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125" y="2413000"/>
            <a:ext cx="2062163" cy="203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8187" name="Group 11">
            <a:extLst>
              <a:ext uri="{FF2B5EF4-FFF2-40B4-BE49-F238E27FC236}">
                <a16:creationId xmlns:a16="http://schemas.microsoft.com/office/drawing/2014/main" id="{8628A2FE-46A2-4579-911A-26E1B9FDE972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2438400"/>
            <a:ext cx="4740275" cy="2881313"/>
            <a:chOff x="528" y="1536"/>
            <a:chExt cx="2986" cy="1815"/>
          </a:xfrm>
        </p:grpSpPr>
        <p:sp>
          <p:nvSpPr>
            <p:cNvPr id="8198" name="Text Box 6">
              <a:extLst>
                <a:ext uri="{FF2B5EF4-FFF2-40B4-BE49-F238E27FC236}">
                  <a16:creationId xmlns:a16="http://schemas.microsoft.com/office/drawing/2014/main" id="{E9D08409-01EB-4F8E-999E-EE09977950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024"/>
              <a:ext cx="110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 </a:t>
              </a:r>
              <a:r>
                <a:rPr lang="ru-RU" altLang="ru-RU" sz="2800" dirty="0"/>
                <a:t>5. </a:t>
              </a:r>
            </a:p>
          </p:txBody>
        </p:sp>
        <p:pic>
          <p:nvPicPr>
            <p:cNvPr id="8199" name="Picture 10">
              <a:extLst>
                <a:ext uri="{FF2B5EF4-FFF2-40B4-BE49-F238E27FC236}">
                  <a16:creationId xmlns:a16="http://schemas.microsoft.com/office/drawing/2014/main" id="{C326701B-5CBC-4180-8563-52AF467DD8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1536"/>
              <a:ext cx="1306" cy="12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4840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8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1608</TotalTime>
  <Words>1840</Words>
  <Application>Microsoft Office PowerPoint</Application>
  <PresentationFormat>Экран (4:3)</PresentationFormat>
  <Paragraphs>106</Paragraphs>
  <Slides>23</Slides>
  <Notes>23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Times New Roman</vt:lpstr>
      <vt:lpstr>Оформление по умолчанию</vt:lpstr>
      <vt:lpstr>15. Задачи Герона и Фаньяно</vt:lpstr>
      <vt:lpstr>Задача Герона</vt:lpstr>
      <vt:lpstr>Презентация PowerPoint</vt:lpstr>
      <vt:lpstr>Презентация PowerPoint</vt:lpstr>
      <vt:lpstr>Отражение света</vt:lpstr>
      <vt:lpstr>Остановка автобуса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Задача Фаньяно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84</cp:revision>
  <dcterms:created xsi:type="dcterms:W3CDTF">2008-04-30T05:51:18Z</dcterms:created>
  <dcterms:modified xsi:type="dcterms:W3CDTF">2024-07-09T16:20:59Z</dcterms:modified>
</cp:coreProperties>
</file>