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64" r:id="rId2"/>
    <p:sldId id="329" r:id="rId3"/>
    <p:sldId id="307" r:id="rId4"/>
    <p:sldId id="294" r:id="rId5"/>
    <p:sldId id="330" r:id="rId6"/>
    <p:sldId id="351" r:id="rId7"/>
    <p:sldId id="352" r:id="rId8"/>
    <p:sldId id="289" r:id="rId9"/>
    <p:sldId id="301" r:id="rId10"/>
    <p:sldId id="302" r:id="rId11"/>
    <p:sldId id="308" r:id="rId12"/>
    <p:sldId id="326" r:id="rId13"/>
    <p:sldId id="315" r:id="rId14"/>
    <p:sldId id="314" r:id="rId15"/>
    <p:sldId id="303" r:id="rId16"/>
    <p:sldId id="327" r:id="rId17"/>
    <p:sldId id="328" r:id="rId18"/>
    <p:sldId id="311" r:id="rId19"/>
    <p:sldId id="309" r:id="rId20"/>
    <p:sldId id="310" r:id="rId21"/>
    <p:sldId id="350" r:id="rId22"/>
    <p:sldId id="323" r:id="rId23"/>
    <p:sldId id="324" r:id="rId24"/>
    <p:sldId id="325" r:id="rId25"/>
    <p:sldId id="348" r:id="rId26"/>
    <p:sldId id="349" r:id="rId27"/>
    <p:sldId id="306" r:id="rId28"/>
    <p:sldId id="355" r:id="rId29"/>
    <p:sldId id="354" r:id="rId30"/>
    <p:sldId id="353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96" autoAdjust="0"/>
    <p:restoredTop sz="90929"/>
  </p:normalViewPr>
  <p:slideViewPr>
    <p:cSldViewPr>
      <p:cViewPr varScale="1">
        <p:scale>
          <a:sx n="97" d="100"/>
          <a:sy n="97" d="100"/>
        </p:scale>
        <p:origin x="31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B26EF12-F056-44C6-9C74-259606ACBE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DE6711B-402A-4C19-A56E-5B0E8F4DFBE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165EFA00-18DE-4312-A332-A76EA2C1A9C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234C171-23EF-4E52-9A57-C7A719F096C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57129146-D8F6-470A-8B89-7D73B5740E9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5C5C536-90EC-48B4-BD47-4D845959B4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818ABD0-4074-4707-ACCE-91DAF0998E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B848429F-48DD-4435-98B7-5166882E48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ACB50C4-0BBC-4338-8773-3F4741BB603D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24579" name="Rectangle 1026">
            <a:extLst>
              <a:ext uri="{FF2B5EF4-FFF2-40B4-BE49-F238E27FC236}">
                <a16:creationId xmlns:a16="http://schemas.microsoft.com/office/drawing/2014/main" id="{A93394F5-4DBC-475F-8E7B-23C5D64186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1027">
            <a:extLst>
              <a:ext uri="{FF2B5EF4-FFF2-40B4-BE49-F238E27FC236}">
                <a16:creationId xmlns:a16="http://schemas.microsoft.com/office/drawing/2014/main" id="{B3DE4E6E-5AE2-4D8D-BC87-D4156B185C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EEEA7FF5-68FC-440E-9943-FB737261F4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84744F9-35C8-4124-9214-5B898881F4C9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9CF49A34-6135-4A09-BC08-04C2D1D765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AD33462-B0A4-49DC-A37D-6629BBDE72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E3B77C8-33B3-432A-B138-DBB5586403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0461618-D556-4CC0-8CE2-3D5918801164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F92C9347-B33D-41A5-9609-85C9F8E9AE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5F56CF7A-51BE-4F32-A580-E4224CF9E2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F485D7CC-F276-4156-8E3C-5B92E32076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7106CAD-E378-47BF-9646-42A64A1D27BF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  <p:sp>
        <p:nvSpPr>
          <p:cNvPr id="34819" name="Rectangle 1026">
            <a:extLst>
              <a:ext uri="{FF2B5EF4-FFF2-40B4-BE49-F238E27FC236}">
                <a16:creationId xmlns:a16="http://schemas.microsoft.com/office/drawing/2014/main" id="{F3942C37-7943-418F-925D-8525A29497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1027">
            <a:extLst>
              <a:ext uri="{FF2B5EF4-FFF2-40B4-BE49-F238E27FC236}">
                <a16:creationId xmlns:a16="http://schemas.microsoft.com/office/drawing/2014/main" id="{5AEB97B1-5D10-4A42-8E83-A7B0C8B056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745326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3174D953-0E34-47C3-8323-5D07694566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8B57585-79CE-4A0C-9704-EDE06D4B5875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24783E6E-C46C-47D2-B586-835E7AE2A0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0C249D8-A3F1-4CCA-B238-9085D0060A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236560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582FDFBE-F992-46C4-B213-07A0709465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A01D174-71B2-49BF-BC2B-1F14DEFF80FF}" type="slidenum">
              <a:rPr lang="ru-RU" altLang="ru-RU" sz="1200"/>
              <a:pPr eaLnBrk="1" hangingPunct="1"/>
              <a:t>14</a:t>
            </a:fld>
            <a:endParaRPr lang="ru-RU" altLang="ru-RU" sz="1200"/>
          </a:p>
        </p:txBody>
      </p:sp>
      <p:sp>
        <p:nvSpPr>
          <p:cNvPr id="36867" name="Rectangle 1026">
            <a:extLst>
              <a:ext uri="{FF2B5EF4-FFF2-40B4-BE49-F238E27FC236}">
                <a16:creationId xmlns:a16="http://schemas.microsoft.com/office/drawing/2014/main" id="{44C0896C-4B50-4114-8EA9-14F6F41D8D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1027">
            <a:extLst>
              <a:ext uri="{FF2B5EF4-FFF2-40B4-BE49-F238E27FC236}">
                <a16:creationId xmlns:a16="http://schemas.microsoft.com/office/drawing/2014/main" id="{38A8BB8B-5352-4779-9A21-544F00C128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141718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7E362F6E-442E-455D-B106-BC0A5A37C2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12C53E0-6978-4818-B84C-81018091DB1E}" type="slidenum">
              <a:rPr lang="ru-RU" altLang="ru-RU" sz="1200"/>
              <a:pPr eaLnBrk="1" hangingPunct="1"/>
              <a:t>15</a:t>
            </a:fld>
            <a:endParaRPr lang="ru-RU" altLang="ru-RU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ED2BF8F-4336-48CB-9B99-E982DC5D2C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F21BC5A-E87B-4F94-8515-5CD314D4F6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64BF6FBF-C904-4008-8DBA-E3087D2378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55A3C69-8E09-4415-9071-4D829B9BB12E}" type="slidenum">
              <a:rPr lang="ru-RU" altLang="ru-RU" sz="1200"/>
              <a:pPr eaLnBrk="1" hangingPunct="1"/>
              <a:t>16</a:t>
            </a:fld>
            <a:endParaRPr lang="ru-RU" altLang="ru-RU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5C367873-AAED-4EA0-9161-E752C9647D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A5F22352-2793-4C5C-BE86-A91F1DC12D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044687B0-FBCF-4F64-A78A-5BD16CFF92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F4ECF7C-AE52-4947-891B-2475EFE643CA}" type="slidenum">
              <a:rPr lang="ru-RU" altLang="ru-RU" sz="1200"/>
              <a:pPr eaLnBrk="1" hangingPunct="1"/>
              <a:t>17</a:t>
            </a:fld>
            <a:endParaRPr lang="ru-RU" altLang="ru-RU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DDA0C29-12A1-4105-86F7-489EFA5542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2B608CAE-E907-4A70-A5C8-1D13178A14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DBBC9B7E-8E4A-4D9C-AB27-B21278CAF6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9385FEF-EFF0-43D2-BB4A-E8FF5EA55316}" type="slidenum">
              <a:rPr lang="ru-RU" altLang="ru-RU" sz="1200"/>
              <a:pPr eaLnBrk="1" hangingPunct="1"/>
              <a:t>18</a:t>
            </a:fld>
            <a:endParaRPr lang="ru-RU" altLang="ru-RU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2D7C86B-C14A-4274-AD9B-E8382DFD8E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90DF8873-9A4C-4E27-AEDB-0DF33D4EBC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DC0E2189-1B9E-4467-985F-DE55631773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C3A1EAE-77B9-4B93-994C-B412F40AD6BE}" type="slidenum">
              <a:rPr lang="ru-RU" altLang="ru-RU" sz="1200"/>
              <a:pPr eaLnBrk="1" hangingPunct="1"/>
              <a:t>19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C5F63BEB-27FC-4933-B9B0-051F367B4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1215359B-69EE-4D60-8E14-518B510A64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B848429F-48DD-4435-98B7-5166882E48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ACB50C4-0BBC-4338-8773-3F4741BB603D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  <p:sp>
        <p:nvSpPr>
          <p:cNvPr id="24579" name="Rectangle 1026">
            <a:extLst>
              <a:ext uri="{FF2B5EF4-FFF2-40B4-BE49-F238E27FC236}">
                <a16:creationId xmlns:a16="http://schemas.microsoft.com/office/drawing/2014/main" id="{A93394F5-4DBC-475F-8E7B-23C5D64186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1027">
            <a:extLst>
              <a:ext uri="{FF2B5EF4-FFF2-40B4-BE49-F238E27FC236}">
                <a16:creationId xmlns:a16="http://schemas.microsoft.com/office/drawing/2014/main" id="{B3DE4E6E-5AE2-4D8D-BC87-D4156B185C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392105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4AB50143-3B6A-4D3B-911F-9452F0E029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C1D5B06-28AF-42E2-BF7F-1D583FCED12B}" type="slidenum">
              <a:rPr lang="ru-RU" altLang="ru-RU" sz="1200"/>
              <a:pPr eaLnBrk="1" hangingPunct="1"/>
              <a:t>20</a:t>
            </a:fld>
            <a:endParaRPr lang="ru-RU" altLang="ru-RU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8266BC71-6DBA-470F-B3F7-6CCB946D68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E7BD269C-CEAA-4802-BD1C-3900AB1E1A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4AB50143-3B6A-4D3B-911F-9452F0E029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C1D5B06-28AF-42E2-BF7F-1D583FCED12B}" type="slidenum">
              <a:rPr lang="ru-RU" altLang="ru-RU" sz="1200"/>
              <a:pPr eaLnBrk="1" hangingPunct="1"/>
              <a:t>21</a:t>
            </a:fld>
            <a:endParaRPr lang="ru-RU" altLang="ru-RU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8266BC71-6DBA-470F-B3F7-6CCB946D68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E7BD269C-CEAA-4802-BD1C-3900AB1E1A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057514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E48C1530-F61A-455F-BB5E-CE93791057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2DA2552-BBE3-416D-8309-61F6ADAFEDEA}" type="slidenum">
              <a:rPr lang="ru-RU" altLang="ru-RU" sz="1200"/>
              <a:pPr eaLnBrk="1" hangingPunct="1"/>
              <a:t>22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942FC0B5-B2B9-40A5-8354-44AC045F3A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C71C7EB3-E75E-4A26-89BD-758AB4834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202123A2-367C-454A-8102-CD0E74A937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889ADFE-8E8C-48EC-922F-7A8EBD04848A}" type="slidenum">
              <a:rPr lang="ru-RU" altLang="ru-RU" sz="1200"/>
              <a:pPr eaLnBrk="1" hangingPunct="1"/>
              <a:t>23</a:t>
            </a:fld>
            <a:endParaRPr lang="ru-RU" altLang="ru-RU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A2EAE268-4BE7-4B21-87CD-471CB7035F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92422EBA-DA0E-4BE2-8557-25F76E9F72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C853D035-E82E-428C-B6B9-BE938DA22B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51D08EE-7A3C-4820-B723-053065910910}" type="slidenum">
              <a:rPr lang="ru-RU" altLang="ru-RU" sz="1200"/>
              <a:pPr eaLnBrk="1" hangingPunct="1"/>
              <a:t>24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D054A119-E209-47D0-933E-ADD3F650C5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B78B4E24-BA1B-4A59-ABE9-B5A0343BA1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C853D035-E82E-428C-B6B9-BE938DA22B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51D08EE-7A3C-4820-B723-053065910910}" type="slidenum">
              <a:rPr lang="ru-RU" altLang="ru-RU" sz="1200"/>
              <a:pPr eaLnBrk="1" hangingPunct="1"/>
              <a:t>25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D054A119-E209-47D0-933E-ADD3F650C5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B78B4E24-BA1B-4A59-ABE9-B5A0343BA1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635860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C853D035-E82E-428C-B6B9-BE938DA22B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51D08EE-7A3C-4820-B723-053065910910}" type="slidenum">
              <a:rPr lang="ru-RU" altLang="ru-RU" sz="1200"/>
              <a:pPr eaLnBrk="1" hangingPunct="1"/>
              <a:t>26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D054A119-E209-47D0-933E-ADD3F650C5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B78B4E24-BA1B-4A59-ABE9-B5A0343BA1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829032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9C5BBF3E-3534-464E-B340-06A371A0DB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6753536-D100-4661-B799-01A694555C81}" type="slidenum">
              <a:rPr lang="ru-RU" altLang="ru-RU" sz="1200"/>
              <a:pPr eaLnBrk="1" hangingPunct="1"/>
              <a:t>27</a:t>
            </a:fld>
            <a:endParaRPr lang="ru-RU" altLang="ru-RU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53C1E09E-AD8A-4409-95DF-C85A75B0AA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CAEEE8A6-9079-4815-8A04-01E960016C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9C5BBF3E-3534-464E-B340-06A371A0DB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6753536-D100-4661-B799-01A694555C81}" type="slidenum">
              <a:rPr lang="ru-RU" altLang="ru-RU" sz="1200"/>
              <a:pPr eaLnBrk="1" hangingPunct="1"/>
              <a:t>28</a:t>
            </a:fld>
            <a:endParaRPr lang="ru-RU" altLang="ru-RU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53C1E09E-AD8A-4409-95DF-C85A75B0AA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CAEEE8A6-9079-4815-8A04-01E960016C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709052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9C5BBF3E-3534-464E-B340-06A371A0DB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6753536-D100-4661-B799-01A694555C81}" type="slidenum">
              <a:rPr lang="ru-RU" altLang="ru-RU" sz="1200"/>
              <a:pPr eaLnBrk="1" hangingPunct="1"/>
              <a:t>29</a:t>
            </a:fld>
            <a:endParaRPr lang="ru-RU" altLang="ru-RU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53C1E09E-AD8A-4409-95DF-C85A75B0AA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CAEEE8A6-9079-4815-8A04-01E960016C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88915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FBCB003-A5B1-41E9-BB8F-6AD08EDF2C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ADFD176-582D-4139-9D88-22768BC830EE}" type="slidenum">
              <a:rPr lang="ru-RU" altLang="ru-RU" sz="1200"/>
              <a:pPr eaLnBrk="1" hangingPunct="1"/>
              <a:t>3</a:t>
            </a:fld>
            <a:endParaRPr lang="ru-RU" altLang="ru-RU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DBE8780-DDED-4D66-8537-AE1B4AF0B8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846754A-D81F-4090-A6CE-070CE522FD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4B38632D-86ED-4375-B3C8-7079FB8ABB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75C3A53-6A83-41FF-9DD9-1C24E1DEA52F}" type="slidenum">
              <a:rPr lang="ru-RU" altLang="ru-RU" sz="1200"/>
              <a:pPr eaLnBrk="1" hangingPunct="1"/>
              <a:t>30</a:t>
            </a:fld>
            <a:endParaRPr lang="ru-RU" altLang="ru-RU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3BDA168C-05DA-41DF-8BC6-75037FC4E3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D0153CCC-BD44-47C3-9932-460028DA2E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D9ED3F18-9E3D-414C-9EFA-53F9C1D66E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EB4F8F9-11DE-40A6-9AFD-D2A654FC00D3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26627" name="Rectangle 1026">
            <a:extLst>
              <a:ext uri="{FF2B5EF4-FFF2-40B4-BE49-F238E27FC236}">
                <a16:creationId xmlns:a16="http://schemas.microsoft.com/office/drawing/2014/main" id="{2E245350-A62C-4F73-9FB7-802F068D6C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1027">
            <a:extLst>
              <a:ext uri="{FF2B5EF4-FFF2-40B4-BE49-F238E27FC236}">
                <a16:creationId xmlns:a16="http://schemas.microsoft.com/office/drawing/2014/main" id="{E3D079E1-76BE-4374-8010-A03359889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C853D035-E82E-428C-B6B9-BE938DA22B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51D08EE-7A3C-4820-B723-053065910910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D054A119-E209-47D0-933E-ADD3F650C5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B78B4E24-BA1B-4A59-ABE9-B5A0343BA1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73421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4AB50143-3B6A-4D3B-911F-9452F0E029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C1D5B06-28AF-42E2-BF7F-1D583FCED12B}" type="slidenum">
              <a:rPr lang="ru-RU" altLang="ru-RU" sz="1200"/>
              <a:pPr eaLnBrk="1" hangingPunct="1"/>
              <a:t>6</a:t>
            </a:fld>
            <a:endParaRPr lang="ru-RU" altLang="ru-RU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8266BC71-6DBA-470F-B3F7-6CCB946D68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E7BD269C-CEAA-4802-BD1C-3900AB1E1A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4338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4AB50143-3B6A-4D3B-911F-9452F0E029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C1D5B06-28AF-42E2-BF7F-1D583FCED12B}" type="slidenum">
              <a:rPr lang="ru-RU" altLang="ru-RU" sz="1200"/>
              <a:pPr eaLnBrk="1" hangingPunct="1"/>
              <a:t>7</a:t>
            </a:fld>
            <a:endParaRPr lang="ru-RU" altLang="ru-RU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8266BC71-6DBA-470F-B3F7-6CCB946D68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E7BD269C-CEAA-4802-BD1C-3900AB1E1A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69752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B269C9AE-0DBA-4A3E-B1A3-87B4068912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13B2AAA-6441-43C5-96EF-83E3097DA141}" type="slidenum">
              <a:rPr lang="ru-RU" altLang="ru-RU" sz="1200"/>
              <a:pPr eaLnBrk="1" hangingPunct="1"/>
              <a:t>8</a:t>
            </a:fld>
            <a:endParaRPr lang="ru-RU" altLang="ru-RU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487FAE28-3CD9-478F-8488-38E7C04B0B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16E13B6C-A776-4FA4-97A8-FB9CAD29C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86D8605-326F-4699-9C92-B0A0AB7B6C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C6E8EDF-E757-4C49-8B51-D6A06AF73697}" type="slidenum">
              <a:rPr lang="ru-RU" altLang="ru-RU" sz="1200"/>
              <a:pPr eaLnBrk="1" hangingPunct="1"/>
              <a:t>9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828515B2-1022-48C1-BC89-D5C83AF2DE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65E8C2E1-7268-4D59-A2A6-D48F77A21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76CD09-FF1D-46EA-B847-7B770E35B9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E682A5-A913-4E4E-9DBF-BFCB2AD8A4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FE4A71-5451-43EA-881D-39B76B7917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688E8-52BE-4C15-9178-784AB58739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3513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9B523F-5128-4B7C-8FCF-E2322BAC52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83E42D-A1BA-4E85-9BCD-90F92C7ACC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3029E6-5388-4CD8-94BC-A40A71175C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BAA4D-EA1E-49FD-9F18-33B02C7702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471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D7DAAE-09D6-4EB5-83C2-6C1506B7A3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C7D045-9BF4-4D55-B51D-52B434BC5E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2B91CA-3985-495D-B1F7-C998CD8329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16F113-B7EC-4920-80E5-9E67BC9C37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596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64CF74-EE39-47C6-81B7-65B3B440FE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C43B71-2E10-4004-9DAA-D3DEB1C5D0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C03350-D31A-4F64-88E6-921F8BF65A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15589F-C370-414A-B725-03ECF478EE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142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0376BE-0565-4050-ABFA-2E8AE7B0D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CA1944-60B7-4B8A-8525-163EFE630B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3FA918-B11C-413B-9681-9A9E1060F9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A4FC1-14C1-4515-A490-F1F2EB6346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970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33D8C9-3479-476C-82A8-33DB68F673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9AA064-2E5C-478E-A511-977C83274F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D9C870-4D3B-4596-9F82-6583899477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55E6E9-5F7A-48C4-88BF-D2BB412886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647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42446E-36C9-44D7-8A61-A1EE92A679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A677C1E-779B-4112-A812-259F6A0379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D797DCC-86F7-4335-8252-54E69AC76E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698C48-0743-4425-9C7F-F133410676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9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BFD687C-B09E-4C67-8488-5ED29CDDA7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5450CE6-7A8C-4DA0-A6F0-15609E6C1E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40A371E-6096-4E74-9425-28DF613841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A7B4A-0D3F-4B94-B67E-D9BC47C18C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705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EFC5B09-D899-4A74-ACCE-603F1931C0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CB57CDA-1C6C-4CC4-86EC-E7873A839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92185A9-ED64-4D8D-B411-7271E27BE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E44A43-C701-46F7-9EB8-BBF0E7BDA1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3500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D40E47-D5C3-46DD-8C7A-718F5D49D8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5261B4-D3AF-47EA-BD84-E8FF61C976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F3FEF3-0B97-4DFE-88CB-6E636EF0B4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FD5936-D872-44A2-9886-CFA42FCC77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120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B509C9-73B2-4F2D-AC28-81B5B17FBD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42D24B-3027-4F36-8AA4-4912019015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2C53D3-0320-4A67-94C1-8515DD9AD8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03CB7D-59D0-44A7-8E40-0684A885A2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804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1302F31-57BC-45D1-A748-82D2FA84F5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7BAFA22-B9D2-41FC-9E8B-47756BC044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8FEA4F4-A5F4-492F-A3A5-7FF7A4A1A6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41F1B2D-2F0F-444A-B7FF-5F6CE731500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8DCC6DC-36A5-41DA-A830-684F513D041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DB23AD-2DBF-4EB0-924B-6E9311B4560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5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DD671EE-2064-4214-960B-6ADFE943F4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2060848"/>
            <a:ext cx="8208912" cy="1152128"/>
          </a:xfrm>
        </p:spPr>
        <p:txBody>
          <a:bodyPr/>
          <a:lstStyle/>
          <a:p>
            <a:pPr eaLnBrk="1" hangingPunct="1"/>
            <a:r>
              <a:rPr lang="en-US" altLang="ru-RU" dirty="0">
                <a:solidFill>
                  <a:srgbClr val="FF3300"/>
                </a:solidFill>
              </a:rPr>
              <a:t>15. </a:t>
            </a:r>
            <a:r>
              <a:rPr lang="ru-RU" altLang="ru-RU" dirty="0">
                <a:solidFill>
                  <a:srgbClr val="FF3300"/>
                </a:solidFill>
              </a:rPr>
              <a:t>Перпендикуляр и наклонная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0DFABE8-8AF5-4D7D-B3C0-AEE4E5BFB3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A4493C77-574A-475D-829F-679C8DEF9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Что называется расстоянием от точки до прямой?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06500" name="Text Box 4">
            <a:extLst>
              <a:ext uri="{FF2B5EF4-FFF2-40B4-BE49-F238E27FC236}">
                <a16:creationId xmlns:a16="http://schemas.microsoft.com/office/drawing/2014/main" id="{9A326BBB-4807-46F3-9688-D59DBE6DA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3528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Длина перпендикуляра, опущенного из данной точки на данную прямую.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E79D429-E1F8-4F81-A3E6-39D1FEA186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29C12091-2E15-4B85-B845-C91BB8F2C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Что больше, перпендикуляр или наклонная, проведенные из одной точки к данной прямой?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18788" name="Text Box 4">
            <a:extLst>
              <a:ext uri="{FF2B5EF4-FFF2-40B4-BE49-F238E27FC236}">
                <a16:creationId xmlns:a16="http://schemas.microsoft.com/office/drawing/2014/main" id="{DF6890F6-8755-4E6F-9BE8-688CD0DEF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52800"/>
            <a:ext cx="8305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Наклонная.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050">
            <a:extLst>
              <a:ext uri="{FF2B5EF4-FFF2-40B4-BE49-F238E27FC236}">
                <a16:creationId xmlns:a16="http://schemas.microsoft.com/office/drawing/2014/main" id="{41DB8500-A192-4618-9E8A-440AE8470C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12291" name="Text Box 2051">
            <a:extLst>
              <a:ext uri="{FF2B5EF4-FFF2-40B4-BE49-F238E27FC236}">
                <a16:creationId xmlns:a16="http://schemas.microsoft.com/office/drawing/2014/main" id="{C94A5795-E034-44F4-8EAD-9AE9678CD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Сколько перпендикуляров можно опустить из данной точки на данную прямую?</a:t>
            </a:r>
            <a:endParaRPr lang="en-US" altLang="ru-RU" sz="3200" dirty="0"/>
          </a:p>
        </p:txBody>
      </p:sp>
      <p:sp>
        <p:nvSpPr>
          <p:cNvPr id="161796" name="Text Box 2052">
            <a:extLst>
              <a:ext uri="{FF2B5EF4-FFF2-40B4-BE49-F238E27FC236}">
                <a16:creationId xmlns:a16="http://schemas.microsoft.com/office/drawing/2014/main" id="{24235ECF-10C8-477F-A658-78D2C29B7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352800"/>
            <a:ext cx="807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Один.</a:t>
            </a:r>
          </a:p>
        </p:txBody>
      </p:sp>
    </p:spTree>
    <p:extLst>
      <p:ext uri="{BB962C8B-B14F-4D97-AF65-F5344CB8AC3E}">
        <p14:creationId xmlns:p14="http://schemas.microsoft.com/office/powerpoint/2010/main" val="428882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>
            <a:extLst>
              <a:ext uri="{FF2B5EF4-FFF2-40B4-BE49-F238E27FC236}">
                <a16:creationId xmlns:a16="http://schemas.microsoft.com/office/drawing/2014/main" id="{979B1891-ECBF-4620-96F1-13B8BE4D6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13315" name="Text Box 1027">
            <a:extLst>
              <a:ext uri="{FF2B5EF4-FFF2-40B4-BE49-F238E27FC236}">
                <a16:creationId xmlns:a16="http://schemas.microsoft.com/office/drawing/2014/main" id="{D1F7C181-1831-4241-AB60-91EEDEF0C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Сколько наклонных можно провести из данной точки к данной прямой?</a:t>
            </a:r>
            <a:endParaRPr lang="en-US" altLang="ru-RU" sz="3200" dirty="0"/>
          </a:p>
        </p:txBody>
      </p:sp>
      <p:sp>
        <p:nvSpPr>
          <p:cNvPr id="133124" name="Text Box 1028">
            <a:extLst>
              <a:ext uri="{FF2B5EF4-FFF2-40B4-BE49-F238E27FC236}">
                <a16:creationId xmlns:a16="http://schemas.microsoft.com/office/drawing/2014/main" id="{C1F71112-B379-4260-9E81-9751D85F2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352800"/>
            <a:ext cx="807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Бесконечно много.</a:t>
            </a:r>
          </a:p>
        </p:txBody>
      </p:sp>
    </p:spTree>
    <p:extLst>
      <p:ext uri="{BB962C8B-B14F-4D97-AF65-F5344CB8AC3E}">
        <p14:creationId xmlns:p14="http://schemas.microsoft.com/office/powerpoint/2010/main" val="155797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70A1733-1B05-4C8A-BB18-D0C30F5CD4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7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64E42DF5-60DC-42D2-8618-3DB8DAEAB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Длина какого отрезка является расстоянием от вершины треугольника до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прямой, содержащей его противоположную сторону?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31076" name="Text Box 4">
            <a:extLst>
              <a:ext uri="{FF2B5EF4-FFF2-40B4-BE49-F238E27FC236}">
                <a16:creationId xmlns:a16="http://schemas.microsoft.com/office/drawing/2014/main" id="{A26CE37A-50FC-477D-9628-C0B7B9FBB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352800"/>
            <a:ext cx="807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Высоты.</a:t>
            </a:r>
          </a:p>
        </p:txBody>
      </p:sp>
    </p:spTree>
    <p:extLst>
      <p:ext uri="{BB962C8B-B14F-4D97-AF65-F5344CB8AC3E}">
        <p14:creationId xmlns:p14="http://schemas.microsoft.com/office/powerpoint/2010/main" val="337339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618B12E-B37D-41C1-963A-CC11915D57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A49F376F-1174-4B44-88E7-190C5D94F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 точки </a:t>
            </a:r>
            <a:r>
              <a:rPr lang="en-US" altLang="ru-RU" sz="3200" i="1" dirty="0"/>
              <a:t>C </a:t>
            </a:r>
            <a:r>
              <a:rPr lang="ru-RU" altLang="ru-RU" sz="3200" dirty="0"/>
              <a:t>опустите перпендикуляр </a:t>
            </a:r>
            <a:r>
              <a:rPr lang="en-US" altLang="ru-RU" sz="3200" i="1" dirty="0"/>
              <a:t>CD </a:t>
            </a:r>
            <a:r>
              <a:rPr lang="ru-RU" altLang="ru-RU" sz="3200" dirty="0"/>
              <a:t>на прямую </a:t>
            </a:r>
            <a:r>
              <a:rPr lang="en-US" altLang="ru-RU" sz="3200" i="1" dirty="0"/>
              <a:t>AB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9220" name="Picture 5">
            <a:extLst>
              <a:ext uri="{FF2B5EF4-FFF2-40B4-BE49-F238E27FC236}">
                <a16:creationId xmlns:a16="http://schemas.microsoft.com/office/drawing/2014/main" id="{900D1EFE-B4D3-4A2C-8349-143CD0FFA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1336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8551" name="Group 7">
            <a:extLst>
              <a:ext uri="{FF2B5EF4-FFF2-40B4-BE49-F238E27FC236}">
                <a16:creationId xmlns:a16="http://schemas.microsoft.com/office/drawing/2014/main" id="{2E940D51-A8AE-4915-8E0C-5F0E9DB269C8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133600"/>
            <a:ext cx="5557838" cy="3246438"/>
            <a:chOff x="336" y="1344"/>
            <a:chExt cx="3501" cy="2045"/>
          </a:xfrm>
        </p:grpSpPr>
        <p:sp>
          <p:nvSpPr>
            <p:cNvPr id="9222" name="Text Box 4">
              <a:extLst>
                <a:ext uri="{FF2B5EF4-FFF2-40B4-BE49-F238E27FC236}">
                  <a16:creationId xmlns:a16="http://schemas.microsoft.com/office/drawing/2014/main" id="{E168099A-8367-4F6E-8C0E-7580479EEB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24"/>
              <a:ext cx="110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</a:t>
              </a:r>
              <a:endParaRPr lang="ru-RU" altLang="ru-RU" sz="3200"/>
            </a:p>
          </p:txBody>
        </p:sp>
        <p:pic>
          <p:nvPicPr>
            <p:cNvPr id="9223" name="Picture 6">
              <a:extLst>
                <a:ext uri="{FF2B5EF4-FFF2-40B4-BE49-F238E27FC236}">
                  <a16:creationId xmlns:a16="http://schemas.microsoft.com/office/drawing/2014/main" id="{A2853FD5-7E1E-4772-B41E-8CD4E6B4BE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344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050">
            <a:extLst>
              <a:ext uri="{FF2B5EF4-FFF2-40B4-BE49-F238E27FC236}">
                <a16:creationId xmlns:a16="http://schemas.microsoft.com/office/drawing/2014/main" id="{E7F47FBA-9652-46BE-9276-6A5DDA19B4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0243" name="Text Box 2051">
            <a:extLst>
              <a:ext uri="{FF2B5EF4-FFF2-40B4-BE49-F238E27FC236}">
                <a16:creationId xmlns:a16="http://schemas.microsoft.com/office/drawing/2014/main" id="{6A9FB058-7767-4257-B3F6-55171E97E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 точки </a:t>
            </a:r>
            <a:r>
              <a:rPr lang="en-US" altLang="ru-RU" sz="3200" i="1" dirty="0"/>
              <a:t>C </a:t>
            </a:r>
            <a:r>
              <a:rPr lang="ru-RU" altLang="ru-RU" sz="3200" dirty="0"/>
              <a:t>опустите перпендикуляр </a:t>
            </a:r>
            <a:r>
              <a:rPr lang="en-US" altLang="ru-RU" sz="3200" i="1" dirty="0"/>
              <a:t>CD </a:t>
            </a:r>
            <a:r>
              <a:rPr lang="ru-RU" altLang="ru-RU" sz="3200" dirty="0"/>
              <a:t>на прямую </a:t>
            </a:r>
            <a:r>
              <a:rPr lang="en-US" altLang="ru-RU" sz="3200" i="1" dirty="0"/>
              <a:t>AB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10244" name="Picture 2056">
            <a:extLst>
              <a:ext uri="{FF2B5EF4-FFF2-40B4-BE49-F238E27FC236}">
                <a16:creationId xmlns:a16="http://schemas.microsoft.com/office/drawing/2014/main" id="{7FB13E9D-54D6-435C-B4D7-D91D209C1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098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3850" name="Group 2058">
            <a:extLst>
              <a:ext uri="{FF2B5EF4-FFF2-40B4-BE49-F238E27FC236}">
                <a16:creationId xmlns:a16="http://schemas.microsoft.com/office/drawing/2014/main" id="{DD13E56D-3105-4749-B983-D674033D5536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209800"/>
            <a:ext cx="5481638" cy="3170238"/>
            <a:chOff x="336" y="1392"/>
            <a:chExt cx="3453" cy="1997"/>
          </a:xfrm>
        </p:grpSpPr>
        <p:sp>
          <p:nvSpPr>
            <p:cNvPr id="10246" name="Text Box 2054">
              <a:extLst>
                <a:ext uri="{FF2B5EF4-FFF2-40B4-BE49-F238E27FC236}">
                  <a16:creationId xmlns:a16="http://schemas.microsoft.com/office/drawing/2014/main" id="{F944CE70-3BFF-4719-BF65-73265347B4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24"/>
              <a:ext cx="110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</a:t>
              </a:r>
              <a:endParaRPr lang="ru-RU" altLang="ru-RU" sz="3200"/>
            </a:p>
          </p:txBody>
        </p:sp>
        <p:pic>
          <p:nvPicPr>
            <p:cNvPr id="10247" name="Picture 2057">
              <a:extLst>
                <a:ext uri="{FF2B5EF4-FFF2-40B4-BE49-F238E27FC236}">
                  <a16:creationId xmlns:a16="http://schemas.microsoft.com/office/drawing/2014/main" id="{8FFC5424-D90B-45DC-8DD7-B5C72DF243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392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050">
            <a:extLst>
              <a:ext uri="{FF2B5EF4-FFF2-40B4-BE49-F238E27FC236}">
                <a16:creationId xmlns:a16="http://schemas.microsoft.com/office/drawing/2014/main" id="{BDF860BE-FF13-48F2-9408-F76385FD3E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1267" name="Text Box 2051">
            <a:extLst>
              <a:ext uri="{FF2B5EF4-FFF2-40B4-BE49-F238E27FC236}">
                <a16:creationId xmlns:a16="http://schemas.microsoft.com/office/drawing/2014/main" id="{FE67F48E-1CE4-461D-B01D-5016D755A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 точки </a:t>
            </a:r>
            <a:r>
              <a:rPr lang="en-US" altLang="ru-RU" sz="3200" i="1" dirty="0"/>
              <a:t>C </a:t>
            </a:r>
            <a:r>
              <a:rPr lang="ru-RU" altLang="ru-RU" sz="3200" dirty="0"/>
              <a:t>опустите перпендикуляр </a:t>
            </a:r>
            <a:r>
              <a:rPr lang="en-US" altLang="ru-RU" sz="3200" i="1" dirty="0"/>
              <a:t>CD </a:t>
            </a:r>
            <a:r>
              <a:rPr lang="ru-RU" altLang="ru-RU" sz="3200" dirty="0"/>
              <a:t>на прямую </a:t>
            </a:r>
            <a:r>
              <a:rPr lang="en-US" altLang="ru-RU" sz="3200" i="1" dirty="0"/>
              <a:t>AB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11268" name="Picture 2056">
            <a:extLst>
              <a:ext uri="{FF2B5EF4-FFF2-40B4-BE49-F238E27FC236}">
                <a16:creationId xmlns:a16="http://schemas.microsoft.com/office/drawing/2014/main" id="{03AF7E99-E79D-4078-B48B-BEF529AD2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86000"/>
            <a:ext cx="3119438" cy="312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5898" name="Group 2058">
            <a:extLst>
              <a:ext uri="{FF2B5EF4-FFF2-40B4-BE49-F238E27FC236}">
                <a16:creationId xmlns:a16="http://schemas.microsoft.com/office/drawing/2014/main" id="{7F9E7C67-E1E4-4F82-A3C3-74BC149FB4C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286000"/>
            <a:ext cx="5710238" cy="3121025"/>
            <a:chOff x="336" y="1440"/>
            <a:chExt cx="3597" cy="1966"/>
          </a:xfrm>
        </p:grpSpPr>
        <p:sp>
          <p:nvSpPr>
            <p:cNvPr id="11270" name="Text Box 2054">
              <a:extLst>
                <a:ext uri="{FF2B5EF4-FFF2-40B4-BE49-F238E27FC236}">
                  <a16:creationId xmlns:a16="http://schemas.microsoft.com/office/drawing/2014/main" id="{1F241BA2-B63E-4CF4-A752-215E4142E2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24"/>
              <a:ext cx="110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</a:t>
              </a:r>
              <a:endParaRPr lang="ru-RU" altLang="ru-RU" sz="3200"/>
            </a:p>
          </p:txBody>
        </p:sp>
        <p:pic>
          <p:nvPicPr>
            <p:cNvPr id="11271" name="Picture 2057">
              <a:extLst>
                <a:ext uri="{FF2B5EF4-FFF2-40B4-BE49-F238E27FC236}">
                  <a16:creationId xmlns:a16="http://schemas.microsoft.com/office/drawing/2014/main" id="{731ADEA5-F37E-45BA-9EB4-096C060AA3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440"/>
              <a:ext cx="1965" cy="19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5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E558BF8-CCBE-444E-97CC-77F69EBFF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3A74289C-1C9B-497E-81D6-844017D63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cs typeface="Times New Roman" panose="02020603050405020304" pitchFamily="18" charset="0"/>
              </a:rPr>
              <a:t>	Чему равна проекция одной стороны равностороннего треугольника на </a:t>
            </a:r>
            <a:r>
              <a:rPr lang="ru-RU" altLang="ru-RU" sz="3600" dirty="0"/>
              <a:t>прямую, содержащую </a:t>
            </a:r>
            <a:r>
              <a:rPr lang="ru-RU" altLang="ru-RU" sz="3600" dirty="0">
                <a:cs typeface="Times New Roman" panose="02020603050405020304" pitchFamily="18" charset="0"/>
              </a:rPr>
              <a:t>другую его сторону</a:t>
            </a:r>
            <a:r>
              <a:rPr lang="ru-RU" altLang="ru-RU" sz="3600" dirty="0"/>
              <a:t>?</a:t>
            </a:r>
            <a:r>
              <a:rPr lang="ru-RU" altLang="ru-RU" sz="3600" dirty="0">
                <a:cs typeface="Times New Roman" panose="02020603050405020304" pitchFamily="18" charset="0"/>
              </a:rPr>
              <a:t> </a:t>
            </a:r>
            <a:endParaRPr lang="en-US" altLang="ru-RU" sz="3600" dirty="0">
              <a:cs typeface="Times New Roman" panose="02020603050405020304" pitchFamily="18" charset="0"/>
            </a:endParaRPr>
          </a:p>
        </p:txBody>
      </p:sp>
      <p:sp>
        <p:nvSpPr>
          <p:cNvPr id="124932" name="Text Box 4">
            <a:extLst>
              <a:ext uri="{FF2B5EF4-FFF2-40B4-BE49-F238E27FC236}">
                <a16:creationId xmlns:a16="http://schemas.microsoft.com/office/drawing/2014/main" id="{F5C9E159-C437-48A7-B30D-E553B14DA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35280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  <a:r>
              <a:rPr lang="ru-RU" altLang="ru-RU" sz="3600"/>
              <a:t>Половине стороны треугольника.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66257D3-E4BC-4BD7-9C11-4013114B0B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227FA84B-A161-43BA-991A-F911CF284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cs typeface="Times New Roman" panose="02020603050405020304" pitchFamily="18" charset="0"/>
              </a:rPr>
              <a:t>	Чему равна проекция гипотенузы прямоугольного треугольника на </a:t>
            </a:r>
            <a:r>
              <a:rPr lang="ru-RU" altLang="ru-RU" sz="3600" dirty="0"/>
              <a:t>прямую, содержащую </a:t>
            </a:r>
            <a:r>
              <a:rPr lang="ru-RU" altLang="ru-RU" sz="3600" dirty="0">
                <a:cs typeface="Times New Roman" panose="02020603050405020304" pitchFamily="18" charset="0"/>
              </a:rPr>
              <a:t>его </a:t>
            </a:r>
            <a:r>
              <a:rPr lang="ru-RU" altLang="ru-RU" sz="3600" dirty="0"/>
              <a:t>катет?</a:t>
            </a:r>
            <a:r>
              <a:rPr lang="ru-RU" altLang="ru-RU" sz="3600" dirty="0">
                <a:cs typeface="Times New Roman" panose="02020603050405020304" pitchFamily="18" charset="0"/>
              </a:rPr>
              <a:t> </a:t>
            </a:r>
            <a:endParaRPr lang="en-US" altLang="ru-RU" sz="3600" dirty="0">
              <a:cs typeface="Times New Roman" panose="02020603050405020304" pitchFamily="18" charset="0"/>
            </a:endParaRPr>
          </a:p>
        </p:txBody>
      </p:sp>
      <p:sp>
        <p:nvSpPr>
          <p:cNvPr id="120836" name="Text Box 4">
            <a:extLst>
              <a:ext uri="{FF2B5EF4-FFF2-40B4-BE49-F238E27FC236}">
                <a16:creationId xmlns:a16="http://schemas.microsoft.com/office/drawing/2014/main" id="{E5659D13-3EBB-4246-9A52-1348335D4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352800"/>
            <a:ext cx="708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Этому катету.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76CC4177-8EB6-4DA6-9746-84BAE27C9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6862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chemeClr val="accent1"/>
                </a:solidFill>
              </a:rPr>
              <a:t>     </a:t>
            </a:r>
            <a:r>
              <a:rPr lang="ru-RU" altLang="ru-RU" sz="2800" dirty="0">
                <a:solidFill>
                  <a:srgbClr val="FF3300"/>
                </a:solidFill>
              </a:rPr>
              <a:t>П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ерпендикуляром</a:t>
            </a:r>
            <a:r>
              <a:rPr lang="ru-RU" altLang="ru-RU" sz="2800" dirty="0">
                <a:cs typeface="Times New Roman" panose="02020603050405020304" pitchFamily="18" charset="0"/>
              </a:rPr>
              <a:t>, опущенным из точки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на прямую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/>
              <a:t>, называется отрезок </a:t>
            </a:r>
            <a:r>
              <a:rPr lang="en-US" altLang="ru-RU" sz="2800" i="1" dirty="0"/>
              <a:t>AB</a:t>
            </a:r>
            <a:r>
              <a:rPr lang="ru-RU" altLang="ru-RU" sz="2800" dirty="0"/>
              <a:t>, соединяющий точку </a:t>
            </a:r>
            <a:r>
              <a:rPr lang="en-US" altLang="ru-RU" sz="2800" i="1" dirty="0"/>
              <a:t>A </a:t>
            </a:r>
            <a:r>
              <a:rPr lang="ru-RU" altLang="ru-RU" sz="2800" dirty="0"/>
              <a:t>с точкой </a:t>
            </a:r>
            <a:r>
              <a:rPr lang="en-US" altLang="ru-RU" sz="2800" i="1" dirty="0"/>
              <a:t>B</a:t>
            </a:r>
            <a:r>
              <a:rPr lang="ru-RU" altLang="ru-RU" sz="2800" dirty="0"/>
              <a:t> прямой </a:t>
            </a:r>
            <a:r>
              <a:rPr lang="en-US" altLang="ru-RU" sz="2800" i="1" dirty="0"/>
              <a:t>b</a:t>
            </a:r>
            <a:r>
              <a:rPr lang="ru-RU" altLang="ru-RU" sz="2800" dirty="0"/>
              <a:t>, перпендикулярный прямой </a:t>
            </a:r>
            <a:r>
              <a:rPr lang="en-US" altLang="ru-RU" sz="2800" i="1" dirty="0"/>
              <a:t>b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52" name="Text Box 15">
            <a:extLst>
              <a:ext uri="{FF2B5EF4-FFF2-40B4-BE49-F238E27FC236}">
                <a16:creationId xmlns:a16="http://schemas.microsoft.com/office/drawing/2014/main" id="{10C1AF01-17EB-4CB4-921D-826F0FE20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37" y="1802507"/>
            <a:ext cx="853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dirty="0"/>
              <a:t>Точка </a:t>
            </a:r>
            <a:r>
              <a:rPr lang="en-US" altLang="ru-RU" sz="2800" i="1" dirty="0"/>
              <a:t>B</a:t>
            </a:r>
            <a:r>
              <a:rPr lang="ru-RU" altLang="ru-RU" sz="2800" dirty="0"/>
              <a:t> называется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solidFill>
                  <a:srgbClr val="FF3300"/>
                </a:solidFill>
              </a:rPr>
              <a:t>основанием перпендикуляра</a:t>
            </a:r>
            <a:r>
              <a:rPr lang="ru-RU" altLang="ru-RU" dirty="0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2053" name="Text Box 17">
            <a:extLst>
              <a:ext uri="{FF2B5EF4-FFF2-40B4-BE49-F238E27FC236}">
                <a16:creationId xmlns:a16="http://schemas.microsoft.com/office/drawing/2014/main" id="{136959D9-B022-4102-9A38-0AF44FAE7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2363871"/>
            <a:ext cx="662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chemeClr val="accent1"/>
                </a:solidFill>
              </a:rPr>
              <a:t>   </a:t>
            </a:r>
            <a:r>
              <a:rPr lang="ru-RU" altLang="ru-RU" sz="2800" dirty="0"/>
              <a:t>Длина перпендикуляра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называется</a:t>
            </a:r>
            <a:endParaRPr lang="ru-RU" altLang="ru-RU" dirty="0"/>
          </a:p>
        </p:txBody>
      </p:sp>
      <p:sp>
        <p:nvSpPr>
          <p:cNvPr id="2055" name="Text Box 21">
            <a:extLst>
              <a:ext uri="{FF2B5EF4-FFF2-40B4-BE49-F238E27FC236}">
                <a16:creationId xmlns:a16="http://schemas.microsoft.com/office/drawing/2014/main" id="{0430E4DF-A904-479F-BFAA-CC227E8E6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363871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                                         </a:t>
            </a:r>
            <a:r>
              <a:rPr lang="en-US" altLang="ru-RU" sz="2800" dirty="0">
                <a:solidFill>
                  <a:srgbClr val="FF3300"/>
                </a:solidFill>
              </a:rPr>
              <a:t>                           </a:t>
            </a:r>
            <a:r>
              <a:rPr lang="ru-RU" altLang="ru-RU" sz="2800" dirty="0">
                <a:solidFill>
                  <a:srgbClr val="FF3300"/>
                </a:solidFill>
              </a:rPr>
              <a:t>расстоянием </a:t>
            </a:r>
            <a:r>
              <a:rPr lang="ru-RU" altLang="ru-RU" sz="2800" dirty="0"/>
              <a:t>от точки </a:t>
            </a:r>
            <a:r>
              <a:rPr lang="en-US" altLang="ru-RU" sz="2800" i="1" dirty="0"/>
              <a:t>A</a:t>
            </a:r>
            <a:r>
              <a:rPr lang="ru-RU" altLang="ru-RU" sz="2800" i="1" dirty="0"/>
              <a:t> </a:t>
            </a:r>
            <a:r>
              <a:rPr lang="ru-RU" altLang="ru-RU" sz="2800" dirty="0"/>
              <a:t>до прямой </a:t>
            </a:r>
            <a:r>
              <a:rPr lang="en-US" altLang="ru-RU" sz="2800" i="1" dirty="0"/>
              <a:t>b</a:t>
            </a:r>
            <a:r>
              <a:rPr lang="en-US" altLang="ru-RU" sz="2800" dirty="0"/>
              <a:t>.</a:t>
            </a:r>
            <a:endParaRPr lang="ru-RU" alt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3A2E66-DA23-495C-8E1F-413568BD4E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3527040"/>
            <a:ext cx="4613176" cy="286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285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23B166D-5556-4E40-AC5B-B0909D94E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B824723C-D68E-40B7-987A-B0598AFD6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Чему равна проекция боковой стороны равнобедренного треугольника на </a:t>
            </a:r>
            <a:r>
              <a:rPr lang="ru-RU" altLang="ru-RU" sz="3200" dirty="0"/>
              <a:t>прямую, содержащую </a:t>
            </a:r>
            <a:r>
              <a:rPr lang="ru-RU" altLang="ru-RU" sz="3200" dirty="0">
                <a:cs typeface="Times New Roman" panose="02020603050405020304" pitchFamily="18" charset="0"/>
              </a:rPr>
              <a:t>его основание</a:t>
            </a:r>
            <a:r>
              <a:rPr lang="ru-RU" altLang="ru-RU" sz="3200" dirty="0"/>
              <a:t>?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22884" name="Text Box 4">
            <a:extLst>
              <a:ext uri="{FF2B5EF4-FFF2-40B4-BE49-F238E27FC236}">
                <a16:creationId xmlns:a16="http://schemas.microsoft.com/office/drawing/2014/main" id="{B0FDB7D5-047C-4C60-A3C7-61DFDBB6D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352800"/>
            <a:ext cx="7086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Половине основания.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23B166D-5556-4E40-AC5B-B0909D94E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3432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B824723C-D68E-40B7-987A-B0598AFD6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672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Докажите, что перпендикуляры, опущенные из точки, принадлежащей биссектрисе угла, на его стороны, равны.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122884" name="Text Box 4">
            <a:extLst>
              <a:ext uri="{FF2B5EF4-FFF2-40B4-BE49-F238E27FC236}">
                <a16:creationId xmlns:a16="http://schemas.microsoft.com/office/drawing/2014/main" id="{B0FDB7D5-047C-4C60-A3C7-61DFDBB6D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85184"/>
            <a:ext cx="91440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Решение.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Пусть точка </a:t>
            </a:r>
            <a:r>
              <a:rPr lang="en-US" altLang="ru-RU" i="1" dirty="0"/>
              <a:t>E </a:t>
            </a:r>
            <a:r>
              <a:rPr lang="ru-RU" altLang="ru-RU" dirty="0"/>
              <a:t>принадлежит биссектрисе угла </a:t>
            </a:r>
            <a:r>
              <a:rPr lang="en-US" altLang="ru-RU" i="1" dirty="0"/>
              <a:t>ACB</a:t>
            </a:r>
            <a:r>
              <a:rPr lang="ru-RU" altLang="ru-RU" dirty="0"/>
              <a:t>, </a:t>
            </a:r>
            <a:r>
              <a:rPr lang="en-US" altLang="ru-RU" i="1" dirty="0"/>
              <a:t>EF</a:t>
            </a:r>
            <a:r>
              <a:rPr lang="en-US" altLang="ru-RU" dirty="0"/>
              <a:t>, </a:t>
            </a:r>
            <a:r>
              <a:rPr lang="en-US" altLang="ru-RU" i="1" dirty="0"/>
              <a:t>EG </a:t>
            </a:r>
            <a:r>
              <a:rPr lang="ru-RU" altLang="ru-RU" dirty="0"/>
              <a:t>– перпендикуляры, опущенные на его стороны. Прямоугольники </a:t>
            </a:r>
            <a:r>
              <a:rPr lang="en-US" altLang="ru-RU" i="1" dirty="0"/>
              <a:t>CEF </a:t>
            </a:r>
            <a:r>
              <a:rPr lang="ru-RU" altLang="ru-RU" dirty="0"/>
              <a:t>и </a:t>
            </a:r>
            <a:r>
              <a:rPr lang="en-US" altLang="ru-RU" i="1" dirty="0"/>
              <a:t>CEG </a:t>
            </a:r>
            <a:r>
              <a:rPr lang="ru-RU" altLang="ru-RU" dirty="0"/>
              <a:t>равны по гипотенузе и острому углу. Следовательно, </a:t>
            </a:r>
            <a:r>
              <a:rPr lang="en-US" altLang="ru-RU" i="1" dirty="0"/>
              <a:t>EF = EG</a:t>
            </a:r>
            <a:r>
              <a:rPr lang="en-US" altLang="ru-RU" dirty="0"/>
              <a:t>.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18300DF-486D-45D6-AA7A-1F1C593CB9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1430676"/>
            <a:ext cx="3888432" cy="311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2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2D046F1-F458-41EF-BF9F-176C4F6ED1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C4000AB4-03E8-4B99-AA28-414B86C5F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Докажите, что две равные наклонные, проведенные из данной точки к данной прямой, имеют равные проекции.</a:t>
            </a:r>
            <a:endParaRPr lang="en-US" altLang="ru-RU" sz="3200" dirty="0"/>
          </a:p>
        </p:txBody>
      </p:sp>
      <p:grpSp>
        <p:nvGrpSpPr>
          <p:cNvPr id="155655" name="Group 7">
            <a:extLst>
              <a:ext uri="{FF2B5EF4-FFF2-40B4-BE49-F238E27FC236}">
                <a16:creationId xmlns:a16="http://schemas.microsoft.com/office/drawing/2014/main" id="{6B59D4BF-F24F-4709-A8F6-5C4B9FDD3324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0"/>
            <a:ext cx="9144000" cy="4589463"/>
            <a:chOff x="0" y="1440"/>
            <a:chExt cx="5760" cy="2891"/>
          </a:xfrm>
        </p:grpSpPr>
        <p:sp>
          <p:nvSpPr>
            <p:cNvPr id="20485" name="Text Box 4">
              <a:extLst>
                <a:ext uri="{FF2B5EF4-FFF2-40B4-BE49-F238E27FC236}">
                  <a16:creationId xmlns:a16="http://schemas.microsoft.com/office/drawing/2014/main" id="{3BC41E13-D06B-4989-BB09-03C9C3CBB6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928"/>
              <a:ext cx="5760" cy="1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Доказательство.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Пусть </a:t>
              </a:r>
              <a:r>
                <a:rPr lang="en-US" altLang="ru-RU" sz="2800" i="1" dirty="0"/>
                <a:t>AC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AD </a:t>
              </a:r>
              <a:r>
                <a:rPr lang="ru-RU" altLang="ru-RU" sz="2800" dirty="0"/>
                <a:t>– равные наклонные, проведенные к данной прямой, </a:t>
              </a:r>
              <a:r>
                <a:rPr lang="en-US" altLang="ru-RU" sz="2800" i="1" dirty="0"/>
                <a:t>AB </a:t>
              </a:r>
              <a:r>
                <a:rPr lang="ru-RU" altLang="ru-RU" sz="2800" dirty="0"/>
                <a:t>- перпендикуляр. Прямоугольные треугольники </a:t>
              </a:r>
              <a:r>
                <a:rPr lang="en-US" altLang="ru-RU" sz="2800" i="1" dirty="0"/>
                <a:t>ABC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ABD</a:t>
              </a:r>
              <a:r>
                <a:rPr lang="ru-RU" altLang="ru-RU" sz="2800" i="1" dirty="0"/>
                <a:t> </a:t>
              </a:r>
              <a:r>
                <a:rPr lang="ru-RU" altLang="ru-RU" sz="2800" dirty="0"/>
                <a:t>равны по катету и гипотенузе. Следовательно, </a:t>
              </a:r>
              <a:r>
                <a:rPr lang="en-US" altLang="ru-RU" sz="2800" i="1" dirty="0"/>
                <a:t>BC </a:t>
              </a:r>
              <a:r>
                <a:rPr lang="ru-RU" altLang="ru-RU" sz="2800" dirty="0"/>
                <a:t>= </a:t>
              </a:r>
              <a:r>
                <a:rPr lang="en-US" altLang="ru-RU" sz="2800" i="1" dirty="0"/>
                <a:t>BD</a:t>
              </a:r>
              <a:r>
                <a:rPr lang="ru-RU" altLang="ru-RU" sz="2800" dirty="0"/>
                <a:t>, т. е. равны проекции наклонных.</a:t>
              </a:r>
            </a:p>
          </p:txBody>
        </p:sp>
        <p:pic>
          <p:nvPicPr>
            <p:cNvPr id="20486" name="Picture 6">
              <a:extLst>
                <a:ext uri="{FF2B5EF4-FFF2-40B4-BE49-F238E27FC236}">
                  <a16:creationId xmlns:a16="http://schemas.microsoft.com/office/drawing/2014/main" id="{6DD1933C-8103-4868-BC88-76FBE7805D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440"/>
              <a:ext cx="2033" cy="1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70BF14D-8226-4EB8-AD83-300A906DCA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B02F3F60-BFEC-4D61-9B6A-B6B30CF19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Докажите, что если две наклонные, проведенные из данной точки к данной прямой, имеют равные проекции, то они равны.</a:t>
            </a:r>
            <a:endParaRPr lang="en-US" altLang="ru-RU" sz="3200" dirty="0"/>
          </a:p>
        </p:txBody>
      </p:sp>
      <p:grpSp>
        <p:nvGrpSpPr>
          <p:cNvPr id="157704" name="Group 8">
            <a:extLst>
              <a:ext uri="{FF2B5EF4-FFF2-40B4-BE49-F238E27FC236}">
                <a16:creationId xmlns:a16="http://schemas.microsoft.com/office/drawing/2014/main" id="{CD8945AA-1AB9-4BCC-981E-C0B4347B5F51}"/>
              </a:ext>
            </a:extLst>
          </p:cNvPr>
          <p:cNvGrpSpPr>
            <a:grpSpLocks/>
          </p:cNvGrpSpPr>
          <p:nvPr/>
        </p:nvGrpSpPr>
        <p:grpSpPr bwMode="auto">
          <a:xfrm>
            <a:off x="0" y="2365375"/>
            <a:ext cx="9144000" cy="4083050"/>
            <a:chOff x="0" y="1490"/>
            <a:chExt cx="5760" cy="2572"/>
          </a:xfrm>
        </p:grpSpPr>
        <p:sp>
          <p:nvSpPr>
            <p:cNvPr id="21509" name="Text Box 5">
              <a:extLst>
                <a:ext uri="{FF2B5EF4-FFF2-40B4-BE49-F238E27FC236}">
                  <a16:creationId xmlns:a16="http://schemas.microsoft.com/office/drawing/2014/main" id="{01392574-959B-4049-930A-F11FD8F06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928"/>
              <a:ext cx="5760" cy="1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Доказательство.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Пусть </a:t>
              </a:r>
              <a:r>
                <a:rPr lang="en-US" altLang="ru-RU" sz="2800" i="1" dirty="0"/>
                <a:t>AC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AD </a:t>
              </a:r>
              <a:r>
                <a:rPr lang="ru-RU" altLang="ru-RU" sz="2800" dirty="0"/>
                <a:t>–наклонные, проведенные к данной прямой, </a:t>
              </a:r>
              <a:r>
                <a:rPr lang="en-US" altLang="ru-RU" sz="2800" i="1" dirty="0"/>
                <a:t>AB </a:t>
              </a:r>
              <a:r>
                <a:rPr lang="ru-RU" altLang="ru-RU" sz="2800" dirty="0"/>
                <a:t>- перпендикуляр. Прямоугольные треугольники </a:t>
              </a:r>
              <a:r>
                <a:rPr lang="en-US" altLang="ru-RU" sz="2800" i="1" dirty="0"/>
                <a:t>ABC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ABD</a:t>
              </a:r>
              <a:r>
                <a:rPr lang="ru-RU" altLang="ru-RU" sz="2800" i="1" dirty="0"/>
                <a:t> </a:t>
              </a:r>
              <a:r>
                <a:rPr lang="ru-RU" altLang="ru-RU" sz="2800" dirty="0"/>
                <a:t>равны по двум катетам. Следовательно, </a:t>
              </a:r>
              <a:r>
                <a:rPr lang="en-US" altLang="ru-RU" sz="2800" i="1" dirty="0"/>
                <a:t>AC </a:t>
              </a:r>
              <a:r>
                <a:rPr lang="ru-RU" altLang="ru-RU" sz="2800" dirty="0"/>
                <a:t>= </a:t>
              </a:r>
              <a:r>
                <a:rPr lang="en-US" altLang="ru-RU" sz="2800" i="1" dirty="0"/>
                <a:t>AD</a:t>
              </a:r>
              <a:r>
                <a:rPr lang="ru-RU" altLang="ru-RU" sz="2800" dirty="0"/>
                <a:t>, т.е. равны наклонные.</a:t>
              </a:r>
            </a:p>
          </p:txBody>
        </p:sp>
        <p:pic>
          <p:nvPicPr>
            <p:cNvPr id="21510" name="Picture 7">
              <a:extLst>
                <a:ext uri="{FF2B5EF4-FFF2-40B4-BE49-F238E27FC236}">
                  <a16:creationId xmlns:a16="http://schemas.microsoft.com/office/drawing/2014/main" id="{7D92FD11-92FB-49D5-B25E-03AC11D856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3" y="1490"/>
              <a:ext cx="2033" cy="1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23E675D-CBB5-41A1-A3A1-5DDF86279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A5575C82-1B87-4755-BA4F-1853AD3AF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Докажите, что из двух наклонных, проведенных из данной точки к данной прямой, больше та, проекция которой больше.</a:t>
            </a:r>
            <a:endParaRPr lang="en-US" altLang="ru-RU" sz="2800" dirty="0"/>
          </a:p>
        </p:txBody>
      </p:sp>
      <p:sp>
        <p:nvSpPr>
          <p:cNvPr id="159749" name="Text Box 5">
            <a:extLst>
              <a:ext uri="{FF2B5EF4-FFF2-40B4-BE49-F238E27FC236}">
                <a16:creationId xmlns:a16="http://schemas.microsoft.com/office/drawing/2014/main" id="{BE9EC788-2BEB-4F71-88FD-60D266348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03048"/>
            <a:ext cx="91440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Доказательство.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Пусть </a:t>
            </a:r>
            <a:r>
              <a:rPr lang="en-US" altLang="ru-RU" i="1" dirty="0"/>
              <a:t>AC </a:t>
            </a:r>
            <a:r>
              <a:rPr lang="ru-RU" altLang="ru-RU" dirty="0"/>
              <a:t>и </a:t>
            </a:r>
            <a:r>
              <a:rPr lang="en-US" altLang="ru-RU" i="1" dirty="0"/>
              <a:t>AD </a:t>
            </a:r>
            <a:r>
              <a:rPr lang="ru-RU" altLang="ru-RU" dirty="0"/>
              <a:t>– наклонные, проведенные к данной прямой, </a:t>
            </a:r>
            <a:r>
              <a:rPr lang="en-US" altLang="ru-RU" i="1" dirty="0"/>
              <a:t>AB </a:t>
            </a:r>
            <a:r>
              <a:rPr lang="ru-RU" altLang="ru-RU" dirty="0"/>
              <a:t>– перпендикуляр</a:t>
            </a:r>
            <a:r>
              <a:rPr lang="en-US" altLang="ru-RU" dirty="0"/>
              <a:t>,</a:t>
            </a:r>
            <a:r>
              <a:rPr lang="ru-RU" altLang="ru-RU" dirty="0"/>
              <a:t> точки </a:t>
            </a:r>
            <a:r>
              <a:rPr lang="en-US" altLang="ru-RU" i="1" dirty="0"/>
              <a:t>C </a:t>
            </a:r>
            <a:r>
              <a:rPr lang="ru-RU" altLang="ru-RU" dirty="0"/>
              <a:t>и </a:t>
            </a:r>
            <a:r>
              <a:rPr lang="en-US" altLang="ru-RU" i="1" dirty="0"/>
              <a:t>D </a:t>
            </a:r>
            <a:r>
              <a:rPr lang="ru-RU" altLang="ru-RU" dirty="0"/>
              <a:t>лежат по одну сторону от точки </a:t>
            </a:r>
            <a:r>
              <a:rPr lang="en-US" altLang="ru-RU" i="1" dirty="0"/>
              <a:t>B</a:t>
            </a:r>
            <a:r>
              <a:rPr lang="en-US" altLang="ru-RU" dirty="0"/>
              <a:t>,</a:t>
            </a:r>
            <a:r>
              <a:rPr lang="en-US" altLang="ru-RU" i="1" dirty="0"/>
              <a:t> BD &gt; BC</a:t>
            </a:r>
            <a:r>
              <a:rPr lang="ru-RU" altLang="ru-RU" dirty="0"/>
              <a:t>. Тогда угол </a:t>
            </a:r>
            <a:r>
              <a:rPr lang="en-US" altLang="ru-RU" i="1" dirty="0"/>
              <a:t>ACD – </a:t>
            </a:r>
            <a:r>
              <a:rPr lang="ru-RU" altLang="ru-RU" dirty="0"/>
              <a:t>тупой, угол </a:t>
            </a:r>
            <a:r>
              <a:rPr lang="en-US" altLang="ru-RU" i="1" dirty="0"/>
              <a:t>ADC </a:t>
            </a:r>
            <a:r>
              <a:rPr lang="ru-RU" altLang="ru-RU" dirty="0"/>
              <a:t>– острый. Так как против большего угла треугольника лежит большая сторона, то </a:t>
            </a:r>
            <a:r>
              <a:rPr lang="en-US" altLang="ru-RU" i="1" dirty="0"/>
              <a:t>AD &gt; AC</a:t>
            </a:r>
            <a:r>
              <a:rPr lang="en-US" altLang="ru-RU" dirty="0"/>
              <a:t>. (</a:t>
            </a:r>
            <a:r>
              <a:rPr lang="ru-RU" altLang="ru-RU" dirty="0"/>
              <a:t>Самостоятельно рассмотрите случай, когда точки </a:t>
            </a:r>
            <a:r>
              <a:rPr lang="en-US" altLang="ru-RU" i="1" dirty="0"/>
              <a:t>C </a:t>
            </a:r>
            <a:r>
              <a:rPr lang="ru-RU" altLang="ru-RU" dirty="0"/>
              <a:t>и </a:t>
            </a:r>
            <a:r>
              <a:rPr lang="en-US" altLang="ru-RU" i="1" dirty="0"/>
              <a:t>D </a:t>
            </a:r>
            <a:r>
              <a:rPr lang="ru-RU" altLang="ru-RU" dirty="0"/>
              <a:t>лежат по разные стороны от точки </a:t>
            </a:r>
            <a:r>
              <a:rPr lang="en-US" altLang="ru-RU" i="1" dirty="0"/>
              <a:t>B</a:t>
            </a:r>
            <a:r>
              <a:rPr lang="en-US" altLang="ru-RU" dirty="0"/>
              <a:t>.)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8E6889D-A283-4951-8849-318C75FF74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1807995"/>
            <a:ext cx="3791479" cy="2405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9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23E675D-CBB5-41A1-A3A1-5DDF86279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1" name="Text Box 3">
                <a:extLst>
                  <a:ext uri="{FF2B5EF4-FFF2-40B4-BE49-F238E27FC236}">
                    <a16:creationId xmlns:a16="http://schemas.microsoft.com/office/drawing/2014/main" id="{A5575C82-1B87-4755-BA4F-1853AD3AF5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28388"/>
                <a:ext cx="9144000" cy="12618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/>
                  <a:t>	</a:t>
                </a:r>
                <a:r>
                  <a:rPr lang="ru-RU" altLang="ru-RU" dirty="0"/>
                  <a:t>Докажите, что если в треугольнике </a:t>
                </a:r>
                <a:r>
                  <a:rPr lang="en-US" altLang="ru-RU" i="1" dirty="0"/>
                  <a:t>ABC</a:t>
                </a:r>
                <a:r>
                  <a:rPr lang="ru-RU" altLang="ru-RU" i="1" dirty="0"/>
                  <a:t> </a:t>
                </a:r>
                <a:r>
                  <a:rPr lang="en-US" altLang="ru-RU" i="1" dirty="0"/>
                  <a:t>AC &gt; BC</a:t>
                </a:r>
                <a:r>
                  <a:rPr lang="en-US" altLang="ru-RU" dirty="0"/>
                  <a:t>, </a:t>
                </a:r>
                <a:r>
                  <a:rPr lang="ru-RU" altLang="ru-RU" dirty="0"/>
                  <a:t>то для высоты </a:t>
                </a:r>
                <a:r>
                  <a:rPr lang="en-US" altLang="ru-RU" i="1" dirty="0"/>
                  <a:t>CD </a:t>
                </a:r>
                <a:r>
                  <a:rPr lang="ru-RU" altLang="ru-RU" dirty="0"/>
                  <a:t>выполняется неравенство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𝐴𝐶𝐷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&gt;∠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𝐵𝐶𝐷</m:t>
                    </m:r>
                  </m:oMath>
                </a14:m>
                <a:r>
                  <a:rPr lang="ru-RU" altLang="ru-RU" dirty="0"/>
                  <a:t>, которое означает, что высота лежит ближе к меньшей стороне треугольника.</a:t>
                </a:r>
                <a:endParaRPr lang="en-US" altLang="ru-RU" dirty="0"/>
              </a:p>
            </p:txBody>
          </p:sp>
        </mc:Choice>
        <mc:Fallback xmlns="">
          <p:sp>
            <p:nvSpPr>
              <p:cNvPr id="22531" name="Text Box 3">
                <a:extLst>
                  <a:ext uri="{FF2B5EF4-FFF2-40B4-BE49-F238E27FC236}">
                    <a16:creationId xmlns:a16="http://schemas.microsoft.com/office/drawing/2014/main" id="{A5575C82-1B87-4755-BA4F-1853AD3AF5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28388"/>
                <a:ext cx="9144000" cy="1261884"/>
              </a:xfrm>
              <a:prstGeom prst="rect">
                <a:avLst/>
              </a:prstGeom>
              <a:blipFill>
                <a:blip r:embed="rId3"/>
                <a:stretch>
                  <a:fillRect l="-1000" r="-1000" b="-1014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9749" name="Text Box 5">
                <a:extLst>
                  <a:ext uri="{FF2B5EF4-FFF2-40B4-BE49-F238E27FC236}">
                    <a16:creationId xmlns:a16="http://schemas.microsoft.com/office/drawing/2014/main" id="{BE9EC788-2BEB-4F71-88FD-60D266348B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9261" y="4395876"/>
                <a:ext cx="9144000" cy="23698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Доказательство.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dirty="0"/>
                  <a:t>Пусть точки </a:t>
                </a:r>
                <a:r>
                  <a:rPr lang="en-US" altLang="ru-RU" i="1" dirty="0"/>
                  <a:t>A </a:t>
                </a:r>
                <a:r>
                  <a:rPr lang="ru-RU" altLang="ru-RU" dirty="0"/>
                  <a:t>и </a:t>
                </a:r>
                <a:r>
                  <a:rPr lang="en-US" altLang="ru-RU" i="1" dirty="0"/>
                  <a:t>B </a:t>
                </a:r>
                <a:r>
                  <a:rPr lang="ru-RU" altLang="ru-RU" dirty="0"/>
                  <a:t>лежат по одну сторону от точки </a:t>
                </a:r>
                <a:r>
                  <a:rPr lang="en-US" altLang="ru-RU" i="1" dirty="0"/>
                  <a:t>D</a:t>
                </a:r>
                <a:r>
                  <a:rPr lang="ru-RU" altLang="ru-RU" dirty="0"/>
                  <a:t>. Так как </a:t>
                </a:r>
                <a:r>
                  <a:rPr lang="en-US" altLang="ru-RU" i="1" dirty="0"/>
                  <a:t>AC &gt; BC</a:t>
                </a:r>
                <a:r>
                  <a:rPr lang="en-US" altLang="ru-RU" dirty="0"/>
                  <a:t>, </a:t>
                </a:r>
                <a:r>
                  <a:rPr lang="ru-RU" altLang="ru-RU" dirty="0"/>
                  <a:t>то </a:t>
                </a:r>
                <a:r>
                  <a:rPr lang="en-US" altLang="ru-RU" i="1" dirty="0"/>
                  <a:t>AD &gt; BD</a:t>
                </a:r>
                <a:r>
                  <a:rPr lang="ru-RU" altLang="ru-RU" dirty="0"/>
                  <a:t>. Следовательно, точка </a:t>
                </a:r>
                <a:r>
                  <a:rPr lang="en-US" altLang="ru-RU" i="1" dirty="0"/>
                  <a:t>B’ </a:t>
                </a:r>
                <a:r>
                  <a:rPr lang="ru-RU" altLang="ru-RU" dirty="0"/>
                  <a:t>лежит внутри угла </a:t>
                </a:r>
                <a:r>
                  <a:rPr lang="en-US" altLang="ru-RU" i="1" dirty="0"/>
                  <a:t>ACD</a:t>
                </a:r>
                <a:r>
                  <a:rPr lang="ru-RU" altLang="ru-RU" dirty="0"/>
                  <a:t>. Значит</a:t>
                </a:r>
                <a:r>
                  <a:rPr lang="en-US" altLang="ru-RU" dirty="0"/>
                  <a:t>,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𝐴𝐶𝐷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&gt;∠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𝐵𝐶𝐷</m:t>
                    </m:r>
                  </m:oMath>
                </a14:m>
                <a:r>
                  <a:rPr lang="en-US" altLang="ru-RU" dirty="0"/>
                  <a:t>.</a:t>
                </a:r>
                <a:r>
                  <a:rPr lang="en-US" altLang="ru-RU" i="1" dirty="0"/>
                  <a:t> </a:t>
                </a:r>
                <a:r>
                  <a:rPr lang="ru-RU" altLang="ru-RU" dirty="0"/>
                  <a:t>Если точки </a:t>
                </a:r>
                <a:r>
                  <a:rPr lang="en-US" altLang="ru-RU" i="1" dirty="0"/>
                  <a:t>A </a:t>
                </a:r>
                <a:r>
                  <a:rPr lang="ru-RU" altLang="ru-RU" dirty="0"/>
                  <a:t>и </a:t>
                </a:r>
                <a:r>
                  <a:rPr lang="en-US" altLang="ru-RU" i="1" dirty="0"/>
                  <a:t>B </a:t>
                </a:r>
                <a:r>
                  <a:rPr lang="ru-RU" altLang="ru-RU" dirty="0"/>
                  <a:t>лежат по разные стороны от точки </a:t>
                </a:r>
                <a:r>
                  <a:rPr lang="en-US" altLang="ru-RU" i="1" dirty="0"/>
                  <a:t>D</a:t>
                </a:r>
                <a:r>
                  <a:rPr lang="ru-RU" altLang="ru-RU" dirty="0"/>
                  <a:t>, то отложим на луче </a:t>
                </a:r>
                <a:r>
                  <a:rPr lang="en-US" altLang="ru-RU" i="1" dirty="0"/>
                  <a:t>DA </a:t>
                </a:r>
                <a:r>
                  <a:rPr lang="ru-RU" altLang="ru-RU" dirty="0"/>
                  <a:t>отрезок </a:t>
                </a:r>
                <a:r>
                  <a:rPr lang="en-US" altLang="ru-RU" i="1" dirty="0"/>
                  <a:t>DB’</a:t>
                </a:r>
                <a:r>
                  <a:rPr lang="ru-RU" altLang="ru-RU" dirty="0"/>
                  <a:t>, равный отрезку </a:t>
                </a:r>
                <a:r>
                  <a:rPr lang="en-US" altLang="ru-RU" i="1" dirty="0"/>
                  <a:t>DB</a:t>
                </a:r>
                <a:r>
                  <a:rPr lang="ru-RU" altLang="ru-RU" dirty="0"/>
                  <a:t>. Тогда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𝐶𝐷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𝐶𝐷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dirty="0"/>
                  <a:t>, и мы приходим к предыдущему случаю.</a:t>
                </a:r>
              </a:p>
            </p:txBody>
          </p:sp>
        </mc:Choice>
        <mc:Fallback xmlns="">
          <p:sp>
            <p:nvSpPr>
              <p:cNvPr id="159749" name="Text Box 5">
                <a:extLst>
                  <a:ext uri="{FF2B5EF4-FFF2-40B4-BE49-F238E27FC236}">
                    <a16:creationId xmlns:a16="http://schemas.microsoft.com/office/drawing/2014/main" id="{BE9EC788-2BEB-4F71-88FD-60D266348B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9261" y="4395876"/>
                <a:ext cx="9144000" cy="2369880"/>
              </a:xfrm>
              <a:prstGeom prst="rect">
                <a:avLst/>
              </a:prstGeom>
              <a:blipFill>
                <a:blip r:embed="rId4"/>
                <a:stretch>
                  <a:fillRect l="-1000" r="-1067" b="-48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9BE9FE6-793B-447B-9AF0-6A7052A267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0032" y="1690273"/>
            <a:ext cx="3168352" cy="263374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0AB1F07-3DF3-43D7-99F3-9139564B7F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6738" y="1722837"/>
            <a:ext cx="2801068" cy="266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59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9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23E675D-CBB5-41A1-A3A1-5DDF86279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A5575C82-1B87-4755-BA4F-1853AD3AF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8388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altLang="ru-RU" dirty="0"/>
              <a:t>Докажите, что в произвольном треугольнике биссектриса лежит между медианой и высотой, проведёнными из той же вершины.</a:t>
            </a:r>
            <a:endParaRPr lang="en-US" alt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9749" name="Text Box 5">
                <a:extLst>
                  <a:ext uri="{FF2B5EF4-FFF2-40B4-BE49-F238E27FC236}">
                    <a16:creationId xmlns:a16="http://schemas.microsoft.com/office/drawing/2014/main" id="{BE9EC788-2BEB-4F71-88FD-60D266348B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013176"/>
                <a:ext cx="9144000" cy="16312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Доказательство.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dirty="0"/>
                  <a:t>Пусть в треугольнике </a:t>
                </a:r>
                <a:r>
                  <a:rPr lang="en-US" altLang="ru-RU" i="1" dirty="0"/>
                  <a:t>ABC AC &gt; BC</a:t>
                </a:r>
                <a:r>
                  <a:rPr lang="en-US" altLang="ru-RU" dirty="0"/>
                  <a:t>, </a:t>
                </a:r>
                <a:r>
                  <a:rPr lang="en-US" altLang="ru-RU" i="1" dirty="0"/>
                  <a:t>CD </a:t>
                </a:r>
                <a:r>
                  <a:rPr lang="ru-RU" altLang="ru-RU" dirty="0"/>
                  <a:t>– высота, </a:t>
                </a:r>
                <a:r>
                  <a:rPr lang="en-US" altLang="ru-RU" i="1" dirty="0"/>
                  <a:t>CE </a:t>
                </a:r>
                <a:r>
                  <a:rPr lang="ru-RU" altLang="ru-RU" dirty="0"/>
                  <a:t>– медиана, </a:t>
                </a:r>
                <a:r>
                  <a:rPr lang="en-US" altLang="ru-RU" i="1" dirty="0"/>
                  <a:t>CF </a:t>
                </a:r>
                <a:r>
                  <a:rPr lang="ru-RU" altLang="ru-RU" dirty="0"/>
                  <a:t>– биссектриса. Как было доказано ранее,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𝐴𝐶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&lt;∠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𝐵𝐶𝐸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,∠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𝐴𝐶𝐷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&gt;∠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𝐵𝐶𝐷</m:t>
                    </m:r>
                  </m:oMath>
                </a14:m>
                <a:r>
                  <a:rPr lang="en-US" altLang="ru-RU" dirty="0"/>
                  <a:t>. </a:t>
                </a:r>
                <a:r>
                  <a:rPr lang="ru-RU" altLang="ru-RU" dirty="0"/>
                  <a:t>Так как </a:t>
                </a:r>
                <a14:m>
                  <m:oMath xmlns:m="http://schemas.openxmlformats.org/officeDocument/2006/math">
                    <m:r>
                      <a:rPr lang="ru-RU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𝐴𝐶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𝐵𝐶𝐹</m:t>
                    </m:r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dirty="0"/>
                  <a:t>, то биссектриса </a:t>
                </a:r>
                <a:r>
                  <a:rPr lang="en-US" altLang="ru-RU" i="1" dirty="0"/>
                  <a:t>CF </a:t>
                </a:r>
                <a:r>
                  <a:rPr lang="ru-RU" altLang="ru-RU" dirty="0"/>
                  <a:t>лежит между медианой </a:t>
                </a:r>
                <a:r>
                  <a:rPr lang="en-US" altLang="ru-RU" i="1" dirty="0"/>
                  <a:t>CE </a:t>
                </a:r>
                <a:r>
                  <a:rPr lang="ru-RU" altLang="ru-RU" dirty="0"/>
                  <a:t>и высотой </a:t>
                </a:r>
                <a:r>
                  <a:rPr lang="en-US" altLang="ru-RU" i="1" dirty="0"/>
                  <a:t>CD</a:t>
                </a:r>
                <a:r>
                  <a:rPr lang="en-US" altLang="ru-RU" dirty="0"/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159749" name="Text Box 5">
                <a:extLst>
                  <a:ext uri="{FF2B5EF4-FFF2-40B4-BE49-F238E27FC236}">
                    <a16:creationId xmlns:a16="http://schemas.microsoft.com/office/drawing/2014/main" id="{BE9EC788-2BEB-4F71-88FD-60D266348B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013176"/>
                <a:ext cx="9144000" cy="1631216"/>
              </a:xfrm>
              <a:prstGeom prst="rect">
                <a:avLst/>
              </a:prstGeom>
              <a:blipFill>
                <a:blip r:embed="rId3"/>
                <a:stretch>
                  <a:fillRect l="-1000" r="-1000" b="-74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4B27A1D-46C0-4A66-93A2-A66B570B7B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0" y="1482546"/>
            <a:ext cx="4075157" cy="324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41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9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A4F6D66-38ED-4775-A333-F220B72FF7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21507" name="Text Box 4">
            <a:extLst>
              <a:ext uri="{FF2B5EF4-FFF2-40B4-BE49-F238E27FC236}">
                <a16:creationId xmlns:a16="http://schemas.microsoft.com/office/drawing/2014/main" id="{040E5194-C7C4-4683-89B2-C18E4ED90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9803"/>
            <a:ext cx="9144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каком направлении через город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должна проходить магистраль, чтобы два данных населенных пункта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лежали по разные стороны от неё на одинаковом расстоянии?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9E1919E-17DB-4F4F-AAF4-B54D66C61B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2752747"/>
            <a:ext cx="3016915" cy="236589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7A52F922-14CE-4F3D-80F4-E74F200667E6}"/>
              </a:ext>
            </a:extLst>
          </p:cNvPr>
          <p:cNvGrpSpPr/>
          <p:nvPr/>
        </p:nvGrpSpPr>
        <p:grpSpPr>
          <a:xfrm>
            <a:off x="0" y="2752747"/>
            <a:ext cx="9144000" cy="3955522"/>
            <a:chOff x="0" y="2752747"/>
            <a:chExt cx="9144000" cy="395552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9939A40-705A-4F8B-B354-A46EA684DB44}"/>
                </a:ext>
              </a:extLst>
            </p:cNvPr>
            <p:cNvSpPr txBox="1"/>
            <p:nvPr/>
          </p:nvSpPr>
          <p:spPr>
            <a:xfrm>
              <a:off x="0" y="5877272"/>
              <a:ext cx="9144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dirty="0">
                  <a:solidFill>
                    <a:srgbClr val="FF0000"/>
                  </a:solidFill>
                </a:rPr>
                <a:t>	Ответ.</a:t>
              </a:r>
              <a:r>
                <a:rPr lang="en-US" dirty="0">
                  <a:solidFill>
                    <a:srgbClr val="FF0000"/>
                  </a:solidFill>
                </a:rPr>
                <a:t> </a:t>
              </a:r>
              <a:r>
                <a:rPr lang="ru-RU" dirty="0"/>
                <a:t>Искомая магистраль проходит через середину </a:t>
              </a:r>
              <a:r>
                <a:rPr lang="en-US" i="1" dirty="0"/>
                <a:t>D </a:t>
              </a:r>
              <a:r>
                <a:rPr lang="ru-RU" dirty="0"/>
                <a:t>отрезка </a:t>
              </a:r>
              <a:r>
                <a:rPr lang="en-US" i="1" dirty="0"/>
                <a:t>AB</a:t>
              </a:r>
              <a:r>
                <a:rPr lang="en-US" dirty="0"/>
                <a:t>.</a:t>
              </a:r>
              <a:endParaRPr lang="ru-RU" dirty="0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8F7339D6-0CE0-4C70-A2DB-29BCE418ED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74507" y="2752747"/>
              <a:ext cx="2967528" cy="276448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A4F6D66-38ED-4775-A333-F220B72FF7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21507" name="Text Box 4">
            <a:extLst>
              <a:ext uri="{FF2B5EF4-FFF2-40B4-BE49-F238E27FC236}">
                <a16:creationId xmlns:a16="http://schemas.microsoft.com/office/drawing/2014/main" id="{040E5194-C7C4-4683-89B2-C18E4ED90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9803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должна проходить магистраль, чтобы расстояния от нее до трех данных населенных пунктов были одинаковыми? Укажите положение магистрали, при котором эти расстояния минимальны.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9E1919E-17DB-4F4F-AAF4-B54D66C61B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2207734"/>
            <a:ext cx="3016915" cy="23658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9939A40-705A-4F8B-B354-A46EA684DB44}"/>
              </a:ext>
            </a:extLst>
          </p:cNvPr>
          <p:cNvSpPr txBox="1"/>
          <p:nvPr/>
        </p:nvSpPr>
        <p:spPr>
          <a:xfrm>
            <a:off x="0" y="5344949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FF0000"/>
                </a:solidFill>
              </a:rPr>
              <a:t>	Ответ.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ru-RU" dirty="0"/>
              <a:t>Если </a:t>
            </a:r>
            <a:r>
              <a:rPr lang="en-US" i="1" dirty="0"/>
              <a:t>AC </a:t>
            </a:r>
            <a:r>
              <a:rPr lang="ru-RU" dirty="0"/>
              <a:t>– большая сторона треугольника </a:t>
            </a:r>
            <a:r>
              <a:rPr lang="en-US" i="1" dirty="0"/>
              <a:t>ABC</a:t>
            </a:r>
            <a:r>
              <a:rPr lang="ru-RU" dirty="0"/>
              <a:t>, то</a:t>
            </a:r>
            <a:r>
              <a:rPr lang="en-US" i="1" dirty="0"/>
              <a:t> </a:t>
            </a:r>
            <a:r>
              <a:rPr lang="ru-RU" dirty="0"/>
              <a:t>искомая магистраль проходит через середины </a:t>
            </a:r>
            <a:r>
              <a:rPr lang="en-US" i="1" dirty="0"/>
              <a:t>D</a:t>
            </a:r>
            <a:r>
              <a:rPr lang="ru-RU" i="1" dirty="0"/>
              <a:t> </a:t>
            </a:r>
            <a:r>
              <a:rPr lang="ru-RU" dirty="0"/>
              <a:t>и </a:t>
            </a:r>
            <a:r>
              <a:rPr lang="en-US" i="1" dirty="0"/>
              <a:t>E </a:t>
            </a:r>
            <a:r>
              <a:rPr lang="ru-RU" dirty="0"/>
              <a:t>отрезков соответственно </a:t>
            </a:r>
            <a:r>
              <a:rPr lang="en-US" i="1" dirty="0"/>
              <a:t>AB</a:t>
            </a:r>
            <a:r>
              <a:rPr lang="ru-RU" i="1" dirty="0"/>
              <a:t> </a:t>
            </a:r>
            <a:r>
              <a:rPr lang="ru-RU" dirty="0"/>
              <a:t>и </a:t>
            </a:r>
            <a:r>
              <a:rPr lang="en-US" i="1" dirty="0"/>
              <a:t>BE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B3C3277-E828-4EE6-B5E0-5C97DE54E7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8094" y="2215612"/>
            <a:ext cx="3012590" cy="2836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846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A4F6D66-38ED-4775-A333-F220B72FF7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21507" name="Text Box 4">
            <a:extLst>
              <a:ext uri="{FF2B5EF4-FFF2-40B4-BE49-F238E27FC236}">
                <a16:creationId xmlns:a16="http://schemas.microsoft.com/office/drawing/2014/main" id="{040E5194-C7C4-4683-89B2-C18E4ED90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По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данному </a:t>
            </a:r>
            <a:r>
              <a:rPr lang="ru-RU" altLang="ru-RU" sz="3200" dirty="0">
                <a:cs typeface="Times New Roman" panose="02020603050405020304" pitchFamily="18" charset="0"/>
              </a:rPr>
              <a:t>рисунк</a:t>
            </a:r>
            <a:r>
              <a:rPr lang="ru-RU" altLang="ru-RU" sz="3200" dirty="0"/>
              <a:t>у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у</a:t>
            </a:r>
            <a:r>
              <a:rPr lang="ru-RU" altLang="ru-RU" sz="3200" dirty="0">
                <a:cs typeface="Times New Roman" panose="02020603050405020304" pitchFamily="18" charset="0"/>
              </a:rPr>
              <a:t>кажите способ нахождения расстояния между недоступными </a:t>
            </a:r>
            <a:r>
              <a:rPr lang="ru-RU" altLang="ru-RU" sz="3200" dirty="0"/>
              <a:t>объектами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и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1508" name="Picture 10">
            <a:extLst>
              <a:ext uri="{FF2B5EF4-FFF2-40B4-BE49-F238E27FC236}">
                <a16:creationId xmlns:a16="http://schemas.microsoft.com/office/drawing/2014/main" id="{0F64296B-C19F-4E8B-8A41-87AD998B0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95600"/>
            <a:ext cx="2841625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7917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055">
            <a:extLst>
              <a:ext uri="{FF2B5EF4-FFF2-40B4-BE49-F238E27FC236}">
                <a16:creationId xmlns:a16="http://schemas.microsoft.com/office/drawing/2014/main" id="{6E7D8992-7C14-4A9C-AE16-821E6192E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26232"/>
            <a:ext cx="8305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Для произвольной точки </a:t>
            </a:r>
            <a:r>
              <a:rPr lang="en-US" altLang="ru-RU" sz="2800" i="1" dirty="0"/>
              <a:t>C</a:t>
            </a:r>
            <a:r>
              <a:rPr lang="ru-RU" altLang="ru-RU" sz="2800" i="1" dirty="0"/>
              <a:t> </a:t>
            </a:r>
            <a:r>
              <a:rPr lang="ru-RU" altLang="ru-RU" sz="2800" dirty="0"/>
              <a:t>прямой </a:t>
            </a:r>
            <a:r>
              <a:rPr lang="en-US" altLang="ru-RU" sz="2800" i="1" dirty="0"/>
              <a:t>b</a:t>
            </a:r>
            <a:r>
              <a:rPr lang="ru-RU" altLang="ru-RU" sz="2800" dirty="0"/>
              <a:t>, отличной от основания перпендикуляра </a:t>
            </a:r>
            <a:r>
              <a:rPr lang="en-US" altLang="ru-RU" sz="2800" i="1" dirty="0"/>
              <a:t>B</a:t>
            </a:r>
            <a:r>
              <a:rPr lang="ru-RU" altLang="ru-RU" sz="2800" dirty="0"/>
              <a:t>, отрезок </a:t>
            </a:r>
            <a:r>
              <a:rPr lang="en-US" altLang="ru-RU" sz="2800" i="1" dirty="0"/>
              <a:t>AC </a:t>
            </a:r>
            <a:r>
              <a:rPr lang="ru-RU" altLang="ru-RU" sz="2800" dirty="0"/>
              <a:t>называется</a:t>
            </a:r>
            <a:endParaRPr lang="ru-RU" altLang="ru-RU" dirty="0"/>
          </a:p>
        </p:txBody>
      </p:sp>
      <p:sp>
        <p:nvSpPr>
          <p:cNvPr id="3076" name="Text Box 2056">
            <a:extLst>
              <a:ext uri="{FF2B5EF4-FFF2-40B4-BE49-F238E27FC236}">
                <a16:creationId xmlns:a16="http://schemas.microsoft.com/office/drawing/2014/main" id="{42571686-B68B-475B-9989-E6E0974F0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676767"/>
            <a:ext cx="861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наклонной, </a:t>
            </a:r>
            <a:r>
              <a:rPr lang="ru-RU" altLang="ru-RU" sz="2800" dirty="0"/>
              <a:t>проведенной из 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к прямой </a:t>
            </a:r>
            <a:r>
              <a:rPr lang="en-US" altLang="ru-RU" sz="2800" i="1" dirty="0"/>
              <a:t>b</a:t>
            </a:r>
            <a:r>
              <a:rPr lang="en-US" altLang="ru-RU" sz="2800" dirty="0"/>
              <a:t>.</a:t>
            </a:r>
            <a:endParaRPr lang="ru-RU" altLang="ru-RU" dirty="0"/>
          </a:p>
        </p:txBody>
      </p:sp>
      <p:sp>
        <p:nvSpPr>
          <p:cNvPr id="3078" name="Text Box 2058">
            <a:extLst>
              <a:ext uri="{FF2B5EF4-FFF2-40B4-BE49-F238E27FC236}">
                <a16:creationId xmlns:a16="http://schemas.microsoft.com/office/drawing/2014/main" id="{C191EB92-E94C-4A2B-B458-5F4E41D0E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44627"/>
            <a:ext cx="327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Точка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называется</a:t>
            </a:r>
          </a:p>
        </p:txBody>
      </p:sp>
      <p:sp>
        <p:nvSpPr>
          <p:cNvPr id="3079" name="Text Box 2059">
            <a:extLst>
              <a:ext uri="{FF2B5EF4-FFF2-40B4-BE49-F238E27FC236}">
                <a16:creationId xmlns:a16="http://schemas.microsoft.com/office/drawing/2014/main" id="{002418AC-31AF-4740-8231-143E58540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244627"/>
            <a:ext cx="495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основанием наклонной.</a:t>
            </a:r>
          </a:p>
        </p:txBody>
      </p:sp>
      <p:sp>
        <p:nvSpPr>
          <p:cNvPr id="3080" name="Text Box 2060">
            <a:extLst>
              <a:ext uri="{FF2B5EF4-FFF2-40B4-BE49-F238E27FC236}">
                <a16:creationId xmlns:a16="http://schemas.microsoft.com/office/drawing/2014/main" id="{9BC4BB75-6341-4E5D-ADBE-16958300A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07429"/>
            <a:ext cx="396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dirty="0"/>
              <a:t>Отрезок </a:t>
            </a:r>
            <a:r>
              <a:rPr lang="en-US" altLang="ru-RU" sz="2800" i="1" dirty="0"/>
              <a:t>B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называется</a:t>
            </a:r>
          </a:p>
        </p:txBody>
      </p:sp>
      <p:sp>
        <p:nvSpPr>
          <p:cNvPr id="3081" name="Text Box 2061">
            <a:extLst>
              <a:ext uri="{FF2B5EF4-FFF2-40B4-BE49-F238E27FC236}">
                <a16:creationId xmlns:a16="http://schemas.microsoft.com/office/drawing/2014/main" id="{AD0D3B2A-6148-4FDC-A56B-455E5C533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907429"/>
            <a:ext cx="449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проекцией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наклонной.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238ACC2-9268-4CE6-8F7B-E5F92EEBE5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6675" y="3717032"/>
            <a:ext cx="4309825" cy="2723982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6F254A9-0A54-4B00-87E5-5B7336059C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EA7EEF1E-8F33-49B1-8906-4C1038273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По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данному </a:t>
            </a:r>
            <a:r>
              <a:rPr lang="ru-RU" altLang="ru-RU" sz="3200" dirty="0">
                <a:cs typeface="Times New Roman" panose="02020603050405020304" pitchFamily="18" charset="0"/>
              </a:rPr>
              <a:t>рисунк</a:t>
            </a:r>
            <a:r>
              <a:rPr lang="ru-RU" altLang="ru-RU" sz="3200" dirty="0"/>
              <a:t>у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у</a:t>
            </a:r>
            <a:r>
              <a:rPr lang="ru-RU" altLang="ru-RU" sz="3200" dirty="0">
                <a:cs typeface="Times New Roman" panose="02020603050405020304" pitchFamily="18" charset="0"/>
              </a:rPr>
              <a:t>кажите способ нахождения расстояния между недоступными </a:t>
            </a:r>
            <a:r>
              <a:rPr lang="ru-RU" altLang="ru-RU" sz="3200" dirty="0"/>
              <a:t>объектами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и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2532" name="Picture 6">
            <a:extLst>
              <a:ext uri="{FF2B5EF4-FFF2-40B4-BE49-F238E27FC236}">
                <a16:creationId xmlns:a16="http://schemas.microsoft.com/office/drawing/2014/main" id="{D6317CD1-E7AC-47C9-8EB7-DF512E14F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84060"/>
            <a:ext cx="3862388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>
            <a:extLst>
              <a:ext uri="{FF2B5EF4-FFF2-40B4-BE49-F238E27FC236}">
                <a16:creationId xmlns:a16="http://schemas.microsoft.com/office/drawing/2014/main" id="{252D094D-2D71-44AF-80F4-6CFA73FB6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4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Перпендикуляр, опущенный из данной точки на данную прямую, короче всякой наклонной, проведенной из этой точки к этой прямой. </a:t>
            </a:r>
          </a:p>
        </p:txBody>
      </p:sp>
      <p:sp>
        <p:nvSpPr>
          <p:cNvPr id="88076" name="Text Box 12">
            <a:extLst>
              <a:ext uri="{FF2B5EF4-FFF2-40B4-BE49-F238E27FC236}">
                <a16:creationId xmlns:a16="http://schemas.microsoft.com/office/drawing/2014/main" id="{EA2FCC9C-83C1-4C03-A5CC-E6F60D5B2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84358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Доказательство.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Пусть точка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не принадлежит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– перпендикуляр,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dirty="0">
                <a:cs typeface="Times New Roman" panose="02020603050405020304" pitchFamily="18" charset="0"/>
              </a:rPr>
              <a:t> – наклонная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В</a:t>
            </a:r>
            <a:r>
              <a:rPr lang="ru-RU" altLang="ru-RU" sz="2800" dirty="0">
                <a:cs typeface="Times New Roman" panose="02020603050405020304" pitchFamily="18" charset="0"/>
              </a:rPr>
              <a:t> прямоугольном треугольнике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 сторона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 – катет, а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dirty="0">
                <a:cs typeface="Times New Roman" panose="02020603050405020304" pitchFamily="18" charset="0"/>
              </a:rPr>
              <a:t> – гипотенуза. Так как гипотенуза прямоугольного треугольника больше его катетов, то 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&lt;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3940345-BD53-460D-92CB-8CDFB8E219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484784"/>
            <a:ext cx="4309825" cy="2723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23E675D-CBB5-41A1-A3A1-5DDF86279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A5575C82-1B87-4755-BA4F-1853AD3AF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01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Дана прямая </a:t>
            </a:r>
            <a:r>
              <a:rPr lang="en-US" altLang="ru-RU" sz="2800" i="1" dirty="0"/>
              <a:t>b </a:t>
            </a:r>
            <a:r>
              <a:rPr lang="ru-RU" altLang="ru-RU" sz="2800" dirty="0"/>
              <a:t>и точка </a:t>
            </a:r>
            <a:r>
              <a:rPr lang="en-US" altLang="ru-RU" sz="2800" i="1" dirty="0"/>
              <a:t>A</a:t>
            </a:r>
            <a:r>
              <a:rPr lang="ru-RU" altLang="ru-RU" sz="2800" i="1" dirty="0"/>
              <a:t>, </a:t>
            </a:r>
            <a:r>
              <a:rPr lang="ru-RU" altLang="ru-RU" sz="2800" dirty="0"/>
              <a:t>не принадлежащая этой прямой.</a:t>
            </a:r>
            <a:r>
              <a:rPr lang="en-US" altLang="ru-RU" sz="2800" i="1" dirty="0"/>
              <a:t> </a:t>
            </a:r>
            <a:r>
              <a:rPr lang="ru-RU" altLang="ru-RU" sz="2800" dirty="0"/>
              <a:t>Докажите, что на прямой </a:t>
            </a:r>
            <a:r>
              <a:rPr lang="en-US" altLang="ru-RU" sz="2800" i="1" dirty="0"/>
              <a:t>b </a:t>
            </a:r>
            <a:r>
              <a:rPr lang="ru-RU" altLang="ru-RU" sz="2800" dirty="0"/>
              <a:t>не существует точки, расстояние до которой от 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наибольшее.</a:t>
            </a:r>
            <a:endParaRPr lang="en-US" altLang="ru-RU" sz="2800" dirty="0"/>
          </a:p>
        </p:txBody>
      </p:sp>
      <p:sp>
        <p:nvSpPr>
          <p:cNvPr id="159749" name="Text Box 5">
            <a:extLst>
              <a:ext uri="{FF2B5EF4-FFF2-40B4-BE49-F238E27FC236}">
                <a16:creationId xmlns:a16="http://schemas.microsoft.com/office/drawing/2014/main" id="{BE9EC788-2BEB-4F71-88FD-60D266348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79248"/>
            <a:ext cx="91440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Доказательство.</a:t>
            </a:r>
            <a:r>
              <a:rPr lang="ru-RU" altLang="ru-RU" dirty="0"/>
              <a:t> Для произвольной точки </a:t>
            </a:r>
            <a:r>
              <a:rPr lang="en-US" altLang="ru-RU" i="1" dirty="0"/>
              <a:t>C </a:t>
            </a:r>
            <a:r>
              <a:rPr lang="ru-RU" altLang="ru-RU" dirty="0"/>
              <a:t>прямой </a:t>
            </a:r>
            <a:r>
              <a:rPr lang="en-US" altLang="ru-RU" i="1" dirty="0"/>
              <a:t>b </a:t>
            </a:r>
            <a:r>
              <a:rPr lang="ru-RU" altLang="ru-RU" dirty="0"/>
              <a:t>найдём точку этой прямой, расстояние до которой от точки </a:t>
            </a:r>
            <a:r>
              <a:rPr lang="en-US" altLang="ru-RU" i="1" dirty="0"/>
              <a:t>A </a:t>
            </a:r>
            <a:r>
              <a:rPr lang="ru-RU" altLang="ru-RU" dirty="0"/>
              <a:t>больше, чем расстояние до точки </a:t>
            </a:r>
            <a:r>
              <a:rPr lang="en-US" altLang="ru-RU" i="1" dirty="0"/>
              <a:t>C</a:t>
            </a:r>
            <a:r>
              <a:rPr lang="ru-RU" altLang="ru-RU" dirty="0"/>
              <a:t>.</a:t>
            </a:r>
            <a:r>
              <a:rPr lang="ru-RU" altLang="ru-RU" i="1" dirty="0"/>
              <a:t> </a:t>
            </a:r>
            <a:r>
              <a:rPr lang="ru-RU" altLang="ru-RU" dirty="0"/>
              <a:t>Для этого рассмотрим точку </a:t>
            </a:r>
            <a:r>
              <a:rPr lang="en-US" altLang="ru-RU" i="1" dirty="0"/>
              <a:t>D </a:t>
            </a:r>
            <a:r>
              <a:rPr lang="ru-RU" altLang="ru-RU" dirty="0"/>
              <a:t>этой прямой, расположенную от основания </a:t>
            </a:r>
            <a:r>
              <a:rPr lang="en-US" altLang="ru-RU" i="1" dirty="0"/>
              <a:t>B </a:t>
            </a:r>
            <a:r>
              <a:rPr lang="ru-RU" altLang="ru-RU" dirty="0"/>
              <a:t>перпендикуляра</a:t>
            </a:r>
            <a:r>
              <a:rPr lang="en-US" altLang="ru-RU" dirty="0"/>
              <a:t> </a:t>
            </a:r>
            <a:r>
              <a:rPr lang="en-US" altLang="ru-RU" i="1" dirty="0"/>
              <a:t>AB </a:t>
            </a:r>
            <a:r>
              <a:rPr lang="ru-RU" altLang="ru-RU" dirty="0"/>
              <a:t>дальше, чем точка </a:t>
            </a:r>
            <a:r>
              <a:rPr lang="en-US" altLang="ru-RU" i="1" dirty="0"/>
              <a:t>C</a:t>
            </a:r>
            <a:r>
              <a:rPr lang="ru-RU" altLang="ru-RU" dirty="0"/>
              <a:t>. Так как </a:t>
            </a:r>
            <a:r>
              <a:rPr lang="en-US" altLang="ru-RU" i="1" dirty="0"/>
              <a:t>BD &gt; BC</a:t>
            </a:r>
            <a:r>
              <a:rPr lang="en-US" altLang="ru-RU" dirty="0"/>
              <a:t>, </a:t>
            </a:r>
            <a:r>
              <a:rPr lang="ru-RU" altLang="ru-RU" dirty="0"/>
              <a:t>то, в силу предыдущего упражнения, наклонная </a:t>
            </a:r>
            <a:r>
              <a:rPr lang="en-US" altLang="ru-RU" i="1" dirty="0"/>
              <a:t>AD </a:t>
            </a:r>
            <a:r>
              <a:rPr lang="ru-RU" altLang="ru-RU" dirty="0"/>
              <a:t>будет больше </a:t>
            </a:r>
            <a:r>
              <a:rPr lang="en-US" altLang="ru-RU" i="1" dirty="0"/>
              <a:t>AC</a:t>
            </a:r>
            <a:r>
              <a:rPr lang="en-US" altLang="ru-RU" dirty="0"/>
              <a:t>.</a:t>
            </a:r>
            <a:r>
              <a:rPr lang="ru-RU" altLang="ru-RU" dirty="0"/>
              <a:t>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F83F62B-0716-4853-B8E3-F8586804AE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1881831"/>
            <a:ext cx="3791479" cy="2405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39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23B166D-5556-4E40-AC5B-B0909D94E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Пример 1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B824723C-D68E-40B7-987A-B0598AFD6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9497" y="601652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Докажите, что через точку, не принадлежащую данной прямой, проходит не более одной прямой, перпендикулярной данной.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122884" name="Text Box 4">
            <a:extLst>
              <a:ext uri="{FF2B5EF4-FFF2-40B4-BE49-F238E27FC236}">
                <a16:creationId xmlns:a16="http://schemas.microsoft.com/office/drawing/2014/main" id="{B0FDB7D5-047C-4C60-A3C7-61DFDBB6D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99" y="5353428"/>
            <a:ext cx="909520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Решение.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Если бы, через точку </a:t>
            </a:r>
            <a:r>
              <a:rPr lang="en-US" altLang="ru-RU" i="1" dirty="0"/>
              <a:t>A </a:t>
            </a:r>
            <a:r>
              <a:rPr lang="ru-RU" altLang="ru-RU" dirty="0"/>
              <a:t>проходило бы две прямые </a:t>
            </a:r>
            <a:r>
              <a:rPr lang="en-US" altLang="ru-RU" i="1" dirty="0"/>
              <a:t>AB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AB</a:t>
            </a:r>
            <a:r>
              <a:rPr lang="en-US" altLang="ru-RU" baseline="-25000" dirty="0"/>
              <a:t>2</a:t>
            </a:r>
            <a:r>
              <a:rPr lang="ru-RU" altLang="ru-RU" dirty="0"/>
              <a:t>, перпендикулярные данной прямой, то в треугольнике </a:t>
            </a:r>
            <a:r>
              <a:rPr lang="en-US" altLang="ru-RU" i="1" dirty="0"/>
              <a:t>AB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было бы два прямых угла, что невозможно.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21DC2C3-B339-4EBD-883B-B125D709BE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2155346"/>
            <a:ext cx="4104456" cy="310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91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23B166D-5556-4E40-AC5B-B0909D94E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47467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Пример 2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B824723C-D68E-40B7-987A-B0598AFD6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9497" y="363047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Докажите, что для любой 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не принадлежащей данной прямой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существует прямая, проходящая через эту точку и перпендикулярной данной прямой.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884" name="Text Box 4">
                <a:extLst>
                  <a:ext uri="{FF2B5EF4-FFF2-40B4-BE49-F238E27FC236}">
                    <a16:creationId xmlns:a16="http://schemas.microsoft.com/office/drawing/2014/main" id="{B0FDB7D5-047C-4C60-A3C7-61DFDBB6D8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27784" y="1639872"/>
                <a:ext cx="6486719" cy="39703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000" dirty="0">
                    <a:solidFill>
                      <a:srgbClr val="FF3300"/>
                    </a:solidFill>
                  </a:rPr>
                  <a:t>Решение.</a:t>
                </a:r>
                <a:r>
                  <a:rPr lang="ru-RU" altLang="ru-RU" sz="2000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sz="2000" dirty="0"/>
                  <a:t>Отметим на прямой </a:t>
                </a:r>
                <a:r>
                  <a:rPr lang="en-US" altLang="ru-RU" sz="2000" i="1" dirty="0"/>
                  <a:t>b </a:t>
                </a:r>
                <a:r>
                  <a:rPr lang="ru-RU" altLang="ru-RU" sz="2000" dirty="0"/>
                  <a:t>какие-нибудь точки </a:t>
                </a:r>
                <a:r>
                  <a:rPr lang="en-US" altLang="ru-RU" sz="2000" i="1" dirty="0"/>
                  <a:t>B </a:t>
                </a:r>
                <a:r>
                  <a:rPr lang="ru-RU" altLang="ru-RU" sz="2000" dirty="0"/>
                  <a:t>и </a:t>
                </a:r>
                <a:r>
                  <a:rPr lang="en-US" altLang="ru-RU" sz="2000" i="1" dirty="0"/>
                  <a:t>C</a:t>
                </a:r>
                <a:r>
                  <a:rPr lang="en-US" altLang="ru-RU" sz="2000" dirty="0"/>
                  <a:t>.</a:t>
                </a:r>
                <a:r>
                  <a:rPr lang="en-US" altLang="ru-RU" sz="2000" i="1" dirty="0"/>
                  <a:t> </a:t>
                </a:r>
                <a:r>
                  <a:rPr lang="ru-RU" altLang="ru-RU" sz="2000" dirty="0"/>
                  <a:t>Если прямая </a:t>
                </a:r>
                <a:r>
                  <a:rPr lang="en-US" altLang="ru-RU" sz="2000" i="1" dirty="0"/>
                  <a:t>AC </a:t>
                </a:r>
                <a:r>
                  <a:rPr lang="ru-RU" altLang="ru-RU" sz="2000" dirty="0"/>
                  <a:t>перпендикулярна прямой </a:t>
                </a:r>
                <a:r>
                  <a:rPr lang="en-US" altLang="ru-RU" sz="2000" i="1" dirty="0"/>
                  <a:t>b</a:t>
                </a:r>
                <a:r>
                  <a:rPr lang="ru-RU" altLang="ru-RU" sz="2000" dirty="0"/>
                  <a:t>, то она и является искомой. В противном случае в полуплоскости, ограниченной прямой </a:t>
                </a:r>
                <a:r>
                  <a:rPr lang="en-US" altLang="ru-RU" sz="2000" i="1" dirty="0"/>
                  <a:t>b</a:t>
                </a:r>
                <a:r>
                  <a:rPr lang="ru-RU" altLang="ru-RU" sz="2000" i="1" dirty="0"/>
                  <a:t> </a:t>
                </a:r>
                <a:r>
                  <a:rPr lang="ru-RU" altLang="ru-RU" sz="2000" dirty="0"/>
                  <a:t>и не содержащей точку </a:t>
                </a:r>
                <a:r>
                  <a:rPr lang="en-US" altLang="ru-RU" sz="2000" i="1" dirty="0"/>
                  <a:t>A</a:t>
                </a:r>
                <a:r>
                  <a:rPr lang="en-US" altLang="ru-RU" sz="2000" dirty="0"/>
                  <a:t>, </a:t>
                </a:r>
                <a:r>
                  <a:rPr lang="ru-RU" altLang="ru-RU" sz="2000" dirty="0"/>
                  <a:t>отложим угол, равный углу </a:t>
                </a:r>
                <a:r>
                  <a:rPr lang="en-US" altLang="ru-RU" sz="2000" i="1" dirty="0"/>
                  <a:t>ACB</a:t>
                </a:r>
                <a:r>
                  <a:rPr lang="ru-RU" altLang="ru-RU" sz="2000" dirty="0"/>
                  <a:t>. На его стороне отложим отрезок </a:t>
                </a:r>
                <a:r>
                  <a:rPr lang="en-US" altLang="ru-RU" sz="2000" i="1" dirty="0"/>
                  <a:t>CA’</a:t>
                </a:r>
                <a:r>
                  <a:rPr lang="en-US" altLang="ru-RU" sz="2000" dirty="0"/>
                  <a:t>, </a:t>
                </a:r>
                <a:r>
                  <a:rPr lang="ru-RU" altLang="ru-RU" sz="2000" dirty="0"/>
                  <a:t>равный отрезку </a:t>
                </a:r>
                <a:r>
                  <a:rPr lang="en-US" altLang="ru-RU" sz="2000" i="1" dirty="0"/>
                  <a:t>CA</a:t>
                </a:r>
                <a:r>
                  <a:rPr lang="en-US" altLang="ru-RU" sz="2000" dirty="0"/>
                  <a:t>. </a:t>
                </a:r>
                <a:r>
                  <a:rPr lang="ru-RU" altLang="ru-RU" sz="2000" dirty="0"/>
                  <a:t>Через точки </a:t>
                </a:r>
                <a:r>
                  <a:rPr lang="en-US" altLang="ru-RU" sz="2000" i="1" dirty="0"/>
                  <a:t>A </a:t>
                </a:r>
                <a:r>
                  <a:rPr lang="ru-RU" altLang="ru-RU" sz="2000" dirty="0"/>
                  <a:t>и </a:t>
                </a:r>
                <a:r>
                  <a:rPr lang="en-US" altLang="ru-RU" sz="2000" i="1" dirty="0"/>
                  <a:t>A’ </a:t>
                </a:r>
                <a:r>
                  <a:rPr lang="ru-RU" altLang="ru-RU" sz="2000" dirty="0"/>
                  <a:t>проведём прямую. Она и будет искомой прямой, перпендикулярной прямой </a:t>
                </a:r>
                <a:r>
                  <a:rPr lang="en-US" altLang="ru-RU" sz="2000" i="1" dirty="0"/>
                  <a:t>b</a:t>
                </a:r>
                <a:r>
                  <a:rPr lang="ru-RU" altLang="ru-RU" sz="2000" dirty="0"/>
                  <a:t>. Действительно, обозначим </a:t>
                </a:r>
                <a:r>
                  <a:rPr lang="en-US" altLang="ru-RU" sz="2000" i="1" dirty="0"/>
                  <a:t>D </a:t>
                </a:r>
                <a:r>
                  <a:rPr lang="ru-RU" altLang="ru-RU" sz="2000" dirty="0"/>
                  <a:t>точку пересечения прямых </a:t>
                </a:r>
                <a:r>
                  <a:rPr lang="en-US" altLang="ru-RU" sz="2000" i="1" dirty="0"/>
                  <a:t>AA’ </a:t>
                </a:r>
                <a:r>
                  <a:rPr lang="ru-RU" altLang="ru-RU" sz="2000" dirty="0"/>
                  <a:t>и </a:t>
                </a:r>
                <a:r>
                  <a:rPr lang="en-US" altLang="ru-RU" sz="2000" i="1" dirty="0"/>
                  <a:t>b</a:t>
                </a:r>
                <a:r>
                  <a:rPr lang="ru-RU" altLang="ru-RU" sz="2000" dirty="0"/>
                  <a:t>.</a:t>
                </a:r>
                <a:r>
                  <a:rPr lang="ru-RU" altLang="ru-RU" sz="2000" i="1" dirty="0"/>
                  <a:t> </a:t>
                </a:r>
                <a:r>
                  <a:rPr lang="ru-RU" altLang="ru-RU" sz="2000" dirty="0"/>
                  <a:t>Треугольники</a:t>
                </a:r>
                <a:r>
                  <a:rPr lang="en-US" altLang="ru-RU" sz="2000" i="1" dirty="0"/>
                  <a:t> ACD </a:t>
                </a:r>
                <a:r>
                  <a:rPr lang="ru-RU" altLang="ru-RU" sz="2000" dirty="0"/>
                  <a:t>и </a:t>
                </a:r>
                <a:r>
                  <a:rPr lang="en-US" altLang="ru-RU" sz="2000" i="1" dirty="0"/>
                  <a:t>A’CD </a:t>
                </a:r>
                <a:r>
                  <a:rPr lang="ru-RU" altLang="ru-RU" sz="2000" dirty="0"/>
                  <a:t>равны по двум сторонам и углу между ними. Следовательно, </a:t>
                </a:r>
                <a14:m>
                  <m:oMath xmlns:m="http://schemas.openxmlformats.org/officeDocument/2006/math">
                    <m:r>
                      <a:rPr lang="ru-RU" alt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𝐴𝐷𝐶</m:t>
                    </m:r>
                    <m:r>
                      <a:rPr lang="en-US" alt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sSup>
                      <m:sSupPr>
                        <m:ctrlPr>
                          <a:rPr lang="en-US" alt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alt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𝐷𝐶</m:t>
                    </m:r>
                    <m:r>
                      <a:rPr lang="en-US" alt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=90°.</m:t>
                    </m:r>
                  </m:oMath>
                </a14:m>
                <a:r>
                  <a:rPr lang="en-US" altLang="ru-RU" sz="2000" dirty="0"/>
                  <a:t> </a:t>
                </a:r>
                <a:r>
                  <a:rPr lang="ru-RU" altLang="ru-RU" sz="2000" dirty="0"/>
                  <a:t>Значит, прямые </a:t>
                </a:r>
                <a:r>
                  <a:rPr lang="en-US" altLang="ru-RU" sz="2000" i="1" dirty="0"/>
                  <a:t>AA’ </a:t>
                </a:r>
                <a:r>
                  <a:rPr lang="ru-RU" altLang="ru-RU" sz="2000" dirty="0"/>
                  <a:t>и </a:t>
                </a:r>
                <a:r>
                  <a:rPr lang="en-US" altLang="ru-RU" sz="2000" i="1" dirty="0"/>
                  <a:t>b </a:t>
                </a:r>
                <a:r>
                  <a:rPr lang="ru-RU" altLang="ru-RU" sz="2000" dirty="0"/>
                  <a:t>перпендикулярны.</a:t>
                </a:r>
              </a:p>
            </p:txBody>
          </p:sp>
        </mc:Choice>
        <mc:Fallback xmlns="">
          <p:sp>
            <p:nvSpPr>
              <p:cNvPr id="122884" name="Text Box 4">
                <a:extLst>
                  <a:ext uri="{FF2B5EF4-FFF2-40B4-BE49-F238E27FC236}">
                    <a16:creationId xmlns:a16="http://schemas.microsoft.com/office/drawing/2014/main" id="{B0FDB7D5-047C-4C60-A3C7-61DFDBB6D8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27784" y="1639872"/>
                <a:ext cx="6486719" cy="3970318"/>
              </a:xfrm>
              <a:prstGeom prst="rect">
                <a:avLst/>
              </a:prstGeom>
              <a:blipFill>
                <a:blip r:embed="rId3"/>
                <a:stretch>
                  <a:fillRect l="-940" r="-1034" b="-18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133231D-9B3B-42EF-A72B-59CD03EE99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4" y="1772816"/>
            <a:ext cx="2588607" cy="344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89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D2A9C79-D192-4202-9385-3193D0A52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5123" name="Text Box 4">
            <a:extLst>
              <a:ext uri="{FF2B5EF4-FFF2-40B4-BE49-F238E27FC236}">
                <a16:creationId xmlns:a16="http://schemas.microsoft.com/office/drawing/2014/main" id="{A9F12996-CA51-4463-8173-2E6F76B33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называется перпендикуляром, опущенным из данной точки на данную прямую?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77840" name="Text Box 16">
            <a:extLst>
              <a:ext uri="{FF2B5EF4-FFF2-40B4-BE49-F238E27FC236}">
                <a16:creationId xmlns:a16="http://schemas.microsoft.com/office/drawing/2014/main" id="{029A96E9-5BC2-4385-9BCC-71ADDA0F7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352800"/>
            <a:ext cx="8686800" cy="192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</a:t>
            </a:r>
            <a:r>
              <a:rPr lang="ru-RU" altLang="ru-RU" sz="3600" dirty="0">
                <a:solidFill>
                  <a:srgbClr val="FF3300"/>
                </a:solidFill>
              </a:rPr>
              <a:t> </a:t>
            </a:r>
            <a:r>
              <a:rPr lang="ru-RU" altLang="ru-RU" sz="2800" dirty="0"/>
              <a:t>П</a:t>
            </a:r>
            <a:r>
              <a:rPr lang="ru-RU" altLang="ru-RU" sz="2800" dirty="0">
                <a:cs typeface="Times New Roman" panose="02020603050405020304" pitchFamily="18" charset="0"/>
              </a:rPr>
              <a:t>ерпендикуляром, опущенным из </a:t>
            </a:r>
            <a:r>
              <a:rPr lang="ru-RU" altLang="ru-RU" sz="2800" dirty="0"/>
              <a:t>данной </a:t>
            </a:r>
            <a:r>
              <a:rPr lang="ru-RU" altLang="ru-RU" sz="2800" dirty="0">
                <a:cs typeface="Times New Roman" panose="02020603050405020304" pitchFamily="18" charset="0"/>
              </a:rPr>
              <a:t>точки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 на </a:t>
            </a:r>
            <a:r>
              <a:rPr lang="ru-RU" altLang="ru-RU" sz="2800" dirty="0"/>
              <a:t>данную </a:t>
            </a:r>
            <a:r>
              <a:rPr lang="ru-RU" altLang="ru-RU" sz="2800" dirty="0">
                <a:cs typeface="Times New Roman" panose="02020603050405020304" pitchFamily="18" charset="0"/>
              </a:rPr>
              <a:t>прямую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/>
              <a:t>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называется отрезок </a:t>
            </a:r>
            <a:r>
              <a:rPr lang="en-US" altLang="ru-RU" sz="2800" i="1" dirty="0"/>
              <a:t>AB</a:t>
            </a:r>
            <a:r>
              <a:rPr lang="ru-RU" altLang="ru-RU" sz="2800" dirty="0"/>
              <a:t>, соединяющий точку </a:t>
            </a:r>
            <a:r>
              <a:rPr lang="en-US" altLang="ru-RU" sz="2800" i="1" dirty="0"/>
              <a:t>A </a:t>
            </a:r>
            <a:r>
              <a:rPr lang="ru-RU" altLang="ru-RU" sz="2800" dirty="0"/>
              <a:t>с точкой </a:t>
            </a:r>
            <a:r>
              <a:rPr lang="en-US" altLang="ru-RU" sz="2800" i="1" dirty="0"/>
              <a:t>B</a:t>
            </a:r>
            <a:r>
              <a:rPr lang="ru-RU" altLang="ru-RU" sz="2800" dirty="0"/>
              <a:t> прямой </a:t>
            </a:r>
            <a:r>
              <a:rPr lang="en-US" altLang="ru-RU" sz="2800" i="1" dirty="0"/>
              <a:t>b</a:t>
            </a:r>
            <a:r>
              <a:rPr lang="ru-RU" altLang="ru-RU" sz="2800" dirty="0"/>
              <a:t>, перпендикулярный прямой </a:t>
            </a:r>
            <a:r>
              <a:rPr lang="en-US" altLang="ru-RU" sz="2800" i="1" dirty="0"/>
              <a:t>b</a:t>
            </a:r>
            <a:r>
              <a:rPr lang="ru-RU" altLang="ru-RU" sz="2800" dirty="0"/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4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93247F5-A4CB-4DCE-B956-6DD3E03BDB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979BFA55-37CB-4EEC-910A-D04B02E3F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Что называется наклонной, проведенной из данной точки к данной прямой?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04452" name="Text Box 4">
            <a:extLst>
              <a:ext uri="{FF2B5EF4-FFF2-40B4-BE49-F238E27FC236}">
                <a16:creationId xmlns:a16="http://schemas.microsoft.com/office/drawing/2014/main" id="{1F8184C1-D999-4899-9252-6F2ACB21A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3528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Наклонной, проведенной из 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к прямой </a:t>
            </a:r>
            <a:r>
              <a:rPr lang="en-US" altLang="ru-RU" sz="2800" i="1" dirty="0"/>
              <a:t>b</a:t>
            </a:r>
            <a:r>
              <a:rPr lang="ru-RU" altLang="ru-RU" sz="2800" dirty="0"/>
              <a:t>, называется отрезок </a:t>
            </a:r>
            <a:r>
              <a:rPr lang="en-US" altLang="ru-RU" sz="2800" i="1" dirty="0"/>
              <a:t>AC</a:t>
            </a:r>
            <a:r>
              <a:rPr lang="ru-RU" altLang="ru-RU" sz="2800" dirty="0"/>
              <a:t>, соединяющей точку </a:t>
            </a:r>
            <a:r>
              <a:rPr lang="en-US" altLang="ru-RU" sz="2800" i="1" dirty="0"/>
              <a:t>A </a:t>
            </a:r>
            <a:r>
              <a:rPr lang="ru-RU" altLang="ru-RU" sz="2800" dirty="0"/>
              <a:t>с произвольной точкой </a:t>
            </a:r>
            <a:r>
              <a:rPr lang="en-US" altLang="ru-RU" sz="2800" i="1" dirty="0"/>
              <a:t>C</a:t>
            </a:r>
            <a:r>
              <a:rPr lang="ru-RU" altLang="ru-RU" sz="2800" dirty="0"/>
              <a:t> прямой </a:t>
            </a:r>
            <a:r>
              <a:rPr lang="en-US" altLang="ru-RU" sz="2800" i="1" dirty="0"/>
              <a:t>b</a:t>
            </a:r>
            <a:r>
              <a:rPr lang="ru-RU" altLang="ru-RU" sz="2800" dirty="0"/>
              <a:t>, отличной от основания перпендикуляра </a:t>
            </a:r>
            <a:r>
              <a:rPr lang="en-US" altLang="ru-RU" sz="2800" i="1" dirty="0"/>
              <a:t>B</a:t>
            </a:r>
            <a:r>
              <a:rPr lang="ru-RU" altLang="ru-RU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1695</Words>
  <Application>Microsoft Office PowerPoint</Application>
  <PresentationFormat>Экран (4:3)</PresentationFormat>
  <Paragraphs>149</Paragraphs>
  <Slides>30</Slides>
  <Notes>30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3" baseType="lpstr">
      <vt:lpstr>Cambria Math</vt:lpstr>
      <vt:lpstr>Times New Roman</vt:lpstr>
      <vt:lpstr>Оформление по умолчанию</vt:lpstr>
      <vt:lpstr>15. Перпендикуляр и наклонная</vt:lpstr>
      <vt:lpstr>Презентация PowerPoint</vt:lpstr>
      <vt:lpstr>Презентация PowerPoint</vt:lpstr>
      <vt:lpstr>Презентация PowerPoint</vt:lpstr>
      <vt:lpstr>Упражнение</vt:lpstr>
      <vt:lpstr>Пример 1</vt:lpstr>
      <vt:lpstr>Пример 2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82</cp:revision>
  <dcterms:created xsi:type="dcterms:W3CDTF">2008-04-30T05:51:18Z</dcterms:created>
  <dcterms:modified xsi:type="dcterms:W3CDTF">2021-07-01T08:31:25Z</dcterms:modified>
</cp:coreProperties>
</file>