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64" r:id="rId2"/>
    <p:sldId id="315" r:id="rId3"/>
    <p:sldId id="294" r:id="rId4"/>
    <p:sldId id="295" r:id="rId5"/>
    <p:sldId id="289" r:id="rId6"/>
    <p:sldId id="301" r:id="rId7"/>
    <p:sldId id="302" r:id="rId8"/>
    <p:sldId id="303" r:id="rId9"/>
    <p:sldId id="309" r:id="rId10"/>
    <p:sldId id="310" r:id="rId11"/>
    <p:sldId id="311" r:id="rId12"/>
    <p:sldId id="312" r:id="rId13"/>
    <p:sldId id="313" r:id="rId14"/>
    <p:sldId id="314" r:id="rId15"/>
    <p:sldId id="300" r:id="rId16"/>
    <p:sldId id="296" r:id="rId17"/>
    <p:sldId id="297" r:id="rId18"/>
    <p:sldId id="304" r:id="rId19"/>
    <p:sldId id="305" r:id="rId20"/>
    <p:sldId id="298" r:id="rId21"/>
    <p:sldId id="316" r:id="rId22"/>
    <p:sldId id="280" r:id="rId23"/>
    <p:sldId id="292" r:id="rId24"/>
    <p:sldId id="307" r:id="rId25"/>
    <p:sldId id="281" r:id="rId26"/>
    <p:sldId id="282" r:id="rId27"/>
    <p:sldId id="283" r:id="rId28"/>
    <p:sldId id="317" r:id="rId29"/>
    <p:sldId id="293" r:id="rId30"/>
    <p:sldId id="291" r:id="rId31"/>
    <p:sldId id="290" r:id="rId32"/>
    <p:sldId id="318" r:id="rId33"/>
    <p:sldId id="319" r:id="rId34"/>
    <p:sldId id="320" r:id="rId35"/>
    <p:sldId id="299" r:id="rId36"/>
    <p:sldId id="321" r:id="rId37"/>
    <p:sldId id="322" r:id="rId38"/>
    <p:sldId id="323" r:id="rId39"/>
    <p:sldId id="324" r:id="rId40"/>
    <p:sldId id="325" r:id="rId41"/>
    <p:sldId id="306" r:id="rId42"/>
    <p:sldId id="326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0929"/>
  </p:normalViewPr>
  <p:slideViewPr>
    <p:cSldViewPr>
      <p:cViewPr varScale="1">
        <p:scale>
          <a:sx n="97" d="100"/>
          <a:sy n="97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85B9BFD-6B0A-4128-9F65-43D10C8AA6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1BAF12-47A7-48E2-876E-3E4F46E798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BFC2B5F-F378-4618-96BB-A35EA4F40B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366E1CE-8006-4B9B-BFDA-20F0445A20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652C8C9-EB84-4639-890B-561F3728D0B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5AD95D5-73DA-41C5-A42A-9C27FA018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F4074F-E740-4222-848F-060A4C55DD9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DF691C8-CB02-4B21-B497-237B2076D2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84BAD7-520F-46A8-928E-F5DA9A8F204C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A2899232-A044-4FDB-9D35-DBAE5B664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2080E0D0-CB6B-43CF-9B11-CB30B6592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B05C556-82EE-46FA-B38E-F0D7FF8A0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A986A22-A815-4CF7-9847-D1B403A8CED0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44637E8-22D5-4B82-AFCB-1DD0CE2CA1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750469F-D470-4DC4-907A-262C03269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39704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AA7BD39-D6EF-411F-92CF-3F9786D4CE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805771-BC4B-451D-968B-ED283D8AA07F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7FF3655-46B6-4288-AD3F-4CE665FD8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6A99BC2E-24F4-4A8D-BE13-E4D6FB1D8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51191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043F8EC-2384-47D1-8E48-F0BEEFE6F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ADD3EF4-961E-4B39-A8B4-3A1AA6F71BEB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9579926-76CE-4761-A725-1B8A10F044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70F5759-6156-426A-9448-AF41D34FB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5893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2B8D1CC5-A3E4-4692-8CAC-147544AE3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B80EBE-8765-4F51-A0FD-FD9065654925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EA9E34B-3BC8-4776-92EB-CB1D8EA597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72289F3E-F8E3-4E41-943C-0FD7392EA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24860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814A6254-634E-4A86-825A-49B25CFD6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5E7138-B653-4370-80B7-5202EB1E0F1C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BDF8903-1CC7-442C-B9C7-DE6990DDD7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6F3DFFC4-881E-4A24-9D68-E829A5CCE2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52349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BA5F959-01B1-435B-9D6D-BDE547003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723946-B348-4A60-BA1B-7C7DB3B8BA02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37891" name="Rectangle 1026">
            <a:extLst>
              <a:ext uri="{FF2B5EF4-FFF2-40B4-BE49-F238E27FC236}">
                <a16:creationId xmlns:a16="http://schemas.microsoft.com/office/drawing/2014/main" id="{9246FC89-6F22-4EBA-939F-554CCEFA6C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1027">
            <a:extLst>
              <a:ext uri="{FF2B5EF4-FFF2-40B4-BE49-F238E27FC236}">
                <a16:creationId xmlns:a16="http://schemas.microsoft.com/office/drawing/2014/main" id="{7DBFABA4-BF1D-4186-8A1B-8AE72E0C3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C9A6A942-F331-4383-A0E5-B5A9E342C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68BBCE-8BFE-4A81-B4FC-41A96612ADAE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237E001-3E74-4231-8CC6-34FA2CA984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ED63592-35CE-47B2-9EFD-B041C6085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C5B04D8-7965-43E3-A1FC-3CA51097D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96C210-87C5-4B26-B1E7-453069EB2DD0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9939" name="Rectangle 1026">
            <a:extLst>
              <a:ext uri="{FF2B5EF4-FFF2-40B4-BE49-F238E27FC236}">
                <a16:creationId xmlns:a16="http://schemas.microsoft.com/office/drawing/2014/main" id="{DAA0AE05-9B7E-4778-ADC6-FC1D051515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1027">
            <a:extLst>
              <a:ext uri="{FF2B5EF4-FFF2-40B4-BE49-F238E27FC236}">
                <a16:creationId xmlns:a16="http://schemas.microsoft.com/office/drawing/2014/main" id="{AC2F6133-6420-453E-A09A-CA676D9A2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54B7EBE-674A-4894-855B-288A533A86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23EB881-96D1-4DF6-A641-9BAC179EA2EE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AD4D2F2-96AB-48D4-A746-0A6AD9CA63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18BD945-95EF-43DE-962C-B663DE2C5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D2C82336-D8C9-4745-9F4A-F957D2581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055565F-4F48-46E2-97DF-2BE6F4A533A3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51CF21E-EC27-425A-8E76-110A664B4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5769878-F0D1-43AA-9C05-256916106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DF691C8-CB02-4B21-B497-237B2076D2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84BAD7-520F-46A8-928E-F5DA9A8F204C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A2899232-A044-4FDB-9D35-DBAE5B664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2080E0D0-CB6B-43CF-9B11-CB30B6592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7512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0F2F09E-63CE-47B8-A87D-98927D590D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FE2164-96D6-4BB9-845F-62FF82D204BF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E89A0D3-388C-4612-B389-1AA73A1C78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B6FA22C-A8BD-4068-9758-1CF3764E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F71665A-E215-46DA-AF53-D9D709755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F53DF21-F49F-4447-9CA8-1509A0D0ADE9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3A8D691-E0E5-4ADA-838E-0A682A913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2D3B54D-AB3F-4826-A972-E1699397E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54712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57A514A-07A2-47FD-974E-68B823FDC4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FD8142-A61C-4888-8BED-951BE0EBDE7A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81C7256-1945-444D-9FB5-7C6DC276CF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F438406-EFB3-49DA-97FB-D2968BD26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265167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9FA6960-2682-42FB-858D-297466C0EC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DDB418-50E2-461C-BC6B-9A79F19A5451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2A9E763A-9C0A-4E7D-BEB3-F68B86F1C0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B0D2D7B-7F73-4290-A1A7-F01A3CF54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AA1BC58-B098-4985-9153-8B67F8F61C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20B5CAD-7AB9-4E5B-809C-316DBF7C6B79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902D796-A0F3-4216-B5C7-3A200DD85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1DE13FB-C6A5-4840-8953-762349E29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ABDAB5F-AFFE-42E8-BEBE-D1F2BC8B5C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96DDEF-9E1B-475A-9C6F-A6D63ECCB31A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7B0CE46-1415-4F5F-B801-F7A13099EF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2628A09-B4DF-499A-87F3-C2C7442E5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A6E4696-B9D1-4BD4-B708-59CBCC8CA6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1C45C6-B520-4C62-853B-60A20289EDFE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27E4828-EC93-4D95-A354-19C7A05751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61EBAD2-3AE9-478B-8CB8-3237AD667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E6CB370-247B-4EFE-93FA-31AEB14E57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3A4F09-2B0E-469F-8766-92CDFD2BF4D7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789F208-45D5-4169-9CCA-E1126819C1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EA1D665-9FA0-4CCD-ABE3-4A32B39AE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AA1BC58-B098-4985-9153-8B67F8F61C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20B5CAD-7AB9-4E5B-809C-316DBF7C6B79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902D796-A0F3-4216-B5C7-3A200DD85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1DE13FB-C6A5-4840-8953-762349E29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51246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9C21F13-520C-4BBA-AAF3-9F202E629E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E0CB6B-A487-4770-87F2-59078A038459}" type="slidenum">
              <a:rPr lang="ru-RU" altLang="ru-RU" sz="1200"/>
              <a:pPr eaLnBrk="1" hangingPunct="1"/>
              <a:t>29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38849BAC-34A2-4A91-8057-BED07CF48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09AB02D-1F70-4F9A-8349-2BE407079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F71665A-E215-46DA-AF53-D9D709755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F53DF21-F49F-4447-9CA8-1509A0D0ADE9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3A8D691-E0E5-4ADA-838E-0A682A913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2D3B54D-AB3F-4826-A972-E1699397E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F0F64EA1-76FE-4C05-868A-C1B8F674B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01CA41-6E4E-4FE7-98BA-130CF7967574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ADF8FC0-B8FA-47D8-9D46-F2E32992B2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8E9CBAF-444E-4B68-A61A-423D939E9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1009E21-184D-40BF-A585-AA5B2AF0C1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2866DCC-38C6-412B-A08A-27BBF97DC9B7}" type="slidenum">
              <a:rPr lang="ru-RU" altLang="ru-RU" sz="1200"/>
              <a:pPr eaLnBrk="1" hangingPunct="1"/>
              <a:t>31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02C39FB-6E7D-4EE1-A75D-046738D9F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9121058-5133-4948-9F6A-03F1D03EF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299B631-CC77-401A-8505-CF38760762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7171C9-2319-416B-BBDD-38C2637B67D6}" type="slidenum">
              <a:rPr lang="ru-RU" altLang="ru-RU" sz="1200"/>
              <a:pPr/>
              <a:t>32</a:t>
            </a:fld>
            <a:endParaRPr lang="ru-RU" altLang="ru-RU" sz="1200"/>
          </a:p>
        </p:txBody>
      </p:sp>
      <p:sp>
        <p:nvSpPr>
          <p:cNvPr id="33795" name="Rectangle 1026">
            <a:extLst>
              <a:ext uri="{FF2B5EF4-FFF2-40B4-BE49-F238E27FC236}">
                <a16:creationId xmlns:a16="http://schemas.microsoft.com/office/drawing/2014/main" id="{FDC8BE6F-7BA4-4985-BE5C-AECC6AE93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1027">
            <a:extLst>
              <a:ext uri="{FF2B5EF4-FFF2-40B4-BE49-F238E27FC236}">
                <a16:creationId xmlns:a16="http://schemas.microsoft.com/office/drawing/2014/main" id="{50A436E1-562F-47AC-9F8B-76D4F8245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710422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2365679E-5840-4C84-9DF8-C9650AC731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390924-FC0A-44FD-A3E8-A3B7167DA414}" type="slidenum">
              <a:rPr lang="ru-RU" altLang="ru-RU" sz="1200"/>
              <a:pPr/>
              <a:t>33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E1C70E0-69B9-493C-8FFF-15152288B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10C5E7A-8F74-4345-8F1D-8DC6C8705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970506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455E3D2-7228-4E3A-9720-A04DFD817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206FA9-EF8C-44EC-9179-4D39CD1A1131}" type="slidenum">
              <a:rPr lang="ru-RU" altLang="ru-RU" sz="1200"/>
              <a:pPr/>
              <a:t>34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BCF6F9C-8429-4BF8-B2D4-A5EB541C3C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B02A3E6-0E60-48BF-97F0-AC0844F36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489096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269A988-4DDE-4F90-A27A-01AB0EAB9C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07391F-9015-402A-924C-0C13EC9C7CE6}" type="slidenum">
              <a:rPr lang="ru-RU" altLang="ru-RU" sz="1200"/>
              <a:pPr/>
              <a:t>35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DA3E513-6349-4CD5-B18E-00FFD13DEC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675611A0-FC1F-4730-B7DE-7934E064A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154913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4CDD9EE-444C-4471-8DA3-642B08868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D13917-3B87-42D5-8341-E7E36D822015}" type="slidenum">
              <a:rPr lang="ru-RU" altLang="ru-RU" sz="1200"/>
              <a:pPr/>
              <a:t>36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9111323-8ABB-4BCD-B23B-873BF0962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C09D7D1-F01B-4CC9-A5BD-1473444F9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295499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7CE1D7E-FDB8-4A0A-B0A3-0A93E8B421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3B6DA3-A37C-47D5-8DC7-B9C44E4D56FA}" type="slidenum">
              <a:rPr lang="ru-RU" altLang="ru-RU" sz="1200"/>
              <a:pPr/>
              <a:t>37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BA9245A-337E-4A5F-8546-C26134AE0E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BBB4D7EE-65F7-486F-A867-4A560054C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80810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F4F98DD-DC4B-4F30-8C13-557DC62324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F04EF0-29E2-4D9E-A76E-6CF0355D0418}" type="slidenum">
              <a:rPr lang="ru-RU" altLang="ru-RU" sz="1200"/>
              <a:pPr/>
              <a:t>38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3F8D143-5675-41F1-A227-5B23D2422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000528A-C513-40E4-AE15-D6D875FAE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77710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563E772C-49C7-4F27-91B8-5660EBEF18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C0A13E-CD97-4A7C-B92D-E25B8B92A3E9}" type="slidenum">
              <a:rPr lang="ru-RU" altLang="ru-RU" sz="1200"/>
              <a:pPr/>
              <a:t>39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7056CB0-B03A-4FB6-8A72-AD4D339489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61EB912-ABC9-4810-BCE3-2FA41289F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84384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CD45B02-D892-49F3-826D-5D82BD3FB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1D4336A-8671-4D3D-9C7F-258EC5021211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B74D07B-583B-4011-A7EC-AC33E9326C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59B803A-D828-4497-A2FA-0943D3E2D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F9EEAD31-4ACA-42E9-BCF6-F08D2E383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BA4E5A-4EBF-4131-A6DC-FDDF3ED921AB}" type="slidenum">
              <a:rPr lang="ru-RU" altLang="ru-RU" sz="1200"/>
              <a:pPr/>
              <a:t>40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CD2CB50-FA2C-484F-85EE-0898EF0C99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8560B5C-4D31-4BA8-9C2E-3057C2FB3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20988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9E1C30D1-8E47-4053-A005-BDA666FC1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61C6D4-5C00-4F57-B1D3-2416F61517DC}" type="slidenum">
              <a:rPr lang="ru-RU" altLang="ru-RU" sz="1200"/>
              <a:pPr/>
              <a:t>41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6B9B980-AECC-4E73-AD2E-2513912862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E07318D-5E5E-4F66-923B-9CC3FEF72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549404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052A559-1971-4266-998A-EB6DD472C9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FB1EEF-15B8-46F3-B4A7-25D71F0962FE}" type="slidenum">
              <a:rPr lang="ru-RU" altLang="ru-RU" sz="1200"/>
              <a:pPr/>
              <a:t>42</a:t>
            </a:fld>
            <a:endParaRPr lang="ru-RU" altLang="ru-R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8A37FDB-A419-487E-A4BF-80946700A7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47186DC9-B54C-4710-8545-3AE8CFF18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54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1AB2279-2846-4F96-82BB-3FCC6641D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96E4B2-9E75-49AE-8500-93DB6B2B2ED4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30B8C76-4DF3-4DC8-87B7-36240C2A6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FE29096-C565-4D86-B75C-FFCA85D26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2020386-6AFE-4394-8DBD-8BFC7C79CF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24C77F-2213-4B8E-9E9C-9E630C138C33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4819" name="Rectangle 1026">
            <a:extLst>
              <a:ext uri="{FF2B5EF4-FFF2-40B4-BE49-F238E27FC236}">
                <a16:creationId xmlns:a16="http://schemas.microsoft.com/office/drawing/2014/main" id="{C18A8590-474B-4040-B266-7F4163E669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>
            <a:extLst>
              <a:ext uri="{FF2B5EF4-FFF2-40B4-BE49-F238E27FC236}">
                <a16:creationId xmlns:a16="http://schemas.microsoft.com/office/drawing/2014/main" id="{03ADFB35-9E60-4C57-B08B-BA43E3D12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267E87F-1795-4ED0-91ED-5607BC0E1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44E95F8-0357-4791-9A5D-47DBE5BF0A4D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2E1D0FC-FD50-4E33-A0BA-25AAB2ABA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BCC41DF-0DEF-4F94-B91D-93D8727D7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5C87545D-272A-4259-9F58-482A76035C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791732-0460-476A-8A1A-0C5202B1EEE6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D1533D5-B3DC-4EB8-A8EC-B635A9CFBE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5905403-B700-45ED-93E8-9AECAF8B8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1DC8D50-648D-4D40-BA0D-99DE6E8B78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34F2F5-95DE-4844-951E-491051218B8F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73B519A0-ECF9-4DC1-A0C4-636C69E14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D94DF303-D550-48B2-B7C1-F934EAF3B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550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E445CF-72FD-4EFC-A5B5-E3407C5AC4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D796C1-D769-4020-B5B1-17B5E60AB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08A19E-F256-4B9C-9909-1243168DDB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D40CD-364B-46FA-B924-0F6C77220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134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29C34D-17BC-49BC-8563-1E1425D0D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243BF9-4C27-49C8-932F-8F5DF5567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9002BD-D2CA-42CB-ACCE-4D1D6C8A20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D5121-61CE-4F6B-9882-2392D5BE86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813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A43F6F-F92F-4572-AA37-5091096EF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CDFA5D-0F1B-46F0-B1B2-E821F7CF4C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4253C6-23FE-4DD4-9690-EFFC9F8EE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B3EC2C-100E-40A3-8B82-BFD5DF36A9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583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4D0937-A040-48F8-9A71-E8C768CB1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6D23B5-45C5-4AC6-90E9-8D06FAB639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FE1371-58DD-46AA-AC97-606793CFD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40171-B399-45C1-AB15-2C52323D62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560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9603B8-42D5-44E0-A23D-4FA093CC8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D314E8-416B-449B-B686-C3940CF8F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880830-DC6D-477F-A148-0B76EB5CC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2FC7C-3E97-4C64-9B06-5C87E26008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624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4DA98-8B94-4681-8328-AEDFAA733A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E76F0C-00E0-4D34-A4C4-2F8B5E7AF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BA8EAE-9422-4EE6-9239-48FE3BEB0F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DADC6-AC7D-4C35-9CB3-3F79D4ED63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927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18D7D0-A287-422D-A0A1-A5273D5A8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C802F5-D8EB-4FC0-B6D2-20E7B2EA6C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EEE6CE-6FDB-4739-9382-7AD2451BFE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19052-7E59-4F0C-9B87-15C88D6B03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22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FF6309-8B60-435C-8BD8-7ACBC5D26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2451C0-A204-47E9-8C61-FEA5D31D1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F51BBE-AEFB-4F5C-BB3D-E3B44C1D9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19961-34FD-4925-A3A9-244A581BDB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911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076F4D-7BE9-43EB-92A7-F2FBF9A97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131989-0A1B-4FE7-A5EF-F31118B71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A095BC-EBCC-4E80-8F59-AF3B921AC8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72142-316B-4971-952B-32B609EF5E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270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9398C-C6B9-4EFF-BD4C-9071A507CF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32775-32B5-46FC-B08B-EA9245C4C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D18A79-E9D4-4D38-86C4-C98CE3043A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DE1F0-23E2-438E-8948-5C153B694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762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C89BAB-2B4C-4E6D-8650-0203E8BC2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A59F50-2A41-4577-8C76-B60D4B1DC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F5237-A766-44C5-9464-9F84D8E9E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85F93-3EE4-43F2-B698-BAAEE0825D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332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F020B3-CB8D-4C0E-91EF-3B91D665C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D2CD84-EC59-444A-A768-DBE37CCB1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D2326C-F76A-44A6-BA38-8D0C647629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610457-4172-4084-B618-ED4D24B0D5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C21CD9-DA07-466F-99B6-F00BE28E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99D558-151D-432C-8A62-F0FCC27F625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63D814-EC59-41E1-AC3B-E43CA9E83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132856"/>
            <a:ext cx="8640960" cy="115212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14. </a:t>
            </a:r>
            <a:r>
              <a:rPr lang="ru-RU" altLang="ru-RU" dirty="0">
                <a:solidFill>
                  <a:srgbClr val="FF3300"/>
                </a:solidFill>
              </a:rPr>
              <a:t>Прямоугольные треугольники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54633D-5512-45F6-8013-9FE1BC710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4582CC6-9CCD-4327-8377-AC2931F37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3C90D66B-89A4-44A4-8E88-A40149795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8194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4933" name="Group 5">
            <a:extLst>
              <a:ext uri="{FF2B5EF4-FFF2-40B4-BE49-F238E27FC236}">
                <a16:creationId xmlns:a16="http://schemas.microsoft.com/office/drawing/2014/main" id="{BD4CFA64-CAE6-4472-B859-AF455EC4B85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5902325" cy="3079750"/>
            <a:chOff x="144" y="1776"/>
            <a:chExt cx="3718" cy="1940"/>
          </a:xfrm>
        </p:grpSpPr>
        <p:sp>
          <p:nvSpPr>
            <p:cNvPr id="24582" name="Text Box 6">
              <a:extLst>
                <a:ext uri="{FF2B5EF4-FFF2-40B4-BE49-F238E27FC236}">
                  <a16:creationId xmlns:a16="http://schemas.microsoft.com/office/drawing/2014/main" id="{4B41D2D6-DBFE-474D-83BD-3D9AD8CC5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24583" name="Picture 7">
              <a:extLst>
                <a:ext uri="{FF2B5EF4-FFF2-40B4-BE49-F238E27FC236}">
                  <a16:creationId xmlns:a16="http://schemas.microsoft.com/office/drawing/2014/main" id="{FDE7C06E-E9C7-4D1E-A984-BEB82EC9DD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7" y="177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32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03EA0EA-4F3D-44AD-A6C2-A215923F0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7B7FB0C1-C7C8-4E0F-BF7C-5CC1F4262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2800"/>
              <a:t>равнобедренный </a:t>
            </a:r>
            <a:r>
              <a:rPr lang="ru-RU" altLang="ru-RU" sz="2800">
                <a:cs typeface="Times New Roman" panose="02020603050405020304" pitchFamily="18" charset="0"/>
              </a:rPr>
              <a:t>прямоугольный треугольник, катетом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AC 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</a:t>
            </a:r>
            <a:r>
              <a:rPr lang="ru-RU" altLang="ru-RU" sz="2800"/>
              <a:t> Найдите его гипотенузу, если стороны клеток равны 1.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FCE2C821-61B8-4AFC-B855-18CC6A91C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8956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6981" name="Group 5">
            <a:extLst>
              <a:ext uri="{FF2B5EF4-FFF2-40B4-BE49-F238E27FC236}">
                <a16:creationId xmlns:a16="http://schemas.microsoft.com/office/drawing/2014/main" id="{4B429669-B514-4F9F-958F-53E1834DCF8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89275"/>
            <a:chOff x="336" y="1824"/>
            <a:chExt cx="4896" cy="1946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0E5DE1D6-CF0C-4CE0-AC1E-B819E0820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4.</a:t>
              </a:r>
            </a:p>
          </p:txBody>
        </p:sp>
        <p:pic>
          <p:nvPicPr>
            <p:cNvPr id="25607" name="Picture 7">
              <a:extLst>
                <a:ext uri="{FF2B5EF4-FFF2-40B4-BE49-F238E27FC236}">
                  <a16:creationId xmlns:a16="http://schemas.microsoft.com/office/drawing/2014/main" id="{34E6DB36-1A04-483C-9279-C3DE598B5D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824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956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974A601-056E-41CF-9E90-F981B8FC2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D4C4677B-8CE5-49EE-8DF3-A9904AB13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катетом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0510DF4E-4C2C-4218-8E22-9B431BC27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667000"/>
            <a:ext cx="30781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9029" name="Group 5">
            <a:extLst>
              <a:ext uri="{FF2B5EF4-FFF2-40B4-BE49-F238E27FC236}">
                <a16:creationId xmlns:a16="http://schemas.microsoft.com/office/drawing/2014/main" id="{96F8EA92-61FD-4ED5-B9AA-4BAEF5C7B09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7772400" cy="3170238"/>
            <a:chOff x="336" y="1680"/>
            <a:chExt cx="4896" cy="1997"/>
          </a:xfrm>
        </p:grpSpPr>
        <p:sp>
          <p:nvSpPr>
            <p:cNvPr id="26630" name="Text Box 6">
              <a:extLst>
                <a:ext uri="{FF2B5EF4-FFF2-40B4-BE49-F238E27FC236}">
                  <a16:creationId xmlns:a16="http://schemas.microsoft.com/office/drawing/2014/main" id="{B7925DDA-08B2-428C-B771-FE6ED9451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6631" name="Picture 7">
              <a:extLst>
                <a:ext uri="{FF2B5EF4-FFF2-40B4-BE49-F238E27FC236}">
                  <a16:creationId xmlns:a16="http://schemas.microsoft.com/office/drawing/2014/main" id="{14068952-F3EF-4B19-9681-E18B4F8464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" y="1680"/>
              <a:ext cx="1939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8095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8ADEBC6-9D88-4922-BF90-54E18A246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17AFAA0-9A80-4AA0-9D08-0BF2EA8B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r>
              <a:rPr lang="ru-RU" altLang="ru-RU" sz="3200"/>
              <a:t>Найдите его катет, если стороны клеток равны 1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B25D7CBB-CEB6-46B7-836F-81174CA58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77" name="Group 5">
            <a:extLst>
              <a:ext uri="{FF2B5EF4-FFF2-40B4-BE49-F238E27FC236}">
                <a16:creationId xmlns:a16="http://schemas.microsoft.com/office/drawing/2014/main" id="{3B8B11EC-4C18-4829-9712-E4BF99F154C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200400"/>
            <a:ext cx="7772400" cy="3070225"/>
            <a:chOff x="336" y="1920"/>
            <a:chExt cx="4896" cy="1934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A92C52C9-835E-4623-8F60-B93E886E4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3.</a:t>
              </a:r>
            </a:p>
          </p:txBody>
        </p:sp>
        <p:pic>
          <p:nvPicPr>
            <p:cNvPr id="27655" name="Picture 7">
              <a:extLst>
                <a:ext uri="{FF2B5EF4-FFF2-40B4-BE49-F238E27FC236}">
                  <a16:creationId xmlns:a16="http://schemas.microsoft.com/office/drawing/2014/main" id="{136E77F7-1A65-4DEF-9E1A-2576A3E7F6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0" y="1920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18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782644F-4580-453E-9C52-477B58A38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6606D685-3AAB-494D-8831-E5341A17D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8FC624B1-90C6-4768-A379-683C8D71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2895600"/>
            <a:ext cx="305593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125" name="Group 5">
            <a:extLst>
              <a:ext uri="{FF2B5EF4-FFF2-40B4-BE49-F238E27FC236}">
                <a16:creationId xmlns:a16="http://schemas.microsoft.com/office/drawing/2014/main" id="{B898D0C7-7D09-47C2-8FD2-6B808CE3A20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16250"/>
            <a:chOff x="336" y="1824"/>
            <a:chExt cx="4896" cy="1900"/>
          </a:xfrm>
        </p:grpSpPr>
        <p:sp>
          <p:nvSpPr>
            <p:cNvPr id="28678" name="Text Box 6">
              <a:extLst>
                <a:ext uri="{FF2B5EF4-FFF2-40B4-BE49-F238E27FC236}">
                  <a16:creationId xmlns:a16="http://schemas.microsoft.com/office/drawing/2014/main" id="{39803A57-001F-4FBB-903F-4E8A1151D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8679" name="Picture 7">
              <a:extLst>
                <a:ext uri="{FF2B5EF4-FFF2-40B4-BE49-F238E27FC236}">
                  <a16:creationId xmlns:a16="http://schemas.microsoft.com/office/drawing/2014/main" id="{7B84EC20-6473-413B-B43E-08D6574BB0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" y="1824"/>
              <a:ext cx="1925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069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2B8CFF2-3B62-4902-8D8A-6D9364AF6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4A406EA-B86A-494C-A82B-3C612A5E5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Может ли прямоугольный треугольник иметь стороны 4, 5, 5?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28DF47CE-A847-4240-9223-0B1B307FA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528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83AC09-BC92-4207-AF8A-920B509FB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CC8013B7-A394-4954-B951-112CADB31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1430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Может ли прямоугольный треугольник иметь катеты 11 см и 111 см?</a:t>
            </a:r>
          </a:p>
        </p:txBody>
      </p:sp>
      <p:sp>
        <p:nvSpPr>
          <p:cNvPr id="94214" name="Text Box 6">
            <a:extLst>
              <a:ext uri="{FF2B5EF4-FFF2-40B4-BE49-F238E27FC236}">
                <a16:creationId xmlns:a16="http://schemas.microsoft.com/office/drawing/2014/main" id="{20D5C60D-4234-4D45-88F9-94E9E6D9C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4290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6BC2C73-B346-4F03-A892-8A6A1C97E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479AE864-D1E4-4D1E-B9B0-5FAC07C93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Может ли прямоугольный треугольник иметь тупой угол?</a:t>
            </a:r>
          </a:p>
        </p:txBody>
      </p:sp>
      <p:sp>
        <p:nvSpPr>
          <p:cNvPr id="96264" name="Text Box 8">
            <a:extLst>
              <a:ext uri="{FF2B5EF4-FFF2-40B4-BE49-F238E27FC236}">
                <a16:creationId xmlns:a16="http://schemas.microsoft.com/office/drawing/2014/main" id="{C748760C-E472-43C9-90A2-5B656E54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D9989D9C-5CB6-4BAA-B73E-91477D32C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2291" name="Text Box 1027">
            <a:extLst>
              <a:ext uri="{FF2B5EF4-FFF2-40B4-BE49-F238E27FC236}">
                <a16:creationId xmlns:a16="http://schemas.microsoft.com/office/drawing/2014/main" id="{40529B45-C7E3-4769-AD58-5784E2505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43000"/>
            <a:ext cx="8839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Могут ли неравные прямоугольные треугольники иметь </a:t>
            </a:r>
            <a:r>
              <a:rPr lang="ru-RU" altLang="ru-RU" sz="3200"/>
              <a:t>соответственно </a:t>
            </a:r>
            <a:r>
              <a:rPr lang="ru-RU" altLang="ru-RU" sz="3200">
                <a:cs typeface="Times New Roman" panose="02020603050405020304" pitchFamily="18" charset="0"/>
              </a:rPr>
              <a:t>равные катеты?</a:t>
            </a:r>
          </a:p>
        </p:txBody>
      </p:sp>
      <p:sp>
        <p:nvSpPr>
          <p:cNvPr id="110596" name="Text Box 1028">
            <a:extLst>
              <a:ext uri="{FF2B5EF4-FFF2-40B4-BE49-F238E27FC236}">
                <a16:creationId xmlns:a16="http://schemas.microsoft.com/office/drawing/2014/main" id="{1EB79906-DEA4-4D0F-9774-6C89DF358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8384D82-2E27-45A6-BCBC-81D60CEF1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A404AEC0-AB6C-476F-8C2B-A60E4AFB2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Может ли прямоугольный треугольник быть: а) равнобедренным; б) равносторонним? </a:t>
            </a: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469B944C-ED20-430F-BD5C-04585D22C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  <a:r>
              <a:rPr lang="ru-RU" altLang="ru-RU" sz="3600"/>
              <a:t>а) Да, б)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5B2576F3-84CA-4B0B-A8DF-F166675A4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</a:rPr>
              <a:t>	</a:t>
            </a:r>
            <a:r>
              <a:rPr lang="ru-RU" altLang="ru-RU"/>
              <a:t>Треугольник называется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>
                <a:solidFill>
                  <a:srgbClr val="FF3300"/>
                </a:solidFill>
              </a:rPr>
              <a:t>прямоугольным</a:t>
            </a:r>
            <a:r>
              <a:rPr lang="ru-RU" altLang="ru-RU"/>
              <a:t>, если у него есть прямой угол.</a:t>
            </a:r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id="{67C95640-A48D-44C6-91B2-68710FF53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Гипотенузой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сторона прямоугольного треугольника противолежащая прямому углу.</a:t>
            </a:r>
          </a:p>
        </p:txBody>
      </p:sp>
      <p:sp>
        <p:nvSpPr>
          <p:cNvPr id="2053" name="Text Box 12">
            <a:extLst>
              <a:ext uri="{FF2B5EF4-FFF2-40B4-BE49-F238E27FC236}">
                <a16:creationId xmlns:a16="http://schemas.microsoft.com/office/drawing/2014/main" id="{2015C683-552D-46AF-8230-575526F49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Остальные две стороны прямоугольного треугольника называются </a:t>
            </a:r>
            <a:r>
              <a:rPr lang="ru-RU" altLang="ru-RU" dirty="0">
                <a:solidFill>
                  <a:srgbClr val="FF3300"/>
                </a:solidFill>
              </a:rPr>
              <a:t>катетами.</a:t>
            </a:r>
            <a:endParaRPr lang="ru-RU" altLang="ru-RU" dirty="0"/>
          </a:p>
        </p:txBody>
      </p:sp>
      <p:pic>
        <p:nvPicPr>
          <p:cNvPr id="2054" name="Picture 14">
            <a:extLst>
              <a:ext uri="{FF2B5EF4-FFF2-40B4-BE49-F238E27FC236}">
                <a16:creationId xmlns:a16="http://schemas.microsoft.com/office/drawing/2014/main" id="{431CC7F6-1243-4090-AB78-8219A009F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0"/>
            <a:ext cx="7362825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24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BDAF5FB-8C1C-4D85-BC04-D18113780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20F9FCC0-45CA-4290-90CD-B9BA11F3D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Стороны прямоугольного треугольника равны 3 см, 4 см, 5 см. Чему равна гипотенуза?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DE3F457E-8C9C-4B9D-B425-EC6E19CBE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2672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5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681554CD-EBBE-4D33-A633-38D9C6285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Докажите, что если катет и противолежащий острый угол одного прямоугольного треугольника соответственно равны катету и противолежащему острому углу другого прямоугольного треугольника, то такие треугольники равны.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FC3E10-FD0F-4D04-8E96-86F1A1527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139559"/>
            <a:ext cx="4176464" cy="1405257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613E7CF-D0A1-47E4-80B6-5343B06AE66F}"/>
              </a:ext>
            </a:extLst>
          </p:cNvPr>
          <p:cNvGrpSpPr/>
          <p:nvPr/>
        </p:nvGrpSpPr>
        <p:grpSpPr>
          <a:xfrm>
            <a:off x="0" y="2142983"/>
            <a:ext cx="9144000" cy="4799918"/>
            <a:chOff x="0" y="2142983"/>
            <a:chExt cx="9144000" cy="4799918"/>
          </a:xfrm>
        </p:grpSpPr>
        <p:sp>
          <p:nvSpPr>
            <p:cNvPr id="3080" name="Text Box 11">
              <a:extLst>
                <a:ext uri="{FF2B5EF4-FFF2-40B4-BE49-F238E27FC236}">
                  <a16:creationId xmlns:a16="http://schemas.microsoft.com/office/drawing/2014/main" id="{19582483-F145-4BC0-875F-490DED53E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634577"/>
              <a:ext cx="914400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altLang="ru-RU" sz="2000" dirty="0">
                  <a:solidFill>
                    <a:srgbClr val="FF0000"/>
                  </a:solidFill>
                </a:rPr>
                <a:t>Доказательство.</a:t>
              </a:r>
              <a:r>
                <a:rPr lang="ru-RU" altLang="ru-RU" sz="2000" dirty="0"/>
                <a:t> Отложим треугольник </a:t>
              </a:r>
              <a:r>
                <a:rPr lang="en-US" altLang="ru-RU" sz="2000" i="1" dirty="0"/>
                <a:t>ABC </a:t>
              </a:r>
              <a:r>
                <a:rPr lang="ru-RU" altLang="ru-RU" sz="2000" dirty="0"/>
                <a:t>от луча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в полуплоскость, не содержащую точку 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Получим треугольник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B’C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В треугольнике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B’ </a:t>
              </a:r>
              <a:r>
                <a:rPr lang="ru-RU" altLang="ru-RU" sz="2000" dirty="0"/>
                <a:t>равны углы 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B’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Следовательно, он равнобедренный,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=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B’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Так как высота в равнобедренном треугольнике, опущенная на основание, является и медианой, то равны отрезки 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B’C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Следовательно, равны прямоугольные треугольники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B’C</a:t>
              </a:r>
              <a:r>
                <a:rPr lang="en-US" altLang="ru-RU" sz="2000" baseline="-25000" dirty="0"/>
                <a:t>1</a:t>
              </a:r>
              <a:r>
                <a:rPr lang="ru-RU" altLang="ru-RU" sz="2000" dirty="0"/>
                <a:t>. Значит, равны и прямоугольные треугольники </a:t>
              </a:r>
              <a:r>
                <a:rPr lang="en-US" altLang="ru-RU" sz="2000" i="1" dirty="0"/>
                <a:t>ABC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A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B</a:t>
              </a:r>
              <a:r>
                <a:rPr lang="en-US" altLang="ru-RU" sz="2000" baseline="-25000" dirty="0"/>
                <a:t>1</a:t>
              </a:r>
              <a:r>
                <a:rPr lang="en-US" altLang="ru-RU" sz="2000" i="1" dirty="0"/>
                <a:t>C</a:t>
              </a:r>
              <a:r>
                <a:rPr lang="en-US" altLang="ru-RU" sz="2000" baseline="-25000" dirty="0"/>
                <a:t>1</a:t>
              </a:r>
              <a:r>
                <a:rPr lang="en-US" altLang="ru-RU" sz="2000" dirty="0"/>
                <a:t>.</a:t>
              </a:r>
              <a:endParaRPr lang="ru-RU" altLang="ru-RU" sz="2000" dirty="0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EEDB7D21-719E-4B08-8616-AD50EE9DD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39752" y="2142983"/>
              <a:ext cx="4176464" cy="2496052"/>
            </a:xfrm>
            <a:prstGeom prst="rect">
              <a:avLst/>
            </a:prstGeom>
          </p:spPr>
        </p:pic>
      </p:grpSp>
      <p:sp>
        <p:nvSpPr>
          <p:cNvPr id="15" name="Rectangle 2">
            <a:extLst>
              <a:ext uri="{FF2B5EF4-FFF2-40B4-BE49-F238E27FC236}">
                <a16:creationId xmlns:a16="http://schemas.microsoft.com/office/drawing/2014/main" id="{04C8F3D1-A3EF-4860-A96B-55AAC3554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472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6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13DBBD0-DEDA-4228-8C49-9B1660CB1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Докажите, что если</a:t>
            </a:r>
            <a:r>
              <a:rPr lang="ru-RU" altLang="ru-RU" sz="2800">
                <a:cs typeface="Times New Roman" panose="02020603050405020304" pitchFamily="18" charset="0"/>
              </a:rPr>
              <a:t> равнобедренных треугольниках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равны основания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и высоты </a:t>
            </a:r>
            <a:r>
              <a:rPr lang="en-US" altLang="ru-RU" sz="2800" i="1">
                <a:cs typeface="Times New Roman" panose="02020603050405020304" pitchFamily="18" charset="0"/>
              </a:rPr>
              <a:t>CH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H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/>
              <a:t>, т</a:t>
            </a:r>
            <a:r>
              <a:rPr lang="ru-RU" altLang="ru-RU" sz="2800">
                <a:cs typeface="Times New Roman" panose="02020603050405020304" pitchFamily="18" charset="0"/>
              </a:rPr>
              <a:t>о треугольники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равны. 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E3244567-C85A-41D2-829C-0C20F413E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91440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ACH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двум катетам. Значит, </a:t>
            </a:r>
            <a:r>
              <a:rPr lang="en-US" altLang="ru-RU" i="1">
                <a:cs typeface="Times New Roman" panose="02020603050405020304" pitchFamily="18" charset="0"/>
              </a:rPr>
              <a:t>AC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Таким образом,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трем сторонам. </a:t>
            </a:r>
          </a:p>
        </p:txBody>
      </p:sp>
      <p:pic>
        <p:nvPicPr>
          <p:cNvPr id="10244" name="Picture 5">
            <a:extLst>
              <a:ext uri="{FF2B5EF4-FFF2-40B4-BE49-F238E27FC236}">
                <a16:creationId xmlns:a16="http://schemas.microsoft.com/office/drawing/2014/main" id="{EE45E624-E473-40DD-96BA-84DE8AACC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51054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4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D9D34E1-7486-4DB9-896C-E97A0BDB9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6E6F50EB-95C3-4848-866D-690FF8A81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</a:t>
            </a:r>
            <a:r>
              <a:rPr lang="ru-RU" altLang="ru-RU" sz="2800" dirty="0"/>
              <a:t>высоты, проведенные к боковым сторонам равнобедренного треугольника,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3973" name="Text Box 5">
            <a:extLst>
              <a:ext uri="{FF2B5EF4-FFF2-40B4-BE49-F238E27FC236}">
                <a16:creationId xmlns:a16="http://schemas.microsoft.com/office/drawing/2014/main" id="{33F851F6-0A4F-4220-8A9A-90A6C2D2C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8768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– равнобедренный треугольник (</a:t>
            </a:r>
            <a:r>
              <a:rPr lang="en-US" altLang="ru-RU" i="1" dirty="0"/>
              <a:t>AC = BC</a:t>
            </a:r>
            <a:r>
              <a:rPr lang="en-US" altLang="ru-RU" dirty="0"/>
              <a:t>), </a:t>
            </a:r>
            <a:r>
              <a:rPr lang="en-US" altLang="ru-RU" i="1" dirty="0"/>
              <a:t>AD </a:t>
            </a:r>
            <a:r>
              <a:rPr lang="ru-RU" altLang="ru-RU" dirty="0"/>
              <a:t>и </a:t>
            </a:r>
            <a:r>
              <a:rPr lang="en-US" altLang="ru-RU" i="1" dirty="0"/>
              <a:t>BD </a:t>
            </a:r>
            <a:r>
              <a:rPr lang="en-US" altLang="ru-RU" dirty="0"/>
              <a:t>–</a:t>
            </a:r>
            <a:r>
              <a:rPr lang="en-US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высоты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Прямоугольные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BAE</a:t>
            </a:r>
            <a:r>
              <a:rPr lang="ru-RU" altLang="ru-RU" dirty="0">
                <a:cs typeface="Times New Roman" panose="02020603050405020304" pitchFamily="18" charset="0"/>
              </a:rPr>
              <a:t> равны по гипотенузе и </a:t>
            </a:r>
            <a:r>
              <a:rPr lang="ru-RU" altLang="ru-RU" dirty="0"/>
              <a:t>острому углу</a:t>
            </a:r>
            <a:r>
              <a:rPr lang="ru-RU" altLang="ru-RU" dirty="0">
                <a:cs typeface="Times New Roman" panose="02020603050405020304" pitchFamily="18" charset="0"/>
              </a:rPr>
              <a:t>. Значит,</a:t>
            </a:r>
            <a:r>
              <a:rPr lang="ru-RU" altLang="ru-RU" dirty="0"/>
              <a:t> </a:t>
            </a:r>
            <a:r>
              <a:rPr lang="en-US" altLang="ru-RU" i="1" dirty="0"/>
              <a:t>AD = BE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6389" name="Picture 8">
            <a:extLst>
              <a:ext uri="{FF2B5EF4-FFF2-40B4-BE49-F238E27FC236}">
                <a16:creationId xmlns:a16="http://schemas.microsoft.com/office/drawing/2014/main" id="{4BD25E1B-5CAB-49C9-A3E4-9F79E1206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789238" cy="258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33AA9D-C1BE-4924-BDC5-BA95C0F44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BC7841E-9466-4A50-AD7C-4718D5779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534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если две высоты треугольника равны, то этот треугольник – равнобедренный. </a:t>
            </a:r>
          </a:p>
        </p:txBody>
      </p:sp>
      <p:pic>
        <p:nvPicPr>
          <p:cNvPr id="17412" name="Picture 8">
            <a:extLst>
              <a:ext uri="{FF2B5EF4-FFF2-40B4-BE49-F238E27FC236}">
                <a16:creationId xmlns:a16="http://schemas.microsoft.com/office/drawing/2014/main" id="{D3AAC08F-E6ED-4625-A53A-4C3856CF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789238" cy="258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414" name="Text Box 5">
                <a:extLst>
                  <a:ext uri="{FF2B5EF4-FFF2-40B4-BE49-F238E27FC236}">
                    <a16:creationId xmlns:a16="http://schemas.microsoft.com/office/drawing/2014/main" id="{7C472E5A-9A7B-4CA9-BA1B-192D38004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2001"/>
                <a:ext cx="9144000" cy="1570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Доказательство: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Пусть в треугольнике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высоты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BE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равны. Прямоугольные треугольники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BAE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равны по гипотенузе и катету. Значит,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и, следовательно, треугольник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– равнобедренный.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endParaRPr lang="en-US" altLang="ru-RU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414" name="Text Box 5">
                <a:extLst>
                  <a:ext uri="{FF2B5EF4-FFF2-40B4-BE49-F238E27FC236}">
                    <a16:creationId xmlns:a16="http://schemas.microsoft.com/office/drawing/2014/main" id="{7C472E5A-9A7B-4CA9-BA1B-192D38004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1"/>
                <a:ext cx="9144000" cy="1570038"/>
              </a:xfrm>
              <a:prstGeom prst="rect">
                <a:avLst/>
              </a:prstGeom>
              <a:blipFill>
                <a:blip r:embed="rId4"/>
                <a:stretch>
                  <a:fillRect l="-1000" t="-3101" r="-1000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AF260AC-B1C6-4677-BFE5-5F34091AA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в равнобедренных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равны основания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высоты </a:t>
            </a:r>
            <a:r>
              <a:rPr lang="en-US" altLang="ru-RU" sz="2800" i="1" dirty="0">
                <a:cs typeface="Times New Roman" panose="02020603050405020304" pitchFamily="18" charset="0"/>
              </a:rPr>
              <a:t>AH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H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</a:t>
            </a:r>
            <a:r>
              <a:rPr lang="ru-RU" altLang="ru-RU" sz="2800" dirty="0">
                <a:cs typeface="Times New Roman" panose="02020603050405020304" pitchFamily="18" charset="0"/>
              </a:rPr>
              <a:t>то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равны.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01978763-87A5-44B6-A600-BEFBB384B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Таким образом,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стороне и двум прилежащим к ней углам. </a:t>
            </a:r>
          </a:p>
        </p:txBody>
      </p:sp>
      <p:pic>
        <p:nvPicPr>
          <p:cNvPr id="12292" name="Picture 5">
            <a:extLst>
              <a:ext uri="{FF2B5EF4-FFF2-40B4-BE49-F238E27FC236}">
                <a16:creationId xmlns:a16="http://schemas.microsoft.com/office/drawing/2014/main" id="{8100B5E9-D1D9-41F0-A908-D0DA0ED04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00200"/>
            <a:ext cx="5486400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7D295D8B-8563-444C-A0E9-EB873FFD9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Докажите, что если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ru-RU" altLang="ru-RU" sz="2800"/>
              <a:t>в остроугольных </a:t>
            </a:r>
            <a:r>
              <a:rPr lang="ru-RU" altLang="ru-RU" sz="2800">
                <a:cs typeface="Times New Roman" panose="02020603050405020304" pitchFamily="18" charset="0"/>
              </a:rPr>
              <a:t>треугольниках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ru-RU" altLang="ru-RU" sz="2800"/>
              <a:t>угол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i="1">
                <a:cs typeface="Times New Roman" panose="02020603050405020304" pitchFamily="18" charset="0"/>
              </a:rPr>
              <a:t> </a:t>
            </a:r>
            <a:r>
              <a:rPr lang="ru-RU" altLang="ru-RU" sz="2800"/>
              <a:t>равен углу</a:t>
            </a:r>
            <a:r>
              <a:rPr lang="ru-RU" altLang="ru-RU" sz="2800" i="1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высота </a:t>
            </a:r>
            <a:r>
              <a:rPr lang="en-US" altLang="ru-RU" sz="2800" i="1">
                <a:cs typeface="Times New Roman" panose="02020603050405020304" pitchFamily="18" charset="0"/>
              </a:rPr>
              <a:t>AH </a:t>
            </a:r>
            <a:r>
              <a:rPr lang="ru-RU" altLang="ru-RU" sz="2800">
                <a:cs typeface="Times New Roman" panose="02020603050405020304" pitchFamily="18" charset="0"/>
              </a:rPr>
              <a:t>равна высоте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H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/>
              <a:t>, </a:t>
            </a:r>
            <a:r>
              <a:rPr lang="ru-RU" altLang="ru-RU" sz="2800">
                <a:cs typeface="Times New Roman" panose="02020603050405020304" pitchFamily="18" charset="0"/>
              </a:rPr>
              <a:t>то треугольники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равны.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1352CCEC-51CF-4373-A16B-FC0FD17BA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Таким образом, в треугольниках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 Следовательно, эти треугольники равны по стороне и двум прилежащим к ней углам. </a:t>
            </a:r>
          </a:p>
        </p:txBody>
      </p:sp>
      <p:pic>
        <p:nvPicPr>
          <p:cNvPr id="14340" name="Picture 5">
            <a:extLst>
              <a:ext uri="{FF2B5EF4-FFF2-40B4-BE49-F238E27FC236}">
                <a16:creationId xmlns:a16="http://schemas.microsoft.com/office/drawing/2014/main" id="{BE5B5231-CC00-4A7A-AF6A-CDADF09BB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7912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C7F54C0C-4050-4236-AA91-0E1C0DDB6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Докажите, что если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ru-RU" altLang="ru-RU" sz="2800"/>
              <a:t>в остроугольных </a:t>
            </a:r>
            <a:r>
              <a:rPr lang="ru-RU" altLang="ru-RU" sz="2800">
                <a:cs typeface="Times New Roman" panose="02020603050405020304" pitchFamily="18" charset="0"/>
              </a:rPr>
              <a:t>треугольниках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высота </a:t>
            </a:r>
            <a:r>
              <a:rPr lang="en-US" altLang="ru-RU" sz="2800" i="1">
                <a:cs typeface="Times New Roman" panose="02020603050405020304" pitchFamily="18" charset="0"/>
              </a:rPr>
              <a:t>AH </a:t>
            </a:r>
            <a:r>
              <a:rPr lang="ru-RU" altLang="ru-RU" sz="2800">
                <a:cs typeface="Times New Roman" panose="02020603050405020304" pitchFamily="18" charset="0"/>
              </a:rPr>
              <a:t>равна высоте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H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высота </a:t>
            </a:r>
            <a:r>
              <a:rPr lang="en-US" altLang="ru-RU" sz="2800" i="1">
                <a:cs typeface="Times New Roman" panose="02020603050405020304" pitchFamily="18" charset="0"/>
              </a:rPr>
              <a:t>BG </a:t>
            </a:r>
            <a:r>
              <a:rPr lang="ru-RU" altLang="ru-RU" sz="2800">
                <a:cs typeface="Times New Roman" panose="02020603050405020304" pitchFamily="18" charset="0"/>
              </a:rPr>
              <a:t>равна высоте 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G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/>
              <a:t>, </a:t>
            </a:r>
            <a:r>
              <a:rPr lang="ru-RU" altLang="ru-RU" sz="2800">
                <a:cs typeface="Times New Roman" panose="02020603050405020304" pitchFamily="18" charset="0"/>
              </a:rPr>
              <a:t>то треугольники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равны. 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F2D2CE8E-0CC2-4B97-9A24-E1D3630C3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9144000" cy="270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 </a:t>
            </a:r>
            <a:r>
              <a:rPr lang="ru-RU" altLang="ru-RU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ABG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G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A </a:t>
            </a:r>
            <a:r>
              <a:rPr lang="ru-RU" altLang="ru-RU"/>
              <a:t>равен углу</a:t>
            </a:r>
            <a:r>
              <a:rPr lang="en-US" altLang="ru-RU" i="1">
                <a:cs typeface="Times New Roman" panose="02020603050405020304" pitchFamily="18" charset="0"/>
              </a:rPr>
              <a:t> A</a:t>
            </a:r>
            <a:r>
              <a:rPr lang="en-US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>
                <a:cs typeface="Times New Roman" panose="02020603050405020304" pitchFamily="18" charset="0"/>
              </a:rPr>
              <a:t>. </a:t>
            </a:r>
            <a:r>
              <a:rPr lang="ru-RU" altLang="ru-RU">
                <a:cs typeface="Times New Roman" panose="02020603050405020304" pitchFamily="18" charset="0"/>
              </a:rPr>
              <a:t>Аналогично, из равенства треугольников </a:t>
            </a:r>
            <a:r>
              <a:rPr lang="en-US" altLang="ru-RU" i="1">
                <a:cs typeface="Times New Roman" panose="02020603050405020304" pitchFamily="18" charset="0"/>
              </a:rPr>
              <a:t>ABH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следует, что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Таким образом, в треугольниках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 Следовательно, эти треугольники равны по стороне и двум прилежащим к ней углам.</a:t>
            </a:r>
          </a:p>
        </p:txBody>
      </p:sp>
      <p:pic>
        <p:nvPicPr>
          <p:cNvPr id="28676" name="Picture 5">
            <a:extLst>
              <a:ext uri="{FF2B5EF4-FFF2-40B4-BE49-F238E27FC236}">
                <a16:creationId xmlns:a16="http://schemas.microsoft.com/office/drawing/2014/main" id="{6B9C77E1-88CE-47A5-931D-8EE435EA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096000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33AA9D-C1BE-4924-BDC5-BA95C0F44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531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BC7841E-9466-4A50-AD7C-4718D5779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731"/>
            <a:ext cx="89916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катет и высота, опущенная на гипотенузу, одного прямоугольного треугольника равны соответственно катету и высоте, опущенной на гипотенузу, другого прямоугольного треугольника, то такие треугольники равны.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4" name="Text Box 5">
                <a:extLst>
                  <a:ext uri="{FF2B5EF4-FFF2-40B4-BE49-F238E27FC236}">
                    <a16:creationId xmlns:a16="http://schemas.microsoft.com/office/drawing/2014/main" id="{7C472E5A-9A7B-4CA9-BA1B-192D38004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9832" y="4293096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Доказательство: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Пусть в прямоугольных треугольниках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равны катеты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высоты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CH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H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Прямоугольные треугольники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ACH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H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равны по гипотенузе и катету. Значит,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Следовательно, треугольники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равны по катету и прилежащему острому углу.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endParaRPr lang="en-US" altLang="ru-RU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414" name="Text Box 5">
                <a:extLst>
                  <a:ext uri="{FF2B5EF4-FFF2-40B4-BE49-F238E27FC236}">
                    <a16:creationId xmlns:a16="http://schemas.microsoft.com/office/drawing/2014/main" id="{7C472E5A-9A7B-4CA9-BA1B-192D38004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9832" y="4293096"/>
                <a:ext cx="9144000" cy="1938992"/>
              </a:xfrm>
              <a:prstGeom prst="rect">
                <a:avLst/>
              </a:prstGeom>
              <a:blipFill>
                <a:blip r:embed="rId3"/>
                <a:stretch>
                  <a:fillRect l="-1000" t="-2516" r="-1067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3B774E-217A-4646-9BFE-7F1F15445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346100"/>
            <a:ext cx="5279635" cy="157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7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C4CEB53-4B62-4450-AA99-1703E1521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B1DB95EF-1579-4CD8-85F3-DAB8559BC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KLM</a:t>
            </a:r>
            <a:r>
              <a:rPr lang="ru-RU" altLang="ru-RU" sz="2800" dirty="0">
                <a:cs typeface="Times New Roman" panose="02020603050405020304" pitchFamily="18" charset="0"/>
              </a:rPr>
              <a:t> проведена медиана </a:t>
            </a:r>
            <a:r>
              <a:rPr lang="en-US" altLang="ru-RU" sz="2800" i="1" dirty="0">
                <a:cs typeface="Times New Roman" panose="02020603050405020304" pitchFamily="18" charset="0"/>
              </a:rPr>
              <a:t>LN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высоты треугольников </a:t>
            </a:r>
            <a:r>
              <a:rPr lang="en-US" altLang="ru-RU" sz="2800" i="1" dirty="0">
                <a:cs typeface="Times New Roman" panose="02020603050405020304" pitchFamily="18" charset="0"/>
              </a:rPr>
              <a:t>MLN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KLN</a:t>
            </a:r>
            <a:r>
              <a:rPr lang="ru-RU" altLang="ru-RU" sz="2800" dirty="0">
                <a:cs typeface="Times New Roman" panose="02020603050405020304" pitchFamily="18" charset="0"/>
              </a:rPr>
              <a:t>, проведенные соответственно из вершин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, равны.</a:t>
            </a:r>
          </a:p>
        </p:txBody>
      </p:sp>
      <p:sp>
        <p:nvSpPr>
          <p:cNvPr id="86021" name="Text Box 5">
            <a:extLst>
              <a:ext uri="{FF2B5EF4-FFF2-40B4-BE49-F238E27FC236}">
                <a16:creationId xmlns:a16="http://schemas.microsoft.com/office/drawing/2014/main" id="{7C7EB5C3-DA24-406C-936D-DB790B3F2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Прямоугольные треугольники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KNP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MNQ </a:t>
            </a:r>
            <a:r>
              <a:rPr lang="ru-RU" altLang="ru-RU" sz="2800" dirty="0"/>
              <a:t>равны по гипотенузе и острому углу. Следовательно, </a:t>
            </a:r>
            <a:r>
              <a:rPr lang="en-US" altLang="ru-RU" sz="2800" i="1" dirty="0"/>
              <a:t>KP = MQ</a:t>
            </a:r>
            <a:r>
              <a:rPr lang="en-US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8437" name="Picture 9">
            <a:extLst>
              <a:ext uri="{FF2B5EF4-FFF2-40B4-BE49-F238E27FC236}">
                <a16:creationId xmlns:a16="http://schemas.microsoft.com/office/drawing/2014/main" id="{6B328690-F14A-4D67-BE7D-24CFC28B9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2971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7CEE2A-B091-47D8-83E5-5C1EE2F09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/>
          <a:lstStyle/>
          <a:p>
            <a:pPr eaLnBrk="1" hangingPunct="1"/>
            <a:r>
              <a:rPr lang="ru-RU" altLang="ru-RU" sz="3200">
                <a:solidFill>
                  <a:srgbClr val="FF3300"/>
                </a:solidFill>
              </a:rPr>
              <a:t>Признак 1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681554CD-EBBE-4D33-A633-38D9C6285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               </a:t>
            </a:r>
            <a:r>
              <a:rPr lang="ru-RU" altLang="ru-RU" dirty="0"/>
              <a:t>Если гипотенуза и катет одного прямоугольного треугольника соответственно равны гипотенузе и катету другого прямоугольного треугольника, то такие треугольники равны.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DF076A68-2F75-4756-B8E6-C001683EB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Теорема.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AD55ECE8-BE4A-4B64-A903-E7D8FCF80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09800"/>
            <a:ext cx="5930900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8076" name="Group 12">
            <a:extLst>
              <a:ext uri="{FF2B5EF4-FFF2-40B4-BE49-F238E27FC236}">
                <a16:creationId xmlns:a16="http://schemas.microsoft.com/office/drawing/2014/main" id="{40BEF751-CB34-4D87-9231-095F9A6ED26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991600" cy="4183063"/>
            <a:chOff x="96" y="1392"/>
            <a:chExt cx="5664" cy="2635"/>
          </a:xfrm>
        </p:grpSpPr>
        <p:pic>
          <p:nvPicPr>
            <p:cNvPr id="3079" name="Picture 7">
              <a:extLst>
                <a:ext uri="{FF2B5EF4-FFF2-40B4-BE49-F238E27FC236}">
                  <a16:creationId xmlns:a16="http://schemas.microsoft.com/office/drawing/2014/main" id="{01DEAAC6-E895-48D7-9433-CF5C96BA3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392"/>
              <a:ext cx="3736" cy="2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80" name="Text Box 11">
              <a:extLst>
                <a:ext uri="{FF2B5EF4-FFF2-40B4-BE49-F238E27FC236}">
                  <a16:creationId xmlns:a16="http://schemas.microsoft.com/office/drawing/2014/main" id="{19582483-F145-4BC0-875F-490DED53E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504"/>
              <a:ext cx="566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Доказательство аналогично доказательству третьего признака равенства треугольников.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33E4B0-64C2-4BCD-AF74-932E5E0D7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67" name="Text Box 4">
                <a:extLst>
                  <a:ext uri="{FF2B5EF4-FFF2-40B4-BE49-F238E27FC236}">
                    <a16:creationId xmlns:a16="http://schemas.microsoft.com/office/drawing/2014/main" id="{1E32DC67-7F43-476A-A3FA-6042356ECB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6513" y="762000"/>
                <a:ext cx="9180513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В прямоугольном треугольнике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800" i="1" dirty="0">
                    <a:cs typeface="Times New Roman" panose="02020603050405020304" pitchFamily="18" charset="0"/>
                  </a:rPr>
                  <a:t>С =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90</a:t>
                </a:r>
                <a:r>
                  <a:rPr lang="ru-RU" altLang="ru-RU" sz="2800" baseline="30000" dirty="0"/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проведена медиана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BD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Какой из углов больше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CBD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9467" name="Text Box 4">
                <a:extLst>
                  <a:ext uri="{FF2B5EF4-FFF2-40B4-BE49-F238E27FC236}">
                    <a16:creationId xmlns:a16="http://schemas.microsoft.com/office/drawing/2014/main" id="{1E32DC67-7F43-476A-A3FA-6042356EC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6513" y="762000"/>
                <a:ext cx="9180513" cy="1384995"/>
              </a:xfrm>
              <a:prstGeom prst="rect">
                <a:avLst/>
              </a:prstGeom>
              <a:blipFill>
                <a:blip r:embed="rId3"/>
                <a:stretch>
                  <a:fillRect l="-1328" t="-4405" r="-1394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460" name="Picture 6">
            <a:extLst>
              <a:ext uri="{FF2B5EF4-FFF2-40B4-BE49-F238E27FC236}">
                <a16:creationId xmlns:a16="http://schemas.microsoft.com/office/drawing/2014/main" id="{FB806C92-0831-4D2A-8544-AC425B60C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2255838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1937" name="Group 17">
            <a:extLst>
              <a:ext uri="{FF2B5EF4-FFF2-40B4-BE49-F238E27FC236}">
                <a16:creationId xmlns:a16="http://schemas.microsoft.com/office/drawing/2014/main" id="{15F9EC09-EB21-45B2-95F4-4B93E3F7769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09800"/>
            <a:ext cx="8153400" cy="4271963"/>
            <a:chOff x="528" y="1392"/>
            <a:chExt cx="5136" cy="2691"/>
          </a:xfrm>
        </p:grpSpPr>
        <p:pic>
          <p:nvPicPr>
            <p:cNvPr id="19462" name="Picture 8">
              <a:extLst>
                <a:ext uri="{FF2B5EF4-FFF2-40B4-BE49-F238E27FC236}">
                  <a16:creationId xmlns:a16="http://schemas.microsoft.com/office/drawing/2014/main" id="{46B4409A-A5F7-4229-B07A-526D047F90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92"/>
              <a:ext cx="1447" cy="2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463" name="Text Box 10">
                  <a:extLst>
                    <a:ext uri="{FF2B5EF4-FFF2-40B4-BE49-F238E27FC236}">
                      <a16:creationId xmlns:a16="http://schemas.microsoft.com/office/drawing/2014/main" id="{3A1E13BB-1FD7-430B-91DB-F296447378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392"/>
                  <a:ext cx="3552" cy="1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Продолжим </a:t>
                  </a:r>
                  <a:r>
                    <a:rPr lang="en-US" altLang="ru-RU" i="1" dirty="0"/>
                    <a:t>BD </a:t>
                  </a:r>
                  <a:r>
                    <a:rPr lang="ru-RU" altLang="ru-RU" dirty="0"/>
                    <a:t>и отложим </a:t>
                  </a:r>
                  <a:r>
                    <a:rPr lang="en-US" altLang="ru-RU" i="1" dirty="0"/>
                    <a:t>DE = BD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Треугольники </a:t>
                  </a:r>
                  <a:r>
                    <a:rPr lang="en-US" altLang="ru-RU" i="1" dirty="0"/>
                    <a:t>BCD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AED </a:t>
                  </a:r>
                  <a:r>
                    <a:rPr lang="ru-RU" altLang="ru-RU" dirty="0"/>
                    <a:t>равны. Следовательно, углы </a:t>
                  </a:r>
                  <a:r>
                    <a:rPr lang="en-US" altLang="ru-RU" i="1" dirty="0"/>
                    <a:t>CBD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E </a:t>
                  </a:r>
                  <a:r>
                    <a:rPr lang="ru-RU" altLang="ru-RU" dirty="0"/>
                    <a:t>равны. Так как </a:t>
                  </a:r>
                  <a:r>
                    <a:rPr lang="en-US" altLang="ru-RU" i="1" dirty="0"/>
                    <a:t>BC &lt; AB</a:t>
                  </a:r>
                  <a:r>
                    <a:rPr lang="ru-RU" altLang="ru-RU" dirty="0"/>
                    <a:t>, то </a:t>
                  </a:r>
                  <a:r>
                    <a:rPr lang="en-US" altLang="ru-RU" i="1" dirty="0"/>
                    <a:t>AE &lt; AB </a:t>
                  </a:r>
                  <a:r>
                    <a:rPr lang="ru-RU" altLang="ru-RU" dirty="0"/>
                    <a:t>и, значит, </a:t>
                  </a:r>
                  <a14:m>
                    <m:oMath xmlns:m="http://schemas.openxmlformats.org/officeDocument/2006/math">
                      <m:r>
                        <a:rPr lang="ru-RU" alt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/>
                    <a:t>ABD &lt;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/>
                    <a:t>E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/>
                    <a:t>CBD</a:t>
                  </a:r>
                  <a:r>
                    <a:rPr lang="en-US" altLang="ru-RU" dirty="0"/>
                    <a:t>.</a:t>
                  </a:r>
                  <a:r>
                    <a:rPr lang="ru-RU" altLang="ru-RU" dirty="0"/>
                    <a:t> </a:t>
                  </a:r>
                </a:p>
              </p:txBody>
            </p:sp>
          </mc:Choice>
          <mc:Fallback xmlns="">
            <p:sp>
              <p:nvSpPr>
                <p:cNvPr id="19463" name="Text Box 10">
                  <a:extLst>
                    <a:ext uri="{FF2B5EF4-FFF2-40B4-BE49-F238E27FC236}">
                      <a16:creationId xmlns:a16="http://schemas.microsoft.com/office/drawing/2014/main" id="{3A1E13BB-1FD7-430B-91DB-F296447378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12" y="1392"/>
                  <a:ext cx="3552" cy="1254"/>
                </a:xfrm>
                <a:prstGeom prst="rect">
                  <a:avLst/>
                </a:prstGeom>
                <a:blipFill>
                  <a:blip r:embed="rId6"/>
                  <a:stretch>
                    <a:fillRect l="-1622" t="-2454" r="-1622" b="-337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B12041A-9208-45F0-8A6B-5113CA74C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8" name="Text Box 4">
                <a:extLst>
                  <a:ext uri="{FF2B5EF4-FFF2-40B4-BE49-F238E27FC236}">
                    <a16:creationId xmlns:a16="http://schemas.microsoft.com/office/drawing/2014/main" id="{773CEA15-BBCF-470B-9FD1-17AAF7E814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4" y="762000"/>
                <a:ext cx="8655496" cy="1373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В прямоугольном треугольнике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800" i="1" dirty="0">
                    <a:cs typeface="Times New Roman" panose="02020603050405020304" pitchFamily="18" charset="0"/>
                  </a:rPr>
                  <a:t>С =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90</a:t>
                </a:r>
                <a:r>
                  <a:rPr lang="ru-RU" altLang="ru-RU" sz="2800" baseline="30000" dirty="0"/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проведена </a:t>
                </a:r>
                <a:r>
                  <a:rPr lang="ru-RU" altLang="ru-RU" sz="2800" dirty="0"/>
                  <a:t>биссектриса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en-US" altLang="ru-RU" sz="2800" i="1" dirty="0"/>
                  <a:t>E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Какой из </a:t>
                </a:r>
                <a:r>
                  <a:rPr lang="ru-RU" altLang="ru-RU" sz="2800" dirty="0"/>
                  <a:t>отрезков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больше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AE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или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CE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0488" name="Text Box 4">
                <a:extLst>
                  <a:ext uri="{FF2B5EF4-FFF2-40B4-BE49-F238E27FC236}">
                    <a16:creationId xmlns:a16="http://schemas.microsoft.com/office/drawing/2014/main" id="{773CEA15-BBCF-470B-9FD1-17AAF7E81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762000"/>
                <a:ext cx="8655496" cy="1373188"/>
              </a:xfrm>
              <a:prstGeom prst="rect">
                <a:avLst/>
              </a:prstGeom>
              <a:blipFill>
                <a:blip r:embed="rId3"/>
                <a:stretch>
                  <a:fillRect l="-1479" t="-4444" r="-1408" b="-124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484" name="Picture 6">
            <a:extLst>
              <a:ext uri="{FF2B5EF4-FFF2-40B4-BE49-F238E27FC236}">
                <a16:creationId xmlns:a16="http://schemas.microsoft.com/office/drawing/2014/main" id="{E61EDDDA-F719-4DFB-B097-A46780C81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33549"/>
            <a:ext cx="2255838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9879" name="Group 7">
            <a:extLst>
              <a:ext uri="{FF2B5EF4-FFF2-40B4-BE49-F238E27FC236}">
                <a16:creationId xmlns:a16="http://schemas.microsoft.com/office/drawing/2014/main" id="{646FEB65-5B23-46DE-AEC9-FBA471CB166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86038"/>
            <a:ext cx="8153400" cy="2541588"/>
            <a:chOff x="528" y="1629"/>
            <a:chExt cx="5136" cy="1601"/>
          </a:xfrm>
        </p:grpSpPr>
        <p:sp>
          <p:nvSpPr>
            <p:cNvPr id="20486" name="Text Box 8">
              <a:extLst>
                <a:ext uri="{FF2B5EF4-FFF2-40B4-BE49-F238E27FC236}">
                  <a16:creationId xmlns:a16="http://schemas.microsoft.com/office/drawing/2014/main" id="{F0EEF9D6-A596-47D3-B7DA-BDCDCC712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728"/>
              <a:ext cx="3552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Отложим на стороне </a:t>
              </a:r>
              <a:r>
                <a:rPr lang="en-US" altLang="ru-RU" sz="2800" i="1" dirty="0"/>
                <a:t>BA </a:t>
              </a:r>
              <a:r>
                <a:rPr lang="ru-RU" altLang="ru-RU" sz="2800" dirty="0"/>
                <a:t>отрезок </a:t>
              </a:r>
              <a:r>
                <a:rPr lang="en-US" altLang="ru-RU" sz="2800" i="1" dirty="0"/>
                <a:t>BF = BC</a:t>
              </a:r>
              <a:r>
                <a:rPr lang="en-US" altLang="ru-RU" sz="2800" dirty="0"/>
                <a:t>.</a:t>
              </a:r>
              <a:r>
                <a:rPr lang="ru-RU" altLang="ru-RU" sz="2800" dirty="0"/>
                <a:t> Треугольники </a:t>
              </a:r>
              <a:r>
                <a:rPr lang="en-US" altLang="ru-RU" sz="2800" i="1" dirty="0"/>
                <a:t>BCE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BFE </a:t>
              </a:r>
              <a:r>
                <a:rPr lang="ru-RU" altLang="ru-RU" sz="2800" dirty="0"/>
                <a:t>равны. Следовательно, </a:t>
              </a:r>
              <a:r>
                <a:rPr lang="en-US" altLang="ru-RU" sz="2800" i="1" dirty="0"/>
                <a:t>CE = EF. </a:t>
              </a:r>
              <a:r>
                <a:rPr lang="ru-RU" altLang="ru-RU" sz="2800" dirty="0"/>
                <a:t>Так как </a:t>
              </a:r>
              <a:r>
                <a:rPr lang="en-US" altLang="ru-RU" sz="2800" i="1" dirty="0"/>
                <a:t>EF &lt; AE</a:t>
              </a:r>
              <a:r>
                <a:rPr lang="ru-RU" altLang="ru-RU" sz="2800" dirty="0"/>
                <a:t>, то </a:t>
              </a:r>
              <a:r>
                <a:rPr lang="en-US" altLang="ru-RU" sz="2800" i="1" dirty="0"/>
                <a:t>CE &lt; AE</a:t>
              </a:r>
              <a:r>
                <a:rPr lang="en-US" altLang="ru-RU" sz="2800" dirty="0"/>
                <a:t>.</a:t>
              </a:r>
              <a:r>
                <a:rPr lang="ru-RU" altLang="ru-RU" sz="2800" dirty="0"/>
                <a:t> </a:t>
              </a:r>
            </a:p>
          </p:txBody>
        </p:sp>
        <p:pic>
          <p:nvPicPr>
            <p:cNvPr id="20487" name="Picture 9">
              <a:extLst>
                <a:ext uri="{FF2B5EF4-FFF2-40B4-BE49-F238E27FC236}">
                  <a16:creationId xmlns:a16="http://schemas.microsoft.com/office/drawing/2014/main" id="{869CA888-355A-4AC6-B304-B9C7CF0E36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629"/>
              <a:ext cx="1421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77275757-0EBC-46FA-95D6-C8DFF7C02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Два треугольника равны, если две стороны и высота, опущенная на одну из них, одного треугольника соответственно равны двум сторонам и высоте другого треугольника.</a:t>
            </a:r>
            <a:r>
              <a:rPr lang="ru-RU" altLang="ru-RU" sz="2800" dirty="0"/>
              <a:t> </a:t>
            </a:r>
          </a:p>
        </p:txBody>
      </p:sp>
      <p:grpSp>
        <p:nvGrpSpPr>
          <p:cNvPr id="32771" name="Group 5">
            <a:extLst>
              <a:ext uri="{FF2B5EF4-FFF2-40B4-BE49-F238E27FC236}">
                <a16:creationId xmlns:a16="http://schemas.microsoft.com/office/drawing/2014/main" id="{0D750478-6DBF-4FF1-B822-8AEB6053642B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3949700"/>
            <a:chOff x="0" y="1680"/>
            <a:chExt cx="5760" cy="2488"/>
          </a:xfrm>
        </p:grpSpPr>
        <p:sp>
          <p:nvSpPr>
            <p:cNvPr id="131078" name="Text Box 6">
              <a:extLst>
                <a:ext uri="{FF2B5EF4-FFF2-40B4-BE49-F238E27FC236}">
                  <a16:creationId xmlns:a16="http://schemas.microsoft.com/office/drawing/2014/main" id="{0F80E7DE-83B7-4120-B059-DF34AFDF1A57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680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24" r="-1000" b="-630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dirty="0">
                  <a:noFill/>
                </a:rPr>
                <a:t>	</a:t>
              </a:r>
              <a:r>
                <a:rPr lang="ru-RU" dirty="0">
                  <a:noFill/>
                </a:rPr>
                <a:t> </a:t>
              </a:r>
              <a:r>
                <a:rPr lang="en-US" dirty="0">
                  <a:noFill/>
                </a:rPr>
                <a:t>	</a:t>
              </a:r>
              <a:endParaRPr lang="ru-RU" dirty="0">
                <a:noFill/>
              </a:endParaRPr>
            </a:p>
          </p:txBody>
        </p:sp>
        <p:pic>
          <p:nvPicPr>
            <p:cNvPr id="32774" name="Picture 7">
              <a:extLst>
                <a:ext uri="{FF2B5EF4-FFF2-40B4-BE49-F238E27FC236}">
                  <a16:creationId xmlns:a16="http://schemas.microsoft.com/office/drawing/2014/main" id="{89B151CA-B28F-4459-BD76-84031541B5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928"/>
              <a:ext cx="3408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772" name="Text Box 13">
            <a:extLst>
              <a:ext uri="{FF2B5EF4-FFF2-40B4-BE49-F238E27FC236}">
                <a16:creationId xmlns:a16="http://schemas.microsoft.com/office/drawing/2014/main" id="{258F0377-9651-4326-BBBC-F5380554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3178956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>
            <a:extLst>
              <a:ext uri="{FF2B5EF4-FFF2-40B4-BE49-F238E27FC236}">
                <a16:creationId xmlns:a16="http://schemas.microsoft.com/office/drawing/2014/main" id="{404D88D4-8797-488B-B05D-9F91EB8EC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Два треугольника равны, если две стороны и высота, опущенная на третью сторону, одного треугольника соответственно равны двум сторонам и высоте другого треугольника. </a:t>
            </a:r>
          </a:p>
        </p:txBody>
      </p:sp>
      <p:grpSp>
        <p:nvGrpSpPr>
          <p:cNvPr id="34819" name="Group 5">
            <a:extLst>
              <a:ext uri="{FF2B5EF4-FFF2-40B4-BE49-F238E27FC236}">
                <a16:creationId xmlns:a16="http://schemas.microsoft.com/office/drawing/2014/main" id="{0FDEEE4D-D5B9-4ACB-996F-1E670888E8DF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3967163"/>
            <a:chOff x="0" y="1680"/>
            <a:chExt cx="5760" cy="2499"/>
          </a:xfrm>
        </p:grpSpPr>
        <p:sp>
          <p:nvSpPr>
            <p:cNvPr id="133126" name="Text Box 6">
              <a:extLst>
                <a:ext uri="{FF2B5EF4-FFF2-40B4-BE49-F238E27FC236}">
                  <a16:creationId xmlns:a16="http://schemas.microsoft.com/office/drawing/2014/main" id="{A93401F4-D0C0-453F-9BB2-068D9FA7D571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680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24" r="-1000" b="-630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34822" name="Picture 7">
              <a:extLst>
                <a:ext uri="{FF2B5EF4-FFF2-40B4-BE49-F238E27FC236}">
                  <a16:creationId xmlns:a16="http://schemas.microsoft.com/office/drawing/2014/main" id="{D9BC13D3-9D39-45B1-BE7B-007068F57A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976"/>
              <a:ext cx="331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20" name="Text Box 15">
            <a:extLst>
              <a:ext uri="{FF2B5EF4-FFF2-40B4-BE49-F238E27FC236}">
                <a16:creationId xmlns:a16="http://schemas.microsoft.com/office/drawing/2014/main" id="{7AE3312A-D0CB-40F6-B04C-3D6D7FE1C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2915871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6EC63245-011A-4FC7-92F8-B414C7A08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Если угол, сторона, прилежащая к этому углу, и высота, опущенная на эту сторону, одного треугольника соответственно равны углу, стороне и высоте другого треугольника, то эти треугольники равны. </a:t>
            </a:r>
          </a:p>
        </p:txBody>
      </p:sp>
      <p:grpSp>
        <p:nvGrpSpPr>
          <p:cNvPr id="36867" name="Group 5">
            <a:extLst>
              <a:ext uri="{FF2B5EF4-FFF2-40B4-BE49-F238E27FC236}">
                <a16:creationId xmlns:a16="http://schemas.microsoft.com/office/drawing/2014/main" id="{FD01C2CD-DBD8-48F0-A942-CC8EF45DEB80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4035425"/>
            <a:chOff x="0" y="1680"/>
            <a:chExt cx="5760" cy="2542"/>
          </a:xfrm>
        </p:grpSpPr>
        <p:sp>
          <p:nvSpPr>
            <p:cNvPr id="135174" name="Text Box 6">
              <a:extLst>
                <a:ext uri="{FF2B5EF4-FFF2-40B4-BE49-F238E27FC236}">
                  <a16:creationId xmlns:a16="http://schemas.microsoft.com/office/drawing/2014/main" id="{8E1732DA-0BDE-4CD9-BA1F-8787327920B1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680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24" r="-1000" b="-630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36870" name="Picture 7">
              <a:extLst>
                <a:ext uri="{FF2B5EF4-FFF2-40B4-BE49-F238E27FC236}">
                  <a16:creationId xmlns:a16="http://schemas.microsoft.com/office/drawing/2014/main" id="{5A5ACA12-15F6-4DC8-A1F0-1DBCE7B2D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928"/>
              <a:ext cx="3568" cy="1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68" name="Text Box 11">
            <a:extLst>
              <a:ext uri="{FF2B5EF4-FFF2-40B4-BE49-F238E27FC236}">
                <a16:creationId xmlns:a16="http://schemas.microsoft.com/office/drawing/2014/main" id="{2FBD39CD-38F8-4F71-9D4F-87A5C105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976996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72FED36C-C07B-4670-B0BB-7908333A4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Если угол, сторона, прилежащая к этому углу, и высота, опущенная на сторону, противоположную данному углу, одного треугольника соответственно равны углу, стороне и высоте другого треугольника, то эти треугольники равны.</a:t>
            </a:r>
          </a:p>
        </p:txBody>
      </p:sp>
      <p:grpSp>
        <p:nvGrpSpPr>
          <p:cNvPr id="38915" name="Group 5">
            <a:extLst>
              <a:ext uri="{FF2B5EF4-FFF2-40B4-BE49-F238E27FC236}">
                <a16:creationId xmlns:a16="http://schemas.microsoft.com/office/drawing/2014/main" id="{DBF683EA-4F8C-472B-964C-F04721F64020}"/>
              </a:ext>
            </a:extLst>
          </p:cNvPr>
          <p:cNvGrpSpPr>
            <a:grpSpLocks/>
          </p:cNvGrpSpPr>
          <p:nvPr/>
        </p:nvGrpSpPr>
        <p:grpSpPr bwMode="auto">
          <a:xfrm>
            <a:off x="0" y="2971800"/>
            <a:ext cx="9144000" cy="3886200"/>
            <a:chOff x="0" y="1872"/>
            <a:chExt cx="5760" cy="2448"/>
          </a:xfrm>
        </p:grpSpPr>
        <p:sp>
          <p:nvSpPr>
            <p:cNvPr id="137222" name="Text Box 6">
              <a:extLst>
                <a:ext uri="{FF2B5EF4-FFF2-40B4-BE49-F238E27FC236}">
                  <a16:creationId xmlns:a16="http://schemas.microsoft.com/office/drawing/2014/main" id="{4AA359C8-163F-4092-8201-C9FB89FCC102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872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24" r="-1000" b="-630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38918" name="Picture 7">
              <a:extLst>
                <a:ext uri="{FF2B5EF4-FFF2-40B4-BE49-F238E27FC236}">
                  <a16:creationId xmlns:a16="http://schemas.microsoft.com/office/drawing/2014/main" id="{32068104-1AAD-49C2-9934-2F9792FBC8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3047"/>
              <a:ext cx="3696" cy="1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8916" name="Text Box 15">
            <a:extLst>
              <a:ext uri="{FF2B5EF4-FFF2-40B4-BE49-F238E27FC236}">
                <a16:creationId xmlns:a16="http://schemas.microsoft.com/office/drawing/2014/main" id="{DBED7D2A-39B0-4535-971D-581BC39CD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1017213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>
            <a:extLst>
              <a:ext uri="{FF2B5EF4-FFF2-40B4-BE49-F238E27FC236}">
                <a16:creationId xmlns:a16="http://schemas.microsoft.com/office/drawing/2014/main" id="{ADB1F081-5513-4EA9-80EF-60AB23AC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Если угол, сторона, противолежащая этому углу, и высота, опущенная на другую сторону, одного треугольника соответственно равны углу, стороне и высоте другого треугольника, то эти треугольники равны. </a:t>
            </a:r>
          </a:p>
        </p:txBody>
      </p:sp>
      <p:grpSp>
        <p:nvGrpSpPr>
          <p:cNvPr id="139268" name="Group 4">
            <a:extLst>
              <a:ext uri="{FF2B5EF4-FFF2-40B4-BE49-F238E27FC236}">
                <a16:creationId xmlns:a16="http://schemas.microsoft.com/office/drawing/2014/main" id="{93A392ED-5C21-4BB4-84C4-21C9F432CB80}"/>
              </a:ext>
            </a:extLst>
          </p:cNvPr>
          <p:cNvGrpSpPr>
            <a:grpSpLocks/>
          </p:cNvGrpSpPr>
          <p:nvPr/>
        </p:nvGrpSpPr>
        <p:grpSpPr bwMode="auto">
          <a:xfrm>
            <a:off x="0" y="2606675"/>
            <a:ext cx="9144000" cy="4090988"/>
            <a:chOff x="0" y="1642"/>
            <a:chExt cx="5760" cy="2577"/>
          </a:xfrm>
        </p:grpSpPr>
        <p:sp>
          <p:nvSpPr>
            <p:cNvPr id="139269" name="Text Box 5">
              <a:extLst>
                <a:ext uri="{FF2B5EF4-FFF2-40B4-BE49-F238E27FC236}">
                  <a16:creationId xmlns:a16="http://schemas.microsoft.com/office/drawing/2014/main" id="{312B8EAC-2FBF-4C46-B63D-29E6EB757113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642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16" r="-1000" b="-628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40966" name="Picture 14">
              <a:extLst>
                <a:ext uri="{FF2B5EF4-FFF2-40B4-BE49-F238E27FC236}">
                  <a16:creationId xmlns:a16="http://schemas.microsoft.com/office/drawing/2014/main" id="{EADF31B4-4640-4EC7-A15A-6C59DDCEF3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880"/>
              <a:ext cx="3888" cy="1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64" name="Text Box 16">
            <a:extLst>
              <a:ext uri="{FF2B5EF4-FFF2-40B4-BE49-F238E27FC236}">
                <a16:creationId xmlns:a16="http://schemas.microsoft.com/office/drawing/2014/main" id="{39EBEA0E-93BF-419A-A206-15093CC01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327217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>
            <a:extLst>
              <a:ext uri="{FF2B5EF4-FFF2-40B4-BE49-F238E27FC236}">
                <a16:creationId xmlns:a16="http://schemas.microsoft.com/office/drawing/2014/main" id="{F414A974-863C-44E3-9949-0CEEF096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Если угол, сторона, прилежащая к этому углу, и высота, опущенная на другую сторону, прилежащую к данному углу, одного треугольника соответственно равны углу, стороне и высоте другого треугольника, то эти треугольники равны. </a:t>
            </a:r>
          </a:p>
        </p:txBody>
      </p:sp>
      <p:grpSp>
        <p:nvGrpSpPr>
          <p:cNvPr id="141316" name="Group 4">
            <a:extLst>
              <a:ext uri="{FF2B5EF4-FFF2-40B4-BE49-F238E27FC236}">
                <a16:creationId xmlns:a16="http://schemas.microsoft.com/office/drawing/2014/main" id="{BFE934C2-DCD7-45DF-B224-EFE6673E679D}"/>
              </a:ext>
            </a:extLst>
          </p:cNvPr>
          <p:cNvGrpSpPr>
            <a:grpSpLocks/>
          </p:cNvGrpSpPr>
          <p:nvPr/>
        </p:nvGrpSpPr>
        <p:grpSpPr bwMode="auto">
          <a:xfrm>
            <a:off x="0" y="2743200"/>
            <a:ext cx="9144000" cy="3833813"/>
            <a:chOff x="0" y="1728"/>
            <a:chExt cx="5760" cy="2415"/>
          </a:xfrm>
        </p:grpSpPr>
        <p:sp>
          <p:nvSpPr>
            <p:cNvPr id="141317" name="Text Box 5">
              <a:extLst>
                <a:ext uri="{FF2B5EF4-FFF2-40B4-BE49-F238E27FC236}">
                  <a16:creationId xmlns:a16="http://schemas.microsoft.com/office/drawing/2014/main" id="{AAC3CF08-C114-4988-BEAE-8E4892A0CFEB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728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16" r="-1000" b="-628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43014" name="Picture 10">
              <a:extLst>
                <a:ext uri="{FF2B5EF4-FFF2-40B4-BE49-F238E27FC236}">
                  <a16:creationId xmlns:a16="http://schemas.microsoft.com/office/drawing/2014/main" id="{732B6878-2246-4593-ACFC-FF537FFF6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2967"/>
              <a:ext cx="2895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012" name="Text Box 12">
            <a:extLst>
              <a:ext uri="{FF2B5EF4-FFF2-40B4-BE49-F238E27FC236}">
                <a16:creationId xmlns:a16="http://schemas.microsoft.com/office/drawing/2014/main" id="{0E83BA43-F33C-4D21-B980-56A86D73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38316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>
            <a:extLst>
              <a:ext uri="{FF2B5EF4-FFF2-40B4-BE49-F238E27FC236}">
                <a16:creationId xmlns:a16="http://schemas.microsoft.com/office/drawing/2014/main" id="{1ACA95C7-BDF8-4AFA-A5A4-165205DAC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Два треугольника равны, если два угла и высота, проведенная из вершины одного из них, соответственно равны двум углам и высоте другого треугольника. </a:t>
            </a:r>
          </a:p>
        </p:txBody>
      </p:sp>
      <p:grpSp>
        <p:nvGrpSpPr>
          <p:cNvPr id="143364" name="Group 4">
            <a:extLst>
              <a:ext uri="{FF2B5EF4-FFF2-40B4-BE49-F238E27FC236}">
                <a16:creationId xmlns:a16="http://schemas.microsoft.com/office/drawing/2014/main" id="{AE21A9ED-CD63-4695-9212-739C77796EDA}"/>
              </a:ext>
            </a:extLst>
          </p:cNvPr>
          <p:cNvGrpSpPr>
            <a:grpSpLocks/>
          </p:cNvGrpSpPr>
          <p:nvPr/>
        </p:nvGrpSpPr>
        <p:grpSpPr bwMode="auto">
          <a:xfrm>
            <a:off x="0" y="2209800"/>
            <a:ext cx="9144000" cy="4027488"/>
            <a:chOff x="0" y="1392"/>
            <a:chExt cx="5760" cy="2537"/>
          </a:xfrm>
        </p:grpSpPr>
        <p:sp>
          <p:nvSpPr>
            <p:cNvPr id="143365" name="Text Box 5">
              <a:extLst>
                <a:ext uri="{FF2B5EF4-FFF2-40B4-BE49-F238E27FC236}">
                  <a16:creationId xmlns:a16="http://schemas.microsoft.com/office/drawing/2014/main" id="{BB3DEFB0-83F7-4495-A4D0-F7CF594EAD66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392"/>
              <a:ext cx="5760" cy="1221"/>
            </a:xfrm>
            <a:prstGeom prst="rect">
              <a:avLst/>
            </a:prstGeom>
            <a:blipFill>
              <a:blip r:embed="rId3"/>
              <a:stretch>
                <a:fillRect l="-1000" t="-2524" r="-1000" b="-6309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45062" name="Picture 10">
              <a:extLst>
                <a:ext uri="{FF2B5EF4-FFF2-40B4-BE49-F238E27FC236}">
                  <a16:creationId xmlns:a16="http://schemas.microsoft.com/office/drawing/2014/main" id="{A09AE2B7-6954-47F6-974D-26C1BA7195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640"/>
              <a:ext cx="3744" cy="1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060" name="Text Box 12">
            <a:extLst>
              <a:ext uri="{FF2B5EF4-FFF2-40B4-BE49-F238E27FC236}">
                <a16:creationId xmlns:a16="http://schemas.microsoft.com/office/drawing/2014/main" id="{FA8EC83F-40DE-4BE3-B089-6E1BE4636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20613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>
            <a:extLst>
              <a:ext uri="{FF2B5EF4-FFF2-40B4-BE49-F238E27FC236}">
                <a16:creationId xmlns:a16="http://schemas.microsoft.com/office/drawing/2014/main" id="{E66BC7E1-0EAC-4FE7-A0C9-20B73B479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Два треугольника равны, если два угла и высота, проведенная из вершины третьего угла, соответственно равны двум углам и высоте другого треугольника.</a:t>
            </a:r>
          </a:p>
        </p:txBody>
      </p:sp>
      <p:grpSp>
        <p:nvGrpSpPr>
          <p:cNvPr id="145412" name="Group 4">
            <a:extLst>
              <a:ext uri="{FF2B5EF4-FFF2-40B4-BE49-F238E27FC236}">
                <a16:creationId xmlns:a16="http://schemas.microsoft.com/office/drawing/2014/main" id="{8837D402-2A8D-4A27-A402-77C77BD56A92}"/>
              </a:ext>
            </a:extLst>
          </p:cNvPr>
          <p:cNvGrpSpPr>
            <a:grpSpLocks/>
          </p:cNvGrpSpPr>
          <p:nvPr/>
        </p:nvGrpSpPr>
        <p:grpSpPr bwMode="auto">
          <a:xfrm>
            <a:off x="0" y="2209800"/>
            <a:ext cx="9144000" cy="4235450"/>
            <a:chOff x="0" y="1392"/>
            <a:chExt cx="5760" cy="2668"/>
          </a:xfrm>
        </p:grpSpPr>
        <p:sp>
          <p:nvSpPr>
            <p:cNvPr id="145413" name="Text Box 5">
              <a:extLst>
                <a:ext uri="{FF2B5EF4-FFF2-40B4-BE49-F238E27FC236}">
                  <a16:creationId xmlns:a16="http://schemas.microsoft.com/office/drawing/2014/main" id="{19BC62B9-6ACE-47C1-A970-6F8F6C164B41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392"/>
              <a:ext cx="5760" cy="1454"/>
            </a:xfrm>
            <a:prstGeom prst="rect">
              <a:avLst/>
            </a:prstGeom>
            <a:blipFill>
              <a:blip r:embed="rId3"/>
              <a:stretch>
                <a:fillRect l="-1000" t="-2116" r="-1000" b="-5026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47110" name="Picture 10">
              <a:extLst>
                <a:ext uri="{FF2B5EF4-FFF2-40B4-BE49-F238E27FC236}">
                  <a16:creationId xmlns:a16="http://schemas.microsoft.com/office/drawing/2014/main" id="{38AD8A70-8899-4763-917B-68C3CDD29E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832"/>
              <a:ext cx="3408" cy="1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108" name="Text Box 12">
            <a:extLst>
              <a:ext uri="{FF2B5EF4-FFF2-40B4-BE49-F238E27FC236}">
                <a16:creationId xmlns:a16="http://schemas.microsoft.com/office/drawing/2014/main" id="{9F65C661-E048-4B61-A85B-A6FD0EBA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375923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1A53AD7-0C2D-4812-A5E1-20F66D600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457200"/>
          </a:xfrm>
        </p:spPr>
        <p:txBody>
          <a:bodyPr/>
          <a:lstStyle/>
          <a:p>
            <a:pPr eaLnBrk="1" hangingPunct="1"/>
            <a:r>
              <a:rPr lang="ru-RU" altLang="ru-RU" sz="3200">
                <a:solidFill>
                  <a:srgbClr val="FF3300"/>
                </a:solidFill>
              </a:rPr>
              <a:t>Признак </a:t>
            </a:r>
            <a:r>
              <a:rPr lang="en-US" altLang="ru-RU" sz="3200">
                <a:solidFill>
                  <a:srgbClr val="FF3300"/>
                </a:solidFill>
              </a:rPr>
              <a:t>2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A42D7A44-944D-45BA-9D62-5FAF0A1A0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Теорема. 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сли гипотенуза и острый угол одного прямоугольного треугольника соответственно равны гипотенузе и острому углу другого прямоугольного треугольника, то такие треугольники равны.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28B45414-AC2C-4F59-83C1-E269CF9D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837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в прямоугольных треугольниках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 гипотенузы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острые углы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Предположим, что </a:t>
            </a:r>
            <a:r>
              <a:rPr lang="en-US" altLang="ru-RU" i="1" dirty="0"/>
              <a:t>AC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не равны. На луче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от его начала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отложим отрезок </a:t>
            </a:r>
            <a:r>
              <a:rPr lang="en-US" altLang="ru-RU" i="1" dirty="0"/>
              <a:t>AC</a:t>
            </a:r>
            <a:r>
              <a:rPr lang="ru-RU" altLang="ru-RU" dirty="0"/>
              <a:t>. 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4DF10BD0-AEB3-4CA8-BA70-33ADAAC21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069013" cy="136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166" name="Group 6">
            <a:extLst>
              <a:ext uri="{FF2B5EF4-FFF2-40B4-BE49-F238E27FC236}">
                <a16:creationId xmlns:a16="http://schemas.microsoft.com/office/drawing/2014/main" id="{3313D77C-97FF-404D-B068-98702DDE1833}"/>
              </a:ext>
            </a:extLst>
          </p:cNvPr>
          <p:cNvGrpSpPr>
            <a:grpSpLocks/>
          </p:cNvGrpSpPr>
          <p:nvPr/>
        </p:nvGrpSpPr>
        <p:grpSpPr bwMode="auto">
          <a:xfrm>
            <a:off x="0" y="2136775"/>
            <a:ext cx="9144000" cy="4746625"/>
            <a:chOff x="0" y="1248"/>
            <a:chExt cx="5760" cy="2990"/>
          </a:xfrm>
        </p:grpSpPr>
        <p:pic>
          <p:nvPicPr>
            <p:cNvPr id="4103" name="Picture 7">
              <a:extLst>
                <a:ext uri="{FF2B5EF4-FFF2-40B4-BE49-F238E27FC236}">
                  <a16:creationId xmlns:a16="http://schemas.microsoft.com/office/drawing/2014/main" id="{BC990D0F-CC23-4096-825B-14301ADD35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248"/>
              <a:ext cx="3823" cy="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04" name="Text Box 8">
              <a:extLst>
                <a:ext uri="{FF2B5EF4-FFF2-40B4-BE49-F238E27FC236}">
                  <a16:creationId xmlns:a16="http://schemas.microsoft.com/office/drawing/2014/main" id="{00DC0056-2107-4EDD-9801-955B2D516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accent1"/>
                  </a:solidFill>
                </a:rPr>
                <a:t>                                            </a:t>
              </a:r>
              <a:r>
                <a:rPr lang="ru-RU" altLang="ru-RU" dirty="0"/>
                <a:t>При этом точка </a:t>
              </a:r>
              <a:r>
                <a:rPr lang="en-US" altLang="ru-RU" i="1" dirty="0"/>
                <a:t>C</a:t>
              </a:r>
              <a:r>
                <a:rPr lang="ru-RU" altLang="ru-RU" dirty="0"/>
                <a:t> перейдет в точку </a:t>
              </a:r>
              <a:r>
                <a:rPr lang="en-US" altLang="ru-RU" i="1" dirty="0"/>
                <a:t>C’</a:t>
              </a:r>
              <a:r>
                <a:rPr lang="ru-RU" altLang="ru-RU" dirty="0"/>
                <a:t>, отличную от </a:t>
              </a:r>
              <a:r>
                <a:rPr lang="en-US" altLang="ru-RU" i="1" dirty="0"/>
                <a:t>C</a:t>
              </a:r>
              <a:r>
                <a:rPr lang="ru-RU" altLang="ru-RU" i="1" dirty="0"/>
                <a:t>. </a:t>
              </a:r>
              <a:r>
                <a:rPr lang="ru-RU" altLang="ru-RU" dirty="0"/>
                <a:t>Треугольники </a:t>
              </a:r>
              <a:r>
                <a:rPr lang="en-US" altLang="ru-RU" i="1" dirty="0"/>
                <a:t>ABC </a:t>
              </a:r>
              <a:r>
                <a:rPr lang="ru-RU" altLang="ru-RU" dirty="0"/>
                <a:t>и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C’ </a:t>
              </a:r>
              <a:r>
                <a:rPr lang="ru-RU" altLang="ru-RU" dirty="0"/>
                <a:t>будут равны по первому признаку. Тогда</a:t>
              </a:r>
              <a:r>
                <a:rPr lang="en-US" altLang="ru-RU" dirty="0"/>
                <a:t> </a:t>
              </a:r>
              <a:r>
                <a:rPr lang="ru-RU" altLang="ru-RU" dirty="0"/>
                <a:t>угол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C’B</a:t>
              </a:r>
              <a:r>
                <a:rPr lang="en-US" altLang="ru-RU" baseline="-25000" dirty="0"/>
                <a:t>1 </a:t>
              </a:r>
              <a:r>
                <a:rPr lang="ru-RU" altLang="ru-RU" dirty="0"/>
                <a:t>будет прямым, и в треугольнике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C’C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будет два прямых угла. Противоречие. Следовательно, </a:t>
              </a:r>
              <a:r>
                <a:rPr lang="en-US" altLang="ru-RU" i="1" dirty="0"/>
                <a:t>AC </a:t>
              </a:r>
              <a:r>
                <a:rPr lang="ru-RU" altLang="ru-RU" dirty="0"/>
                <a:t>должен равняться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и, значит, данные треугольники равны по первому признаку.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>
            <a:extLst>
              <a:ext uri="{FF2B5EF4-FFF2-40B4-BE49-F238E27FC236}">
                <a16:creationId xmlns:a16="http://schemas.microsoft.com/office/drawing/2014/main" id="{E59E5F15-0DA1-4DD6-9A8D-9D32279C8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Если сторона и две высоты, опущенные на две другие стороны, одного треугольника соответственно равны стороне и двум высотам другого треугольника, то такие треугольники равны.</a:t>
            </a:r>
          </a:p>
        </p:txBody>
      </p:sp>
      <p:grpSp>
        <p:nvGrpSpPr>
          <p:cNvPr id="147460" name="Group 4">
            <a:extLst>
              <a:ext uri="{FF2B5EF4-FFF2-40B4-BE49-F238E27FC236}">
                <a16:creationId xmlns:a16="http://schemas.microsoft.com/office/drawing/2014/main" id="{D8E231C3-49FF-4C4A-873E-13024272678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306888"/>
            <a:chOff x="0" y="1488"/>
            <a:chExt cx="5760" cy="2713"/>
          </a:xfrm>
        </p:grpSpPr>
        <p:sp>
          <p:nvSpPr>
            <p:cNvPr id="147461" name="Text Box 5">
              <a:extLst>
                <a:ext uri="{FF2B5EF4-FFF2-40B4-BE49-F238E27FC236}">
                  <a16:creationId xmlns:a16="http://schemas.microsoft.com/office/drawing/2014/main" id="{7BE8F786-C468-4DBE-9BCF-45E239A48E28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0" y="1488"/>
              <a:ext cx="5760" cy="1454"/>
            </a:xfrm>
            <a:prstGeom prst="rect">
              <a:avLst/>
            </a:prstGeom>
            <a:blipFill>
              <a:blip r:embed="rId3"/>
              <a:stretch>
                <a:fillRect l="-1000" t="-2111" r="-1000" b="-5013"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>
                  <a:noFill/>
                </a:rPr>
                <a:t> </a:t>
              </a:r>
            </a:p>
          </p:txBody>
        </p:sp>
        <p:pic>
          <p:nvPicPr>
            <p:cNvPr id="49158" name="Picture 12">
              <a:extLst>
                <a:ext uri="{FF2B5EF4-FFF2-40B4-BE49-F238E27FC236}">
                  <a16:creationId xmlns:a16="http://schemas.microsoft.com/office/drawing/2014/main" id="{5F9F1BB9-675A-4F4C-A192-845F585483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928"/>
              <a:ext cx="3456" cy="1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156" name="Text Box 14">
            <a:extLst>
              <a:ext uri="{FF2B5EF4-FFF2-40B4-BE49-F238E27FC236}">
                <a16:creationId xmlns:a16="http://schemas.microsoft.com/office/drawing/2014/main" id="{750019AB-DFA8-45BB-91BD-930428EB8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Выясните, верн</a:t>
            </a:r>
            <a:r>
              <a:rPr lang="ru-RU" altLang="ru-RU" sz="2800">
                <a:solidFill>
                  <a:srgbClr val="FF3300"/>
                </a:solidFill>
              </a:rPr>
              <a:t>о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ли следующ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е утверждени</a:t>
            </a:r>
            <a:r>
              <a:rPr lang="ru-RU" altLang="ru-RU" sz="2800">
                <a:solidFill>
                  <a:srgbClr val="FF3300"/>
                </a:solidFill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54013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026">
            <a:extLst>
              <a:ext uri="{FF2B5EF4-FFF2-40B4-BE49-F238E27FC236}">
                <a16:creationId xmlns:a16="http://schemas.microsoft.com/office/drawing/2014/main" id="{DD8BD35F-B54F-48A3-BF00-5A54F3AB8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>
                <a:cs typeface="Times New Roman" panose="02020603050405020304" pitchFamily="18" charset="0"/>
              </a:rPr>
              <a:t>Если </a:t>
            </a:r>
            <a:r>
              <a:rPr lang="ru-RU" altLang="ru-RU"/>
              <a:t>у треугольников </a:t>
            </a:r>
            <a:r>
              <a:rPr lang="en-US" altLang="ru-RU" i="1"/>
              <a:t>ABC </a:t>
            </a:r>
            <a:r>
              <a:rPr lang="ru-RU" altLang="ru-RU"/>
              <a:t>и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 </a:t>
            </a:r>
            <a:r>
              <a:rPr lang="en-US" altLang="ru-RU" i="1"/>
              <a:t>AC = A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BC = 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ru-RU" altLang="ru-RU"/>
              <a:t>высота </a:t>
            </a:r>
            <a:r>
              <a:rPr lang="en-US" altLang="ru-RU" i="1"/>
              <a:t>CH </a:t>
            </a:r>
            <a:r>
              <a:rPr lang="ru-RU" altLang="ru-RU"/>
              <a:t>равна высоте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H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ru-RU" altLang="ru-RU"/>
              <a:t>то эти треугольники равны.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53251" name="Text Box 1032">
            <a:extLst>
              <a:ext uri="{FF2B5EF4-FFF2-40B4-BE49-F238E27FC236}">
                <a16:creationId xmlns:a16="http://schemas.microsoft.com/office/drawing/2014/main" id="{99C8125A-E039-4D77-AB8D-5621EC51D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Найдите ошибку в доказательстве следующего утверждения</a:t>
            </a:r>
          </a:p>
        </p:txBody>
      </p:sp>
      <p:sp>
        <p:nvSpPr>
          <p:cNvPr id="53252" name="Text Box 1036">
            <a:extLst>
              <a:ext uri="{FF2B5EF4-FFF2-40B4-BE49-F238E27FC236}">
                <a16:creationId xmlns:a16="http://schemas.microsoft.com/office/drawing/2014/main" id="{1F426A24-E079-49C7-8592-288FB1956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Доказательство. </a:t>
            </a:r>
            <a:r>
              <a:rPr lang="ru-RU" altLang="ru-RU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ACH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</a:t>
            </a:r>
            <a:r>
              <a:rPr lang="en-US" altLang="ru-RU">
                <a:cs typeface="Times New Roman" panose="02020603050405020304" pitchFamily="18" charset="0"/>
              </a:rPr>
              <a:t>,</a:t>
            </a:r>
            <a:r>
              <a:rPr lang="ru-RU" altLang="ru-RU"/>
              <a:t> </a:t>
            </a:r>
            <a:r>
              <a:rPr lang="en-US" altLang="ru-RU" i="1">
                <a:cs typeface="Times New Roman" panose="02020603050405020304" pitchFamily="18" charset="0"/>
              </a:rPr>
              <a:t>AH = A</a:t>
            </a:r>
            <a:r>
              <a:rPr lang="en-US" altLang="ru-RU" baseline="-25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en-US" altLang="ru-RU" baseline="-25000">
                <a:cs typeface="Times New Roman" panose="02020603050405020304" pitchFamily="18" charset="0"/>
              </a:rPr>
              <a:t>1</a:t>
            </a:r>
            <a:r>
              <a:rPr lang="en-US" altLang="ru-RU">
                <a:cs typeface="Times New Roman" panose="02020603050405020304" pitchFamily="18" charset="0"/>
              </a:rPr>
              <a:t>.</a:t>
            </a:r>
            <a:r>
              <a:rPr lang="en-US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BCH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</a:t>
            </a:r>
            <a:r>
              <a:rPr lang="en-US" altLang="ru-RU">
                <a:cs typeface="Times New Roman" panose="02020603050405020304" pitchFamily="18" charset="0"/>
              </a:rPr>
              <a:t>,</a:t>
            </a:r>
            <a:r>
              <a:rPr lang="ru-RU" altLang="ru-RU"/>
              <a:t> </a:t>
            </a:r>
            <a:r>
              <a:rPr lang="en-US" altLang="ru-RU" i="1">
                <a:cs typeface="Times New Roman" panose="02020603050405020304" pitchFamily="18" charset="0"/>
              </a:rPr>
              <a:t>BH = B</a:t>
            </a:r>
            <a:r>
              <a:rPr lang="en-US" altLang="ru-RU" baseline="-25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en-US" altLang="ru-RU" baseline="-25000">
                <a:cs typeface="Times New Roman" panose="02020603050405020304" pitchFamily="18" charset="0"/>
              </a:rPr>
              <a:t>1</a:t>
            </a:r>
            <a:r>
              <a:rPr lang="en-US" altLang="ru-RU">
                <a:cs typeface="Times New Roman" panose="02020603050405020304" pitchFamily="18" charset="0"/>
              </a:rPr>
              <a:t>.</a:t>
            </a:r>
            <a:r>
              <a:rPr lang="en-US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Следовательно, </a:t>
            </a:r>
            <a:r>
              <a:rPr lang="en-US" altLang="ru-RU" i="1"/>
              <a:t>AB = 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Таким образом, треугольник</a:t>
            </a:r>
            <a:r>
              <a:rPr lang="ru-RU" altLang="ru-RU"/>
              <a:t>и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</a:t>
            </a:r>
            <a:r>
              <a:rPr lang="ru-RU" altLang="ru-RU"/>
              <a:t>трем</a:t>
            </a:r>
            <a:r>
              <a:rPr lang="ru-RU" altLang="ru-RU">
                <a:cs typeface="Times New Roman" panose="02020603050405020304" pitchFamily="18" charset="0"/>
              </a:rPr>
              <a:t> сторонам. </a:t>
            </a:r>
          </a:p>
        </p:txBody>
      </p:sp>
      <p:pic>
        <p:nvPicPr>
          <p:cNvPr id="53253" name="Picture 1046">
            <a:extLst>
              <a:ext uri="{FF2B5EF4-FFF2-40B4-BE49-F238E27FC236}">
                <a16:creationId xmlns:a16="http://schemas.microsoft.com/office/drawing/2014/main" id="{67E23344-BD5F-481E-AEB0-C54F39679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4584700" cy="166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1576" name="Group 1048">
            <a:extLst>
              <a:ext uri="{FF2B5EF4-FFF2-40B4-BE49-F238E27FC236}">
                <a16:creationId xmlns:a16="http://schemas.microsoft.com/office/drawing/2014/main" id="{5BC3D830-246F-42B0-8EF9-54C0895CD93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482975"/>
            <a:ext cx="8516938" cy="3375025"/>
            <a:chOff x="96" y="2194"/>
            <a:chExt cx="5365" cy="2126"/>
          </a:xfrm>
        </p:grpSpPr>
        <p:sp>
          <p:nvSpPr>
            <p:cNvPr id="53255" name="Text Box 1044">
              <a:extLst>
                <a:ext uri="{FF2B5EF4-FFF2-40B4-BE49-F238E27FC236}">
                  <a16:creationId xmlns:a16="http://schemas.microsoft.com/office/drawing/2014/main" id="{EBA9C7A0-12CA-47CB-BFEA-00406688D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379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Из равенства отрезков </a:t>
              </a:r>
              <a:r>
                <a:rPr lang="en-US" altLang="ru-RU" i="1"/>
                <a:t>AH </a:t>
              </a:r>
              <a:r>
                <a:rPr lang="ru-RU" altLang="ru-RU"/>
                <a:t>и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H</a:t>
              </a:r>
              <a:r>
                <a:rPr lang="en-US" altLang="ru-RU" baseline="-25000"/>
                <a:t>1</a:t>
              </a:r>
              <a:r>
                <a:rPr lang="ru-RU" altLang="ru-RU"/>
                <a:t>, </a:t>
              </a:r>
              <a:r>
                <a:rPr lang="en-US" altLang="ru-RU" i="1"/>
                <a:t>BH </a:t>
              </a:r>
              <a:r>
                <a:rPr lang="ru-RU" altLang="ru-RU"/>
                <a:t>и </a:t>
              </a:r>
              <a:r>
                <a:rPr lang="en-US" altLang="ru-RU" i="1"/>
                <a:t>B</a:t>
              </a:r>
              <a:r>
                <a:rPr lang="en-US" altLang="ru-RU" baseline="-25000"/>
                <a:t>1</a:t>
              </a:r>
              <a:r>
                <a:rPr lang="en-US" altLang="ru-RU" i="1"/>
                <a:t>H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не следует равенство сторон </a:t>
              </a:r>
              <a:r>
                <a:rPr lang="en-US" altLang="ru-RU" i="1"/>
                <a:t>AB </a:t>
              </a:r>
              <a:r>
                <a:rPr lang="ru-RU" altLang="ru-RU"/>
                <a:t>и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B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данных треугольников.</a:t>
              </a:r>
            </a:p>
          </p:txBody>
        </p:sp>
        <p:pic>
          <p:nvPicPr>
            <p:cNvPr id="53256" name="Picture 1047">
              <a:extLst>
                <a:ext uri="{FF2B5EF4-FFF2-40B4-BE49-F238E27FC236}">
                  <a16:creationId xmlns:a16="http://schemas.microsoft.com/office/drawing/2014/main" id="{D6F51DB5-E94F-4604-9E58-21187C11BB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194"/>
              <a:ext cx="1333" cy="2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6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86814289-C554-494F-A41B-9167EFB5D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>
                <a:cs typeface="Times New Roman" panose="02020603050405020304" pitchFamily="18" charset="0"/>
              </a:rPr>
              <a:t>Если </a:t>
            </a:r>
            <a:r>
              <a:rPr lang="ru-RU" altLang="ru-RU"/>
              <a:t>у треугольников </a:t>
            </a:r>
            <a:r>
              <a:rPr lang="en-US" altLang="ru-RU" i="1"/>
              <a:t>ABC </a:t>
            </a:r>
            <a:r>
              <a:rPr lang="ru-RU" altLang="ru-RU"/>
              <a:t>и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 </a:t>
            </a:r>
            <a:r>
              <a:rPr lang="en-US" altLang="ru-RU" i="1"/>
              <a:t>AB = 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AC = A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ru-RU" altLang="ru-RU"/>
              <a:t>высота </a:t>
            </a:r>
            <a:r>
              <a:rPr lang="en-US" altLang="ru-RU" i="1"/>
              <a:t>CH </a:t>
            </a:r>
            <a:r>
              <a:rPr lang="ru-RU" altLang="ru-RU"/>
              <a:t>равна высоте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H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ru-RU" altLang="ru-RU"/>
              <a:t>то эти треугольники равны.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357DF65D-40A8-44A0-8456-C21F27446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Найдите ошибку в доказательстве следующего утверждения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BD5F3751-3AAB-4F2D-8389-79A362CC9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Доказательство. </a:t>
            </a:r>
            <a:r>
              <a:rPr lang="ru-RU" altLang="ru-RU"/>
              <a:t>П</a:t>
            </a:r>
            <a:r>
              <a:rPr lang="ru-RU" altLang="ru-RU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i="1">
                <a:cs typeface="Times New Roman" panose="02020603050405020304" pitchFamily="18" charset="0"/>
              </a:rPr>
              <a:t>ACH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равны по катету и гипотенузе. Значит</a:t>
            </a:r>
            <a:r>
              <a:rPr lang="en-US" altLang="ru-RU">
                <a:cs typeface="Times New Roman" panose="02020603050405020304" pitchFamily="18" charset="0"/>
              </a:rPr>
              <a:t>,</a:t>
            </a:r>
            <a:r>
              <a:rPr lang="ru-RU" altLang="ru-RU"/>
              <a:t> угол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 </a:t>
            </a:r>
            <a:r>
              <a:rPr lang="ru-RU" altLang="ru-RU"/>
              <a:t>равен углу</a:t>
            </a:r>
            <a:r>
              <a:rPr lang="en-US" altLang="ru-RU" i="1">
                <a:cs typeface="Times New Roman" panose="02020603050405020304" pitchFamily="18" charset="0"/>
              </a:rPr>
              <a:t> </a:t>
            </a:r>
            <a:r>
              <a:rPr lang="ru-RU" altLang="ru-RU" i="1"/>
              <a:t>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en-US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>
                <a:cs typeface="Times New Roman" panose="02020603050405020304" pitchFamily="18" charset="0"/>
              </a:rPr>
              <a:t>. </a:t>
            </a:r>
            <a:r>
              <a:rPr lang="ru-RU" altLang="ru-RU">
                <a:cs typeface="Times New Roman" panose="02020603050405020304" pitchFamily="18" charset="0"/>
              </a:rPr>
              <a:t>Таким образом, в треугольниках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i="1">
                <a:cs typeface="Times New Roman" panose="02020603050405020304" pitchFamily="18" charset="0"/>
              </a:rPr>
              <a:t>С =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С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угол  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ru-RU" altLang="ru-RU" i="1"/>
              <a:t>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Следовательно, эти треугольники равны по двум сторонам и углу между ними. </a:t>
            </a:r>
          </a:p>
        </p:txBody>
      </p:sp>
      <p:pic>
        <p:nvPicPr>
          <p:cNvPr id="55301" name="Picture 5">
            <a:extLst>
              <a:ext uri="{FF2B5EF4-FFF2-40B4-BE49-F238E27FC236}">
                <a16:creationId xmlns:a16="http://schemas.microsoft.com/office/drawing/2014/main" id="{7A00090F-79BC-4039-B383-09EC6316F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7600"/>
            <a:ext cx="4584700" cy="166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606" name="Group 6">
            <a:extLst>
              <a:ext uri="{FF2B5EF4-FFF2-40B4-BE49-F238E27FC236}">
                <a16:creationId xmlns:a16="http://schemas.microsoft.com/office/drawing/2014/main" id="{DB648A33-01DB-407A-97F4-B81324A70AE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276600"/>
            <a:ext cx="8629650" cy="3397250"/>
            <a:chOff x="96" y="2064"/>
            <a:chExt cx="5436" cy="2140"/>
          </a:xfrm>
        </p:grpSpPr>
        <p:pic>
          <p:nvPicPr>
            <p:cNvPr id="55303" name="Picture 7">
              <a:extLst>
                <a:ext uri="{FF2B5EF4-FFF2-40B4-BE49-F238E27FC236}">
                  <a16:creationId xmlns:a16="http://schemas.microsoft.com/office/drawing/2014/main" id="{011FBBE4-E804-446A-A606-6D4FEC0681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064"/>
              <a:ext cx="1932" cy="20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304" name="Text Box 8">
              <a:extLst>
                <a:ext uri="{FF2B5EF4-FFF2-40B4-BE49-F238E27FC236}">
                  <a16:creationId xmlns:a16="http://schemas.microsoft.com/office/drawing/2014/main" id="{F9A04907-A74F-4FCA-8BCF-49E2F6788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336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 </a:t>
              </a:r>
              <a:r>
                <a:rPr lang="ru-RU" altLang="ru-RU"/>
                <a:t>Из равенства углов </a:t>
              </a:r>
              <a:r>
                <a:rPr lang="en-US" altLang="ru-RU" i="1"/>
                <a:t>ACH </a:t>
              </a:r>
              <a:r>
                <a:rPr lang="ru-RU" altLang="ru-RU"/>
                <a:t>и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 i="1"/>
                <a:t>C</a:t>
              </a:r>
              <a:r>
                <a:rPr lang="en-US" altLang="ru-RU" baseline="-25000"/>
                <a:t>1</a:t>
              </a:r>
              <a:r>
                <a:rPr lang="en-US" altLang="ru-RU" i="1"/>
                <a:t>H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не следует равенство углов </a:t>
              </a:r>
              <a:r>
                <a:rPr lang="en-US" altLang="ru-RU" i="1"/>
                <a:t>A </a:t>
              </a:r>
              <a:r>
                <a:rPr lang="ru-RU" altLang="ru-RU"/>
                <a:t>и </a:t>
              </a:r>
              <a:r>
                <a:rPr lang="en-US" altLang="ru-RU" i="1"/>
                <a:t>A</a:t>
              </a:r>
              <a:r>
                <a:rPr lang="en-US" altLang="ru-RU" baseline="-25000"/>
                <a:t>1</a:t>
              </a:r>
              <a:r>
                <a:rPr lang="en-US" altLang="ru-RU"/>
                <a:t> </a:t>
              </a:r>
              <a:r>
                <a:rPr lang="ru-RU" altLang="ru-RU"/>
                <a:t>данных треугольников.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971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AAD6E52-E477-46CF-95AE-10BE4C368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2AB0BC86-0CFD-4A82-9185-091D3364C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Какой треугольник называется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прямоугольным?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7840" name="Text Box 16">
            <a:extLst>
              <a:ext uri="{FF2B5EF4-FFF2-40B4-BE49-F238E27FC236}">
                <a16:creationId xmlns:a16="http://schemas.microsoft.com/office/drawing/2014/main" id="{C630F99C-8856-4A37-998C-73D8CFB39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Прямоугольным называется треугольник, у которого есть прямой угол.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0">
            <a:extLst>
              <a:ext uri="{FF2B5EF4-FFF2-40B4-BE49-F238E27FC236}">
                <a16:creationId xmlns:a16="http://schemas.microsoft.com/office/drawing/2014/main" id="{29AA664A-7CE7-48E7-80C0-CDCF08E91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6147" name="Text Box 2051">
            <a:extLst>
              <a:ext uri="{FF2B5EF4-FFF2-40B4-BE49-F238E27FC236}">
                <a16:creationId xmlns:a16="http://schemas.microsoft.com/office/drawing/2014/main" id="{0A6F3195-E056-4D06-80C3-53A1B72B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8077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800" dirty="0"/>
              <a:t>Какая сторона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 гипотенузой прямоугольного треугольника?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04452" name="Text Box 2052">
            <a:extLst>
              <a:ext uri="{FF2B5EF4-FFF2-40B4-BE49-F238E27FC236}">
                <a16:creationId xmlns:a16="http://schemas.microsoft.com/office/drawing/2014/main" id="{56884C41-C49A-4C19-933B-2E5296CC9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2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Гипотенузой называется сторона прямоугольного треугольника, противолежащая прямому углу.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2D5CEE8A-DA2D-4032-8E1C-05195A772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7171" name="Text Box 1027">
            <a:extLst>
              <a:ext uri="{FF2B5EF4-FFF2-40B4-BE49-F238E27FC236}">
                <a16:creationId xmlns:a16="http://schemas.microsoft.com/office/drawing/2014/main" id="{A44ADCB1-62F4-43C5-B3D1-374EE3A58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8077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Какие стороны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 </a:t>
            </a:r>
            <a:r>
              <a:rPr lang="ru-RU" altLang="ru-RU" sz="2800" dirty="0"/>
              <a:t>катетами</a:t>
            </a:r>
            <a:r>
              <a:rPr lang="ru-RU" altLang="ru-RU" sz="2800" dirty="0">
                <a:cs typeface="Times New Roman" panose="02020603050405020304" pitchFamily="18" charset="0"/>
              </a:rPr>
              <a:t> прямоугольного треугольника?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06500" name="Text Box 1028">
            <a:extLst>
              <a:ext uri="{FF2B5EF4-FFF2-40B4-BE49-F238E27FC236}">
                <a16:creationId xmlns:a16="http://schemas.microsoft.com/office/drawing/2014/main" id="{4576288A-2094-4AE0-9632-649C677BA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Катетами называются стороны прямоугольного треугольника, противолежащие острым углам.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>
            <a:extLst>
              <a:ext uri="{FF2B5EF4-FFF2-40B4-BE49-F238E27FC236}">
                <a16:creationId xmlns:a16="http://schemas.microsoft.com/office/drawing/2014/main" id="{57FD4121-5E44-41C3-81BC-251912524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8195" name="Text Box 1027">
            <a:extLst>
              <a:ext uri="{FF2B5EF4-FFF2-40B4-BE49-F238E27FC236}">
                <a16:creationId xmlns:a16="http://schemas.microsoft.com/office/drawing/2014/main" id="{CADADEF2-ADA0-4135-BBCC-8594E2C99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3507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гипотенуза прямоугольного треугольника больше его катетов.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08548" name="Text Box 1028">
            <a:extLst>
              <a:ext uri="{FF2B5EF4-FFF2-40B4-BE49-F238E27FC236}">
                <a16:creationId xmlns:a16="http://schemas.microsoft.com/office/drawing/2014/main" id="{0436EB8A-279D-4221-8B1B-C672D5C3C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13227"/>
            <a:ext cx="8686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В прямоугольном треугольнике гипотенуза лежит против прямого угла, а катеты – против острых. Т</a:t>
            </a:r>
            <a:r>
              <a:rPr lang="ru-RU" dirty="0"/>
              <a:t>ак как против большего угла в треугольнике лежит большая сторо­на, то гипотенуза прямоугольного треугольника больше его катетов.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877979-A6E5-434F-B3BD-EBC2A2C8E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618968"/>
            <a:ext cx="3383810" cy="2251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3B0A3B9-1364-42D0-9AC6-C46A7235E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01D104A6-5182-4F7A-B152-455C8EE30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3200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B1123BEF-C662-4106-A7E2-6855CF681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885" name="Group 5">
            <a:extLst>
              <a:ext uri="{FF2B5EF4-FFF2-40B4-BE49-F238E27FC236}">
                <a16:creationId xmlns:a16="http://schemas.microsoft.com/office/drawing/2014/main" id="{572D60DC-AAD9-4A33-A432-451A4E2CA96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5943600" cy="3081338"/>
            <a:chOff x="144" y="1776"/>
            <a:chExt cx="3744" cy="1941"/>
          </a:xfrm>
        </p:grpSpPr>
        <p:sp>
          <p:nvSpPr>
            <p:cNvPr id="23558" name="Text Box 6">
              <a:extLst>
                <a:ext uri="{FF2B5EF4-FFF2-40B4-BE49-F238E27FC236}">
                  <a16:creationId xmlns:a16="http://schemas.microsoft.com/office/drawing/2014/main" id="{82908962-AE82-4D1C-B837-260BC4672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23559" name="Picture 7">
              <a:extLst>
                <a:ext uri="{FF2B5EF4-FFF2-40B4-BE49-F238E27FC236}">
                  <a16:creationId xmlns:a16="http://schemas.microsoft.com/office/drawing/2014/main" id="{BBB76233-B6F4-4C6E-800A-D76F7E86A0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776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804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2570</Words>
  <Application>Microsoft Office PowerPoint</Application>
  <PresentationFormat>Экран (4:3)</PresentationFormat>
  <Paragraphs>208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5" baseType="lpstr">
      <vt:lpstr>Cambria Math</vt:lpstr>
      <vt:lpstr>Times New Roman</vt:lpstr>
      <vt:lpstr>Оформление по умолчанию</vt:lpstr>
      <vt:lpstr>14. Прямоугольные треугольники</vt:lpstr>
      <vt:lpstr>Презентация PowerPoint</vt:lpstr>
      <vt:lpstr>Признак 1</vt:lpstr>
      <vt:lpstr>Признак 2</vt:lpstr>
      <vt:lpstr>Вопрос 1</vt:lpstr>
      <vt:lpstr>Вопрос 2</vt:lpstr>
      <vt:lpstr>Вопрос 3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Презентация PowerPoint</vt:lpstr>
      <vt:lpstr>Упражнение 15</vt:lpstr>
      <vt:lpstr>Упражнение 16</vt:lpstr>
      <vt:lpstr>Презентация PowerPoint</vt:lpstr>
      <vt:lpstr>Презентация PowerPoint</vt:lpstr>
      <vt:lpstr>Презентация PowerPoint</vt:lpstr>
      <vt:lpstr>Упражнение 17</vt:lpstr>
      <vt:lpstr>Упражнение 18</vt:lpstr>
      <vt:lpstr>Упражнение 19</vt:lpstr>
      <vt:lpstr>Упражнение 20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53</cp:revision>
  <dcterms:created xsi:type="dcterms:W3CDTF">2008-04-30T05:51:18Z</dcterms:created>
  <dcterms:modified xsi:type="dcterms:W3CDTF">2021-10-10T14:46:47Z</dcterms:modified>
</cp:coreProperties>
</file>