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6" r:id="rId2"/>
    <p:sldId id="304" r:id="rId3"/>
    <p:sldId id="320" r:id="rId4"/>
    <p:sldId id="307" r:id="rId5"/>
    <p:sldId id="309" r:id="rId6"/>
    <p:sldId id="314" r:id="rId7"/>
    <p:sldId id="308" r:id="rId8"/>
    <p:sldId id="310" r:id="rId9"/>
    <p:sldId id="311" r:id="rId10"/>
    <p:sldId id="319" r:id="rId11"/>
    <p:sldId id="315" r:id="rId12"/>
    <p:sldId id="317" r:id="rId13"/>
    <p:sldId id="318" r:id="rId14"/>
    <p:sldId id="31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2" autoAdjust="0"/>
    <p:restoredTop sz="90929"/>
  </p:normalViewPr>
  <p:slideViewPr>
    <p:cSldViewPr>
      <p:cViewPr varScale="1">
        <p:scale>
          <a:sx n="97" d="100"/>
          <a:sy n="97" d="100"/>
        </p:scale>
        <p:origin x="5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B27FABD-7EF2-4C08-A7D9-0E13581F669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ABB66ED-51D1-492F-AAAB-DC7FA22DB88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F0A4FCCA-6885-4A31-BB08-6421C4EB7F3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B4D1FCC-0FA4-4C97-B63E-3CED210E72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DBFB7D7-BB27-4E10-B7D8-E2689421D2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E9BD0F1-E8FD-46FD-93BA-8280EDDFE1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DE3A9F1-D8B1-4A3F-A89E-0714D71E5F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317018E-DB61-461A-8FC2-7D740775DD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53623E6-7F98-4FD9-B9E9-1350ECF8E553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16387" name="Rectangle 1026">
            <a:extLst>
              <a:ext uri="{FF2B5EF4-FFF2-40B4-BE49-F238E27FC236}">
                <a16:creationId xmlns:a16="http://schemas.microsoft.com/office/drawing/2014/main" id="{A1BEFC2D-E7AF-48A4-9A00-09D8805E0E8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1027">
            <a:extLst>
              <a:ext uri="{FF2B5EF4-FFF2-40B4-BE49-F238E27FC236}">
                <a16:creationId xmlns:a16="http://schemas.microsoft.com/office/drawing/2014/main" id="{C9AB14BD-C9C9-4645-9923-E9CC9BDDFC0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E26AAF94-4FB9-40D1-A140-7BA8F96B7F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80C3980-CD67-40DB-855E-BE7570A8846F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963EBC4A-47FD-49D9-84C8-D97ED2BDA4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F1679CD-E8F4-40A3-9977-75A860B454C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D6EF83A-56E3-4EF1-BADC-1E46218659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7AF3BB8-C1A5-4C3E-AA51-B907EF910D87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813A381E-3555-4C7C-BF8B-ACA27C5E167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9032A05-766E-4C0E-B7B6-7EB82DA3AFA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90AF369E-F4F5-48F6-9348-33A1D370BE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D6D2691-533E-43FE-B3BC-8A9F56CF00B6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C72ADEC4-A210-4824-911D-FA64DE7D748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D8CD6D5D-6344-4D2E-8840-68215585A5A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52C9E1B-8D22-4C14-A9A3-A288EB2AB8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01FFDDB-C914-402F-B79E-2E6AA0BAEB68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F4B01D4-E45C-4283-909D-F1B5DCD737F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E303A1DA-00E0-47C4-BA51-AAA71EEEFE3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F8246BD-D924-4714-9CFA-67E3B2B018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2803565-F1EB-46EB-A393-391DF1F5D240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85AEDCE1-1B76-4CFE-B55A-64CABCC6336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76783D2-4CB3-4BEC-A269-588365DE47A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956415F6-11F4-4D8E-840C-3F214B62F1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D731B1F-8303-4280-8306-66B6A7EBE9FB}" type="slidenum">
              <a:rPr lang="ru-RU" altLang="ru-RU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22531" name="Rectangle 1026">
            <a:extLst>
              <a:ext uri="{FF2B5EF4-FFF2-40B4-BE49-F238E27FC236}">
                <a16:creationId xmlns:a16="http://schemas.microsoft.com/office/drawing/2014/main" id="{54F41905-D766-4994-BA6A-4C445048641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>
            <a:extLst>
              <a:ext uri="{FF2B5EF4-FFF2-40B4-BE49-F238E27FC236}">
                <a16:creationId xmlns:a16="http://schemas.microsoft.com/office/drawing/2014/main" id="{BCDF3D59-C3AE-47F0-A5C7-A866C783380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956415F6-11F4-4D8E-840C-3F214B62F1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D731B1F-8303-4280-8306-66B6A7EBE9FB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22531" name="Rectangle 1026">
            <a:extLst>
              <a:ext uri="{FF2B5EF4-FFF2-40B4-BE49-F238E27FC236}">
                <a16:creationId xmlns:a16="http://schemas.microsoft.com/office/drawing/2014/main" id="{54F41905-D766-4994-BA6A-4C44504864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>
            <a:extLst>
              <a:ext uri="{FF2B5EF4-FFF2-40B4-BE49-F238E27FC236}">
                <a16:creationId xmlns:a16="http://schemas.microsoft.com/office/drawing/2014/main" id="{BCDF3D59-C3AE-47F0-A5C7-A866C78338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75910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9619DC82-B5EE-40AD-8696-DCDB71396A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FBAC695-1323-4FC6-8EE1-6C0364DCCA09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26627" name="Rectangle 1026">
            <a:extLst>
              <a:ext uri="{FF2B5EF4-FFF2-40B4-BE49-F238E27FC236}">
                <a16:creationId xmlns:a16="http://schemas.microsoft.com/office/drawing/2014/main" id="{87CB6D86-E3E5-40CC-97AC-56A362E929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1027">
            <a:extLst>
              <a:ext uri="{FF2B5EF4-FFF2-40B4-BE49-F238E27FC236}">
                <a16:creationId xmlns:a16="http://schemas.microsoft.com/office/drawing/2014/main" id="{14AF0FEB-CAC4-4A09-ADE7-F37F65C7DC2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EBB2418-FA93-4208-B62F-9FE0D52299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F47351E-1E0E-4105-8693-10A3C55B1791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28675" name="Rectangle 1026">
            <a:extLst>
              <a:ext uri="{FF2B5EF4-FFF2-40B4-BE49-F238E27FC236}">
                <a16:creationId xmlns:a16="http://schemas.microsoft.com/office/drawing/2014/main" id="{DDF5B6F1-DE1F-4D5E-BC86-B9028CA22DA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1027">
            <a:extLst>
              <a:ext uri="{FF2B5EF4-FFF2-40B4-BE49-F238E27FC236}">
                <a16:creationId xmlns:a16="http://schemas.microsoft.com/office/drawing/2014/main" id="{1ED24270-3035-4403-B935-D0E671497B6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922D2F4F-AAC1-4C50-A8C0-78ED724E64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10D8E39-0EB6-481C-893F-40F8B5DDB419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E0FFA400-8D37-4B18-81AE-4827D554FB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A665D28-0939-4887-AD36-E48A20FCD8A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462A6F1-C0A0-4D06-A113-E9E37115AE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C09550-73D6-429F-B32E-B4A77CA40A37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8A70E05-2C46-4A9D-BE73-66E4F7092A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EDAF94A8-F11D-45A5-9776-C37A076A81D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84AAB25-E052-497C-9CA5-C94A10A1D8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897A44F-24C5-46D3-ABB7-646A9E9086FF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8AFC90EE-D615-4F52-9A5F-4861CC38C05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AABA103-BC70-48D2-B94F-DF6A9B7DDA3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9935FEC-0A32-4824-9D53-BEFAACC70C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5A1EDA5-5F4E-409B-99D2-36BD8338AB0F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99655BBB-25AC-4E71-884A-85CBB0E79D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486FAAD-7932-4AC1-8075-7A000FC1415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2BC292-83A0-4419-932F-6EF82B6795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E34F68-FE41-41B1-9143-E6923386EB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27FF99-1C26-47A0-A6C8-73905E2A5D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05617-6C4B-4B6B-A9C1-91C53EFABB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457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0097D8-620A-4A2B-A9F8-D3A4E56240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2126BA-7F89-490C-8420-D3D907E726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3B371E-5797-4C84-A14F-900A3AC227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54107F-B1A0-4ECA-8B9C-B49DDE215B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526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46A9D4-BE0E-46C7-B2BC-2767567551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FD9FB2-FC69-4F74-8C4B-5E56CD69B4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105C7B-04AE-477B-AB28-091FB3E6E1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9E8666-CF71-4610-9768-54820D87CE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524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395C3D-A923-44F7-82ED-2E03AC885D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DE971E-E475-46A0-984A-76AAE8C50F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5E8406-90D0-4159-B0D6-2196A13C0C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13CCE9-D936-420D-AA72-9579278591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2780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DF0CD2-9CA1-4AED-99AA-08F2C5C074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94D65D-CA7E-44DF-A388-245603F156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4E493A-2B90-49FE-B5B6-DF4A52A76C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28557F-C6C7-4B33-A718-C63BCF6223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889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D893F1-E78E-49EE-81BD-879B97B7E7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A1FDB8-BDDA-4107-A79B-86E957B53F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DA7D35-237C-4571-998E-0059B4D551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702410-0307-4D44-A4ED-46BA2A51D1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107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93AF0E-D15D-4924-9417-1AE29BC7D8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370F62-5DA1-40B9-B693-72A45D43C1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83032FA-7A58-4D77-A95A-B6B182E7D5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A95B83-635A-45D6-B933-1F59CDC840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4282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799971C-ED0C-40A3-9D35-FAED614C7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CAEF30-BB71-43C2-B875-9288E515A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0404EEC-C370-4727-A25E-94E543A4CA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68D7F-368C-477A-B649-D8420238BD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330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77CCAFD-B8AF-4FAC-8B1F-BC655B8082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970678A-E525-4771-8BF3-8259403F6E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094F0D3-450E-4176-8D47-D43E4F8AC5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E84DB0-277B-4BFC-B579-00FA65D265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872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72B83B-2CC0-4F74-BBD9-849A4BA950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3A31D5-76F1-4567-958E-09C7E7A8A2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715764-C5C1-49C7-8655-E75BE95A53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57ABEF-9D2F-4159-A5F8-37F69897C5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14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3A9AEE-BEE3-42D1-B99B-946D1A7AD4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3A1B60-A151-4451-9B84-48003C51ED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0B7A7A-66C2-44ED-9CBB-2A730BF3EE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AE252-BB4D-417D-8DCE-825997972F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287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CA2850-B46A-496F-AEB0-41DC85FA23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3651F08-6615-4F67-94FB-B370EB4A5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AA10A28-2FF1-459F-BBFF-434437025B7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C1BD66A-B1F9-4A64-9B65-BAD3C23348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1B97024-4FDB-43B6-9468-757C2B8C8F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F2E31D-5A99-493B-A9D5-BC04567FBFC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6C771A5-B30B-48AD-A92B-DDD922173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00808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Задачи на доказательство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9635C5A-E492-440D-A929-2CA36750C3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F303B1B1-3BD9-48DD-875D-2ED3C7CDB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92696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Пусть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– треугольник, </a:t>
            </a:r>
            <a:r>
              <a:rPr lang="en-US" altLang="ru-RU" sz="3200" i="1" dirty="0"/>
              <a:t>D </a:t>
            </a:r>
            <a:r>
              <a:rPr lang="ru-RU" altLang="ru-RU" sz="3200" dirty="0"/>
              <a:t>– точка на стороне </a:t>
            </a:r>
            <a:r>
              <a:rPr lang="en-US" altLang="ru-RU" sz="3200" i="1" dirty="0"/>
              <a:t>BC</a:t>
            </a:r>
            <a:r>
              <a:rPr lang="ru-RU" altLang="ru-RU" sz="3200" dirty="0"/>
              <a:t>. На прямой </a:t>
            </a:r>
            <a:r>
              <a:rPr lang="en-US" altLang="ru-RU" sz="3200" i="1" dirty="0"/>
              <a:t>AB </a:t>
            </a:r>
            <a:r>
              <a:rPr lang="ru-RU" altLang="ru-RU" sz="3200" dirty="0"/>
              <a:t>найдите такую точку </a:t>
            </a:r>
            <a:r>
              <a:rPr lang="en-US" altLang="ru-RU" sz="3200" i="1" dirty="0"/>
              <a:t>E</a:t>
            </a:r>
            <a:r>
              <a:rPr lang="ru-RU" altLang="ru-RU" sz="3200" dirty="0"/>
              <a:t>, для которой разность </a:t>
            </a:r>
            <a:r>
              <a:rPr lang="en-US" altLang="ru-RU" sz="3200" i="1" dirty="0"/>
              <a:t>CE – DE </a:t>
            </a:r>
            <a:r>
              <a:rPr lang="ru-RU" altLang="ru-RU" sz="3200" dirty="0"/>
              <a:t>наибольшая.</a:t>
            </a:r>
            <a:endParaRPr lang="en-US" altLang="ru-RU" sz="3200" dirty="0"/>
          </a:p>
        </p:txBody>
      </p:sp>
      <p:sp>
        <p:nvSpPr>
          <p:cNvPr id="165892" name="Text Box 4">
            <a:extLst>
              <a:ext uri="{FF2B5EF4-FFF2-40B4-BE49-F238E27FC236}">
                <a16:creationId xmlns:a16="http://schemas.microsoft.com/office/drawing/2014/main" id="{0EB163CA-4B1E-4C1E-9537-D25BC7664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715000"/>
            <a:ext cx="7086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  <a:r>
              <a:rPr lang="ru-RU" altLang="ru-RU" sz="3600"/>
              <a:t>Вершина </a:t>
            </a:r>
            <a:r>
              <a:rPr lang="en-US" altLang="ru-RU" sz="3600" i="1"/>
              <a:t>B</a:t>
            </a:r>
            <a:r>
              <a:rPr lang="ru-RU" altLang="ru-RU" sz="3600"/>
              <a:t>.</a:t>
            </a:r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29FE5229-0567-4EC2-A4FB-D0F0C9C20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67000"/>
            <a:ext cx="3387725" cy="303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5225632-9D66-4C93-9823-1B072967A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2E25102F-CC2A-4647-9571-75161264F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Докажите, что сумма диагоналей четырехугольника меньше его периметра.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55654" name="Text Box 6">
            <a:extLst>
              <a:ext uri="{FF2B5EF4-FFF2-40B4-BE49-F238E27FC236}">
                <a16:creationId xmlns:a16="http://schemas.microsoft.com/office/drawing/2014/main" id="{08DD78A1-2055-4A4C-A55D-3810B7982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19600"/>
            <a:ext cx="8991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Имеем неравенства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/>
              <a:t>С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i="1" dirty="0"/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en-US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AC </a:t>
            </a:r>
            <a:r>
              <a:rPr lang="ru-RU" altLang="ru-RU" sz="2800" i="1" dirty="0">
                <a:cs typeface="Times New Roman" panose="02020603050405020304" pitchFamily="18" charset="0"/>
              </a:rPr>
              <a:t>&lt;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DC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Складывая их, получим неравенств</a:t>
            </a:r>
            <a:r>
              <a:rPr lang="ru-RU" altLang="ru-RU" sz="28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cs typeface="Times New Roman" panose="02020603050405020304" pitchFamily="18" charset="0"/>
              </a:rPr>
              <a:t>2(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en-US" altLang="ru-RU" sz="2800" dirty="0">
                <a:cs typeface="Times New Roman" panose="02020603050405020304" pitchFamily="18" charset="0"/>
              </a:rPr>
              <a:t>)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ru-RU" altLang="ru-RU" sz="2800" dirty="0">
                <a:cs typeface="Times New Roman" panose="02020603050405020304" pitchFamily="18" charset="0"/>
              </a:rPr>
              <a:t>2(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CD + AD</a:t>
            </a:r>
            <a:r>
              <a:rPr lang="ru-RU" altLang="ru-RU" sz="2800" dirty="0">
                <a:cs typeface="Times New Roman" panose="02020603050405020304" pitchFamily="18" charset="0"/>
              </a:rPr>
              <a:t>), из котор</a:t>
            </a:r>
            <a:r>
              <a:rPr lang="ru-RU" altLang="ru-RU" sz="2800" dirty="0"/>
              <a:t>ого</a:t>
            </a:r>
            <a:r>
              <a:rPr lang="ru-RU" altLang="ru-RU" sz="2800" dirty="0">
                <a:cs typeface="Times New Roman" panose="02020603050405020304" pitchFamily="18" charset="0"/>
              </a:rPr>
              <a:t> непосредственно следуют требуем</a:t>
            </a:r>
            <a:r>
              <a:rPr lang="ru-RU" altLang="ru-RU" sz="2800" dirty="0"/>
              <a:t>ое</a:t>
            </a:r>
            <a:r>
              <a:rPr lang="ru-RU" altLang="ru-RU" sz="2800" dirty="0">
                <a:cs typeface="Times New Roman" panose="02020603050405020304" pitchFamily="18" charset="0"/>
              </a:rPr>
              <a:t> неравенств</a:t>
            </a:r>
            <a:r>
              <a:rPr lang="ru-RU" altLang="ru-RU" sz="28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9221" name="Picture 8">
            <a:extLst>
              <a:ext uri="{FF2B5EF4-FFF2-40B4-BE49-F238E27FC236}">
                <a16:creationId xmlns:a16="http://schemas.microsoft.com/office/drawing/2014/main" id="{DA6E0338-4D8A-4A30-BF46-39CED86F7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24000"/>
            <a:ext cx="3152775" cy="292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64372F4-971E-4638-A16D-BEEAC9B856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77FA6D2-655B-43CA-A1A3-9B3B42EED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Докажите, что сумма диагоналей выпуклого четырехугольника больше его полупериметра.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10244" name="Picture 6">
            <a:extLst>
              <a:ext uri="{FF2B5EF4-FFF2-40B4-BE49-F238E27FC236}">
                <a16:creationId xmlns:a16="http://schemas.microsoft.com/office/drawing/2014/main" id="{F8CDAC7D-90DD-423C-AB3F-A403B1744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05000"/>
            <a:ext cx="25654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9752" name="Group 8">
            <a:extLst>
              <a:ext uri="{FF2B5EF4-FFF2-40B4-BE49-F238E27FC236}">
                <a16:creationId xmlns:a16="http://schemas.microsoft.com/office/drawing/2014/main" id="{B374C264-7B84-4088-B04C-939A3A97CBD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05000"/>
            <a:ext cx="8991600" cy="4711700"/>
            <a:chOff x="96" y="1200"/>
            <a:chExt cx="5664" cy="2968"/>
          </a:xfrm>
        </p:grpSpPr>
        <p:sp>
          <p:nvSpPr>
            <p:cNvPr id="10246" name="Text Box 4">
              <a:extLst>
                <a:ext uri="{FF2B5EF4-FFF2-40B4-BE49-F238E27FC236}">
                  <a16:creationId xmlns:a16="http://schemas.microsoft.com/office/drawing/2014/main" id="{E03954F7-6522-4D49-99EA-1858D194A8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96"/>
              <a:ext cx="5664" cy="1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sz="2800" dirty="0"/>
                <a:t>Пусть </a:t>
              </a:r>
              <a:r>
                <a:rPr lang="en-US" altLang="ru-RU" sz="2800" i="1" dirty="0"/>
                <a:t>O </a:t>
              </a:r>
              <a:r>
                <a:rPr lang="ru-RU" altLang="ru-RU" sz="2800" dirty="0"/>
                <a:t>– точка пересечения диагоналей выпуклого четырехугольника </a:t>
              </a:r>
              <a:r>
                <a:rPr lang="en-US" altLang="ru-RU" sz="2800" i="1" dirty="0"/>
                <a:t>ABCD</a:t>
              </a:r>
              <a:r>
                <a:rPr lang="en-US" altLang="ru-RU" sz="2800" dirty="0"/>
                <a:t>.</a:t>
              </a:r>
              <a:r>
                <a:rPr lang="en-US" altLang="ru-RU" sz="2800" i="1" dirty="0"/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Имеем неравенства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</a:t>
              </a:r>
              <a:r>
                <a:rPr lang="en-US" altLang="ru-RU" sz="2800" i="1" dirty="0"/>
                <a:t>O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&gt;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</a:t>
              </a:r>
              <a:r>
                <a:rPr lang="en-US" altLang="ru-RU" sz="2800" i="1" dirty="0"/>
                <a:t>B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–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OB</a:t>
              </a:r>
              <a:r>
                <a:rPr lang="en-US" altLang="ru-RU" sz="2800" dirty="0">
                  <a:cs typeface="Times New Roman" panose="02020603050405020304" pitchFamily="18" charset="0"/>
                </a:rPr>
                <a:t>,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</a:t>
              </a:r>
              <a:r>
                <a:rPr lang="en-US" altLang="ru-RU" sz="2800" i="1" dirty="0"/>
                <a:t>O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&gt;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BC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–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OC</a:t>
              </a:r>
              <a:r>
                <a:rPr lang="en-US" altLang="ru-RU" sz="2800" dirty="0">
                  <a:cs typeface="Times New Roman" panose="02020603050405020304" pitchFamily="18" charset="0"/>
                </a:rPr>
                <a:t>,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</a:t>
              </a:r>
              <a:r>
                <a:rPr lang="en-US" altLang="ru-RU" sz="2800" i="1" dirty="0"/>
                <a:t>O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&gt;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CD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–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OD</a:t>
              </a:r>
              <a:r>
                <a:rPr lang="en-US" altLang="ru-RU" sz="2800" dirty="0">
                  <a:cs typeface="Times New Roman" panose="02020603050405020304" pitchFamily="18" charset="0"/>
                </a:rPr>
                <a:t>,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D</a:t>
              </a:r>
              <a:r>
                <a:rPr lang="en-US" altLang="ru-RU" sz="2800" i="1" dirty="0"/>
                <a:t>O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&gt;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</a:t>
              </a:r>
              <a:r>
                <a:rPr lang="en-US" altLang="ru-RU" sz="2800" i="1" dirty="0"/>
                <a:t>D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–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OD</a:t>
              </a:r>
              <a:r>
                <a:rPr lang="en-US" altLang="ru-RU" sz="2800" dirty="0">
                  <a:cs typeface="Times New Roman" panose="02020603050405020304" pitchFamily="18" charset="0"/>
                </a:rPr>
                <a:t>,.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Складывая их, получим неравенств</a:t>
              </a:r>
              <a:r>
                <a:rPr lang="ru-RU" altLang="ru-RU" sz="2800" dirty="0"/>
                <a:t>о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dirty="0">
                  <a:cs typeface="Times New Roman" panose="02020603050405020304" pitchFamily="18" charset="0"/>
                </a:rPr>
                <a:t>2(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AC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+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BD</a:t>
              </a:r>
              <a:r>
                <a:rPr lang="en-US" altLang="ru-RU" sz="2800" dirty="0">
                  <a:cs typeface="Times New Roman" panose="02020603050405020304" pitchFamily="18" charset="0"/>
                </a:rPr>
                <a:t>)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&gt;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+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BC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+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CD + AD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из котор</a:t>
              </a:r>
              <a:r>
                <a:rPr lang="ru-RU" altLang="ru-RU" sz="2800" dirty="0"/>
                <a:t>ого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непосредственно следуют требуем</a:t>
              </a:r>
              <a:r>
                <a:rPr lang="ru-RU" altLang="ru-RU" sz="2800" dirty="0"/>
                <a:t>ое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неравенств</a:t>
              </a:r>
              <a:r>
                <a:rPr lang="ru-RU" altLang="ru-RU" sz="2800" dirty="0"/>
                <a:t>о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10247" name="Picture 7">
              <a:extLst>
                <a:ext uri="{FF2B5EF4-FFF2-40B4-BE49-F238E27FC236}">
                  <a16:creationId xmlns:a16="http://schemas.microsoft.com/office/drawing/2014/main" id="{A4F38279-D497-4442-864C-C43C63DF25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200"/>
              <a:ext cx="1616" cy="1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2A6C8A4-76CA-4FC3-ADAE-0D3CFB12B2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52E1AB80-466B-4398-B9B2-53BCF6ACC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66145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Приведите пример четырехугольника, у которого сумма диагоналей меньше его полупериметра.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161801" name="Group 9">
            <a:extLst>
              <a:ext uri="{FF2B5EF4-FFF2-40B4-BE49-F238E27FC236}">
                <a16:creationId xmlns:a16="http://schemas.microsoft.com/office/drawing/2014/main" id="{98762FA6-7966-4AAE-95EB-A9E430462161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292350"/>
            <a:ext cx="3795713" cy="2278063"/>
            <a:chOff x="960" y="1444"/>
            <a:chExt cx="2391" cy="1435"/>
          </a:xfrm>
        </p:grpSpPr>
        <p:sp>
          <p:nvSpPr>
            <p:cNvPr id="11269" name="Text Box 6">
              <a:extLst>
                <a:ext uri="{FF2B5EF4-FFF2-40B4-BE49-F238E27FC236}">
                  <a16:creationId xmlns:a16="http://schemas.microsoft.com/office/drawing/2014/main" id="{B5A86F48-6E7C-41AF-AF27-163FD82338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496"/>
              <a:ext cx="105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endParaRPr lang="ru-RU" altLang="ru-RU" sz="2800" i="1">
                <a:cs typeface="Times New Roman" panose="02020603050405020304" pitchFamily="18" charset="0"/>
              </a:endParaRPr>
            </a:p>
          </p:txBody>
        </p:sp>
        <p:pic>
          <p:nvPicPr>
            <p:cNvPr id="11270" name="Picture 8">
              <a:extLst>
                <a:ext uri="{FF2B5EF4-FFF2-40B4-BE49-F238E27FC236}">
                  <a16:creationId xmlns:a16="http://schemas.microsoft.com/office/drawing/2014/main" id="{911366D7-86AE-4F5C-B86A-28074F9991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9" y="1444"/>
              <a:ext cx="942" cy="14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56543D1-3887-477D-85AC-3B1AF6B508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3*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4F266C0A-97CC-49E8-99F7-741E41DD8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Докажите, что сумма диагоналей пятиугольника меньше его удвоенного периметра.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57700" name="Text Box 4">
            <a:extLst>
              <a:ext uri="{FF2B5EF4-FFF2-40B4-BE49-F238E27FC236}">
                <a16:creationId xmlns:a16="http://schemas.microsoft.com/office/drawing/2014/main" id="{F8DB45DA-68CD-4B2D-87FA-8FD5FEAA5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11335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Имеем</a:t>
            </a:r>
            <a:r>
              <a:rPr lang="ru-RU" altLang="ru-RU" sz="2800" dirty="0"/>
              <a:t>: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/>
              <a:t>С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i="1" dirty="0"/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en-US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en-US" altLang="ru-RU" sz="2800" i="1" dirty="0"/>
              <a:t>D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i="1" dirty="0">
                <a:cs typeface="Times New Roman" panose="02020603050405020304" pitchFamily="18" charset="0"/>
              </a:rPr>
              <a:t>&lt; </a:t>
            </a:r>
            <a:r>
              <a:rPr lang="en-US" altLang="ru-RU" sz="2800" i="1" dirty="0">
                <a:cs typeface="Times New Roman" panose="02020603050405020304" pitchFamily="18" charset="0"/>
              </a:rPr>
              <a:t>AE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DE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BE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AE</a:t>
            </a:r>
            <a:r>
              <a:rPr lang="en-US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CE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DE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Складывая их, получим неравенств</a:t>
            </a:r>
            <a:r>
              <a:rPr lang="ru-RU" altLang="ru-RU" sz="28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AD + BD + BE + CE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ru-RU" altLang="ru-RU" sz="2800" dirty="0">
                <a:cs typeface="Times New Roman" panose="02020603050405020304" pitchFamily="18" charset="0"/>
              </a:rPr>
              <a:t>2(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CD + DE + AE</a:t>
            </a:r>
            <a:r>
              <a:rPr lang="ru-RU" altLang="ru-RU" sz="2800" dirty="0">
                <a:cs typeface="Times New Roman" panose="02020603050405020304" pitchFamily="18" charset="0"/>
              </a:rPr>
              <a:t>).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2293" name="Picture 6">
            <a:extLst>
              <a:ext uri="{FF2B5EF4-FFF2-40B4-BE49-F238E27FC236}">
                <a16:creationId xmlns:a16="http://schemas.microsoft.com/office/drawing/2014/main" id="{A158EA91-E1AC-48A3-A6C5-EECB33611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46665"/>
            <a:ext cx="3579813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DD4D467-7CFC-442F-A6CE-39F6C0E49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3D17722E-A8A5-4CE5-82D4-723FC70E0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dirty="0"/>
              <a:t>	Докажите, что каждая сторона треугольника больше разности двух других сторон.</a:t>
            </a:r>
          </a:p>
        </p:txBody>
      </p:sp>
      <p:sp>
        <p:nvSpPr>
          <p:cNvPr id="133124" name="Text Box 4">
            <a:extLst>
              <a:ext uri="{FF2B5EF4-FFF2-40B4-BE49-F238E27FC236}">
                <a16:creationId xmlns:a16="http://schemas.microsoft.com/office/drawing/2014/main" id="{D7F7B9F8-5CCB-4DC2-AEAD-5D07292DE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2781300"/>
            <a:ext cx="9036050" cy="353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/>
              <a:t>Пусть в треугольнике </a:t>
            </a:r>
            <a:r>
              <a:rPr lang="ru-RU" altLang="ru-RU" i="1" dirty="0"/>
              <a:t>ABC </a:t>
            </a:r>
            <a:r>
              <a:rPr lang="ru-RU" altLang="ru-RU" dirty="0"/>
              <a:t>сторона </a:t>
            </a:r>
            <a:r>
              <a:rPr lang="ru-RU" altLang="ru-RU" i="1" dirty="0"/>
              <a:t>AC</a:t>
            </a:r>
            <a:r>
              <a:rPr lang="ru-RU" altLang="ru-RU" dirty="0"/>
              <a:t> больше стороны </a:t>
            </a:r>
            <a:r>
              <a:rPr lang="ru-RU" altLang="ru-RU" i="1" dirty="0"/>
              <a:t>BC</a:t>
            </a:r>
            <a:r>
              <a:rPr lang="ru-RU" altLang="ru-RU" dirty="0"/>
              <a:t>. По доказанной теореме, выполняется неравенство </a:t>
            </a:r>
            <a:r>
              <a:rPr lang="ru-RU" altLang="ru-RU" i="1" dirty="0"/>
              <a:t>AB+BC &gt; AC.</a:t>
            </a:r>
            <a:r>
              <a:rPr lang="ru-RU" altLang="ru-RU" dirty="0"/>
              <a:t> Вычитая из обеих частей этого нера­венства </a:t>
            </a:r>
            <a:r>
              <a:rPr lang="ru-RU" altLang="ru-RU" i="1" dirty="0"/>
              <a:t>ВС</a:t>
            </a:r>
            <a:r>
              <a:rPr lang="ru-RU" altLang="ru-RU" dirty="0"/>
              <a:t>, получим неравенство </a:t>
            </a:r>
            <a:r>
              <a:rPr lang="ru-RU" altLang="ru-RU" i="1" dirty="0"/>
              <a:t>АВ &gt; АС</a:t>
            </a:r>
            <a:r>
              <a:rPr lang="ru-RU" altLang="ru-RU" dirty="0"/>
              <a:t> –</a:t>
            </a:r>
            <a:r>
              <a:rPr lang="ru-RU" altLang="ru-RU" i="1" dirty="0"/>
              <a:t> ВС</a:t>
            </a:r>
            <a:r>
              <a:rPr lang="ru-RU" altLang="ru-RU" dirty="0"/>
              <a:t>, означающее, что сторона </a:t>
            </a:r>
            <a:r>
              <a:rPr lang="ru-RU" altLang="ru-RU" i="1" dirty="0"/>
              <a:t>AB </a:t>
            </a:r>
            <a:r>
              <a:rPr lang="ru-RU" altLang="ru-RU" dirty="0"/>
              <a:t>треугольника больше разности двух сторон </a:t>
            </a:r>
            <a:r>
              <a:rPr lang="ru-RU" altLang="ru-RU" i="1" dirty="0"/>
              <a:t>AC </a:t>
            </a:r>
            <a:r>
              <a:rPr lang="ru-RU" altLang="ru-RU" dirty="0"/>
              <a:t>и </a:t>
            </a:r>
            <a:r>
              <a:rPr lang="ru-RU" altLang="ru-RU" i="1" dirty="0"/>
              <a:t>BC</a:t>
            </a:r>
            <a:r>
              <a:rPr lang="ru-RU" alt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DD4D467-7CFC-442F-A6CE-39F6C0E49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3D17722E-A8A5-4CE5-82D4-723FC70E0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dirty="0"/>
              <a:t>	 Докажите, что если для точек </a:t>
            </a:r>
            <a:r>
              <a:rPr lang="ru-RU" altLang="ru-RU" i="1" dirty="0"/>
              <a:t>А, В </a:t>
            </a:r>
            <a:r>
              <a:rPr lang="ru-RU" altLang="ru-RU" dirty="0"/>
              <a:t>и </a:t>
            </a:r>
            <a:r>
              <a:rPr lang="ru-RU" altLang="ru-RU" i="1" dirty="0"/>
              <a:t>С</a:t>
            </a:r>
            <a:r>
              <a:rPr lang="ru-RU" altLang="ru-RU" dirty="0"/>
              <a:t> выполняется равенство </a:t>
            </a:r>
            <a:r>
              <a:rPr lang="ru-RU" altLang="ru-RU" i="1" dirty="0"/>
              <a:t>АС – АВ = ВС</a:t>
            </a:r>
            <a:r>
              <a:rPr lang="ru-RU" altLang="ru-RU" dirty="0"/>
              <a:t>, то они принадлежат одной прямой.</a:t>
            </a:r>
          </a:p>
        </p:txBody>
      </p:sp>
      <p:sp>
        <p:nvSpPr>
          <p:cNvPr id="133124" name="Text Box 4">
            <a:extLst>
              <a:ext uri="{FF2B5EF4-FFF2-40B4-BE49-F238E27FC236}">
                <a16:creationId xmlns:a16="http://schemas.microsoft.com/office/drawing/2014/main" id="{D7F7B9F8-5CCB-4DC2-AEAD-5D07292DE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2781300"/>
            <a:ext cx="903605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/>
              <a:t>Если бы они не принадлежали одной прямой, то должно было бы выполняться неравенство </a:t>
            </a:r>
            <a:r>
              <a:rPr lang="ru-RU" altLang="ru-RU" i="1" dirty="0"/>
              <a:t>АС – АВ </a:t>
            </a:r>
            <a:r>
              <a:rPr lang="en-US" altLang="ru-RU" i="1" dirty="0"/>
              <a:t>&lt;</a:t>
            </a:r>
            <a:r>
              <a:rPr lang="ru-RU" altLang="ru-RU" i="1" dirty="0"/>
              <a:t> ВС</a:t>
            </a:r>
            <a:r>
              <a:rPr lang="en-US" altLang="ru-RU" dirty="0"/>
              <a:t>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0147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10058C1-E958-4B1C-B17A-42D094872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C25FE743-CA8D-4314-8300-9BD24E5B1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Докажите, что каждая сторона треугольника меньше его полупериметра.</a:t>
            </a:r>
            <a:r>
              <a:rPr lang="ru-RU" altLang="ru-RU" dirty="0"/>
              <a:t> </a:t>
            </a:r>
          </a:p>
        </p:txBody>
      </p:sp>
      <p:sp>
        <p:nvSpPr>
          <p:cNvPr id="139269" name="Text Box 5">
            <a:extLst>
              <a:ext uri="{FF2B5EF4-FFF2-40B4-BE49-F238E27FC236}">
                <a16:creationId xmlns:a16="http://schemas.microsoft.com/office/drawing/2014/main" id="{14ED02AD-891D-4476-8D42-5CD4F8408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67200"/>
            <a:ext cx="89154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Решение: 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Воспользуемся тем, что каждая сторона треугольника меньше суммы двух других сторон. В треугольнике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имеем: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 Прибавляя к обеим частям этого неравенства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, получим 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2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+ 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 Следовательно,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ru-RU" altLang="ru-RU" sz="2800" dirty="0">
                <a:cs typeface="Times New Roman" panose="02020603050405020304" pitchFamily="18" charset="0"/>
              </a:rPr>
              <a:t>(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)</a:t>
            </a:r>
            <a:r>
              <a:rPr lang="en-US" altLang="ru-RU" sz="2800" dirty="0">
                <a:cs typeface="Times New Roman" panose="02020603050405020304" pitchFamily="18" charset="0"/>
              </a:rPr>
              <a:t>/2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5605" name="Picture 7">
            <a:extLst>
              <a:ext uri="{FF2B5EF4-FFF2-40B4-BE49-F238E27FC236}">
                <a16:creationId xmlns:a16="http://schemas.microsoft.com/office/drawing/2014/main" id="{2EBCB0E6-7910-4FC1-AA0D-E2ECE1C89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09800"/>
            <a:ext cx="2667000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035D2C4-9993-43B5-92D2-CDED65728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A53DE400-EC89-4080-BB5D-B85EBEAA9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Докажите, что медиана треугольника меньше его полупериметра.</a:t>
            </a:r>
          </a:p>
        </p:txBody>
      </p:sp>
      <p:grpSp>
        <p:nvGrpSpPr>
          <p:cNvPr id="143364" name="Group 4">
            <a:extLst>
              <a:ext uri="{FF2B5EF4-FFF2-40B4-BE49-F238E27FC236}">
                <a16:creationId xmlns:a16="http://schemas.microsoft.com/office/drawing/2014/main" id="{7DB331FE-B475-4898-AA6F-281DB95E96FB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392363"/>
            <a:ext cx="8153400" cy="3886200"/>
            <a:chOff x="384" y="1507"/>
            <a:chExt cx="5136" cy="2448"/>
          </a:xfrm>
        </p:grpSpPr>
        <p:sp>
          <p:nvSpPr>
            <p:cNvPr id="27653" name="Text Box 5">
              <a:extLst>
                <a:ext uri="{FF2B5EF4-FFF2-40B4-BE49-F238E27FC236}">
                  <a16:creationId xmlns:a16="http://schemas.microsoft.com/office/drawing/2014/main" id="{02FE42AD-D10B-41C2-936A-52922EE726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976"/>
              <a:ext cx="5136" cy="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>
                  <a:solidFill>
                    <a:srgbClr val="FF3300"/>
                  </a:solidFill>
                </a:rPr>
                <a:t>Решение: 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/>
                <a:t>Пусть в треугольнике </a:t>
              </a:r>
              <a:r>
                <a:rPr lang="en-US" altLang="ru-RU" i="1"/>
                <a:t>ABC   CD </a:t>
              </a:r>
              <a:r>
                <a:rPr lang="ru-RU" altLang="ru-RU"/>
                <a:t>– медиана. Тогда </a:t>
              </a:r>
              <a:r>
                <a:rPr lang="en-US" altLang="ru-RU" i="1"/>
                <a:t>CD &lt; AC + AD </a:t>
              </a:r>
              <a:r>
                <a:rPr lang="ru-RU" altLang="ru-RU"/>
                <a:t>и </a:t>
              </a:r>
              <a:r>
                <a:rPr lang="en-US" altLang="ru-RU" i="1"/>
                <a:t>CD &lt; BC + BD</a:t>
              </a:r>
              <a:r>
                <a:rPr lang="en-US" altLang="ru-RU"/>
                <a:t>. </a:t>
              </a:r>
              <a:r>
                <a:rPr lang="ru-RU" altLang="ru-RU"/>
                <a:t>Следовательно, 2</a:t>
              </a:r>
              <a:r>
                <a:rPr lang="en-US" altLang="ru-RU" i="1"/>
                <a:t>CD &lt; AB + BC + AC</a:t>
              </a:r>
              <a:r>
                <a:rPr lang="en-US" altLang="ru-RU"/>
                <a:t>.</a:t>
              </a:r>
              <a:endParaRPr lang="ru-RU" altLang="ru-RU">
                <a:cs typeface="Times New Roman" panose="02020603050405020304" pitchFamily="18" charset="0"/>
              </a:endParaRPr>
            </a:p>
          </p:txBody>
        </p:sp>
        <p:pic>
          <p:nvPicPr>
            <p:cNvPr id="27654" name="Picture 6">
              <a:extLst>
                <a:ext uri="{FF2B5EF4-FFF2-40B4-BE49-F238E27FC236}">
                  <a16:creationId xmlns:a16="http://schemas.microsoft.com/office/drawing/2014/main" id="{35DD00FD-4481-4C78-9504-F96DD5EBFA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5" y="1507"/>
              <a:ext cx="2289" cy="1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3ABDCDE-C8D5-4867-BD15-0EC4645D5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527A034C-515F-4BA9-AA16-B7F3573DF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Докажите, что биссектриса треугольника меньше его полупериметра.</a:t>
            </a:r>
          </a:p>
        </p:txBody>
      </p:sp>
      <p:sp>
        <p:nvSpPr>
          <p:cNvPr id="153605" name="Text Box 5">
            <a:extLst>
              <a:ext uri="{FF2B5EF4-FFF2-40B4-BE49-F238E27FC236}">
                <a16:creationId xmlns:a16="http://schemas.microsoft.com/office/drawing/2014/main" id="{D58711E1-1C17-43E9-9707-764905542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7244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Решение: 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Пусть в треугольнике </a:t>
            </a:r>
            <a:r>
              <a:rPr lang="en-US" altLang="ru-RU" i="1" dirty="0"/>
              <a:t>ABC   CD </a:t>
            </a:r>
            <a:r>
              <a:rPr lang="ru-RU" altLang="ru-RU" dirty="0"/>
              <a:t>– биссектриса. Тогда </a:t>
            </a:r>
            <a:r>
              <a:rPr lang="en-US" altLang="ru-RU" i="1" dirty="0"/>
              <a:t>CD &lt; AC + AD </a:t>
            </a:r>
            <a:r>
              <a:rPr lang="ru-RU" altLang="ru-RU" dirty="0"/>
              <a:t>и </a:t>
            </a:r>
            <a:r>
              <a:rPr lang="en-US" altLang="ru-RU" i="1" dirty="0"/>
              <a:t>CD &lt; BC + BD</a:t>
            </a:r>
            <a:r>
              <a:rPr lang="en-US" altLang="ru-RU" dirty="0"/>
              <a:t>. </a:t>
            </a:r>
            <a:r>
              <a:rPr lang="ru-RU" altLang="ru-RU" dirty="0"/>
              <a:t>Следовательно, 2</a:t>
            </a:r>
            <a:r>
              <a:rPr lang="en-US" altLang="ru-RU" i="1" dirty="0"/>
              <a:t>CD &lt; AB + BC + AC</a:t>
            </a:r>
            <a:r>
              <a:rPr lang="en-US" altLang="ru-RU" dirty="0"/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29701" name="Picture 7">
            <a:extLst>
              <a:ext uri="{FF2B5EF4-FFF2-40B4-BE49-F238E27FC236}">
                <a16:creationId xmlns:a16="http://schemas.microsoft.com/office/drawing/2014/main" id="{76939A10-0830-4EE5-876D-57CEE1EF9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057400"/>
            <a:ext cx="28194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A045A0A-5716-4741-A02B-5EFF704F3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F579163D-6483-4CBD-8715-C9FA491F3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Докажите, что медиана треугольника меньше </a:t>
            </a:r>
            <a:r>
              <a:rPr lang="ru-RU" altLang="ru-RU" sz="2800" dirty="0" err="1">
                <a:cs typeface="Times New Roman" panose="02020603050405020304" pitchFamily="18" charset="0"/>
              </a:rPr>
              <a:t>полусуммы</a:t>
            </a:r>
            <a:r>
              <a:rPr lang="ru-RU" altLang="ru-RU" sz="2800" dirty="0">
                <a:cs typeface="Times New Roman" panose="02020603050405020304" pitchFamily="18" charset="0"/>
              </a:rPr>
              <a:t> сторон, между которыми она заключается.</a:t>
            </a:r>
            <a:endParaRPr lang="ru-RU" altLang="ru-RU" sz="2800" dirty="0"/>
          </a:p>
        </p:txBody>
      </p:sp>
      <p:grpSp>
        <p:nvGrpSpPr>
          <p:cNvPr id="141326" name="Group 14">
            <a:extLst>
              <a:ext uri="{FF2B5EF4-FFF2-40B4-BE49-F238E27FC236}">
                <a16:creationId xmlns:a16="http://schemas.microsoft.com/office/drawing/2014/main" id="{08A65975-0836-4BB8-AF15-D1447511A16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447800"/>
            <a:ext cx="8915400" cy="2155825"/>
            <a:chOff x="144" y="912"/>
            <a:chExt cx="5616" cy="1358"/>
          </a:xfrm>
        </p:grpSpPr>
        <p:pic>
          <p:nvPicPr>
            <p:cNvPr id="31753" name="Picture 7">
              <a:extLst>
                <a:ext uri="{FF2B5EF4-FFF2-40B4-BE49-F238E27FC236}">
                  <a16:creationId xmlns:a16="http://schemas.microsoft.com/office/drawing/2014/main" id="{2DDCE9AA-B091-4E1E-ADF7-FCFB6FA3F4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008"/>
              <a:ext cx="1609" cy="1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4" name="Text Box 5">
              <a:extLst>
                <a:ext uri="{FF2B5EF4-FFF2-40B4-BE49-F238E27FC236}">
                  <a16:creationId xmlns:a16="http://schemas.microsoft.com/office/drawing/2014/main" id="{F2DDB215-214D-4AD0-BB80-D101290A27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912"/>
              <a:ext cx="3888" cy="1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Решение: </a:t>
              </a:r>
              <a:r>
                <a:rPr lang="ru-RU" altLang="ru-RU" sz="28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Пусть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CC</a:t>
              </a:r>
              <a:r>
                <a:rPr lang="ru-RU" altLang="ru-RU" sz="28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– медиана треугольника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Отложим на продолжении этой медианы отрезок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800" baseline="-30000" dirty="0">
                  <a:cs typeface="Times New Roman" panose="02020603050405020304" pitchFamily="18" charset="0"/>
                </a:rPr>
                <a:t>1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D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равный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CC</a:t>
              </a:r>
              <a:r>
                <a:rPr lang="ru-RU" altLang="ru-RU" sz="28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</a:t>
              </a:r>
            </a:p>
          </p:txBody>
        </p:sp>
      </p:grpSp>
      <p:grpSp>
        <p:nvGrpSpPr>
          <p:cNvPr id="141327" name="Group 15">
            <a:extLst>
              <a:ext uri="{FF2B5EF4-FFF2-40B4-BE49-F238E27FC236}">
                <a16:creationId xmlns:a16="http://schemas.microsoft.com/office/drawing/2014/main" id="{299D9290-73C1-4A8A-B55C-6C82D857499B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00200"/>
            <a:ext cx="8915400" cy="4549775"/>
            <a:chOff x="144" y="1008"/>
            <a:chExt cx="5616" cy="2866"/>
          </a:xfrm>
        </p:grpSpPr>
        <p:pic>
          <p:nvPicPr>
            <p:cNvPr id="31750" name="Picture 9">
              <a:extLst>
                <a:ext uri="{FF2B5EF4-FFF2-40B4-BE49-F238E27FC236}">
                  <a16:creationId xmlns:a16="http://schemas.microsoft.com/office/drawing/2014/main" id="{D6C1E711-A698-43C3-A2BF-939106DA46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008"/>
              <a:ext cx="1592" cy="2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1" name="Text Box 11">
              <a:extLst>
                <a:ext uri="{FF2B5EF4-FFF2-40B4-BE49-F238E27FC236}">
                  <a16:creationId xmlns:a16="http://schemas.microsoft.com/office/drawing/2014/main" id="{D4BD8929-B2BF-4771-A853-6F5E7CA14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016"/>
              <a:ext cx="3888" cy="1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cs typeface="Times New Roman" panose="02020603050405020304" pitchFamily="18" charset="0"/>
                </a:rPr>
                <a:t>В четырехугольнике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ACBD AD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=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Воспользуемся тем, что каждая сторона треугольника меньше суммы двух других сторон. Тогда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CD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&lt;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AC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+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AD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следовательно, 2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CC</a:t>
              </a:r>
              <a:r>
                <a:rPr lang="ru-RU" altLang="ru-RU" sz="2800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&lt;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AC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+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или</a:t>
              </a:r>
              <a:endParaRPr lang="ru-RU" altLang="ru-RU" sz="2400" dirty="0"/>
            </a:p>
          </p:txBody>
        </p:sp>
        <p:graphicFrame>
          <p:nvGraphicFramePr>
            <p:cNvPr id="31752" name="Object 12">
              <a:extLst>
                <a:ext uri="{FF2B5EF4-FFF2-40B4-BE49-F238E27FC236}">
                  <a16:creationId xmlns:a16="http://schemas.microsoft.com/office/drawing/2014/main" id="{E588FF7F-F78B-45A5-9B22-DDA28D09DB4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52" y="3360"/>
            <a:ext cx="1344" cy="5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028254" imgH="393529" progId="Equation.DSMT4">
                    <p:embed/>
                  </p:oleObj>
                </mc:Choice>
                <mc:Fallback>
                  <p:oleObj name="Equation" r:id="rId5" imgW="1028254" imgH="393529" progId="Equation.DSMT4">
                    <p:embed/>
                    <p:pic>
                      <p:nvPicPr>
                        <p:cNvPr id="31752" name="Object 12">
                          <a:extLst>
                            <a:ext uri="{FF2B5EF4-FFF2-40B4-BE49-F238E27FC236}">
                              <a16:creationId xmlns:a16="http://schemas.microsoft.com/office/drawing/2014/main" id="{E588FF7F-F78B-45A5-9B22-DDA28D09DB4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3360"/>
                          <a:ext cx="1344" cy="5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778A246-D293-4D9F-A7AD-8A83D354F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7D22BAC5-D628-4E71-976B-A9242D745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 для всякой 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, взятой внутри треугольника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выполняется неравенство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  </a:t>
            </a:r>
            <a:r>
              <a:rPr lang="ru-RU" altLang="ru-RU" sz="2800" dirty="0">
                <a:cs typeface="Times New Roman" panose="02020603050405020304" pitchFamily="18" charset="0"/>
              </a:rPr>
              <a:t>&gt; </a:t>
            </a:r>
            <a:r>
              <a:rPr lang="en-US" altLang="ru-RU" sz="2800" i="1" dirty="0">
                <a:cs typeface="Times New Roman" panose="02020603050405020304" pitchFamily="18" charset="0"/>
              </a:rPr>
              <a:t>AO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BO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/>
              <a:t> </a:t>
            </a:r>
          </a:p>
        </p:txBody>
      </p:sp>
      <p:pic>
        <p:nvPicPr>
          <p:cNvPr id="5124" name="Picture 6">
            <a:extLst>
              <a:ext uri="{FF2B5EF4-FFF2-40B4-BE49-F238E27FC236}">
                <a16:creationId xmlns:a16="http://schemas.microsoft.com/office/drawing/2014/main" id="{FF232F8F-CC12-4930-AB66-78EA74E4E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3124200" cy="22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5416" name="Group 8">
            <a:extLst>
              <a:ext uri="{FF2B5EF4-FFF2-40B4-BE49-F238E27FC236}">
                <a16:creationId xmlns:a16="http://schemas.microsoft.com/office/drawing/2014/main" id="{BD684D10-6F6F-46C5-8C55-A6C4ED7FDDB2}"/>
              </a:ext>
            </a:extLst>
          </p:cNvPr>
          <p:cNvGrpSpPr>
            <a:grpSpLocks/>
          </p:cNvGrpSpPr>
          <p:nvPr/>
        </p:nvGrpSpPr>
        <p:grpSpPr bwMode="auto">
          <a:xfrm>
            <a:off x="0" y="2078038"/>
            <a:ext cx="9144000" cy="3867150"/>
            <a:chOff x="0" y="1309"/>
            <a:chExt cx="5760" cy="2436"/>
          </a:xfrm>
        </p:grpSpPr>
        <p:sp>
          <p:nvSpPr>
            <p:cNvPr id="5126" name="Text Box 4">
              <a:extLst>
                <a:ext uri="{FF2B5EF4-FFF2-40B4-BE49-F238E27FC236}">
                  <a16:creationId xmlns:a16="http://schemas.microsoft.com/office/drawing/2014/main" id="{0243D3EC-EC7C-4B9E-9C4E-E5BD7C9B1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880"/>
              <a:ext cx="5760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Решение: </a:t>
              </a:r>
              <a:r>
                <a:rPr lang="ru-RU" altLang="ru-RU" sz="28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Обозначим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D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точку пересечения прямых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AO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и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Тогда</a:t>
              </a:r>
              <a:r>
                <a:rPr lang="en-US" altLang="ru-RU" sz="2800" dirty="0">
                  <a:cs typeface="Times New Roman" panose="02020603050405020304" pitchFamily="18" charset="0"/>
                </a:rPr>
                <a:t>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AC + BC  </a:t>
              </a:r>
              <a:r>
                <a:rPr lang="en-US" altLang="ru-RU" sz="2800" dirty="0">
                  <a:cs typeface="Times New Roman" panose="02020603050405020304" pitchFamily="18" charset="0"/>
                </a:rPr>
                <a:t>=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AC + CD + DB &gt; AD + DB = AO + OD + DB &gt; AO + OB</a:t>
              </a:r>
              <a:r>
                <a:rPr lang="en-US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5127" name="Picture 7">
              <a:extLst>
                <a:ext uri="{FF2B5EF4-FFF2-40B4-BE49-F238E27FC236}">
                  <a16:creationId xmlns:a16="http://schemas.microsoft.com/office/drawing/2014/main" id="{93D07620-8C67-4F5C-B438-8FAE524D1C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309"/>
              <a:ext cx="1968" cy="1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95EE026-7CB3-44B7-9161-8EFB0C79E6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09386EE9-6502-4AA5-B851-C909693B2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Докажите, что сумма расстояний от любой внутренней точки треугольника до его вершин меньше периметра треугольника и больше его полупериметра.</a:t>
            </a:r>
            <a:r>
              <a:rPr lang="ru-RU" altLang="ru-RU" sz="3200" dirty="0"/>
              <a:t> </a:t>
            </a:r>
          </a:p>
        </p:txBody>
      </p:sp>
      <p:sp>
        <p:nvSpPr>
          <p:cNvPr id="147462" name="Text Box 6">
            <a:extLst>
              <a:ext uri="{FF2B5EF4-FFF2-40B4-BE49-F238E27FC236}">
                <a16:creationId xmlns:a16="http://schemas.microsoft.com/office/drawing/2014/main" id="{CF087303-43F4-4BDD-9EFC-600F24B38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Решение: 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Имеем неравенства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OA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OB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OB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OC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OA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OC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 Складывая их, получим неравенства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&lt; </a:t>
            </a:r>
            <a:r>
              <a:rPr lang="ru-RU" altLang="ru-RU" sz="2800" dirty="0">
                <a:cs typeface="Times New Roman" panose="02020603050405020304" pitchFamily="18" charset="0"/>
              </a:rPr>
              <a:t>2(</a:t>
            </a:r>
            <a:r>
              <a:rPr lang="en-US" altLang="ru-RU" sz="2800" i="1" dirty="0">
                <a:cs typeface="Times New Roman" panose="02020603050405020304" pitchFamily="18" charset="0"/>
              </a:rPr>
              <a:t>OA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OB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OC</a:t>
            </a:r>
            <a:r>
              <a:rPr lang="ru-RU" altLang="ru-RU" sz="2800" dirty="0">
                <a:cs typeface="Times New Roman" panose="02020603050405020304" pitchFamily="18" charset="0"/>
              </a:rPr>
              <a:t>) &lt; 2(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dirty="0">
                <a:cs typeface="Times New Roman" panose="02020603050405020304" pitchFamily="18" charset="0"/>
              </a:rPr>
              <a:t>), из которых непосредственно следуют требуемые неравенства.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149" name="Picture 8">
            <a:extLst>
              <a:ext uri="{FF2B5EF4-FFF2-40B4-BE49-F238E27FC236}">
                <a16:creationId xmlns:a16="http://schemas.microsoft.com/office/drawing/2014/main" id="{5182D94D-73A6-4DAE-B5FD-BC41EF72FE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405063"/>
            <a:ext cx="304800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2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941</Words>
  <Application>Microsoft Office PowerPoint</Application>
  <PresentationFormat>Экран (4:3)</PresentationFormat>
  <Paragraphs>69</Paragraphs>
  <Slides>14</Slides>
  <Notes>14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Times New Roman</vt:lpstr>
      <vt:lpstr>Arial</vt:lpstr>
      <vt:lpstr>Оформление по умолчанию</vt:lpstr>
      <vt:lpstr>MathType 5.0 Equation</vt:lpstr>
      <vt:lpstr>Задачи на доказательство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6*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60</cp:revision>
  <dcterms:created xsi:type="dcterms:W3CDTF">2008-04-30T05:51:18Z</dcterms:created>
  <dcterms:modified xsi:type="dcterms:W3CDTF">2021-07-01T04:38:53Z</dcterms:modified>
</cp:coreProperties>
</file>