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1" r:id="rId2"/>
    <p:sldId id="277" r:id="rId3"/>
    <p:sldId id="291" r:id="rId4"/>
    <p:sldId id="323" r:id="rId5"/>
    <p:sldId id="326" r:id="rId6"/>
    <p:sldId id="292" r:id="rId7"/>
    <p:sldId id="322" r:id="rId8"/>
    <p:sldId id="298" r:id="rId9"/>
    <p:sldId id="299" r:id="rId10"/>
    <p:sldId id="300" r:id="rId11"/>
    <p:sldId id="301" r:id="rId12"/>
    <p:sldId id="302" r:id="rId13"/>
    <p:sldId id="303" r:id="rId14"/>
    <p:sldId id="297" r:id="rId15"/>
    <p:sldId id="320" r:id="rId16"/>
    <p:sldId id="327" r:id="rId17"/>
    <p:sldId id="30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2" autoAdjust="0"/>
    <p:restoredTop sz="90929"/>
  </p:normalViewPr>
  <p:slideViewPr>
    <p:cSldViewPr>
      <p:cViewPr varScale="1">
        <p:scale>
          <a:sx n="97" d="100"/>
          <a:sy n="97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FE40207-9CC8-4CA1-8CA4-5B661DCF4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F71A3BD-AEDC-4B64-9210-9E1BB16E9D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F480FE-E561-449B-A544-EB4EEDE6D66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00C214F-5C18-42DE-BCF7-516C76B64E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090609E-E6EF-4521-9DA5-12193D4CFE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B896143-BA7E-4E26-B7A6-8AE4B93DF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79C4A7-523C-4360-B68D-CF20C3B1AF0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802949A-5FB3-4000-89B1-498D580693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C9676F-CF26-45CE-8C25-E10619E510E4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1026">
            <a:extLst>
              <a:ext uri="{FF2B5EF4-FFF2-40B4-BE49-F238E27FC236}">
                <a16:creationId xmlns:a16="http://schemas.microsoft.com/office/drawing/2014/main" id="{CC4B3282-B2D6-4B2E-96D8-86E74FAC82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E11A9FF9-83CB-49F6-B449-52F20AD3641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D1ED873-5209-45B5-B591-87F6FC322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970976-266C-4862-9382-6953F90B5559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64E2D8FD-7D7D-4C0F-A5A3-19462ABA8A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46190CE8-893E-4E5B-9E1E-5E65DD5824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E935EB6-0AED-4CF7-8BE5-0503E63175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7065C5-8C68-452D-A293-DEE93E874254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3A541C6-F894-40D2-A06A-26DF71BAEA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C886A2B-6EBD-40AB-9585-90BF3360BE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700061E8-7F04-412B-9D4A-3FAE948EE2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411E7B-6742-4878-9C9F-0A8715695904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id="{02D5257C-0906-4656-9920-E16DF854BF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id="{3495B701-FE00-4B92-A3D9-CE0210AA81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0EA3416-0261-41FA-994A-BCA406922B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13782F-0CFC-4C9D-AACD-3732A8F8C685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18435" name="Rectangle 1026">
            <a:extLst>
              <a:ext uri="{FF2B5EF4-FFF2-40B4-BE49-F238E27FC236}">
                <a16:creationId xmlns:a16="http://schemas.microsoft.com/office/drawing/2014/main" id="{3BB6E648-765B-4A4E-9EA0-34F6F43E9B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1027">
            <a:extLst>
              <a:ext uri="{FF2B5EF4-FFF2-40B4-BE49-F238E27FC236}">
                <a16:creationId xmlns:a16="http://schemas.microsoft.com/office/drawing/2014/main" id="{E1A4B125-B40E-46A0-8803-05D9EE5FE1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CA706FF-0062-473C-B686-A61D42D080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A493DD-A988-4C21-8DDC-C85B279EEC2C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73D1A5C-2951-4A16-B44A-42E933AAED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7CBDEB3-FB4C-4043-A85A-CDAB1292C2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28E21832-8BAF-4F85-8870-DB80210E87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830946-938E-46D4-A460-86B2955A5B92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A3704ED0-1670-44D9-9760-FE191385DE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E2662A20-1451-42F0-8AA1-5F8C05600E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59B9D8E-D77E-479F-8AFD-19787381B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AED91B2-B624-44A0-8940-AEEA047300CE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11C54BA-B6A3-4CCC-93B7-DED26FA3E0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4EB03D7-6609-43E9-867A-5EDAA916E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937094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77A0652-9CEF-43E9-8863-E6BA15C1B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D9362F-EBD8-47FC-AB05-6F7910F5A726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C7D0EEA-069E-4B31-BAF9-EC9DE0BCB6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16F8072-5045-43EA-BC12-D10C0A7FF7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2783092-27F5-48BF-A2A4-2D096C7F7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EE29A2-5041-445F-8C23-990BBB8399D2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0464562-6D83-47C4-BAF1-BEC5EA92A5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E69A988-1256-436C-A0F4-CAB50BAAA3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3170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5948EE6-26BF-4869-BA54-B103B69DCB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8D451D-4735-4324-8AE5-70491F39F2EE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A7CFEAC-02F8-41E6-9341-EB6D4E2358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E980C6C-E411-4294-9E91-167935922FE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2783092-27F5-48BF-A2A4-2D096C7F7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EE29A2-5041-445F-8C23-990BBB8399D2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0464562-6D83-47C4-BAF1-BEC5EA92A5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E69A988-1256-436C-A0F4-CAB50BAAA3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57032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D8F526-1BF4-4F80-A60F-24A1C4BC3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6B0C61-D55B-496C-9D3E-6FA495C5D7C6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6BA3A3-A4EC-4955-A74A-A870824A5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137E850-4854-4A4E-AF20-233895263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6456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D1BC448-6A8E-450F-9E4C-07D47C0981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E520E2-19F2-4904-979B-1D81AB812536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24BB28C-9884-4B86-A08A-C64FFFC30F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CE9A2B9-7A33-4FF5-BE22-708794968F6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5948EE6-26BF-4869-BA54-B103B69DCB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8D451D-4735-4324-8AE5-70491F39F2EE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A7CFEAC-02F8-41E6-9341-EB6D4E235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E980C6C-E411-4294-9E91-167935922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20205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268AD54-5B8B-4315-8283-00FF081696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ED6C88-74F6-4D92-8BA2-F3C5C8889462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E3960B-C439-4225-8EE1-77D15A6A1C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BF167B9-6B2D-4264-8CE5-0B4F0DC6A3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049A4BE-8BD1-420F-89BA-B3DE4F374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0AE7F3-2490-4F36-B9B1-E1AF99D83F47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DDC7FEC-28EA-4713-BB7D-5B21880461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304BA1A-C5AE-46EC-B56C-A99DCBCB203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CBCCCC-276A-43B8-9038-A95230631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C06912-37CA-4B93-A454-0D6175B1D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349B07-F01C-41CF-B371-5985C81FAA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C0B43-FE50-49B6-81D3-1C88E990E0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0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D2712F-C12B-4F89-A6F5-7F345F97F0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61858-7C72-4BE0-8ECF-50C42CC87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99EC1E-85CE-4225-80EB-042C3CBF7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FB1F5-CC78-4746-8AF2-191CB9DE99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550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26C6A4-1BCD-41AC-B39C-7784301B79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C50FA1-3DDB-4B70-B203-FC9E96D019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781815-4BB9-4820-9EF6-D3B5E522D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C6B6E-A4E5-4CBB-9422-8EF17427CA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66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DD3D07-0399-442C-96DC-7DDF89C02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0ED934-EABD-4FBF-B7B7-1E711A7F0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9CEB4-825D-403B-8FF8-8E03296325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04227-D310-4584-8026-C8C8A23098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876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C27357-B695-458E-A6FC-DF6B5D013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7E8E8F-E880-47A5-8B17-D37431AA3D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2312A-4047-4C69-9DCF-C888BD710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1E9ED-89D8-4FD1-936C-88CBCF5B1A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326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546EFD-0192-407D-A0E4-13ACB55D5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8B908-850F-4C00-BFD8-53AE56CD3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649E3E-41BE-4288-A35D-42E69F05E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88AF1-341F-423C-8134-E12F0315ED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968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A03B33-D1BB-421C-AD8B-338F3B07B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A9C8E5-55B9-402C-9816-04325C8C42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2611DB1-5F25-434D-9DBC-2C5B7EC042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F4A6A-2D6C-429D-9FB3-31B2A31A9F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172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212A39-BCC3-4A15-9282-BE75D998C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EF1F82-7C9A-4A9B-96CD-A99ED3EE2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813CE2-9FCA-4215-9478-6DC9476594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92E20-664B-4587-8E44-7E2A9F1FE0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41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337E56-D415-48B3-90C4-971570B19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588ED3E-043F-4407-B615-FD96E6893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C6AECD-10C8-4E3C-981E-FE66FADF3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5CE7A-B116-49D7-9BC5-51137B5940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744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79D158-F1FC-4D99-BA30-45A6C039A1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41F35F-1279-43DD-9100-3DCB925E3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BA866-26A0-42D7-93D5-67F72F789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05F07-41AD-4F2A-BFC7-4F9E82A7A6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767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3B89D3-A44C-4F40-B0CE-0C4F17413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BD8A05-B500-44F0-A90B-0AF9B6251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6D2173-5AE8-44DD-A493-5293479E9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40DAF-2B82-4AFF-B121-1BAA2A830F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82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9412286-A289-4521-A1BC-2D8AFBE61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BE7C21-42CA-466C-943E-3DD3C3556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05B3B9-8839-4EE1-835E-1974C95AB3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6BE9E2-3EBB-4D0E-A05B-D9CA3C150A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B2A42D-DC73-4E16-9558-8401E390E6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0B3076E-CE2C-4543-93EC-CBB1B2AAE58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81FCA3-9F02-43A3-9A62-B92616C1C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008" y="1052736"/>
            <a:ext cx="8928992" cy="220486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13. Неравенство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B4E9EC6-FB77-4391-B1E0-48DED396C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F71339AF-60ED-42B7-9ABA-0DCA4F3E0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Найдите сторону равнобедренного треугольника, если две другие стороны равны: а) 6 см и 3 см; б) 8 см и 2 см. </a:t>
            </a: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75C9A924-9924-4E6D-8A1A-71EAED66F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6 см; б) 8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4A514BA-F61C-4863-8236-81E3EE259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6B14CB5A-6DB0-41C3-B9DB-2ED1161C8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В  равнобедренном  треугольнике  одна  сторона  равна 12 см, а другая – 5 см. Найдите периметр данного треугольника.</a:t>
            </a:r>
          </a:p>
        </p:txBody>
      </p:sp>
      <p:sp>
        <p:nvSpPr>
          <p:cNvPr id="126980" name="Text Box 4">
            <a:extLst>
              <a:ext uri="{FF2B5EF4-FFF2-40B4-BE49-F238E27FC236}">
                <a16:creationId xmlns:a16="http://schemas.microsoft.com/office/drawing/2014/main" id="{6AA1ACAC-CBA5-4BD8-9C67-B696CC949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29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A09CBB-97A9-4463-9D18-3002D8922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A559E93-7277-4915-BE51-E10FC29E4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Периметр равнобедренного треугольника равен 20 см. Одна из сторон больше другой в два раза. Найдите длины сторон этого треугольника.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DCE79A21-604D-42BB-8ABC-3B3526312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4 см, 8 см, 8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EE7C819-E1DC-4478-BAFC-B25DF9318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CFD9128-DE67-4513-BCFB-D6522A191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Периметр равнобедренного треугольника равен 25 см, разность двух сторон равна 4 см, а один из его внешних углов острый. Найдите стороны треугольника. </a:t>
            </a: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BAD2F2BF-4099-43CD-82B7-C82C24B47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11 см, 7 см, 7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2780260-7DB6-4212-8C97-6B5C6D2D7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AA23B825-E054-43B0-99E0-C6E32D069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В треугольнике </a:t>
            </a:r>
            <a:r>
              <a:rPr lang="en-US" altLang="ru-RU" i="1" dirty="0"/>
              <a:t>ABC AC = </a:t>
            </a:r>
            <a:r>
              <a:rPr lang="en-US" altLang="ru-RU" dirty="0"/>
              <a:t>3,8 </a:t>
            </a:r>
            <a:r>
              <a:rPr lang="ru-RU" altLang="ru-RU" dirty="0"/>
              <a:t>см, </a:t>
            </a:r>
            <a:r>
              <a:rPr lang="en-US" altLang="ru-RU" i="1" dirty="0"/>
              <a:t>AB = </a:t>
            </a:r>
            <a:r>
              <a:rPr lang="ru-RU" altLang="ru-RU" dirty="0"/>
              <a:t>0,6 см. Длина стороны </a:t>
            </a:r>
            <a:r>
              <a:rPr lang="en-US" altLang="ru-RU" i="1" dirty="0"/>
              <a:t>BC </a:t>
            </a:r>
            <a:r>
              <a:rPr lang="ru-RU" altLang="ru-RU" dirty="0"/>
              <a:t>выражается целым числом. Найдите его.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23F32616-1F67-424B-941C-A3BDD167E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4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D17BC39-1E02-4381-88AB-0B93B3611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D143DEE4-B28D-445A-BCB1-E0232BC62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В каких пределах может изменяться периметр </a:t>
            </a:r>
            <a:r>
              <a:rPr lang="en-US" altLang="ru-RU" i="1" dirty="0">
                <a:cs typeface="Times New Roman" panose="02020603050405020304" pitchFamily="18" charset="0"/>
              </a:rPr>
              <a:t>P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треугольника, если две его стороны равны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a &lt; b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C1811707-3562-462B-9570-6B3B3E3B1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2</a:t>
            </a:r>
            <a:r>
              <a:rPr lang="en-US" altLang="ru-RU" i="1"/>
              <a:t>b</a:t>
            </a:r>
            <a:r>
              <a:rPr lang="en-US" altLang="ru-RU"/>
              <a:t> &lt; </a:t>
            </a:r>
            <a:r>
              <a:rPr lang="en-US" altLang="ru-RU" i="1"/>
              <a:t>P</a:t>
            </a:r>
            <a:r>
              <a:rPr lang="en-US" altLang="ru-RU"/>
              <a:t> &lt; 2(</a:t>
            </a:r>
            <a:r>
              <a:rPr lang="en-US" altLang="ru-RU" i="1"/>
              <a:t>a + b</a:t>
            </a:r>
            <a:r>
              <a:rPr lang="en-US" altLang="ru-RU"/>
              <a:t>)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A0CA884-09D8-4328-9B41-3B75D56B9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39F75609-03ED-406A-A580-7027FDB17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8, 2; б) 8, 5; в) 8, 1.</a:t>
            </a:r>
            <a:endParaRPr lang="ru-RU" altLang="ru-RU" sz="2800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A17DBDF7-AAF3-4928-A9AE-DF6EEA413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10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изображены стержни, соединенные шарнирами, которые могут свободно двигаться. Для каждой конструкции найдите наибольшее и наименьшее расстояния, на которые можно раздвинуть концы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>
                <a:cs typeface="Times New Roman" panose="02020603050405020304" pitchFamily="18" charset="0"/>
              </a:rPr>
              <a:t> и 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16675002-6C3F-436E-9578-DE4EA7684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7172325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3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76E0955-9268-4924-8096-74CB1F054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38296B6-333A-4C60-8DC0-379F5D7B8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Внутри выпуклого четырехугольника </a:t>
            </a:r>
            <a:r>
              <a:rPr lang="en-US" altLang="ru-RU" sz="3200" i="1" dirty="0"/>
              <a:t>ABCD </a:t>
            </a:r>
            <a:r>
              <a:rPr lang="ru-RU" altLang="ru-RU" sz="3200" dirty="0"/>
              <a:t>найдите точку </a:t>
            </a:r>
            <a:r>
              <a:rPr lang="en-US" altLang="ru-RU" sz="3200" i="1" dirty="0"/>
              <a:t>O</a:t>
            </a:r>
            <a:r>
              <a:rPr lang="ru-RU" altLang="ru-RU" sz="3200" dirty="0"/>
              <a:t>, сумма расстояний от которой до вершин четырехугольника наименьшая.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E721EFFC-6C75-4EC0-9782-600CB1A26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2387600"/>
            <a:ext cx="2863850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5173" name="Group 5">
            <a:extLst>
              <a:ext uri="{FF2B5EF4-FFF2-40B4-BE49-F238E27FC236}">
                <a16:creationId xmlns:a16="http://schemas.microsoft.com/office/drawing/2014/main" id="{DEC06BBD-B72E-49AB-BDD6-FE6D1EA0E55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438400"/>
            <a:ext cx="8763000" cy="4313238"/>
            <a:chOff x="240" y="1536"/>
            <a:chExt cx="5520" cy="2717"/>
          </a:xfrm>
        </p:grpSpPr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F4361738-8642-4860-A3BB-F87092C06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264"/>
              <a:ext cx="552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/>
                <a:t>Точка пересечения диагоналей. Для любой другой точки </a:t>
              </a:r>
              <a:r>
                <a:rPr lang="en-US" altLang="ru-RU" sz="3200" i="1" dirty="0"/>
                <a:t>O’</a:t>
              </a:r>
              <a:r>
                <a:rPr lang="ru-RU" altLang="ru-RU" sz="3200" dirty="0"/>
                <a:t> сумма расстояний от нее до вершин будет больше.</a:t>
              </a:r>
            </a:p>
          </p:txBody>
        </p:sp>
        <p:pic>
          <p:nvPicPr>
            <p:cNvPr id="8199" name="Picture 7">
              <a:extLst>
                <a:ext uri="{FF2B5EF4-FFF2-40B4-BE49-F238E27FC236}">
                  <a16:creationId xmlns:a16="http://schemas.microsoft.com/office/drawing/2014/main" id="{3C5EA664-C7D6-483C-8CA8-0500B8BE7E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536"/>
              <a:ext cx="1804" cy="1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D4746ECB-43AA-4C31-9AB1-BD2D83BCA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52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Теорема. </a:t>
            </a:r>
            <a:r>
              <a:rPr lang="ru-RU" altLang="ru-RU" sz="2800" dirty="0"/>
              <a:t>Каждая сторона треугольника меньше суммы двух других сторон.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076" name="Picture 24">
            <a:extLst>
              <a:ext uri="{FF2B5EF4-FFF2-40B4-BE49-F238E27FC236}">
                <a16:creationId xmlns:a16="http://schemas.microsoft.com/office/drawing/2014/main" id="{2F0130CB-3978-47F5-B28E-F0DDFFDE1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53" y="914400"/>
            <a:ext cx="2634892" cy="1922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CC5479A-202D-4E43-A269-33AC65641DA9}"/>
              </a:ext>
            </a:extLst>
          </p:cNvPr>
          <p:cNvGrpSpPr/>
          <p:nvPr/>
        </p:nvGrpSpPr>
        <p:grpSpPr>
          <a:xfrm>
            <a:off x="0" y="914400"/>
            <a:ext cx="9144000" cy="5909232"/>
            <a:chOff x="0" y="914400"/>
            <a:chExt cx="9144000" cy="5909232"/>
          </a:xfrm>
        </p:grpSpPr>
        <p:pic>
          <p:nvPicPr>
            <p:cNvPr id="3078" name="Picture 25">
              <a:extLst>
                <a:ext uri="{FF2B5EF4-FFF2-40B4-BE49-F238E27FC236}">
                  <a16:creationId xmlns:a16="http://schemas.microsoft.com/office/drawing/2014/main" id="{99D5A057-F60A-4305-B82B-69D8EF1FA0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952" y="914400"/>
              <a:ext cx="4392488" cy="2062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 Box 4">
                  <a:extLst>
                    <a:ext uri="{FF2B5EF4-FFF2-40B4-BE49-F238E27FC236}">
                      <a16:creationId xmlns:a16="http://schemas.microsoft.com/office/drawing/2014/main" id="{78ECC18D-B417-4784-B58C-F73301803A8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976425"/>
                  <a:ext cx="9144000" cy="38472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sz="2400" dirty="0">
                      <a:solidFill>
                        <a:srgbClr val="FF0000"/>
                      </a:solidFill>
                      <a:effectLst/>
                      <a:latin typeface="+mj-lt"/>
                      <a:ea typeface="Times New Roman" panose="02020603050405020304" pitchFamily="18" charset="0"/>
                    </a:rPr>
                    <a:t>Доказательство.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Рассмотрим треугольник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АВС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Отложим на продолжении стороны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АВ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отрезок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 равный стороне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ВС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Треугольник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ВDC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- равнобедренный. Поэтому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1=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2. Угол 2 составляет часть угла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ACD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. Следовательно,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2 &lt; </a:t>
                  </a:r>
                  <a14:m>
                    <m:oMath xmlns:m="http://schemas.openxmlformats.org/officeDocument/2006/math">
                      <m:r>
                        <a:rPr lang="ru-RU" sz="2400" i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ACD.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Таким образом, в треугольнике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ACD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угол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 больше угла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D.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Воспользуемся тем, что в треугольнике против большего угла лежит боль­шая сторона. Получим неравенство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AD &gt; AC.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Но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AD=AB+BD=AB+BC.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Следовательно, имеем неравенство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AB + BC &gt; AC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 или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AC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&lt;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AB + BC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,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означающее, что сторона </a:t>
                  </a:r>
                  <a:r>
                    <a:rPr lang="ru-RU" sz="2400" i="1" dirty="0">
                      <a:effectLst/>
                      <a:latin typeface="+mj-lt"/>
                      <a:ea typeface="Times New Roman" panose="02020603050405020304" pitchFamily="18" charset="0"/>
                    </a:rPr>
                    <a:t>AC </a:t>
                  </a:r>
                  <a:r>
                    <a:rPr lang="ru-RU" sz="2400" dirty="0">
                      <a:effectLst/>
                      <a:latin typeface="+mj-lt"/>
                      <a:ea typeface="Times New Roman" panose="02020603050405020304" pitchFamily="18" charset="0"/>
                    </a:rPr>
                    <a:t>треугольника меньше суммы двух других сторон. </a:t>
                  </a:r>
                  <a:endParaRPr lang="ru-RU" altLang="ru-RU" sz="2400" dirty="0">
                    <a:latin typeface="+mj-lt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9" name="Text Box 4">
                  <a:extLst>
                    <a:ext uri="{FF2B5EF4-FFF2-40B4-BE49-F238E27FC236}">
                      <a16:creationId xmlns:a16="http://schemas.microsoft.com/office/drawing/2014/main" id="{78ECC18D-B417-4784-B58C-F73301803A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976425"/>
                  <a:ext cx="9144000" cy="3847207"/>
                </a:xfrm>
                <a:prstGeom prst="rect">
                  <a:avLst/>
                </a:prstGeom>
                <a:blipFill>
                  <a:blip r:embed="rId5"/>
                  <a:stretch>
                    <a:fillRect l="-1000" r="-1000" b="-269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3561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1027">
            <a:extLst>
              <a:ext uri="{FF2B5EF4-FFF2-40B4-BE49-F238E27FC236}">
                <a16:creationId xmlns:a16="http://schemas.microsoft.com/office/drawing/2014/main" id="{A9649211-2F3E-400C-BCC4-6DB30CD8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17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	Следствие 1.</a:t>
            </a:r>
            <a:r>
              <a:rPr lang="ru-RU" sz="2400" dirty="0"/>
              <a:t> Каждая сторона треугольника больше разности двух других сторон.</a:t>
            </a:r>
            <a:r>
              <a:rPr lang="ru-RU" sz="2400" b="1" dirty="0"/>
              <a:t>	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6" name="Text Box 1027">
            <a:extLst>
              <a:ext uri="{FF2B5EF4-FFF2-40B4-BE49-F238E27FC236}">
                <a16:creationId xmlns:a16="http://schemas.microsoft.com/office/drawing/2014/main" id="{56E149FC-318F-43F0-AA11-318800951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1759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	Доказательство.</a:t>
            </a:r>
            <a:r>
              <a:rPr lang="ru-RU" sz="2400" b="1" dirty="0"/>
              <a:t> </a:t>
            </a:r>
            <a:r>
              <a:rPr lang="ru-RU" sz="2400" dirty="0"/>
              <a:t>Пусть в треугольнике </a:t>
            </a:r>
            <a:r>
              <a:rPr lang="en-US" sz="2400" i="1" dirty="0"/>
              <a:t>ABC </a:t>
            </a:r>
            <a:r>
              <a:rPr lang="ru-RU" sz="2400" dirty="0"/>
              <a:t>сторона </a:t>
            </a:r>
            <a:r>
              <a:rPr lang="en-US" sz="2400" i="1" dirty="0"/>
              <a:t>AC</a:t>
            </a:r>
            <a:r>
              <a:rPr lang="ru-RU" sz="2400" dirty="0"/>
              <a:t> больше стороны </a:t>
            </a:r>
            <a:r>
              <a:rPr lang="en-US" sz="2400" i="1" dirty="0"/>
              <a:t>BC</a:t>
            </a:r>
            <a:r>
              <a:rPr lang="ru-RU" sz="2400" dirty="0"/>
              <a:t>. По доказанной теореме, выполняется неравенство </a:t>
            </a:r>
            <a:r>
              <a:rPr lang="en-US" sz="2400" i="1" dirty="0"/>
              <a:t>AB</a:t>
            </a:r>
            <a:r>
              <a:rPr lang="ru-RU" sz="2400" i="1" dirty="0"/>
              <a:t>+</a:t>
            </a:r>
            <a:r>
              <a:rPr lang="en-US" sz="2400" i="1" dirty="0"/>
              <a:t>BC</a:t>
            </a:r>
            <a:r>
              <a:rPr lang="ru-RU" sz="2400" i="1" dirty="0"/>
              <a:t> &gt; </a:t>
            </a:r>
            <a:r>
              <a:rPr lang="en-US" sz="2400" i="1" dirty="0"/>
              <a:t>AC</a:t>
            </a:r>
            <a:r>
              <a:rPr lang="ru-RU" sz="2400" i="1" dirty="0"/>
              <a:t>.</a:t>
            </a:r>
            <a:r>
              <a:rPr lang="ru-RU" sz="2400" dirty="0"/>
              <a:t> Вычитая из обеих частей этого нера­венства </a:t>
            </a:r>
            <a:r>
              <a:rPr lang="ru-RU" sz="2400" i="1" dirty="0"/>
              <a:t>ВС</a:t>
            </a:r>
            <a:r>
              <a:rPr lang="ru-RU" sz="2400" dirty="0"/>
              <a:t>, получим неравенство </a:t>
            </a:r>
            <a:r>
              <a:rPr lang="ru-RU" sz="2400" i="1" dirty="0"/>
              <a:t>АВ &gt; АС</a:t>
            </a:r>
            <a:r>
              <a:rPr lang="ru-RU" sz="2400" dirty="0"/>
              <a:t> –</a:t>
            </a:r>
            <a:r>
              <a:rPr lang="ru-RU" sz="2400" i="1" dirty="0"/>
              <a:t> ВС</a:t>
            </a:r>
            <a:r>
              <a:rPr lang="ru-RU" sz="2400" dirty="0"/>
              <a:t>, означающее, что сторона </a:t>
            </a:r>
            <a:r>
              <a:rPr lang="en-US" sz="2400" i="1" dirty="0"/>
              <a:t>AB </a:t>
            </a:r>
            <a:r>
              <a:rPr lang="ru-RU" sz="2400" dirty="0"/>
              <a:t>треугольника больше разности двух сторон </a:t>
            </a:r>
            <a:r>
              <a:rPr lang="en-US" sz="2400" i="1" dirty="0"/>
              <a:t>AC </a:t>
            </a:r>
            <a:r>
              <a:rPr lang="ru-RU" sz="2400" dirty="0"/>
              <a:t>и </a:t>
            </a:r>
            <a:r>
              <a:rPr lang="en-US" sz="2400" i="1" dirty="0"/>
              <a:t>BC</a:t>
            </a:r>
            <a:r>
              <a:rPr lang="ru-RU" sz="2400" dirty="0"/>
              <a:t>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7" name="Text Box 1027">
            <a:extLst>
              <a:ext uri="{FF2B5EF4-FFF2-40B4-BE49-F238E27FC236}">
                <a16:creationId xmlns:a16="http://schemas.microsoft.com/office/drawing/2014/main" id="{892A6742-8FE3-4A2A-890C-A763FC6F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722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	Следствие 2.</a:t>
            </a:r>
            <a:r>
              <a:rPr lang="ru-RU" sz="2400" b="1" dirty="0"/>
              <a:t> </a:t>
            </a:r>
            <a:r>
              <a:rPr lang="ru-RU" sz="2400" dirty="0"/>
              <a:t>Если выполняется равенство </a:t>
            </a:r>
            <a:r>
              <a:rPr lang="ru-RU" sz="2400" i="1" dirty="0"/>
              <a:t>АС + СВ = АВ</a:t>
            </a:r>
            <a:r>
              <a:rPr lang="ru-RU" sz="2400" dirty="0"/>
              <a:t>, то точка </a:t>
            </a:r>
            <a:r>
              <a:rPr lang="ru-RU" sz="2400" i="1" dirty="0"/>
              <a:t>С</a:t>
            </a:r>
            <a:r>
              <a:rPr lang="ru-RU" sz="2400" dirty="0"/>
              <a:t> лежит на отрезке </a:t>
            </a:r>
            <a:r>
              <a:rPr lang="ru-RU" sz="2400" i="1" dirty="0"/>
              <a:t>АВ</a:t>
            </a:r>
            <a:r>
              <a:rPr lang="ru-RU" sz="2400" dirty="0"/>
              <a:t> между точками </a:t>
            </a:r>
            <a:r>
              <a:rPr lang="ru-RU" sz="2400" i="1" dirty="0"/>
              <a:t>А</a:t>
            </a:r>
            <a:r>
              <a:rPr lang="ru-RU" sz="2400" dirty="0"/>
              <a:t> и </a:t>
            </a:r>
            <a:r>
              <a:rPr lang="ru-RU" sz="2400" i="1" dirty="0"/>
              <a:t>В</a:t>
            </a:r>
            <a:r>
              <a:rPr lang="ru-RU" sz="2400" dirty="0"/>
              <a:t>. </a:t>
            </a:r>
            <a:r>
              <a:rPr lang="ru-RU" sz="2400" b="1" dirty="0"/>
              <a:t>	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8" name="Text Box 1027">
            <a:extLst>
              <a:ext uri="{FF2B5EF4-FFF2-40B4-BE49-F238E27FC236}">
                <a16:creationId xmlns:a16="http://schemas.microsoft.com/office/drawing/2014/main" id="{C681F1A2-0EEE-44FF-B1FB-0D906145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2725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None/>
            </a:pPr>
            <a:r>
              <a:rPr lang="ru-RU" sz="2400" dirty="0">
                <a:solidFill>
                  <a:srgbClr val="FF0000"/>
                </a:solidFill>
              </a:rPr>
              <a:t>	Доказательство.</a:t>
            </a:r>
            <a:r>
              <a:rPr lang="ru-RU" sz="2400" b="1" dirty="0"/>
              <a:t> </a:t>
            </a:r>
            <a:r>
              <a:rPr lang="ru-RU" sz="2400" dirty="0"/>
              <a:t>Действительно, если точка </a:t>
            </a:r>
            <a:r>
              <a:rPr lang="ru-RU" sz="2400" i="1" dirty="0"/>
              <a:t>С</a:t>
            </a:r>
            <a:r>
              <a:rPr lang="ru-RU" sz="2400" dirty="0"/>
              <a:t> не принадлежит прямой </a:t>
            </a:r>
            <a:r>
              <a:rPr lang="ru-RU" sz="2400" i="1" dirty="0"/>
              <a:t>АВ</a:t>
            </a:r>
            <a:r>
              <a:rPr lang="ru-RU" sz="2400" dirty="0"/>
              <a:t>, то будет выполняться неравенство </a:t>
            </a:r>
            <a:r>
              <a:rPr lang="ru-RU" sz="2400" i="1" dirty="0"/>
              <a:t>АС+CB &gt; AB</a:t>
            </a:r>
            <a:r>
              <a:rPr lang="ru-RU" sz="2400" dirty="0"/>
              <a:t>. Если точка </a:t>
            </a:r>
            <a:r>
              <a:rPr lang="ru-RU" sz="2400" i="1" dirty="0"/>
              <a:t>С</a:t>
            </a:r>
            <a:r>
              <a:rPr lang="ru-RU" sz="2400" dirty="0"/>
              <a:t> принадлежит прямой </a:t>
            </a:r>
            <a:r>
              <a:rPr lang="ru-RU" sz="2400" i="1" dirty="0"/>
              <a:t>АВ</a:t>
            </a:r>
            <a:r>
              <a:rPr lang="ru-RU" sz="2400" dirty="0"/>
              <a:t> и находится вне отрезка </a:t>
            </a:r>
            <a:r>
              <a:rPr lang="ru-RU" sz="2400" i="1" dirty="0"/>
              <a:t>АВ</a:t>
            </a:r>
            <a:r>
              <a:rPr lang="ru-RU" sz="2400" dirty="0"/>
              <a:t>, то также будет выполняться это неравенство. Остается одна возможность - точка </a:t>
            </a:r>
            <a:r>
              <a:rPr lang="ru-RU" sz="2400" i="1" dirty="0"/>
              <a:t>С</a:t>
            </a:r>
            <a:r>
              <a:rPr lang="ru-RU" sz="2400" dirty="0"/>
              <a:t> лежит на отрезке </a:t>
            </a:r>
            <a:r>
              <a:rPr lang="ru-RU" sz="2400" i="1" dirty="0"/>
              <a:t>АВ</a:t>
            </a:r>
            <a:r>
              <a:rPr lang="ru-RU" sz="2400" dirty="0"/>
              <a:t> между точками </a:t>
            </a:r>
            <a:r>
              <a:rPr lang="ru-RU" sz="2400" i="1" dirty="0"/>
              <a:t>А</a:t>
            </a:r>
            <a:r>
              <a:rPr lang="ru-RU" sz="2400" dirty="0"/>
              <a:t> и </a:t>
            </a:r>
            <a:r>
              <a:rPr lang="ru-RU" sz="2400" i="1" dirty="0"/>
              <a:t>В</a:t>
            </a:r>
            <a:r>
              <a:rPr lang="ru-RU" sz="2400" dirty="0"/>
              <a:t>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D4746ECB-43AA-4C31-9AB1-BD2D83BCA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5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</a:t>
            </a:r>
            <a:r>
              <a:rPr lang="ru-RU" altLang="ru-RU" sz="2400" dirty="0">
                <a:solidFill>
                  <a:srgbClr val="FF0000"/>
                </a:solidFill>
              </a:rPr>
              <a:t>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отрезка, соединяющего концы ломаной, не превосходит длины самой ломаной.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78ECC18D-B417-4784-B58C-F73301803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2005"/>
            <a:ext cx="9144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Доказательство.</a:t>
            </a:r>
            <a:r>
              <a:rPr lang="ru-RU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400" dirty="0"/>
              <a:t>Рассмотрим, например, ломаную </a:t>
            </a:r>
            <a:r>
              <a:rPr lang="en-US" sz="2400" i="1" dirty="0"/>
              <a:t>ABCDE</a:t>
            </a:r>
            <a:r>
              <a:rPr lang="ru-RU" sz="2400" dirty="0"/>
              <a:t>. Заменим соседние стороны </a:t>
            </a:r>
            <a:r>
              <a:rPr lang="en-US" sz="2400" i="1" dirty="0"/>
              <a:t>AB </a:t>
            </a:r>
            <a:r>
              <a:rPr lang="ru-RU" sz="2400" dirty="0"/>
              <a:t>и </a:t>
            </a:r>
            <a:r>
              <a:rPr lang="en-US" sz="2400" i="1" dirty="0"/>
              <a:t>BC </a:t>
            </a:r>
            <a:r>
              <a:rPr lang="ru-RU" sz="2400" dirty="0"/>
              <a:t>на отрезок </a:t>
            </a:r>
            <a:r>
              <a:rPr lang="en-US" sz="2400" i="1" dirty="0"/>
              <a:t>AC</a:t>
            </a:r>
            <a:r>
              <a:rPr lang="ru-RU" sz="2400" dirty="0"/>
              <a:t>. При этом длина ломаной уменьшится или, по крайней мере, не увеличится. Будем и дальше заменять соседние стороны ломаной на отрезки, пока не дойдем до отрезка, соединяющего начало и конец ломаной. При этом каждый раз длина ломаной не будет увеличиваться. Значит, длина отрезка, соединяющего концы ломаной, не превосходит длины всей ломаной.</a:t>
            </a:r>
            <a:endParaRPr lang="ru-RU" altLang="ru-RU" sz="24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8C8EF7F-DDCB-4A97-B01D-A435AAE51E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981426"/>
            <a:ext cx="3592924" cy="271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0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C3DCFC6-B76B-4835-A2D0-1FDBC7B32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8995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Пример.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для точек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выполняется равенство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 + ВС + CD = AD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они принадлежат одной прямой.</a:t>
            </a:r>
            <a:endParaRPr lang="ru-RU" altLang="ru-RU" sz="24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523F519-0D1F-4D52-8FA6-B1FA972CB4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00808"/>
                <a:ext cx="9144000" cy="2739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800" dirty="0">
                    <a:solidFill>
                      <a:srgbClr val="FF0000"/>
                    </a:solidFill>
                  </a:rPr>
                  <a:t>	</a:t>
                </a:r>
                <a:r>
                  <a:rPr lang="ru-RU" sz="2400" dirty="0">
                    <a:solidFill>
                      <a:srgbClr val="FF0000"/>
                    </a:solidFill>
                  </a:rPr>
                  <a:t>Решение. </a:t>
                </a:r>
                <a:r>
                  <a:rPr lang="ru-RU" sz="2400" dirty="0"/>
                  <a:t>Для точек </a:t>
                </a:r>
                <a:r>
                  <a:rPr lang="ru-RU" sz="2400" i="1" dirty="0"/>
                  <a:t>A</a:t>
                </a:r>
                <a:r>
                  <a:rPr lang="ru-RU" sz="2400" dirty="0"/>
                  <a:t>,</a:t>
                </a:r>
                <a:r>
                  <a:rPr lang="ru-RU" sz="2400" i="1" dirty="0"/>
                  <a:t> B </a:t>
                </a:r>
                <a:r>
                  <a:rPr lang="ru-RU" sz="2400" dirty="0"/>
                  <a:t>и </a:t>
                </a:r>
                <a:r>
                  <a:rPr lang="ru-RU" sz="2400" i="1" dirty="0"/>
                  <a:t>D</a:t>
                </a:r>
                <a:r>
                  <a:rPr lang="ru-RU" sz="2400" dirty="0"/>
                  <a:t> будет выполняться неравенство</a:t>
                </a:r>
                <a:r>
                  <a:rPr lang="ru-RU" sz="2400" i="1" dirty="0"/>
                  <a:t> AB + BD </a:t>
                </a:r>
                <a14:m>
                  <m:oMath xmlns:m="http://schemas.openxmlformats.org/officeDocument/2006/math">
                    <m:r>
                      <a:rPr lang="ru-RU" sz="2400" i="1"/>
                      <m:t>≤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i="1" dirty="0"/>
                  <a:t>AB + BC + CD = AD</a:t>
                </a:r>
                <a:r>
                  <a:rPr lang="ru-RU" sz="2400" dirty="0"/>
                  <a:t>. С другой стороны, выполняется неравенство </a:t>
                </a:r>
                <a:r>
                  <a:rPr lang="ru-RU" sz="2400" i="1" dirty="0"/>
                  <a:t>AD </a:t>
                </a:r>
                <a14:m>
                  <m:oMath xmlns:m="http://schemas.openxmlformats.org/officeDocument/2006/math">
                    <m:r>
                      <a:rPr lang="ru-RU" sz="2400" i="1"/>
                      <m:t>≤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sz="2400" i="1" dirty="0"/>
                  <a:t>AB + BD</a:t>
                </a:r>
                <a:r>
                  <a:rPr lang="ru-RU" sz="2400" dirty="0"/>
                  <a:t>. Следовательно, имеем равенство </a:t>
                </a:r>
                <a:r>
                  <a:rPr lang="ru-RU" sz="2400" i="1" dirty="0"/>
                  <a:t>AB + BD = AD</a:t>
                </a:r>
                <a:r>
                  <a:rPr lang="ru-RU" sz="2400" dirty="0"/>
                  <a:t>, из которого вытекает, что точки </a:t>
                </a:r>
                <a:r>
                  <a:rPr lang="ru-RU" sz="2400" i="1" dirty="0"/>
                  <a:t>A</a:t>
                </a:r>
                <a:r>
                  <a:rPr lang="ru-RU" sz="2400" dirty="0"/>
                  <a:t>,</a:t>
                </a:r>
                <a:r>
                  <a:rPr lang="ru-RU" sz="2400" i="1" dirty="0"/>
                  <a:t> B</a:t>
                </a:r>
                <a:r>
                  <a:rPr lang="ru-RU" sz="2400" dirty="0"/>
                  <a:t> и </a:t>
                </a:r>
                <a:r>
                  <a:rPr lang="ru-RU" sz="2400" i="1" dirty="0"/>
                  <a:t>D</a:t>
                </a:r>
                <a:r>
                  <a:rPr lang="ru-RU" sz="2400" dirty="0"/>
                  <a:t> принадлежат одной прямой. Аналогично, взяв вместо точки </a:t>
                </a:r>
                <a:r>
                  <a:rPr lang="ru-RU" sz="2400" i="1" dirty="0"/>
                  <a:t>B</a:t>
                </a:r>
                <a:r>
                  <a:rPr lang="ru-RU" sz="2400" dirty="0"/>
                  <a:t> точку </a:t>
                </a:r>
                <a:r>
                  <a:rPr lang="ru-RU" sz="2400" i="1" dirty="0"/>
                  <a:t>C</a:t>
                </a:r>
                <a:r>
                  <a:rPr lang="ru-RU" sz="2400" dirty="0"/>
                  <a:t>, получим, что точки </a:t>
                </a:r>
                <a:r>
                  <a:rPr lang="ru-RU" sz="2400" i="1" dirty="0"/>
                  <a:t>A</a:t>
                </a:r>
                <a:r>
                  <a:rPr lang="ru-RU" sz="2400" dirty="0"/>
                  <a:t>,</a:t>
                </a:r>
                <a:r>
                  <a:rPr lang="ru-RU" sz="2400" i="1" dirty="0"/>
                  <a:t> C</a:t>
                </a:r>
                <a:r>
                  <a:rPr lang="ru-RU" sz="2400" dirty="0"/>
                  <a:t> и </a:t>
                </a:r>
                <a:r>
                  <a:rPr lang="ru-RU" sz="2400" i="1" dirty="0"/>
                  <a:t>D</a:t>
                </a:r>
                <a:r>
                  <a:rPr lang="ru-RU" sz="2400" dirty="0"/>
                  <a:t> принадлежат одной прямой. Значит, все четыре точки принадлежат одной прямой.</a:t>
                </a:r>
                <a:endParaRPr lang="ru-RU" altLang="ru-RU" sz="24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523F519-0D1F-4D52-8FA6-B1FA972CB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00808"/>
                <a:ext cx="9144000" cy="2739211"/>
              </a:xfrm>
              <a:prstGeom prst="rect">
                <a:avLst/>
              </a:prstGeom>
              <a:blipFill>
                <a:blip r:embed="rId3"/>
                <a:stretch>
                  <a:fillRect l="-1000" r="-1000" b="-42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8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8D9C79B-8999-4151-A43D-1E454DC34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8075" name="Text Box 11">
            <a:extLst>
              <a:ext uri="{FF2B5EF4-FFF2-40B4-BE49-F238E27FC236}">
                <a16:creationId xmlns:a16="http://schemas.microsoft.com/office/drawing/2014/main" id="{CD5B60C7-9D76-49EE-8F81-0F4971848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 см.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8AF4C15E-7F66-4561-B271-E28D79703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точек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на плоскости выполняются равенства 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= 3 см,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 = 4 см,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= 5 см и неравенство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BD</a:t>
            </a:r>
            <a:r>
              <a:rPr lang="ru-RU" altLang="ru-RU" sz="3200" i="1" dirty="0"/>
              <a:t> 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 2 см.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3077" name="Object 12">
            <a:extLst>
              <a:ext uri="{FF2B5EF4-FFF2-40B4-BE49-F238E27FC236}">
                <a16:creationId xmlns:a16="http://schemas.microsoft.com/office/drawing/2014/main" id="{2639CAFB-FF4A-4332-83EA-2A72AE8649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07289"/>
              </p:ext>
            </p:extLst>
          </p:nvPr>
        </p:nvGraphicFramePr>
        <p:xfrm>
          <a:off x="5436096" y="2204864"/>
          <a:ext cx="2587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279400" progId="Equation.DSMT4">
                  <p:embed/>
                </p:oleObj>
              </mc:Choice>
              <mc:Fallback>
                <p:oleObj name="Equation" r:id="rId3" imgW="228600" imgH="279400" progId="Equation.DSMT4">
                  <p:embed/>
                  <p:pic>
                    <p:nvPicPr>
                      <p:cNvPr id="3077" name="Object 12">
                        <a:extLst>
                          <a:ext uri="{FF2B5EF4-FFF2-40B4-BE49-F238E27FC236}">
                            <a16:creationId xmlns:a16="http://schemas.microsoft.com/office/drawing/2014/main" id="{2639CAFB-FF4A-4332-83EA-2A72AE8649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04864"/>
                        <a:ext cx="25876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6C98CD60-8FB5-48BB-983A-6EAFCAFF6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23" name="Text Box 1027">
            <a:extLst>
              <a:ext uri="{FF2B5EF4-FFF2-40B4-BE49-F238E27FC236}">
                <a16:creationId xmlns:a16="http://schemas.microsoft.com/office/drawing/2014/main" id="{A9649211-2F3E-400C-BCC4-6DB30CD8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Можно ли построить треугольник со сторонами: а) 13 см, 2 см, 8 см; б) 1 м, 0,5 м, 0,5 м?</a:t>
            </a:r>
          </a:p>
        </p:txBody>
      </p:sp>
      <p:sp>
        <p:nvSpPr>
          <p:cNvPr id="86022" name="Text Box 1030">
            <a:extLst>
              <a:ext uri="{FF2B5EF4-FFF2-40B4-BE49-F238E27FC236}">
                <a16:creationId xmlns:a16="http://schemas.microsoft.com/office/drawing/2014/main" id="{5271A2B6-606D-47F8-88F8-79F43DC5A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а), б) Нет.</a:t>
            </a:r>
          </a:p>
        </p:txBody>
      </p:sp>
    </p:spTree>
    <p:extLst>
      <p:ext uri="{BB962C8B-B14F-4D97-AF65-F5344CB8AC3E}">
        <p14:creationId xmlns:p14="http://schemas.microsoft.com/office/powerpoint/2010/main" val="216559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F55BEF9-8AAD-42DD-AE12-252DF8BFD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BD60A2C-D01C-4A3B-8E77-2734359D8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Могут ли стороны треугольника относится как: а) 1 : 2 : 3; б)   2 : 3 : 6; в) 1 : 1 : 2?</a:t>
            </a:r>
          </a:p>
        </p:txBody>
      </p:sp>
      <p:sp>
        <p:nvSpPr>
          <p:cNvPr id="120836" name="Text Box 4">
            <a:extLst>
              <a:ext uri="{FF2B5EF4-FFF2-40B4-BE49-F238E27FC236}">
                <a16:creationId xmlns:a16="http://schemas.microsoft.com/office/drawing/2014/main" id="{15DEE945-2631-4A47-84BD-EFCB0F03C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а), б), в)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62A73C1-1CB9-475D-85BB-DB8B9A89B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813DAC3-A7AA-4188-AAA7-DC7B9A30B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В равнобедренном треугольнике одна сторона равна 25 см, а другая 10 см. Какая из них является основанием? </a:t>
            </a: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4C4772CE-E4B5-4B96-BE7D-9B624AA54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962400"/>
            <a:ext cx="563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10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1135</Words>
  <Application>Microsoft Office PowerPoint</Application>
  <PresentationFormat>Экран (4:3)</PresentationFormat>
  <Paragraphs>81</Paragraphs>
  <Slides>17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Оформление по умолчанию</vt:lpstr>
      <vt:lpstr>Equation.DSMT4</vt:lpstr>
      <vt:lpstr>MathType 5.0 Equation</vt:lpstr>
      <vt:lpstr>13. Неравенство треугольника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64</cp:revision>
  <dcterms:created xsi:type="dcterms:W3CDTF">2008-04-30T05:51:18Z</dcterms:created>
  <dcterms:modified xsi:type="dcterms:W3CDTF">2021-07-01T04:40:05Z</dcterms:modified>
</cp:coreProperties>
</file>