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77" r:id="rId2"/>
    <p:sldId id="323" r:id="rId3"/>
    <p:sldId id="324" r:id="rId4"/>
    <p:sldId id="296" r:id="rId5"/>
    <p:sldId id="325" r:id="rId6"/>
    <p:sldId id="326" r:id="rId7"/>
    <p:sldId id="279" r:id="rId8"/>
    <p:sldId id="298" r:id="rId9"/>
    <p:sldId id="299" r:id="rId10"/>
    <p:sldId id="300" r:id="rId11"/>
    <p:sldId id="303" r:id="rId12"/>
    <p:sldId id="310" r:id="rId13"/>
    <p:sldId id="304" r:id="rId14"/>
    <p:sldId id="302" r:id="rId15"/>
    <p:sldId id="285" r:id="rId16"/>
    <p:sldId id="305" r:id="rId17"/>
    <p:sldId id="311" r:id="rId18"/>
    <p:sldId id="312" r:id="rId19"/>
    <p:sldId id="313" r:id="rId20"/>
    <p:sldId id="314" r:id="rId21"/>
    <p:sldId id="315" r:id="rId22"/>
    <p:sldId id="316" r:id="rId23"/>
    <p:sldId id="317" r:id="rId24"/>
    <p:sldId id="318" r:id="rId25"/>
    <p:sldId id="319" r:id="rId26"/>
    <p:sldId id="320" r:id="rId27"/>
    <p:sldId id="321" r:id="rId28"/>
    <p:sldId id="322" r:id="rId29"/>
    <p:sldId id="327" r:id="rId30"/>
    <p:sldId id="307" r:id="rId31"/>
    <p:sldId id="308" r:id="rId32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52" autoAdjust="0"/>
    <p:restoredTop sz="90929"/>
  </p:normalViewPr>
  <p:slideViewPr>
    <p:cSldViewPr>
      <p:cViewPr varScale="1">
        <p:scale>
          <a:sx n="97" d="100"/>
          <a:sy n="97" d="100"/>
        </p:scale>
        <p:origin x="51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4A8BCED-A5AA-43D1-BDA9-8B4A58E8FD6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2B07769B-3573-499A-8567-973FC7CCDC4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CBCFC22-683D-4A40-9F7C-48679E7339C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5BFD4472-B77A-4DF3-95BD-7B814622717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71A990EC-4093-4EDB-A294-D1492028F6E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EB79F3B-CE8E-4C45-92E2-43C4BD77B0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3B69C0A-73CC-4BFE-99AE-9163082B6E1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E802949A-5FB3-4000-89B1-498D580693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7C9676F-CF26-45CE-8C25-E10619E510E4}" type="slidenum">
              <a:rPr lang="ru-RU" altLang="ru-RU"/>
              <a:pPr>
                <a:spcBef>
                  <a:spcPct val="0"/>
                </a:spcBef>
              </a:pPr>
              <a:t>1</a:t>
            </a:fld>
            <a:endParaRPr lang="ru-RU" altLang="ru-RU"/>
          </a:p>
        </p:txBody>
      </p:sp>
      <p:sp>
        <p:nvSpPr>
          <p:cNvPr id="4099" name="Rectangle 1026">
            <a:extLst>
              <a:ext uri="{FF2B5EF4-FFF2-40B4-BE49-F238E27FC236}">
                <a16:creationId xmlns:a16="http://schemas.microsoft.com/office/drawing/2014/main" id="{CC4B3282-B2D6-4B2E-96D8-86E74FAC82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1027">
            <a:extLst>
              <a:ext uri="{FF2B5EF4-FFF2-40B4-BE49-F238E27FC236}">
                <a16:creationId xmlns:a16="http://schemas.microsoft.com/office/drawing/2014/main" id="{E11A9FF9-83CB-49F6-B449-52F20AD364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5CCE53F3-2277-43D0-84C8-C884B75A03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EC6C4FD-0434-4CEF-8196-DAAE225881AE}" type="slidenum">
              <a:rPr lang="ru-RU" altLang="ru-RU"/>
              <a:pPr>
                <a:spcBef>
                  <a:spcPct val="0"/>
                </a:spcBef>
              </a:pPr>
              <a:t>10</a:t>
            </a:fld>
            <a:endParaRPr lang="ru-RU" altLang="ru-RU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DF9B7198-0BD4-4B65-AA1F-74E316A3D2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B699A4B9-22E8-4AE1-9775-43D1EA00AD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D70C4C95-536F-4AE0-AB63-D4288E9C91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B7AD46E-5A67-40BA-BCA7-50B512DAA920}" type="slidenum">
              <a:rPr lang="ru-RU" altLang="ru-RU"/>
              <a:pPr>
                <a:spcBef>
                  <a:spcPct val="0"/>
                </a:spcBef>
              </a:pPr>
              <a:t>11</a:t>
            </a:fld>
            <a:endParaRPr lang="ru-RU" altLang="ru-RU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04AF14A2-DD18-4D2C-8F23-C19259E889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EA01E280-C235-411D-8324-E41725EBA5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FBA67A31-7956-421E-AA10-8D9EFAA9AA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02324CF-72E3-4B02-922A-B14461925369}" type="slidenum">
              <a:rPr lang="ru-RU" altLang="ru-RU"/>
              <a:pPr>
                <a:spcBef>
                  <a:spcPct val="0"/>
                </a:spcBef>
              </a:pPr>
              <a:t>12</a:t>
            </a:fld>
            <a:endParaRPr lang="ru-RU" altLang="ru-RU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51B969FE-B5B5-43C5-8330-632EC64F65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B1DEFB86-554D-49D7-AED3-F73A5F6D5B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68CD6522-5E25-43E7-954A-20AF98FA97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94244CE-F1A7-4A73-BF84-3AFC46875188}" type="slidenum">
              <a:rPr lang="ru-RU" altLang="ru-RU"/>
              <a:pPr>
                <a:spcBef>
                  <a:spcPct val="0"/>
                </a:spcBef>
              </a:pPr>
              <a:t>13</a:t>
            </a:fld>
            <a:endParaRPr lang="ru-RU" altLang="ru-RU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7722A7D-C93D-4BF4-8299-6537B06DE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0E261812-2DE7-48D0-9F12-010E5E38DB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CA3F408E-786A-4EEA-9892-DEBEB3C288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06C019F-42C8-4753-88D7-8BA7D8450CAD}" type="slidenum">
              <a:rPr lang="ru-RU" altLang="ru-RU"/>
              <a:pPr>
                <a:spcBef>
                  <a:spcPct val="0"/>
                </a:spcBef>
              </a:pPr>
              <a:t>14</a:t>
            </a:fld>
            <a:endParaRPr lang="ru-RU" altLang="ru-RU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86625A18-C11E-40EB-B5A9-AB4BA1A0C3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6FF8817D-0A17-4DDA-98BB-D9452C95EB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21421EA3-3281-44DF-AF8E-5D5BA39B38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885B848-E13B-4983-A1CB-E03E111FCE51}" type="slidenum">
              <a:rPr lang="ru-RU" altLang="ru-RU"/>
              <a:pPr>
                <a:spcBef>
                  <a:spcPct val="0"/>
                </a:spcBef>
              </a:pPr>
              <a:t>15</a:t>
            </a:fld>
            <a:endParaRPr lang="ru-RU" altLang="ru-RU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AC6A3082-51CB-402D-BBC6-712FD1621C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A2211CDE-1639-4B33-8566-2356C98DB9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30408B18-26E0-47ED-AC7C-235F05B2FA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8900F99-A951-4C97-9C35-0EB13DDDC29C}" type="slidenum">
              <a:rPr lang="ru-RU" altLang="ru-RU"/>
              <a:pPr>
                <a:spcBef>
                  <a:spcPct val="0"/>
                </a:spcBef>
              </a:pPr>
              <a:t>16</a:t>
            </a:fld>
            <a:endParaRPr lang="ru-RU" altLang="ru-RU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3CB37EB5-C0A2-4EE2-BA61-8F9FAB37DA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97621EE7-C43E-4101-B4B6-DF710B4714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75BD0583-EC6A-4406-9220-B7A8D18BF4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EB4567C-6060-499C-BC80-41ABBCBFC367}" type="slidenum">
              <a:rPr lang="ru-RU" altLang="ru-RU"/>
              <a:pPr>
                <a:spcBef>
                  <a:spcPct val="0"/>
                </a:spcBef>
              </a:pPr>
              <a:t>17</a:t>
            </a:fld>
            <a:endParaRPr lang="ru-RU" altLang="ru-RU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1A1E3EB5-E76B-41EE-B8A7-EFE40CB57E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B34C165D-1188-478A-BB9F-581DA498E2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8B661EDC-2218-4863-A57D-EFF1E793D9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47A93DF-BF98-471F-B535-FBC3D015373C}" type="slidenum">
              <a:rPr lang="ru-RU" altLang="ru-RU"/>
              <a:pPr>
                <a:spcBef>
                  <a:spcPct val="0"/>
                </a:spcBef>
              </a:pPr>
              <a:t>18</a:t>
            </a:fld>
            <a:endParaRPr lang="ru-RU" altLang="ru-RU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BBA7737E-94A7-491A-BDB0-42196EEBCD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D0E867C4-0171-402F-994B-DFFC2F5050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06D2F136-C598-4609-8D95-8FA84B41AB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F785CDA-80B2-4005-87F0-EEEF519F0E58}" type="slidenum">
              <a:rPr lang="ru-RU" altLang="ru-RU"/>
              <a:pPr>
                <a:spcBef>
                  <a:spcPct val="0"/>
                </a:spcBef>
              </a:pPr>
              <a:t>19</a:t>
            </a:fld>
            <a:endParaRPr lang="ru-RU" altLang="ru-RU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866E2DB7-49BF-49C8-B18B-495D42CC50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AC2048E1-481C-4FB0-998C-3BE4DE9080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E802949A-5FB3-4000-89B1-498D580693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7C9676F-CF26-45CE-8C25-E10619E510E4}" type="slidenum">
              <a:rPr lang="ru-RU" altLang="ru-RU"/>
              <a:pPr>
                <a:spcBef>
                  <a:spcPct val="0"/>
                </a:spcBef>
              </a:pPr>
              <a:t>2</a:t>
            </a:fld>
            <a:endParaRPr lang="ru-RU" altLang="ru-RU"/>
          </a:p>
        </p:txBody>
      </p:sp>
      <p:sp>
        <p:nvSpPr>
          <p:cNvPr id="4099" name="Rectangle 1026">
            <a:extLst>
              <a:ext uri="{FF2B5EF4-FFF2-40B4-BE49-F238E27FC236}">
                <a16:creationId xmlns:a16="http://schemas.microsoft.com/office/drawing/2014/main" id="{CC4B3282-B2D6-4B2E-96D8-86E74FAC82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1027">
            <a:extLst>
              <a:ext uri="{FF2B5EF4-FFF2-40B4-BE49-F238E27FC236}">
                <a16:creationId xmlns:a16="http://schemas.microsoft.com/office/drawing/2014/main" id="{E11A9FF9-83CB-49F6-B449-52F20AD364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39747874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37BA0075-EB47-4544-A0E1-E509423024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1931147-5AB4-4F86-8FE2-FE641CDBC3CD}" type="slidenum">
              <a:rPr lang="ru-RU" altLang="ru-RU"/>
              <a:pPr>
                <a:spcBef>
                  <a:spcPct val="0"/>
                </a:spcBef>
              </a:pPr>
              <a:t>20</a:t>
            </a:fld>
            <a:endParaRPr lang="ru-RU" altLang="ru-RU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1D5809A3-A8E7-4713-BF4B-069A242A09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9E36E562-E28C-4502-A222-DA3DB7875A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0C0D3322-D393-4F1C-AEF0-A3058F2B8D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1B6F509-32F1-4114-B15A-08C4A43D1C7E}" type="slidenum">
              <a:rPr lang="ru-RU" altLang="ru-RU"/>
              <a:pPr>
                <a:spcBef>
                  <a:spcPct val="0"/>
                </a:spcBef>
              </a:pPr>
              <a:t>21</a:t>
            </a:fld>
            <a:endParaRPr lang="ru-RU" altLang="ru-RU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61CE3EDC-BD66-40F8-BDF7-6197CCDAB7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A23AE3D5-9A62-4893-A840-1801DE2588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D2E3154A-6535-4B5A-98D5-E48B662942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5E4EDB1-DC44-4BCA-B11D-7D81BA166660}" type="slidenum">
              <a:rPr lang="ru-RU" altLang="ru-RU"/>
              <a:pPr>
                <a:spcBef>
                  <a:spcPct val="0"/>
                </a:spcBef>
              </a:pPr>
              <a:t>22</a:t>
            </a:fld>
            <a:endParaRPr lang="ru-RU" altLang="ru-RU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2C44D97F-1FBA-4B56-B1EF-72BF7FF54D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06543068-9E77-40F3-8B4A-619665833C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2CB3BC0C-3EB0-4158-8BA2-C49C6257CE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4C3BF9F-FF25-42FF-90D7-1BF76A7B3021}" type="slidenum">
              <a:rPr lang="ru-RU" altLang="ru-RU"/>
              <a:pPr>
                <a:spcBef>
                  <a:spcPct val="0"/>
                </a:spcBef>
              </a:pPr>
              <a:t>23</a:t>
            </a:fld>
            <a:endParaRPr lang="ru-RU" altLang="ru-RU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A5872B1D-9005-4DFA-83FA-92FB0E3EEE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C293802C-EC6D-4273-BE8D-CA6160369E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FF3BB5C3-8DE0-4A0D-8A44-9D98715BE2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12612A4-C487-45A9-AEBA-D2F151378903}" type="slidenum">
              <a:rPr lang="ru-RU" altLang="ru-RU"/>
              <a:pPr>
                <a:spcBef>
                  <a:spcPct val="0"/>
                </a:spcBef>
              </a:pPr>
              <a:t>24</a:t>
            </a:fld>
            <a:endParaRPr lang="ru-RU" altLang="ru-RU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816846F9-8EEB-4164-8C71-91193666BF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624623F1-EBDE-487D-9F60-F784497DA0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562F335D-ACED-4F1D-B71F-17C5C941E3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2DA015A-BEA9-40E2-BFA5-F910DAF84E1D}" type="slidenum">
              <a:rPr lang="ru-RU" altLang="ru-RU"/>
              <a:pPr>
                <a:spcBef>
                  <a:spcPct val="0"/>
                </a:spcBef>
              </a:pPr>
              <a:t>25</a:t>
            </a:fld>
            <a:endParaRPr lang="ru-RU" altLang="ru-RU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51A17AD1-9A9F-4A66-9E5D-B4A2916DCA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65662EF8-8B48-44C6-AB2E-D392B732DA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6BA4B3C4-FA48-4B6B-ADC4-4E6F12F84A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E24C11A-90D9-4A61-B2AE-C673EE0D2670}" type="slidenum">
              <a:rPr lang="ru-RU" altLang="ru-RU"/>
              <a:pPr>
                <a:spcBef>
                  <a:spcPct val="0"/>
                </a:spcBef>
              </a:pPr>
              <a:t>26</a:t>
            </a:fld>
            <a:endParaRPr lang="ru-RU" altLang="ru-RU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E2BE34E9-E21F-45CB-B6C3-B7CA1D710D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C6F8572D-7A3A-41AB-ACD2-EA0AB5686B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E4523BAA-2753-4B8B-A3BB-B5AF918F4C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01B3F4C-5F04-4D0A-BC5F-C31D07284D37}" type="slidenum">
              <a:rPr lang="ru-RU" altLang="ru-RU"/>
              <a:pPr>
                <a:spcBef>
                  <a:spcPct val="0"/>
                </a:spcBef>
              </a:pPr>
              <a:t>27</a:t>
            </a:fld>
            <a:endParaRPr lang="ru-RU" altLang="ru-RU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3B80D454-8815-41B1-849D-249C8FAFB4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903B076D-597A-4CF6-B56F-C7C0C58F73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74DEED33-B917-4974-A78E-F072B1F184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56ADDC8-C689-4E88-9C90-AE6C4C7D8AB2}" type="slidenum">
              <a:rPr lang="ru-RU" altLang="ru-RU"/>
              <a:pPr>
                <a:spcBef>
                  <a:spcPct val="0"/>
                </a:spcBef>
              </a:pPr>
              <a:t>28</a:t>
            </a:fld>
            <a:endParaRPr lang="ru-RU" altLang="ru-RU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186CDCF0-8514-4045-9556-13EFBA6835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F0447E0D-2AF0-4806-A3F5-997E249CF2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D8F526-1BF4-4F80-A60F-24A1C4BC3F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56B0C61-D55B-496C-9D3E-6FA495C5D7C6}" type="slidenum">
              <a:rPr lang="ru-RU" altLang="ru-RU"/>
              <a:pPr>
                <a:spcBef>
                  <a:spcPct val="0"/>
                </a:spcBef>
              </a:pPr>
              <a:t>29</a:t>
            </a:fld>
            <a:endParaRPr lang="ru-RU" altLang="ru-RU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0C6BA3A3-A4EC-4955-A74A-A870824A57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9137E850-4854-4A4E-AF20-233895263E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0955064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D8F526-1BF4-4F80-A60F-24A1C4BC3F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56B0C61-D55B-496C-9D3E-6FA495C5D7C6}" type="slidenum">
              <a:rPr lang="ru-RU" altLang="ru-RU"/>
              <a:pPr>
                <a:spcBef>
                  <a:spcPct val="0"/>
                </a:spcBef>
              </a:pPr>
              <a:t>3</a:t>
            </a:fld>
            <a:endParaRPr lang="ru-RU" altLang="ru-RU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0C6BA3A3-A4EC-4955-A74A-A870824A57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9137E850-4854-4A4E-AF20-233895263E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64705608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151A3E7B-96EE-4B1A-84D5-9804AB21DB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DBF320C-E66B-4F0F-8122-970C39144C75}" type="slidenum">
              <a:rPr lang="ru-RU" altLang="ru-RU"/>
              <a:pPr>
                <a:spcBef>
                  <a:spcPct val="0"/>
                </a:spcBef>
              </a:pPr>
              <a:t>30</a:t>
            </a:fld>
            <a:endParaRPr lang="ru-RU" altLang="ru-RU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07A0D31F-E5E2-426F-9B20-982E166CB2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BBF04C7E-9AA4-4843-8D8C-A6A661DB0F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61165B59-B7EC-4A06-8C73-68B2EE18A2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5A031DD-8057-4D11-97F4-C85AB1864177}" type="slidenum">
              <a:rPr lang="ru-RU" altLang="ru-RU"/>
              <a:pPr>
                <a:spcBef>
                  <a:spcPct val="0"/>
                </a:spcBef>
              </a:pPr>
              <a:t>31</a:t>
            </a:fld>
            <a:endParaRPr lang="ru-RU" altLang="ru-RU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915081B2-ABB2-4D65-809D-0310C30050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D1777DCD-BEB1-4FEB-A1B6-3E8D4CC10F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D8F526-1BF4-4F80-A60F-24A1C4BC3F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56B0C61-D55B-496C-9D3E-6FA495C5D7C6}" type="slidenum">
              <a:rPr lang="ru-RU" altLang="ru-RU"/>
              <a:pPr>
                <a:spcBef>
                  <a:spcPct val="0"/>
                </a:spcBef>
              </a:pPr>
              <a:t>4</a:t>
            </a:fld>
            <a:endParaRPr lang="ru-RU" altLang="ru-RU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0C6BA3A3-A4EC-4955-A74A-A870824A57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9137E850-4854-4A4E-AF20-233895263E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0007893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D8F526-1BF4-4F80-A60F-24A1C4BC3F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56B0C61-D55B-496C-9D3E-6FA495C5D7C6}" type="slidenum">
              <a:rPr lang="ru-RU" altLang="ru-RU"/>
              <a:pPr>
                <a:spcBef>
                  <a:spcPct val="0"/>
                </a:spcBef>
              </a:pPr>
              <a:t>5</a:t>
            </a:fld>
            <a:endParaRPr lang="ru-RU" altLang="ru-RU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0C6BA3A3-A4EC-4955-A74A-A870824A57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9137E850-4854-4A4E-AF20-233895263E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8407174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D8F526-1BF4-4F80-A60F-24A1C4BC3F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56B0C61-D55B-496C-9D3E-6FA495C5D7C6}" type="slidenum">
              <a:rPr lang="ru-RU" altLang="ru-RU"/>
              <a:pPr>
                <a:spcBef>
                  <a:spcPct val="0"/>
                </a:spcBef>
              </a:pPr>
              <a:t>6</a:t>
            </a:fld>
            <a:endParaRPr lang="ru-RU" altLang="ru-RU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0C6BA3A3-A4EC-4955-A74A-A870824A57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9137E850-4854-4A4E-AF20-233895263E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9264561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8D267C54-4089-4225-9526-20F19499C9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4013C34-4E52-42F0-B6AF-49698E8E526C}" type="slidenum">
              <a:rPr lang="ru-RU" altLang="ru-RU"/>
              <a:pPr>
                <a:spcBef>
                  <a:spcPct val="0"/>
                </a:spcBef>
              </a:pPr>
              <a:t>7</a:t>
            </a:fld>
            <a:endParaRPr lang="ru-RU" altLang="ru-RU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C9D23EE3-24AF-416E-9AE2-655920EDC4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F5F37733-6744-490F-8E78-C835A3D1AE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2932C89A-B9EA-4644-BC9C-A637C5EDF8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3BFD9C4-BFA4-4B51-9E28-CD1E73146360}" type="slidenum">
              <a:rPr lang="ru-RU" altLang="ru-RU"/>
              <a:pPr>
                <a:spcBef>
                  <a:spcPct val="0"/>
                </a:spcBef>
              </a:pPr>
              <a:t>8</a:t>
            </a:fld>
            <a:endParaRPr lang="ru-RU" altLang="ru-RU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6F3D7B1D-06A1-4D77-A73D-CFC95284A4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0A4AC036-E905-45E0-9C95-94097C565F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D330DD04-ED70-475F-A637-1535246B75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4F7ED34-7E8A-48CA-8EB0-FD508011C7A6}" type="slidenum">
              <a:rPr lang="ru-RU" altLang="ru-RU"/>
              <a:pPr>
                <a:spcBef>
                  <a:spcPct val="0"/>
                </a:spcBef>
              </a:pPr>
              <a:t>9</a:t>
            </a:fld>
            <a:endParaRPr lang="ru-RU" altLang="ru-RU"/>
          </a:p>
        </p:txBody>
      </p:sp>
      <p:sp>
        <p:nvSpPr>
          <p:cNvPr id="12291" name="Rectangle 1026">
            <a:extLst>
              <a:ext uri="{FF2B5EF4-FFF2-40B4-BE49-F238E27FC236}">
                <a16:creationId xmlns:a16="http://schemas.microsoft.com/office/drawing/2014/main" id="{03177365-10A2-4E51-8700-6252DFFB44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2" name="Rectangle 1027">
            <a:extLst>
              <a:ext uri="{FF2B5EF4-FFF2-40B4-BE49-F238E27FC236}">
                <a16:creationId xmlns:a16="http://schemas.microsoft.com/office/drawing/2014/main" id="{CFFB92CF-6E91-467B-9AD1-8A0EF679B1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2A362D-455A-43F1-A227-A78F2E9D65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765D4EE-7A95-4CB3-8DC6-207742C50A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81BBE8E-451C-4761-B504-89DDD03152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73E8D4-B762-4037-AD2F-612A422FDEE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55641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85AA8D0-D61F-4859-A944-F9828ED0BB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CC6A0F0-F3B8-42CD-BD36-1ED11C3A9F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65D323-DEA7-49B2-A1D1-AAAA5DE282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4A5BFC-59C5-4C7B-BC1A-2CE5EFD512C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97483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2BF29CD-CA78-4738-8AA5-51C96A725F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4AE77B4-D259-43D5-BD62-1C46F4815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D32C179-30ED-41D2-9C55-FF1B0C21EC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7EFD98-6DBD-418F-9683-6D42A5A529A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67569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A2929D6-0E11-47D6-84BB-2ED613D0CA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1EE9E2E-C89A-42B1-9BA8-FD76F6F964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7A0534C-A3F6-4656-B423-6110FBFF08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F8136D-09BF-42C8-9746-C7C8FC74EC2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46801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3147139-5BEF-4397-AB94-E91106F745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B71EEF5-1263-4501-9685-544872FAF4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D939750-BAD6-4D4A-AD53-6B89466B23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30F3AA-C867-4085-B865-12CE96A4E00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57047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3BE480-55B1-4D2A-990C-DF943A6119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946B52-9E80-4740-8FE6-08F508E3EE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7F317C-8337-42E1-96F8-46D8449251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895DF5-7A6A-4BAF-928A-16130C74D07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54015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F29F524-D7EE-4CEC-9623-601AD91E39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C9A4129-1D8E-4C07-8929-B4E0AF2A85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B27E9DC-663D-4473-A1EA-737FA56C95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FAA824-0608-4EFC-9728-2DCB10F367C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71968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8DAD987-41B8-4226-81D4-1FD754E157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8892EE5-29EB-454B-AF0E-25FFDC728D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925FA09-1B87-4BDB-8692-C8B3A26301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ACC564-4062-4099-82BE-BEF5B723EC2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04694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DF6A464-F3DB-405C-9853-B72F0B97A5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29CD3D4-CD6F-4863-8829-CE8B424C81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50B8170-CCB1-41D1-9581-01D6012012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AD02CD-560C-45B5-A936-ABFA5BB5708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57216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5E52FF3-64B7-45D2-B9E7-8D923FC5D6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C55F35-ED4A-4CAD-9037-F013097AF8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9FE94A-A821-45E3-BAEF-0D27B51083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E8344E-4371-476C-A04E-5F4E3F02CC3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21180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4534170-9D45-4FDF-B947-831E041797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20E466-2A4B-40D8-96BC-90F517AC79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55452E-57BD-4A04-A8EE-18DD29AB95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5CAAD0-AC30-45E6-964F-E7CE4E8D168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94362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1430FB5-CF87-4AD6-9F58-06FDF4D4E8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79B5117-CED4-43E8-A8F7-F90B37FA3B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A5BAC9F-4A60-4549-BA8E-EAC85227BEB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FB6F02E-E7AF-4026-A1A4-C62C31CB776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5EAD55F-1595-4A66-93C6-C7EC8BE44CF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8265D4BD-B776-4B5A-AF6E-D510FD3E97A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2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6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0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981FCA3-9F02-43A3-9A62-B92616C1C2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5008" y="1052736"/>
            <a:ext cx="8928992" cy="2204864"/>
          </a:xfrm>
        </p:spPr>
        <p:txBody>
          <a:bodyPr/>
          <a:lstStyle/>
          <a:p>
            <a:pPr eaLnBrk="1" hangingPunct="1"/>
            <a:r>
              <a:rPr lang="ru-RU" altLang="ru-RU" dirty="0">
                <a:solidFill>
                  <a:srgbClr val="FF3300"/>
                </a:solidFill>
              </a:rPr>
              <a:t>12. Соотношения между сторонами и углами треугольника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3A6DD4D2-EC06-48B0-91D6-CFACCC8FD5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A19E681B-625A-4091-B1F1-1D1A9C7DC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763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cs typeface="Times New Roman" panose="02020603050405020304" pitchFamily="18" charset="0"/>
              </a:rPr>
              <a:t>	Известно, что в треугольнике </a:t>
            </a:r>
            <a:r>
              <a:rPr lang="en-US" altLang="ru-RU" sz="2800" i="1" dirty="0">
                <a:cs typeface="Times New Roman" panose="02020603050405020304" pitchFamily="18" charset="0"/>
              </a:rPr>
              <a:t>ABC</a:t>
            </a:r>
            <a:r>
              <a:rPr lang="ru-RU" altLang="ru-RU" sz="2800" dirty="0">
                <a:cs typeface="Times New Roman" panose="02020603050405020304" pitchFamily="18" charset="0"/>
              </a:rPr>
              <a:t> 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dirty="0">
                <a:cs typeface="Times New Roman" panose="02020603050405020304" pitchFamily="18" charset="0"/>
              </a:rPr>
              <a:t> &gt; </a:t>
            </a:r>
            <a:r>
              <a:rPr lang="en-US" altLang="ru-RU" sz="2800" i="1" dirty="0">
                <a:cs typeface="Times New Roman" panose="02020603050405020304" pitchFamily="18" charset="0"/>
              </a:rPr>
              <a:t>AC</a:t>
            </a:r>
            <a:r>
              <a:rPr lang="ru-RU" altLang="ru-RU" sz="2800" dirty="0">
                <a:cs typeface="Times New Roman" panose="02020603050405020304" pitchFamily="18" charset="0"/>
              </a:rPr>
              <a:t> &gt;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dirty="0">
                <a:cs typeface="Times New Roman" panose="02020603050405020304" pitchFamily="18" charset="0"/>
              </a:rPr>
              <a:t>. Какой из углов больше: а) 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dirty="0">
                <a:cs typeface="Times New Roman" panose="02020603050405020304" pitchFamily="18" charset="0"/>
              </a:rPr>
              <a:t> или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; б)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dirty="0">
                <a:cs typeface="Times New Roman" panose="02020603050405020304" pitchFamily="18" charset="0"/>
              </a:rPr>
              <a:t> или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; в) 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dirty="0">
                <a:cs typeface="Times New Roman" panose="02020603050405020304" pitchFamily="18" charset="0"/>
              </a:rPr>
              <a:t> или С?</a:t>
            </a:r>
          </a:p>
        </p:txBody>
      </p:sp>
      <p:sp>
        <p:nvSpPr>
          <p:cNvPr id="106500" name="Text Box 4">
            <a:extLst>
              <a:ext uri="{FF2B5EF4-FFF2-40B4-BE49-F238E27FC236}">
                <a16:creationId xmlns:a16="http://schemas.microsoft.com/office/drawing/2014/main" id="{017F2FBE-22AA-4CEB-9AC5-75354FA30D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572000"/>
            <a:ext cx="434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>
                <a:solidFill>
                  <a:schemeClr val="accent1"/>
                </a:solidFill>
              </a:rPr>
              <a:t> </a:t>
            </a:r>
            <a:r>
              <a:rPr lang="ru-RU" altLang="ru-RU" sz="2800"/>
              <a:t>а)</a:t>
            </a:r>
            <a:r>
              <a:rPr lang="en-US" altLang="ru-RU" sz="2800"/>
              <a:t>, </a:t>
            </a:r>
            <a:r>
              <a:rPr lang="ru-RU" altLang="ru-RU" sz="2800"/>
              <a:t>б) </a:t>
            </a:r>
            <a:r>
              <a:rPr lang="en-US" altLang="ru-RU" sz="2800" i="1"/>
              <a:t>A</a:t>
            </a:r>
            <a:r>
              <a:rPr lang="en-US" altLang="ru-RU" sz="2800"/>
              <a:t>;</a:t>
            </a:r>
            <a:r>
              <a:rPr lang="ru-RU" altLang="ru-RU" sz="2800"/>
              <a:t> в) </a:t>
            </a:r>
            <a:r>
              <a:rPr lang="en-US" altLang="ru-RU" sz="2800" i="1"/>
              <a:t>B</a:t>
            </a:r>
            <a:r>
              <a:rPr lang="en-US" altLang="ru-RU" sz="2800"/>
              <a:t>.</a:t>
            </a:r>
            <a:endParaRPr lang="ru-RU" altLang="ru-RU" sz="280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6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7E743B66-777D-4861-8216-66A3DA41AC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D9468244-7BBC-4AA4-9D11-E85E5EA3EE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cs typeface="Times New Roman" panose="02020603050405020304" pitchFamily="18" charset="0"/>
              </a:rPr>
              <a:t>	В треугольнике </a:t>
            </a:r>
            <a:r>
              <a:rPr lang="en-US" altLang="ru-RU" sz="2800" i="1" dirty="0">
                <a:cs typeface="Times New Roman" panose="02020603050405020304" pitchFamily="18" charset="0"/>
              </a:rPr>
              <a:t>ABC</a:t>
            </a:r>
            <a:r>
              <a:rPr lang="ru-RU" altLang="ru-RU" sz="2800" dirty="0">
                <a:cs typeface="Times New Roman" panose="02020603050405020304" pitchFamily="18" charset="0"/>
              </a:rPr>
              <a:t> сторона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dirty="0">
                <a:cs typeface="Times New Roman" panose="02020603050405020304" pitchFamily="18" charset="0"/>
              </a:rPr>
              <a:t> наибольшая. Какие углы этого треугольника острые? Каким может быть угол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dirty="0"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2644" name="Text Box 4">
            <a:extLst>
              <a:ext uri="{FF2B5EF4-FFF2-40B4-BE49-F238E27FC236}">
                <a16:creationId xmlns:a16="http://schemas.microsoft.com/office/drawing/2014/main" id="{5EE0821E-9F20-4F44-9E15-16467ECFBE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429000"/>
            <a:ext cx="8915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solidFill>
                  <a:srgbClr val="FF3300"/>
                </a:solidFill>
              </a:rPr>
              <a:t>	Ответ: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altLang="ru-RU" sz="2800" dirty="0"/>
              <a:t>Углы </a:t>
            </a:r>
            <a:r>
              <a:rPr lang="en-US" altLang="ru-RU" sz="2800" i="1" dirty="0"/>
              <a:t>A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 </a:t>
            </a:r>
            <a:r>
              <a:rPr lang="ru-RU" altLang="ru-RU" sz="2800" dirty="0"/>
              <a:t>острые.</a:t>
            </a:r>
            <a:r>
              <a:rPr lang="en-US" altLang="ru-RU" sz="2800" dirty="0"/>
              <a:t> </a:t>
            </a:r>
            <a:r>
              <a:rPr lang="ru-RU" altLang="ru-RU" sz="2800" dirty="0"/>
              <a:t>Угол </a:t>
            </a:r>
            <a:r>
              <a:rPr lang="en-US" altLang="ru-RU" sz="2800" i="1" dirty="0"/>
              <a:t>C </a:t>
            </a:r>
            <a:r>
              <a:rPr lang="ru-RU" altLang="ru-RU" sz="2800" dirty="0"/>
              <a:t>может быть острым, прямым или тупым</a:t>
            </a:r>
            <a:r>
              <a:rPr lang="en-US" altLang="ru-RU" sz="2800" dirty="0"/>
              <a:t>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49047DBD-C540-4065-8D44-72F875DDB0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17411" name="Text Box 3">
            <a:extLst>
              <a:ext uri="{FF2B5EF4-FFF2-40B4-BE49-F238E27FC236}">
                <a16:creationId xmlns:a16="http://schemas.microsoft.com/office/drawing/2014/main" id="{BF7A23A6-303E-4E67-BE02-9380AD8DD8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/>
              <a:t>	Докажите, что в произвольном треугольнике против большего угла лежит большая сторона?</a:t>
            </a:r>
          </a:p>
        </p:txBody>
      </p:sp>
      <p:sp>
        <p:nvSpPr>
          <p:cNvPr id="126980" name="Text Box 4">
            <a:extLst>
              <a:ext uri="{FF2B5EF4-FFF2-40B4-BE49-F238E27FC236}">
                <a16:creationId xmlns:a16="http://schemas.microsoft.com/office/drawing/2014/main" id="{D1DD05FE-C83D-47C7-B106-672A32F42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1844824"/>
            <a:ext cx="5410200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solidFill>
                  <a:srgbClr val="FF3300"/>
                </a:solidFill>
              </a:rPr>
              <a:t>	</a:t>
            </a:r>
            <a:r>
              <a:rPr lang="ru-RU" altLang="ru-RU" sz="2400" dirty="0">
                <a:solidFill>
                  <a:srgbClr val="FF3300"/>
                </a:solidFill>
              </a:rPr>
              <a:t>Доказательство. </a:t>
            </a:r>
            <a:r>
              <a:rPr lang="ru-RU" altLang="ru-RU" sz="2400" dirty="0"/>
              <a:t>Пусть в треугольнике </a:t>
            </a:r>
            <a:r>
              <a:rPr lang="en-US" altLang="ru-RU" sz="2400" i="1" dirty="0"/>
              <a:t>ABC </a:t>
            </a:r>
            <a:r>
              <a:rPr lang="ru-RU" altLang="ru-RU" sz="2400" dirty="0"/>
              <a:t>угол </a:t>
            </a:r>
            <a:r>
              <a:rPr lang="en-US" altLang="ru-RU" sz="2400" i="1" dirty="0"/>
              <a:t>B </a:t>
            </a:r>
            <a:r>
              <a:rPr lang="ru-RU" altLang="ru-RU" sz="2400" dirty="0"/>
              <a:t>больше угла </a:t>
            </a:r>
            <a:r>
              <a:rPr lang="en-US" altLang="ru-RU" sz="2400" i="1" dirty="0"/>
              <a:t>A</a:t>
            </a:r>
            <a:r>
              <a:rPr lang="en-US" altLang="ru-RU" sz="2400" dirty="0"/>
              <a:t>. </a:t>
            </a:r>
            <a:r>
              <a:rPr lang="ru-RU" altLang="ru-RU" sz="2400" dirty="0"/>
              <a:t>Сторона </a:t>
            </a:r>
            <a:r>
              <a:rPr lang="en-US" altLang="ru-RU" sz="2400" i="1" dirty="0"/>
              <a:t>AC </a:t>
            </a:r>
            <a:r>
              <a:rPr lang="ru-RU" altLang="ru-RU" sz="2400" dirty="0"/>
              <a:t>не может равняться стороне </a:t>
            </a:r>
            <a:r>
              <a:rPr lang="en-US" altLang="ru-RU" sz="2400" i="1" dirty="0"/>
              <a:t>BC</a:t>
            </a:r>
            <a:r>
              <a:rPr lang="ru-RU" altLang="ru-RU" sz="2400" dirty="0"/>
              <a:t>, так как в этом случае угол </a:t>
            </a:r>
            <a:r>
              <a:rPr lang="en-US" altLang="ru-RU" sz="2400" i="1" dirty="0"/>
              <a:t>A </a:t>
            </a:r>
            <a:r>
              <a:rPr lang="ru-RU" altLang="ru-RU" sz="2400" dirty="0"/>
              <a:t>равнялся бы углу </a:t>
            </a:r>
            <a:r>
              <a:rPr lang="en-US" altLang="ru-RU" sz="2400" i="1" dirty="0"/>
              <a:t>B</a:t>
            </a:r>
            <a:r>
              <a:rPr lang="ru-RU" altLang="ru-RU" sz="2400" dirty="0"/>
              <a:t>. Сторона </a:t>
            </a:r>
            <a:r>
              <a:rPr lang="en-US" altLang="ru-RU" sz="2400" i="1" dirty="0"/>
              <a:t>AC </a:t>
            </a:r>
            <a:r>
              <a:rPr lang="ru-RU" altLang="ru-RU" sz="2400" dirty="0"/>
              <a:t>не может быть меньше стороны </a:t>
            </a:r>
            <a:r>
              <a:rPr lang="en-US" altLang="ru-RU" sz="2400" i="1" dirty="0"/>
              <a:t>BC</a:t>
            </a:r>
            <a:r>
              <a:rPr lang="ru-RU" altLang="ru-RU" sz="2400" dirty="0"/>
              <a:t>, так как в этом случае угол </a:t>
            </a:r>
            <a:r>
              <a:rPr lang="en-US" altLang="ru-RU" sz="2400" i="1" dirty="0"/>
              <a:t>A </a:t>
            </a:r>
            <a:r>
              <a:rPr lang="ru-RU" altLang="ru-RU" sz="2400" dirty="0"/>
              <a:t>был бы больше угла </a:t>
            </a:r>
            <a:r>
              <a:rPr lang="en-US" altLang="ru-RU" sz="2400" i="1" dirty="0"/>
              <a:t>B</a:t>
            </a:r>
            <a:r>
              <a:rPr lang="ru-RU" altLang="ru-RU" sz="2400" dirty="0"/>
              <a:t>. Следовательно, сторона </a:t>
            </a:r>
            <a:r>
              <a:rPr lang="en-US" altLang="ru-RU" sz="2400" i="1" dirty="0"/>
              <a:t>AC </a:t>
            </a:r>
            <a:r>
              <a:rPr lang="ru-RU" altLang="ru-RU" sz="2400" dirty="0"/>
              <a:t>больше стороны </a:t>
            </a:r>
            <a:r>
              <a:rPr lang="en-US" altLang="ru-RU" sz="2400" i="1" dirty="0"/>
              <a:t>BC</a:t>
            </a:r>
            <a:r>
              <a:rPr lang="ru-RU" altLang="ru-RU" sz="2400" i="1" dirty="0"/>
              <a:t>.</a:t>
            </a:r>
          </a:p>
        </p:txBody>
      </p:sp>
      <p:pic>
        <p:nvPicPr>
          <p:cNvPr id="17413" name="Picture 5">
            <a:extLst>
              <a:ext uri="{FF2B5EF4-FFF2-40B4-BE49-F238E27FC236}">
                <a16:creationId xmlns:a16="http://schemas.microsoft.com/office/drawing/2014/main" id="{9542E9D5-B410-4826-B297-A812FE7E49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133600"/>
            <a:ext cx="3119438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6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0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C27E3B53-6830-4685-8DED-4040438795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19459" name="Text Box 3">
            <a:extLst>
              <a:ext uri="{FF2B5EF4-FFF2-40B4-BE49-F238E27FC236}">
                <a16:creationId xmlns:a16="http://schemas.microsoft.com/office/drawing/2014/main" id="{AD0DFA36-2581-4E2A-B1FE-F08D16AD37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762000"/>
            <a:ext cx="89916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cs typeface="Times New Roman" panose="02020603050405020304" pitchFamily="18" charset="0"/>
              </a:rPr>
              <a:t>	На рисунке </a:t>
            </a:r>
            <a:r>
              <a:rPr lang="ru-RU" altLang="ru-RU" sz="2800" dirty="0"/>
              <a:t>угол </a:t>
            </a:r>
            <a:r>
              <a:rPr lang="ru-RU" altLang="ru-RU" sz="28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 меньше угла </a:t>
            </a:r>
            <a:r>
              <a:rPr lang="ru-RU" altLang="ru-RU" sz="2800" dirty="0">
                <a:cs typeface="Times New Roman" panose="02020603050405020304" pitchFamily="18" charset="0"/>
              </a:rPr>
              <a:t>2. Каким соотношением связаны стороны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dirty="0">
                <a:cs typeface="Times New Roman" panose="02020603050405020304" pitchFamily="18" charset="0"/>
              </a:rPr>
              <a:t> треугольника </a:t>
            </a:r>
            <a:r>
              <a:rPr lang="en-US" altLang="ru-RU" sz="2800" i="1" dirty="0">
                <a:cs typeface="Times New Roman" panose="02020603050405020304" pitchFamily="18" charset="0"/>
              </a:rPr>
              <a:t>ABC</a:t>
            </a:r>
            <a:r>
              <a:rPr lang="ru-RU" altLang="ru-RU" sz="2800" dirty="0"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4694" name="Text Box 6">
            <a:extLst>
              <a:ext uri="{FF2B5EF4-FFF2-40B4-BE49-F238E27FC236}">
                <a16:creationId xmlns:a16="http://schemas.microsoft.com/office/drawing/2014/main" id="{15CC3A40-F900-4E95-998A-EE0FB53577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257800"/>
            <a:ext cx="876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en-US" altLang="ru-RU" sz="2800" i="1"/>
              <a:t>AB &gt; BC</a:t>
            </a:r>
            <a:r>
              <a:rPr lang="en-US" altLang="ru-RU" sz="2800"/>
              <a:t>.</a:t>
            </a:r>
            <a:endParaRPr lang="ru-RU" altLang="ru-RU" sz="2800">
              <a:cs typeface="Times New Roman" panose="02020603050405020304" pitchFamily="18" charset="0"/>
            </a:endParaRPr>
          </a:p>
        </p:txBody>
      </p:sp>
      <p:pic>
        <p:nvPicPr>
          <p:cNvPr id="19461" name="Picture 7">
            <a:extLst>
              <a:ext uri="{FF2B5EF4-FFF2-40B4-BE49-F238E27FC236}">
                <a16:creationId xmlns:a16="http://schemas.microsoft.com/office/drawing/2014/main" id="{DBEE0B32-3954-425F-83AE-13391211C9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362200"/>
            <a:ext cx="3890963" cy="2582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4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26">
            <a:extLst>
              <a:ext uri="{FF2B5EF4-FFF2-40B4-BE49-F238E27FC236}">
                <a16:creationId xmlns:a16="http://schemas.microsoft.com/office/drawing/2014/main" id="{B81C15C0-389A-4E09-9257-3613A29AB1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110596" name="Text Box 1028">
            <a:extLst>
              <a:ext uri="{FF2B5EF4-FFF2-40B4-BE49-F238E27FC236}">
                <a16:creationId xmlns:a16="http://schemas.microsoft.com/office/drawing/2014/main" id="{C581DE35-062A-47D9-A507-F7CDE0262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200400"/>
            <a:ext cx="5029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а) </a:t>
            </a:r>
            <a:r>
              <a:rPr lang="en-US" altLang="ru-RU" sz="2800" i="1"/>
              <a:t>BC &gt; AC &gt; AB</a:t>
            </a:r>
            <a:r>
              <a:rPr lang="ru-RU" altLang="ru-RU" sz="2800"/>
              <a:t>;</a:t>
            </a:r>
            <a:endParaRPr lang="ru-RU" altLang="ru-RU" sz="2800">
              <a:cs typeface="Times New Roman" panose="02020603050405020304" pitchFamily="18" charset="0"/>
            </a:endParaRPr>
          </a:p>
        </p:txBody>
      </p:sp>
      <p:sp>
        <p:nvSpPr>
          <p:cNvPr id="21508" name="Text Box 1027">
            <a:extLst>
              <a:ext uri="{FF2B5EF4-FFF2-40B4-BE49-F238E27FC236}">
                <a16:creationId xmlns:a16="http://schemas.microsoft.com/office/drawing/2014/main" id="{7F355E46-731E-4254-8213-5107230FE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763000" cy="180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cs typeface="Times New Roman" panose="02020603050405020304" pitchFamily="18" charset="0"/>
              </a:rPr>
              <a:t>	Сравните стороны треугольника </a:t>
            </a:r>
            <a:r>
              <a:rPr lang="en-US" altLang="ru-RU" sz="2800" i="1" dirty="0">
                <a:cs typeface="Times New Roman" panose="02020603050405020304" pitchFamily="18" charset="0"/>
              </a:rPr>
              <a:t>ABC</a:t>
            </a:r>
            <a:r>
              <a:rPr lang="ru-RU" altLang="ru-RU" sz="2800" dirty="0">
                <a:cs typeface="Times New Roman" panose="02020603050405020304" pitchFamily="18" charset="0"/>
              </a:rPr>
              <a:t>, если: </a:t>
            </a:r>
            <a:endParaRPr lang="ru-RU" altLang="ru-RU" sz="2800" dirty="0"/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cs typeface="Times New Roman" panose="02020603050405020304" pitchFamily="18" charset="0"/>
              </a:rPr>
              <a:t>	а) </a:t>
            </a:r>
            <a:r>
              <a:rPr lang="ru-RU" altLang="ru-RU" sz="2800" dirty="0"/>
              <a:t>угол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i="1" dirty="0"/>
              <a:t> </a:t>
            </a:r>
            <a:r>
              <a:rPr lang="ru-RU" altLang="ru-RU" sz="2800" dirty="0"/>
              <a:t>больше угла  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dirty="0"/>
              <a:t>, угол </a:t>
            </a:r>
            <a:r>
              <a:rPr lang="en-US" altLang="ru-RU" sz="2800" i="1" dirty="0"/>
              <a:t>B </a:t>
            </a:r>
            <a:r>
              <a:rPr lang="ru-RU" altLang="ru-RU" sz="2800" dirty="0"/>
              <a:t>больше угла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dirty="0">
                <a:cs typeface="Times New Roman" panose="02020603050405020304" pitchFamily="18" charset="0"/>
              </a:rPr>
              <a:t>; </a:t>
            </a:r>
            <a:endParaRPr lang="ru-RU" altLang="ru-RU" sz="2800" dirty="0"/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cs typeface="Times New Roman" panose="02020603050405020304" pitchFamily="18" charset="0"/>
              </a:rPr>
              <a:t>	б) </a:t>
            </a:r>
            <a:r>
              <a:rPr lang="ru-RU" altLang="ru-RU" sz="2800" dirty="0"/>
              <a:t>угол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больше угла 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dirty="0"/>
              <a:t>, угол 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i="1" dirty="0"/>
              <a:t> </a:t>
            </a:r>
            <a:r>
              <a:rPr lang="ru-RU" altLang="ru-RU" sz="2800" dirty="0"/>
              <a:t>равен углу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dirty="0"/>
          </a:p>
        </p:txBody>
      </p:sp>
      <p:sp>
        <p:nvSpPr>
          <p:cNvPr id="110605" name="Text Box 1037">
            <a:extLst>
              <a:ext uri="{FF2B5EF4-FFF2-40B4-BE49-F238E27FC236}">
                <a16:creationId xmlns:a16="http://schemas.microsoft.com/office/drawing/2014/main" id="{388807E4-B04C-488D-8A4C-16F3F55193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733800"/>
            <a:ext cx="5029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800"/>
              <a:t>б) </a:t>
            </a:r>
            <a:r>
              <a:rPr lang="en-US" altLang="ru-RU" sz="2800" i="1"/>
              <a:t>BC &gt; AB</a:t>
            </a:r>
            <a:r>
              <a:rPr lang="en-US" altLang="ru-RU" sz="2800"/>
              <a:t>, </a:t>
            </a:r>
            <a:r>
              <a:rPr lang="en-US" altLang="ru-RU" sz="2800" i="1"/>
              <a:t>AC = AB</a:t>
            </a:r>
            <a:r>
              <a:rPr lang="en-US" altLang="ru-RU" sz="2800"/>
              <a:t>.</a:t>
            </a:r>
            <a:endParaRPr lang="ru-RU" altLang="ru-RU" sz="280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0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0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6" grpId="0" autoUpdateAnimBg="0"/>
      <p:bldP spid="110605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8D23FF7B-CD04-45F0-B89E-6425F85FBA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23555" name="Text Box 3">
            <a:extLst>
              <a:ext uri="{FF2B5EF4-FFF2-40B4-BE49-F238E27FC236}">
                <a16:creationId xmlns:a16="http://schemas.microsoft.com/office/drawing/2014/main" id="{1DA2263B-17DF-4C28-B691-7A652A3F59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10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cs typeface="Times New Roman" panose="02020603050405020304" pitchFamily="18" charset="0"/>
              </a:rPr>
              <a:t>	На рисунке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DE</a:t>
            </a:r>
            <a:r>
              <a:rPr lang="ru-RU" altLang="ru-RU" sz="2800" i="1" dirty="0">
                <a:cs typeface="Times New Roman" panose="02020603050405020304" pitchFamily="18" charset="0"/>
              </a:rPr>
              <a:t>&lt;</a:t>
            </a:r>
            <a:r>
              <a:rPr lang="en-US" altLang="ru-RU" sz="2800" i="1" dirty="0">
                <a:cs typeface="Times New Roman" panose="02020603050405020304" pitchFamily="18" charset="0"/>
              </a:rPr>
              <a:t>DF</a:t>
            </a:r>
            <a:r>
              <a:rPr lang="ru-RU" altLang="ru-RU" sz="2800" dirty="0">
                <a:cs typeface="Times New Roman" panose="02020603050405020304" pitchFamily="18" charset="0"/>
              </a:rPr>
              <a:t>. Каким соотношением связаны углы 1 и 2?</a:t>
            </a:r>
          </a:p>
        </p:txBody>
      </p:sp>
      <p:pic>
        <p:nvPicPr>
          <p:cNvPr id="23556" name="Picture 15">
            <a:extLst>
              <a:ext uri="{FF2B5EF4-FFF2-40B4-BE49-F238E27FC236}">
                <a16:creationId xmlns:a16="http://schemas.microsoft.com/office/drawing/2014/main" id="{CDE23116-C2EF-45C6-B593-4CF63B1CC9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209800"/>
            <a:ext cx="3087688" cy="252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3744" name="Text Box 16">
            <a:extLst>
              <a:ext uri="{FF2B5EF4-FFF2-40B4-BE49-F238E27FC236}">
                <a16:creationId xmlns:a16="http://schemas.microsoft.com/office/drawing/2014/main" id="{5CEA999A-55CB-4F7F-83F1-0E22996176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257800"/>
            <a:ext cx="7162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угол </a:t>
            </a:r>
            <a:r>
              <a:rPr lang="en-US" altLang="ru-RU" sz="2800"/>
              <a:t>1 </a:t>
            </a:r>
            <a:r>
              <a:rPr lang="ru-RU" altLang="ru-RU" sz="2800"/>
              <a:t>меньше угла</a:t>
            </a:r>
            <a:r>
              <a:rPr lang="en-US" altLang="ru-RU" sz="2800"/>
              <a:t> 2</a:t>
            </a:r>
            <a:r>
              <a:rPr lang="ru-RU" altLang="ru-RU" sz="28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3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4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C0F296F9-8CDD-4B36-B10B-7CEEB93ECA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25603" name="Text Box 3">
            <a:extLst>
              <a:ext uri="{FF2B5EF4-FFF2-40B4-BE49-F238E27FC236}">
                <a16:creationId xmlns:a16="http://schemas.microsoft.com/office/drawing/2014/main" id="{682FE0D3-1A6B-4484-934A-BB05F6A824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610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cs typeface="Times New Roman" panose="02020603050405020304" pitchFamily="18" charset="0"/>
              </a:rPr>
              <a:t>	Какой вид имеет треугольник, если: а) два его угла равны; б) три его угла равны? </a:t>
            </a:r>
          </a:p>
        </p:txBody>
      </p:sp>
      <p:sp>
        <p:nvSpPr>
          <p:cNvPr id="116742" name="Text Box 6">
            <a:extLst>
              <a:ext uri="{FF2B5EF4-FFF2-40B4-BE49-F238E27FC236}">
                <a16:creationId xmlns:a16="http://schemas.microsoft.com/office/drawing/2014/main" id="{754E2033-28F0-484F-BFDE-00ED0757B4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810000"/>
            <a:ext cx="815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а) Равнобедренный; б) правильный.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2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8F67BB8D-4B46-4E7D-90FB-9EBC528731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27651" name="Text Box 3">
            <a:extLst>
              <a:ext uri="{FF2B5EF4-FFF2-40B4-BE49-F238E27FC236}">
                <a16:creationId xmlns:a16="http://schemas.microsoft.com/office/drawing/2014/main" id="{043F9F21-316D-4909-AAE7-7EBDE40C48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cs typeface="Times New Roman" panose="02020603050405020304" pitchFamily="18" charset="0"/>
              </a:rPr>
              <a:t>	На рисунке 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i="1" dirty="0">
                <a:cs typeface="Times New Roman" panose="02020603050405020304" pitchFamily="18" charset="0"/>
              </a:rPr>
              <a:t> &gt;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dirty="0">
                <a:cs typeface="Times New Roman" panose="02020603050405020304" pitchFamily="18" charset="0"/>
              </a:rPr>
              <a:t>. Докажите, что </a:t>
            </a:r>
            <a:r>
              <a:rPr lang="ru-RU" altLang="ru-RU" sz="2800" dirty="0"/>
              <a:t>угол </a:t>
            </a:r>
            <a:r>
              <a:rPr lang="ru-RU" altLang="ru-RU" sz="2800" dirty="0">
                <a:cs typeface="Times New Roman" panose="02020603050405020304" pitchFamily="18" charset="0"/>
              </a:rPr>
              <a:t>1 </a:t>
            </a:r>
            <a:r>
              <a:rPr lang="ru-RU" altLang="ru-RU" sz="2800" dirty="0"/>
              <a:t>больше угла </a:t>
            </a:r>
            <a:r>
              <a:rPr lang="ru-RU" altLang="ru-RU" sz="2800" dirty="0">
                <a:cs typeface="Times New Roman" panose="02020603050405020304" pitchFamily="18" charset="0"/>
              </a:rPr>
              <a:t>2. </a:t>
            </a:r>
          </a:p>
        </p:txBody>
      </p:sp>
      <p:pic>
        <p:nvPicPr>
          <p:cNvPr id="27652" name="Picture 4">
            <a:extLst>
              <a:ext uri="{FF2B5EF4-FFF2-40B4-BE49-F238E27FC236}">
                <a16:creationId xmlns:a16="http://schemas.microsoft.com/office/drawing/2014/main" id="{01D1F245-4C28-482E-8797-77F3594E08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752600"/>
            <a:ext cx="2895600" cy="279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9029" name="Group 5">
            <a:extLst>
              <a:ext uri="{FF2B5EF4-FFF2-40B4-BE49-F238E27FC236}">
                <a16:creationId xmlns:a16="http://schemas.microsoft.com/office/drawing/2014/main" id="{179737AB-556D-448E-B053-37D6EAFE6AD1}"/>
              </a:ext>
            </a:extLst>
          </p:cNvPr>
          <p:cNvGrpSpPr>
            <a:grpSpLocks/>
          </p:cNvGrpSpPr>
          <p:nvPr/>
        </p:nvGrpSpPr>
        <p:grpSpPr bwMode="auto">
          <a:xfrm>
            <a:off x="0" y="4630738"/>
            <a:ext cx="9144000" cy="1828800"/>
            <a:chOff x="0" y="2917"/>
            <a:chExt cx="5760" cy="1152"/>
          </a:xfrm>
        </p:grpSpPr>
        <p:sp>
          <p:nvSpPr>
            <p:cNvPr id="27654" name="Text Box 6">
              <a:extLst>
                <a:ext uri="{FF2B5EF4-FFF2-40B4-BE49-F238E27FC236}">
                  <a16:creationId xmlns:a16="http://schemas.microsoft.com/office/drawing/2014/main" id="{BF9E64D2-5F8E-4DBB-9207-6D53AB47F2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917"/>
              <a:ext cx="5760" cy="1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800" dirty="0">
                  <a:solidFill>
                    <a:srgbClr val="FF3300"/>
                  </a:solidFill>
                </a:rPr>
                <a:t>	Решение.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Так как против большей стороны треугольника лежит больший угол, то из неравенства </a:t>
              </a:r>
              <a:r>
                <a:rPr lang="ru-RU" altLang="ru-RU" sz="2800" i="1" dirty="0">
                  <a:cs typeface="Times New Roman" panose="02020603050405020304" pitchFamily="18" charset="0"/>
                </a:rPr>
                <a:t>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AB</a:t>
              </a:r>
              <a:r>
                <a:rPr lang="ru-RU" altLang="ru-RU" sz="2800" i="1" dirty="0">
                  <a:cs typeface="Times New Roman" panose="02020603050405020304" pitchFamily="18" charset="0"/>
                </a:rPr>
                <a:t> &gt;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BC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следует</a:t>
              </a:r>
              <a:r>
                <a:rPr lang="ru-RU" altLang="ru-RU" sz="2800" dirty="0"/>
                <a:t>, что угол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BAC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</a:t>
              </a:r>
              <a:r>
                <a:rPr lang="ru-RU" altLang="ru-RU" sz="2800" dirty="0"/>
                <a:t>меньше угла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BCA</a:t>
              </a:r>
              <a:r>
                <a:rPr lang="ru-RU" altLang="ru-RU" sz="2800" dirty="0">
                  <a:cs typeface="Times New Roman" panose="02020603050405020304" pitchFamily="18" charset="0"/>
                </a:rPr>
                <a:t>. Значит, для смежны</a:t>
              </a:r>
              <a:r>
                <a:rPr lang="ru-RU" altLang="ru-RU" sz="2800" dirty="0"/>
                <a:t>х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углов выполняется неравенство </a:t>
              </a:r>
              <a:endParaRPr lang="ru-RU" altLang="ru-RU" sz="2800" dirty="0"/>
            </a:p>
          </p:txBody>
        </p:sp>
        <p:graphicFrame>
          <p:nvGraphicFramePr>
            <p:cNvPr id="27655" name="Object 7">
              <a:extLst>
                <a:ext uri="{FF2B5EF4-FFF2-40B4-BE49-F238E27FC236}">
                  <a16:creationId xmlns:a16="http://schemas.microsoft.com/office/drawing/2014/main" id="{EF0EEB74-B06A-49E3-B236-8B82EF5AF33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66361237"/>
                </p:ext>
              </p:extLst>
            </p:nvPr>
          </p:nvGraphicFramePr>
          <p:xfrm>
            <a:off x="4105" y="3774"/>
            <a:ext cx="952" cy="2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736600" imgH="228600" progId="Equation.DSMT4">
                    <p:embed/>
                  </p:oleObj>
                </mc:Choice>
                <mc:Fallback>
                  <p:oleObj name="Equation" r:id="rId4" imgW="736600" imgH="22860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5" y="3774"/>
                          <a:ext cx="952" cy="29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9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351390F6-969E-4FEA-BB7A-7C63DC7086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29699" name="Text Box 3">
            <a:extLst>
              <a:ext uri="{FF2B5EF4-FFF2-40B4-BE49-F238E27FC236}">
                <a16:creationId xmlns:a16="http://schemas.microsoft.com/office/drawing/2014/main" id="{1D056686-0657-45EA-A015-98931F3BDD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534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cs typeface="Times New Roman" panose="02020603050405020304" pitchFamily="18" charset="0"/>
              </a:rPr>
              <a:t>	На рисунке </a:t>
            </a:r>
            <a:r>
              <a:rPr lang="ru-RU" altLang="ru-RU" sz="2800" dirty="0"/>
              <a:t>угол </a:t>
            </a:r>
            <a:r>
              <a:rPr lang="ru-RU" altLang="ru-RU" sz="2800" dirty="0">
                <a:cs typeface="Times New Roman" panose="02020603050405020304" pitchFamily="18" charset="0"/>
              </a:rPr>
              <a:t>1 </a:t>
            </a:r>
            <a:r>
              <a:rPr lang="ru-RU" altLang="ru-RU" sz="2800" dirty="0"/>
              <a:t>больше угла </a:t>
            </a:r>
            <a:r>
              <a:rPr lang="ru-RU" altLang="ru-RU" sz="2800" dirty="0">
                <a:cs typeface="Times New Roman" panose="02020603050405020304" pitchFamily="18" charset="0"/>
              </a:rPr>
              <a:t>2</a:t>
            </a:r>
            <a:r>
              <a:rPr lang="ru-RU" altLang="ru-RU" sz="2800" dirty="0"/>
              <a:t>. </a:t>
            </a:r>
            <a:r>
              <a:rPr lang="ru-RU" altLang="ru-RU" sz="2800" dirty="0">
                <a:cs typeface="Times New Roman" panose="02020603050405020304" pitchFamily="18" charset="0"/>
              </a:rPr>
              <a:t>Докажите, что</a:t>
            </a:r>
            <a:r>
              <a:rPr lang="ru-RU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i="1" dirty="0">
                <a:cs typeface="Times New Roman" panose="02020603050405020304" pitchFamily="18" charset="0"/>
              </a:rPr>
              <a:t> &gt;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29700" name="Picture 4">
            <a:extLst>
              <a:ext uri="{FF2B5EF4-FFF2-40B4-BE49-F238E27FC236}">
                <a16:creationId xmlns:a16="http://schemas.microsoft.com/office/drawing/2014/main" id="{CC0EAEBC-AE8F-42E4-8F47-F848F0A50F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752600"/>
            <a:ext cx="2895600" cy="279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1080" name="Group 8">
            <a:extLst>
              <a:ext uri="{FF2B5EF4-FFF2-40B4-BE49-F238E27FC236}">
                <a16:creationId xmlns:a16="http://schemas.microsoft.com/office/drawing/2014/main" id="{6DDF5AF6-C7F7-46C6-96EC-7C6002815C84}"/>
              </a:ext>
            </a:extLst>
          </p:cNvPr>
          <p:cNvGrpSpPr>
            <a:grpSpLocks/>
          </p:cNvGrpSpPr>
          <p:nvPr/>
        </p:nvGrpSpPr>
        <p:grpSpPr bwMode="auto">
          <a:xfrm>
            <a:off x="0" y="4630738"/>
            <a:ext cx="9144000" cy="1373187"/>
            <a:chOff x="0" y="2917"/>
            <a:chExt cx="5760" cy="865"/>
          </a:xfrm>
        </p:grpSpPr>
        <p:sp>
          <p:nvSpPr>
            <p:cNvPr id="29702" name="Text Box 6">
              <a:extLst>
                <a:ext uri="{FF2B5EF4-FFF2-40B4-BE49-F238E27FC236}">
                  <a16:creationId xmlns:a16="http://schemas.microsoft.com/office/drawing/2014/main" id="{52B57AFA-4330-4C5E-94A5-DF62ED3188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917"/>
              <a:ext cx="5760" cy="8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800" dirty="0">
                  <a:solidFill>
                    <a:srgbClr val="FF3300"/>
                  </a:solidFill>
                </a:rPr>
                <a:t>	Решение. </a:t>
              </a:r>
              <a:r>
                <a:rPr lang="ru-RU" altLang="ru-RU" sz="2800" dirty="0"/>
                <a:t>Из неравенства                   следует, что угол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BAC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</a:t>
              </a:r>
              <a:r>
                <a:rPr lang="ru-RU" altLang="ru-RU" sz="2800" dirty="0"/>
                <a:t>меньше угла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BCA</a:t>
              </a:r>
              <a:r>
                <a:rPr lang="ru-RU" altLang="ru-RU" sz="2800" dirty="0">
                  <a:cs typeface="Times New Roman" panose="02020603050405020304" pitchFamily="18" charset="0"/>
                </a:rPr>
                <a:t>. </a:t>
              </a:r>
              <a:r>
                <a:rPr lang="ru-RU" altLang="ru-RU" sz="2800" dirty="0"/>
                <a:t>Так как против большего угла треугольника лежит большая сторона, то </a:t>
              </a:r>
              <a:r>
                <a:rPr lang="en-US" altLang="ru-RU" sz="2800" i="1" dirty="0"/>
                <a:t>AB &gt; BC</a:t>
              </a:r>
              <a:r>
                <a:rPr lang="en-US" altLang="ru-RU" sz="2800" dirty="0"/>
                <a:t>.</a:t>
              </a:r>
              <a:endParaRPr lang="ru-RU" altLang="ru-RU" sz="2800" dirty="0"/>
            </a:p>
          </p:txBody>
        </p:sp>
        <p:graphicFrame>
          <p:nvGraphicFramePr>
            <p:cNvPr id="29703" name="Object 7">
              <a:extLst>
                <a:ext uri="{FF2B5EF4-FFF2-40B4-BE49-F238E27FC236}">
                  <a16:creationId xmlns:a16="http://schemas.microsoft.com/office/drawing/2014/main" id="{B2059C50-C250-43AD-BBE2-76AB57F7F74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5052066"/>
                </p:ext>
              </p:extLst>
            </p:nvPr>
          </p:nvGraphicFramePr>
          <p:xfrm>
            <a:off x="3334" y="2976"/>
            <a:ext cx="903" cy="2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698500" imgH="228600" progId="Equation.DSMT4">
                    <p:embed/>
                  </p:oleObj>
                </mc:Choice>
                <mc:Fallback>
                  <p:oleObj name="Equation" r:id="rId4" imgW="698500" imgH="22860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34" y="2976"/>
                          <a:ext cx="903" cy="29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1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C44FC019-BC89-4181-AB00-0FA431CB32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  <a:r>
              <a:rPr lang="en-US" altLang="ru-RU" sz="3600">
                <a:solidFill>
                  <a:srgbClr val="FF3300"/>
                </a:solidFill>
              </a:rPr>
              <a:t>3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1747" name="Text Box 3">
            <a:extLst>
              <a:ext uri="{FF2B5EF4-FFF2-40B4-BE49-F238E27FC236}">
                <a16:creationId xmlns:a16="http://schemas.microsoft.com/office/drawing/2014/main" id="{C33E27BF-9DFE-4D58-9645-3CC5C23072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534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cs typeface="Times New Roman" panose="02020603050405020304" pitchFamily="18" charset="0"/>
              </a:rPr>
              <a:t>	На рисунке </a:t>
            </a:r>
            <a:r>
              <a:rPr lang="ru-RU" altLang="ru-RU" sz="2800" dirty="0"/>
              <a:t>угол </a:t>
            </a:r>
            <a:r>
              <a:rPr lang="ru-RU" altLang="ru-RU" sz="2800" dirty="0">
                <a:cs typeface="Times New Roman" panose="02020603050405020304" pitchFamily="18" charset="0"/>
              </a:rPr>
              <a:t>1 </a:t>
            </a:r>
            <a:r>
              <a:rPr lang="ru-RU" altLang="ru-RU" sz="2800" dirty="0"/>
              <a:t>равен углу</a:t>
            </a:r>
            <a:r>
              <a:rPr lang="ru-RU" altLang="ru-RU" sz="2800" dirty="0">
                <a:cs typeface="Times New Roman" panose="02020603050405020304" pitchFamily="18" charset="0"/>
              </a:rPr>
              <a:t> 2, </a:t>
            </a:r>
            <a:r>
              <a:rPr lang="en-US" altLang="ru-RU" sz="2800" i="1" dirty="0">
                <a:cs typeface="Times New Roman" panose="02020603050405020304" pitchFamily="18" charset="0"/>
              </a:rPr>
              <a:t>CD</a:t>
            </a:r>
            <a:r>
              <a:rPr lang="ru-RU" altLang="ru-RU" sz="2800" i="1" dirty="0">
                <a:cs typeface="Times New Roman" panose="02020603050405020304" pitchFamily="18" charset="0"/>
              </a:rPr>
              <a:t> &lt;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dirty="0">
                <a:cs typeface="Times New Roman" panose="02020603050405020304" pitchFamily="18" charset="0"/>
              </a:rPr>
              <a:t>. Докажите, что </a:t>
            </a:r>
            <a:r>
              <a:rPr lang="ru-RU" altLang="ru-RU" sz="2800" dirty="0"/>
              <a:t>угол </a:t>
            </a:r>
            <a:r>
              <a:rPr lang="ru-RU" altLang="ru-RU" sz="2800" dirty="0">
                <a:cs typeface="Times New Roman" panose="02020603050405020304" pitchFamily="18" charset="0"/>
              </a:rPr>
              <a:t>3 </a:t>
            </a:r>
            <a:r>
              <a:rPr lang="ru-RU" altLang="ru-RU" sz="2800" dirty="0"/>
              <a:t>меньше угла</a:t>
            </a:r>
            <a:r>
              <a:rPr lang="ru-RU" altLang="ru-RU" sz="2800" dirty="0">
                <a:cs typeface="Times New Roman" panose="02020603050405020304" pitchFamily="18" charset="0"/>
              </a:rPr>
              <a:t> 4. </a:t>
            </a:r>
          </a:p>
        </p:txBody>
      </p:sp>
      <p:pic>
        <p:nvPicPr>
          <p:cNvPr id="31748" name="Picture 8">
            <a:extLst>
              <a:ext uri="{FF2B5EF4-FFF2-40B4-BE49-F238E27FC236}">
                <a16:creationId xmlns:a16="http://schemas.microsoft.com/office/drawing/2014/main" id="{49B31DD8-B621-46AA-B46C-1E4C8FE0EA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133600"/>
            <a:ext cx="29718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3130" name="Group 10">
            <a:extLst>
              <a:ext uri="{FF2B5EF4-FFF2-40B4-BE49-F238E27FC236}">
                <a16:creationId xmlns:a16="http://schemas.microsoft.com/office/drawing/2014/main" id="{11A03C7D-8FAC-4FCC-B046-F697BD8575F0}"/>
              </a:ext>
            </a:extLst>
          </p:cNvPr>
          <p:cNvGrpSpPr>
            <a:grpSpLocks/>
          </p:cNvGrpSpPr>
          <p:nvPr/>
        </p:nvGrpSpPr>
        <p:grpSpPr bwMode="auto">
          <a:xfrm>
            <a:off x="0" y="2133600"/>
            <a:ext cx="9144000" cy="4010025"/>
            <a:chOff x="0" y="1344"/>
            <a:chExt cx="5760" cy="2526"/>
          </a:xfrm>
        </p:grpSpPr>
        <p:sp>
          <p:nvSpPr>
            <p:cNvPr id="31750" name="Text Box 6">
              <a:extLst>
                <a:ext uri="{FF2B5EF4-FFF2-40B4-BE49-F238E27FC236}">
                  <a16:creationId xmlns:a16="http://schemas.microsoft.com/office/drawing/2014/main" id="{B21DB9E8-98C3-45D9-AD47-7548669CD2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736"/>
              <a:ext cx="5760" cy="1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800" dirty="0">
                  <a:solidFill>
                    <a:srgbClr val="FF3300"/>
                  </a:solidFill>
                </a:rPr>
                <a:t>	Решение.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На отрезке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AB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возьмем точку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E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так, что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AE</a:t>
              </a:r>
              <a:r>
                <a:rPr lang="ru-RU" altLang="ru-RU" sz="2800" i="1" dirty="0">
                  <a:cs typeface="Times New Roman" panose="02020603050405020304" pitchFamily="18" charset="0"/>
                </a:rPr>
                <a:t> =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CD</a:t>
              </a:r>
              <a:r>
                <a:rPr lang="ru-RU" altLang="ru-RU" sz="2800" dirty="0">
                  <a:cs typeface="Times New Roman" panose="02020603050405020304" pitchFamily="18" charset="0"/>
                </a:rPr>
                <a:t>. </a:t>
              </a:r>
              <a:r>
                <a:rPr lang="ru-RU" altLang="ru-RU" sz="2800" dirty="0"/>
                <a:t>Треугольники </a:t>
              </a:r>
              <a:r>
                <a:rPr lang="en-US" altLang="ru-RU" sz="2800" i="1" dirty="0"/>
                <a:t>ACD </a:t>
              </a:r>
              <a:r>
                <a:rPr lang="ru-RU" altLang="ru-RU" sz="2800" dirty="0"/>
                <a:t>и </a:t>
              </a:r>
              <a:r>
                <a:rPr lang="en-US" altLang="ru-RU" sz="2800" i="1" dirty="0"/>
                <a:t>CAE </a:t>
              </a:r>
              <a:r>
                <a:rPr lang="ru-RU" altLang="ru-RU" sz="2800" dirty="0"/>
                <a:t>равны по двум сторонам и углу между ними.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Следовательно, </a:t>
              </a:r>
              <a:r>
                <a:rPr lang="ru-RU" altLang="ru-RU" sz="2800" dirty="0"/>
                <a:t>угол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3 </a:t>
              </a:r>
              <a:r>
                <a:rPr lang="ru-RU" altLang="ru-RU" sz="2800" dirty="0"/>
                <a:t>равен углу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ACE</a:t>
              </a:r>
              <a:r>
                <a:rPr lang="ru-RU" altLang="ru-RU" sz="2800" dirty="0">
                  <a:cs typeface="Times New Roman" panose="02020603050405020304" pitchFamily="18" charset="0"/>
                </a:rPr>
                <a:t>,</a:t>
              </a:r>
              <a:r>
                <a:rPr lang="ru-RU" altLang="ru-RU" sz="2800" dirty="0"/>
                <a:t> который меньше угла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4.</a:t>
              </a:r>
            </a:p>
          </p:txBody>
        </p:sp>
        <p:pic>
          <p:nvPicPr>
            <p:cNvPr id="31751" name="Picture 9">
              <a:extLst>
                <a:ext uri="{FF2B5EF4-FFF2-40B4-BE49-F238E27FC236}">
                  <a16:creationId xmlns:a16="http://schemas.microsoft.com/office/drawing/2014/main" id="{ABEF5352-6F9C-4351-9B17-E2F344AB27F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6" y="1344"/>
              <a:ext cx="1872" cy="1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3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4">
            <a:extLst>
              <a:ext uri="{FF2B5EF4-FFF2-40B4-BE49-F238E27FC236}">
                <a16:creationId xmlns:a16="http://schemas.microsoft.com/office/drawing/2014/main" id="{66944DC1-2EFD-454A-96A6-C0B5EC895B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81975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solidFill>
                  <a:srgbClr val="FF0000"/>
                </a:solidFill>
              </a:rPr>
              <a:t>	Теорема. </a:t>
            </a:r>
            <a:r>
              <a:rPr lang="ru-RU" altLang="ru-RU" sz="2800" dirty="0"/>
              <a:t>Внешний угол произвольного треугольника</a:t>
            </a:r>
            <a:r>
              <a:rPr lang="en-US" altLang="ru-RU" sz="2800" dirty="0"/>
              <a:t> </a:t>
            </a:r>
            <a:r>
              <a:rPr lang="ru-RU" altLang="ru-RU" sz="2800" dirty="0"/>
              <a:t>больше каждого внутреннего, не смежного с ним.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3076" name="Picture 20">
            <a:extLst>
              <a:ext uri="{FF2B5EF4-FFF2-40B4-BE49-F238E27FC236}">
                <a16:creationId xmlns:a16="http://schemas.microsoft.com/office/drawing/2014/main" id="{19CC2B2C-C0F8-4E1A-8C34-C07B9993D6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040" y="1052736"/>
            <a:ext cx="2448272" cy="2030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6271AB7F-76CA-41B5-A087-89F915220734}"/>
              </a:ext>
            </a:extLst>
          </p:cNvPr>
          <p:cNvGrpSpPr/>
          <p:nvPr/>
        </p:nvGrpSpPr>
        <p:grpSpPr>
          <a:xfrm>
            <a:off x="0" y="1052736"/>
            <a:ext cx="9144000" cy="5834342"/>
            <a:chOff x="0" y="1052736"/>
            <a:chExt cx="9144000" cy="5834342"/>
          </a:xfrm>
        </p:grpSpPr>
        <p:pic>
          <p:nvPicPr>
            <p:cNvPr id="3078" name="Picture 21">
              <a:extLst>
                <a:ext uri="{FF2B5EF4-FFF2-40B4-BE49-F238E27FC236}">
                  <a16:creationId xmlns:a16="http://schemas.microsoft.com/office/drawing/2014/main" id="{371B4CCA-9E95-4F3D-B224-2D7BD826B5B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32040" y="1052736"/>
              <a:ext cx="2448272" cy="20305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 Box 4">
                  <a:extLst>
                    <a:ext uri="{FF2B5EF4-FFF2-40B4-BE49-F238E27FC236}">
                      <a16:creationId xmlns:a16="http://schemas.microsoft.com/office/drawing/2014/main" id="{3B320677-DA27-44F4-B78B-9BAA79EE11D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3039871"/>
                  <a:ext cx="9144000" cy="384720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just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ru-RU" altLang="ru-RU" sz="2800" dirty="0">
                      <a:solidFill>
                        <a:srgbClr val="FF0000"/>
                      </a:solidFill>
                    </a:rPr>
                    <a:t>	</a:t>
                  </a:r>
                  <a:r>
                    <a:rPr lang="ru-RU" altLang="ru-RU" sz="2400" dirty="0">
                      <a:solidFill>
                        <a:srgbClr val="FF0000"/>
                      </a:solidFill>
                      <a:latin typeface="+mj-lt"/>
                    </a:rPr>
                    <a:t>Доказательство. </a:t>
                  </a:r>
                  <a:r>
                    <a:rPr lang="ru-RU" sz="2400" dirty="0">
                      <a:effectLst/>
                      <a:latin typeface="+mj-lt"/>
                      <a:ea typeface="Times New Roman" panose="02020603050405020304" pitchFamily="18" charset="0"/>
                    </a:rPr>
                    <a:t>Пусть </a:t>
                  </a:r>
                  <a:r>
                    <a:rPr lang="ru-RU" sz="2400" i="1" dirty="0">
                      <a:effectLst/>
                      <a:latin typeface="+mj-lt"/>
                      <a:ea typeface="Times New Roman" panose="02020603050405020304" pitchFamily="18" charset="0"/>
                    </a:rPr>
                    <a:t>АВС</a:t>
                  </a:r>
                  <a:r>
                    <a:rPr lang="ru-RU" sz="2400" dirty="0">
                      <a:effectLst/>
                      <a:latin typeface="+mj-lt"/>
                      <a:ea typeface="Times New Roman" panose="02020603050405020304" pitchFamily="18" charset="0"/>
                    </a:rPr>
                    <a:t> – произвольный треугольник. Рассмотрим, например, внешний угол </a:t>
                  </a:r>
                  <a:r>
                    <a:rPr lang="ru-RU" sz="2400" i="1" dirty="0">
                      <a:effectLst/>
                      <a:latin typeface="+mj-lt"/>
                      <a:ea typeface="Times New Roman" panose="02020603050405020304" pitchFamily="18" charset="0"/>
                    </a:rPr>
                    <a:t>ВСD</a:t>
                  </a:r>
                  <a:r>
                    <a:rPr lang="ru-RU" sz="2400" dirty="0">
                      <a:effectLst/>
                      <a:latin typeface="+mj-lt"/>
                      <a:ea typeface="Times New Roman" panose="02020603050405020304" pitchFamily="18" charset="0"/>
                    </a:rPr>
                    <a:t> и докажем, что он больше внутреннего угла </a:t>
                  </a:r>
                  <a:r>
                    <a:rPr lang="ru-RU" sz="2400" i="1" dirty="0">
                      <a:effectLst/>
                      <a:latin typeface="+mj-lt"/>
                      <a:ea typeface="Times New Roman" panose="02020603050405020304" pitchFamily="18" charset="0"/>
                    </a:rPr>
                    <a:t>АВС</a:t>
                  </a:r>
                  <a:r>
                    <a:rPr lang="ru-RU" sz="2400" dirty="0">
                      <a:effectLst/>
                      <a:latin typeface="+mj-lt"/>
                      <a:ea typeface="Times New Roman" panose="02020603050405020304" pitchFamily="18" charset="0"/>
                    </a:rPr>
                    <a:t>. Для этого через вершину </a:t>
                  </a:r>
                  <a:r>
                    <a:rPr lang="ru-RU" sz="2400" i="1" dirty="0">
                      <a:effectLst/>
                      <a:latin typeface="+mj-lt"/>
                      <a:ea typeface="Times New Roman" panose="02020603050405020304" pitchFamily="18" charset="0"/>
                    </a:rPr>
                    <a:t>А </a:t>
                  </a:r>
                  <a:r>
                    <a:rPr lang="ru-RU" sz="2400" dirty="0">
                      <a:effectLst/>
                      <a:latin typeface="+mj-lt"/>
                      <a:ea typeface="Times New Roman" panose="02020603050405020304" pitchFamily="18" charset="0"/>
                    </a:rPr>
                    <a:t>и середину </a:t>
                  </a:r>
                  <a:r>
                    <a:rPr lang="ru-RU" sz="2400" i="1" dirty="0">
                      <a:effectLst/>
                      <a:latin typeface="+mj-lt"/>
                      <a:ea typeface="Times New Roman" panose="02020603050405020304" pitchFamily="18" charset="0"/>
                    </a:rPr>
                    <a:t>Е</a:t>
                  </a:r>
                  <a:r>
                    <a:rPr lang="ru-RU" sz="2400" dirty="0">
                      <a:effectLst/>
                      <a:latin typeface="+mj-lt"/>
                      <a:ea typeface="Times New Roman" panose="02020603050405020304" pitchFamily="18" charset="0"/>
                    </a:rPr>
                    <a:t> стороны </a:t>
                  </a:r>
                  <a:r>
                    <a:rPr lang="ru-RU" sz="2400" i="1" dirty="0">
                      <a:effectLst/>
                      <a:latin typeface="+mj-lt"/>
                      <a:ea typeface="Times New Roman" panose="02020603050405020304" pitchFamily="18" charset="0"/>
                    </a:rPr>
                    <a:t>ВС</a:t>
                  </a:r>
                  <a:r>
                    <a:rPr lang="ru-RU" sz="2400" dirty="0">
                      <a:effectLst/>
                      <a:latin typeface="+mj-lt"/>
                      <a:ea typeface="Times New Roman" panose="02020603050405020304" pitchFamily="18" charset="0"/>
                    </a:rPr>
                    <a:t> проведем прямую и отложим на ней отрезок </a:t>
                  </a:r>
                  <a:r>
                    <a:rPr lang="ru-RU" sz="2400" i="1" dirty="0">
                      <a:effectLst/>
                      <a:latin typeface="+mj-lt"/>
                      <a:ea typeface="Times New Roman" panose="02020603050405020304" pitchFamily="18" charset="0"/>
                    </a:rPr>
                    <a:t>EF</a:t>
                  </a:r>
                  <a:r>
                    <a:rPr lang="ru-RU" sz="2400" dirty="0">
                      <a:effectLst/>
                      <a:latin typeface="+mj-lt"/>
                      <a:ea typeface="Times New Roman" panose="02020603050405020304" pitchFamily="18" charset="0"/>
                    </a:rPr>
                    <a:t>, равный </a:t>
                  </a:r>
                  <a:r>
                    <a:rPr lang="ru-RU" sz="2400" i="1" dirty="0">
                      <a:effectLst/>
                      <a:latin typeface="+mj-lt"/>
                      <a:ea typeface="Times New Roman" panose="02020603050405020304" pitchFamily="18" charset="0"/>
                    </a:rPr>
                    <a:t>АЕ</a:t>
                  </a:r>
                  <a:r>
                    <a:rPr lang="ru-RU" sz="2400" dirty="0">
                      <a:effectLst/>
                      <a:latin typeface="+mj-lt"/>
                      <a:ea typeface="Times New Roman" panose="02020603050405020304" pitchFamily="18" charset="0"/>
                    </a:rPr>
                    <a:t>. Треугольники </a:t>
                  </a:r>
                  <a:r>
                    <a:rPr lang="ru-RU" sz="2400" i="1" dirty="0">
                      <a:effectLst/>
                      <a:latin typeface="+mj-lt"/>
                      <a:ea typeface="Times New Roman" panose="02020603050405020304" pitchFamily="18" charset="0"/>
                    </a:rPr>
                    <a:t>АВЕ</a:t>
                  </a:r>
                  <a:r>
                    <a:rPr lang="ru-RU" sz="2400" dirty="0">
                      <a:effectLst/>
                      <a:latin typeface="+mj-lt"/>
                      <a:ea typeface="Times New Roman" panose="02020603050405020304" pitchFamily="18" charset="0"/>
                    </a:rPr>
                    <a:t> и </a:t>
                  </a:r>
                  <a:r>
                    <a:rPr lang="ru-RU" sz="2400" i="1" dirty="0">
                      <a:effectLst/>
                      <a:latin typeface="+mj-lt"/>
                      <a:ea typeface="Times New Roman" panose="02020603050405020304" pitchFamily="18" charset="0"/>
                    </a:rPr>
                    <a:t>FCЕ</a:t>
                  </a:r>
                  <a:r>
                    <a:rPr lang="ru-RU" sz="2400" dirty="0">
                      <a:effectLst/>
                      <a:latin typeface="+mj-lt"/>
                      <a:ea typeface="Times New Roman" panose="02020603050405020304" pitchFamily="18" charset="0"/>
                    </a:rPr>
                    <a:t> равны по первому признаку равенства треугольников (</a:t>
                  </a:r>
                  <a:r>
                    <a:rPr lang="ru-RU" sz="2400" i="1" dirty="0">
                      <a:effectLst/>
                      <a:latin typeface="+mj-lt"/>
                      <a:ea typeface="Times New Roman" panose="02020603050405020304" pitchFamily="18" charset="0"/>
                    </a:rPr>
                    <a:t>ВЕ = СE</a:t>
                  </a:r>
                  <a:r>
                    <a:rPr lang="ru-RU" sz="2400" dirty="0">
                      <a:effectLst/>
                      <a:latin typeface="+mj-lt"/>
                      <a:ea typeface="Times New Roman" panose="02020603050405020304" pitchFamily="18" charset="0"/>
                    </a:rPr>
                    <a:t>,</a:t>
                  </a:r>
                  <a:r>
                    <a:rPr lang="ru-RU" sz="2400" i="1" dirty="0">
                      <a:effectLst/>
                      <a:latin typeface="+mj-lt"/>
                      <a:ea typeface="Times New Roman" panose="02020603050405020304" pitchFamily="18" charset="0"/>
                    </a:rPr>
                    <a:t> AE = FE</a:t>
                  </a:r>
                  <a:r>
                    <a:rPr lang="ru-RU" sz="2400" dirty="0">
                      <a:effectLst/>
                      <a:latin typeface="+mj-lt"/>
                      <a:ea typeface="Times New Roman" panose="02020603050405020304" pitchFamily="18" charset="0"/>
                    </a:rPr>
                    <a:t>,</a:t>
                  </a:r>
                  <a:r>
                    <a:rPr lang="ru-RU" sz="2400" i="1" dirty="0">
                      <a:effectLst/>
                      <a:latin typeface="+mj-lt"/>
                      <a:ea typeface="Times New Roman" panose="02020603050405020304" pitchFamily="18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ru-RU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∠</m:t>
                      </m:r>
                    </m:oMath>
                  </a14:m>
                  <a:r>
                    <a:rPr lang="ru-RU" sz="2400" i="1" dirty="0">
                      <a:effectLst/>
                      <a:latin typeface="+mj-lt"/>
                      <a:ea typeface="Times New Roman" panose="02020603050405020304" pitchFamily="18" charset="0"/>
                    </a:rPr>
                    <a:t>AEB = </a:t>
                  </a:r>
                  <a14:m>
                    <m:oMath xmlns:m="http://schemas.openxmlformats.org/officeDocument/2006/math">
                      <m:r>
                        <a:rPr lang="ru-RU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∠</m:t>
                      </m:r>
                    </m:oMath>
                  </a14:m>
                  <a:r>
                    <a:rPr lang="ru-RU" sz="2400" i="1" dirty="0">
                      <a:effectLst/>
                      <a:latin typeface="+mj-lt"/>
                      <a:ea typeface="Times New Roman" panose="02020603050405020304" pitchFamily="18" charset="0"/>
                    </a:rPr>
                    <a:t>FEC</a:t>
                  </a:r>
                  <a:r>
                    <a:rPr lang="ru-RU" sz="2400" dirty="0">
                      <a:effectLst/>
                      <a:latin typeface="+mj-lt"/>
                      <a:ea typeface="Times New Roman" panose="02020603050405020304" pitchFamily="18" charset="0"/>
                    </a:rPr>
                    <a:t>). Следовательно, </a:t>
                  </a:r>
                  <a14:m>
                    <m:oMath xmlns:m="http://schemas.openxmlformats.org/officeDocument/2006/math">
                      <m:r>
                        <a:rPr lang="ru-RU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∠</m:t>
                      </m:r>
                    </m:oMath>
                  </a14:m>
                  <a:r>
                    <a:rPr lang="ru-RU" sz="2400" i="1" dirty="0">
                      <a:effectLst/>
                      <a:latin typeface="+mj-lt"/>
                      <a:ea typeface="Times New Roman" panose="02020603050405020304" pitchFamily="18" charset="0"/>
                    </a:rPr>
                    <a:t>ABC = </a:t>
                  </a:r>
                  <a14:m>
                    <m:oMath xmlns:m="http://schemas.openxmlformats.org/officeDocument/2006/math">
                      <m:r>
                        <a:rPr lang="ru-RU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∠</m:t>
                      </m:r>
                    </m:oMath>
                  </a14:m>
                  <a:r>
                    <a:rPr lang="ru-RU" sz="2400" i="1" dirty="0">
                      <a:effectLst/>
                      <a:latin typeface="+mj-lt"/>
                      <a:ea typeface="Times New Roman" panose="02020603050405020304" pitchFamily="18" charset="0"/>
                    </a:rPr>
                    <a:t>BCF</a:t>
                  </a:r>
                  <a:r>
                    <a:rPr lang="ru-RU" sz="2400" dirty="0">
                      <a:effectLst/>
                      <a:latin typeface="+mj-lt"/>
                      <a:ea typeface="Times New Roman" panose="02020603050405020304" pitchFamily="18" charset="0"/>
                    </a:rPr>
                    <a:t>. Но вершина </a:t>
                  </a:r>
                  <a:r>
                    <a:rPr lang="ru-RU" sz="2400" i="1" dirty="0">
                      <a:effectLst/>
                      <a:latin typeface="+mj-lt"/>
                      <a:ea typeface="Times New Roman" panose="02020603050405020304" pitchFamily="18" charset="0"/>
                    </a:rPr>
                    <a:t>F</a:t>
                  </a:r>
                  <a:r>
                    <a:rPr lang="ru-RU" sz="2400" dirty="0">
                      <a:effectLst/>
                      <a:latin typeface="+mj-lt"/>
                      <a:ea typeface="Times New Roman" panose="02020603050405020304" pitchFamily="18" charset="0"/>
                    </a:rPr>
                    <a:t> лежит внутри угла </a:t>
                  </a:r>
                  <a:r>
                    <a:rPr lang="ru-RU" sz="2400" i="1" dirty="0">
                      <a:effectLst/>
                      <a:latin typeface="+mj-lt"/>
                      <a:ea typeface="Times New Roman" panose="02020603050405020304" pitchFamily="18" charset="0"/>
                    </a:rPr>
                    <a:t>BCD</a:t>
                  </a:r>
                  <a:r>
                    <a:rPr lang="ru-RU" sz="2400" dirty="0">
                      <a:effectLst/>
                      <a:latin typeface="+mj-lt"/>
                      <a:ea typeface="Times New Roman" panose="02020603050405020304" pitchFamily="18" charset="0"/>
                    </a:rPr>
                    <a:t>. Поэтому угол </a:t>
                  </a:r>
                  <a:r>
                    <a:rPr lang="ru-RU" sz="2400" i="1" dirty="0">
                      <a:effectLst/>
                      <a:latin typeface="+mj-lt"/>
                      <a:ea typeface="Times New Roman" panose="02020603050405020304" pitchFamily="18" charset="0"/>
                    </a:rPr>
                    <a:t>BCF</a:t>
                  </a:r>
                  <a:r>
                    <a:rPr lang="ru-RU" sz="2400" dirty="0">
                      <a:effectLst/>
                      <a:latin typeface="+mj-lt"/>
                      <a:ea typeface="Times New Roman" panose="02020603050405020304" pitchFamily="18" charset="0"/>
                    </a:rPr>
                    <a:t> составляет только часть угла </a:t>
                  </a:r>
                  <a:r>
                    <a:rPr lang="ru-RU" sz="2400" i="1" dirty="0">
                      <a:effectLst/>
                      <a:latin typeface="+mj-lt"/>
                      <a:ea typeface="Times New Roman" panose="02020603050405020304" pitchFamily="18" charset="0"/>
                    </a:rPr>
                    <a:t>BCD</a:t>
                  </a:r>
                  <a:r>
                    <a:rPr lang="ru-RU" sz="2400" dirty="0">
                      <a:effectLst/>
                      <a:latin typeface="+mj-lt"/>
                      <a:ea typeface="Times New Roman" panose="02020603050405020304" pitchFamily="18" charset="0"/>
                    </a:rPr>
                    <a:t>. Значит, </a:t>
                  </a:r>
                  <a14:m>
                    <m:oMath xmlns:m="http://schemas.openxmlformats.org/officeDocument/2006/math">
                      <m:r>
                        <a:rPr lang="ru-RU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∠</m:t>
                      </m:r>
                    </m:oMath>
                  </a14:m>
                  <a:r>
                    <a:rPr lang="ru-RU" sz="2400" i="1" dirty="0">
                      <a:effectLst/>
                      <a:latin typeface="+mj-lt"/>
                      <a:ea typeface="Times New Roman" panose="02020603050405020304" pitchFamily="18" charset="0"/>
                    </a:rPr>
                    <a:t>BCD &gt; </a:t>
                  </a:r>
                  <a14:m>
                    <m:oMath xmlns:m="http://schemas.openxmlformats.org/officeDocument/2006/math">
                      <m:r>
                        <a:rPr lang="ru-RU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∠</m:t>
                      </m:r>
                    </m:oMath>
                  </a14:m>
                  <a:r>
                    <a:rPr lang="ru-RU" sz="2400" i="1" dirty="0">
                      <a:effectLst/>
                      <a:latin typeface="+mj-lt"/>
                      <a:ea typeface="Times New Roman" panose="02020603050405020304" pitchFamily="18" charset="0"/>
                    </a:rPr>
                    <a:t>ABC</a:t>
                  </a:r>
                  <a:r>
                    <a:rPr lang="ru-RU" sz="2400" dirty="0">
                      <a:effectLst/>
                      <a:latin typeface="+mj-lt"/>
                      <a:ea typeface="Times New Roman" panose="02020603050405020304" pitchFamily="18" charset="0"/>
                    </a:rPr>
                    <a:t>. Аналогично доказывается, что </a:t>
                  </a:r>
                  <a14:m>
                    <m:oMath xmlns:m="http://schemas.openxmlformats.org/officeDocument/2006/math">
                      <m:r>
                        <a:rPr lang="ru-RU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∠</m:t>
                      </m:r>
                    </m:oMath>
                  </a14:m>
                  <a:r>
                    <a:rPr lang="ru-RU" sz="2400" i="1" dirty="0">
                      <a:effectLst/>
                      <a:latin typeface="+mj-lt"/>
                      <a:ea typeface="Times New Roman" panose="02020603050405020304" pitchFamily="18" charset="0"/>
                    </a:rPr>
                    <a:t>BCD &gt; </a:t>
                  </a:r>
                  <a14:m>
                    <m:oMath xmlns:m="http://schemas.openxmlformats.org/officeDocument/2006/math">
                      <m:r>
                        <a:rPr lang="ru-RU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∠</m:t>
                      </m:r>
                    </m:oMath>
                  </a14:m>
                  <a:r>
                    <a:rPr lang="ru-RU" sz="2400" i="1" dirty="0">
                      <a:effectLst/>
                      <a:latin typeface="+mj-lt"/>
                      <a:ea typeface="Times New Roman" panose="02020603050405020304" pitchFamily="18" charset="0"/>
                    </a:rPr>
                    <a:t>BAC</a:t>
                  </a:r>
                  <a:r>
                    <a:rPr lang="ru-RU" sz="2400" dirty="0">
                      <a:effectLst/>
                      <a:latin typeface="+mj-lt"/>
                      <a:ea typeface="Times New Roman" panose="02020603050405020304" pitchFamily="18" charset="0"/>
                    </a:rPr>
                    <a:t> (сделайте это самостоятельно).</a:t>
                  </a:r>
                  <a:endParaRPr lang="ru-RU" altLang="ru-RU" sz="2400" dirty="0">
                    <a:latin typeface="+mj-lt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9" name="Text Box 4">
                  <a:extLst>
                    <a:ext uri="{FF2B5EF4-FFF2-40B4-BE49-F238E27FC236}">
                      <a16:creationId xmlns:a16="http://schemas.microsoft.com/office/drawing/2014/main" id="{3B320677-DA27-44F4-B78B-9BAA79EE11D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3039871"/>
                  <a:ext cx="9144000" cy="3847207"/>
                </a:xfrm>
                <a:prstGeom prst="rect">
                  <a:avLst/>
                </a:prstGeom>
                <a:blipFill>
                  <a:blip r:embed="rId5"/>
                  <a:stretch>
                    <a:fillRect l="-1000" r="-1000" b="-2694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880490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FB7DEC97-D28F-48DD-8741-CD8D67ED4B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14</a:t>
            </a:r>
          </a:p>
        </p:txBody>
      </p:sp>
      <p:sp>
        <p:nvSpPr>
          <p:cNvPr id="33795" name="Text Box 3">
            <a:extLst>
              <a:ext uri="{FF2B5EF4-FFF2-40B4-BE49-F238E27FC236}">
                <a16:creationId xmlns:a16="http://schemas.microsoft.com/office/drawing/2014/main" id="{CDE7A8BE-9F81-425F-B0B5-06FC4270B4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534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cs typeface="Times New Roman" panose="02020603050405020304" pitchFamily="18" charset="0"/>
              </a:rPr>
              <a:t>	На рисунке </a:t>
            </a:r>
            <a:r>
              <a:rPr lang="ru-RU" altLang="ru-RU" sz="2800" dirty="0"/>
              <a:t>угол </a:t>
            </a:r>
            <a:r>
              <a:rPr lang="ru-RU" altLang="ru-RU" sz="2800" dirty="0">
                <a:cs typeface="Times New Roman" panose="02020603050405020304" pitchFamily="18" charset="0"/>
              </a:rPr>
              <a:t>1 </a:t>
            </a:r>
            <a:r>
              <a:rPr lang="ru-RU" altLang="ru-RU" sz="2800" dirty="0"/>
              <a:t>равен углу</a:t>
            </a:r>
            <a:r>
              <a:rPr lang="ru-RU" altLang="ru-RU" sz="2800" dirty="0">
                <a:cs typeface="Times New Roman" panose="02020603050405020304" pitchFamily="18" charset="0"/>
              </a:rPr>
              <a:t> 2, </a:t>
            </a:r>
            <a:r>
              <a:rPr lang="ru-RU" altLang="ru-RU" sz="2800" dirty="0"/>
              <a:t>угол </a:t>
            </a:r>
            <a:r>
              <a:rPr lang="ru-RU" altLang="ru-RU" sz="2800" dirty="0">
                <a:cs typeface="Times New Roman" panose="02020603050405020304" pitchFamily="18" charset="0"/>
              </a:rPr>
              <a:t>3 </a:t>
            </a:r>
            <a:r>
              <a:rPr lang="ru-RU" altLang="ru-RU" sz="2800" dirty="0"/>
              <a:t>меньше угла</a:t>
            </a:r>
            <a:r>
              <a:rPr lang="ru-RU" altLang="ru-RU" sz="2800" dirty="0">
                <a:cs typeface="Times New Roman" panose="02020603050405020304" pitchFamily="18" charset="0"/>
              </a:rPr>
              <a:t> 4. Докажите, что </a:t>
            </a:r>
            <a:r>
              <a:rPr lang="en-US" altLang="ru-RU" sz="2800" i="1" dirty="0">
                <a:cs typeface="Times New Roman" panose="02020603050405020304" pitchFamily="18" charset="0"/>
              </a:rPr>
              <a:t>CD</a:t>
            </a:r>
            <a:r>
              <a:rPr lang="ru-RU" altLang="ru-RU" sz="2800" i="1" dirty="0">
                <a:cs typeface="Times New Roman" panose="02020603050405020304" pitchFamily="18" charset="0"/>
              </a:rPr>
              <a:t> &lt;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33796" name="Picture 4">
            <a:extLst>
              <a:ext uri="{FF2B5EF4-FFF2-40B4-BE49-F238E27FC236}">
                <a16:creationId xmlns:a16="http://schemas.microsoft.com/office/drawing/2014/main" id="{55EEEA35-25E6-4758-98AC-B628B19091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133600"/>
            <a:ext cx="29718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5173" name="Group 5">
            <a:extLst>
              <a:ext uri="{FF2B5EF4-FFF2-40B4-BE49-F238E27FC236}">
                <a16:creationId xmlns:a16="http://schemas.microsoft.com/office/drawing/2014/main" id="{3C514177-E0C3-475D-B84A-8F87764F11D9}"/>
              </a:ext>
            </a:extLst>
          </p:cNvPr>
          <p:cNvGrpSpPr>
            <a:grpSpLocks/>
          </p:cNvGrpSpPr>
          <p:nvPr/>
        </p:nvGrpSpPr>
        <p:grpSpPr bwMode="auto">
          <a:xfrm>
            <a:off x="0" y="2133600"/>
            <a:ext cx="9144000" cy="4437063"/>
            <a:chOff x="0" y="1344"/>
            <a:chExt cx="5760" cy="2795"/>
          </a:xfrm>
        </p:grpSpPr>
        <p:sp>
          <p:nvSpPr>
            <p:cNvPr id="33798" name="Text Box 6">
              <a:extLst>
                <a:ext uri="{FF2B5EF4-FFF2-40B4-BE49-F238E27FC236}">
                  <a16:creationId xmlns:a16="http://schemas.microsoft.com/office/drawing/2014/main" id="{B3C2F1F2-9C0B-4325-8228-0DB8A6DB8E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736"/>
              <a:ext cx="5760" cy="1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800" dirty="0">
                  <a:solidFill>
                    <a:srgbClr val="FF3300"/>
                  </a:solidFill>
                </a:rPr>
                <a:t>	Решение. </a:t>
              </a:r>
              <a:r>
                <a:rPr lang="ru-RU" altLang="ru-RU" sz="2800" dirty="0"/>
                <a:t>От луча </a:t>
              </a:r>
              <a:r>
                <a:rPr lang="en-US" altLang="ru-RU" sz="2800" i="1" dirty="0"/>
                <a:t>CA </a:t>
              </a:r>
              <a:r>
                <a:rPr lang="ru-RU" altLang="ru-RU" sz="2800" dirty="0"/>
                <a:t>в полуплоскости, содержащей точку </a:t>
              </a:r>
              <a:r>
                <a:rPr lang="en-US" altLang="ru-RU" sz="2800" i="1" dirty="0"/>
                <a:t>B</a:t>
              </a:r>
              <a:r>
                <a:rPr lang="en-US" altLang="ru-RU" sz="2800" dirty="0"/>
                <a:t>, </a:t>
              </a:r>
              <a:r>
                <a:rPr lang="ru-RU" altLang="ru-RU" sz="2800" dirty="0"/>
                <a:t>отложим угол, равный углу 3. Точку пересечение его стороны</a:t>
              </a:r>
              <a:r>
                <a:rPr lang="ru-RU" altLang="ru-RU" sz="2800" i="1" dirty="0"/>
                <a:t> </a:t>
              </a:r>
              <a:r>
                <a:rPr lang="ru-RU" altLang="ru-RU" sz="2800" dirty="0"/>
                <a:t>с отрезком </a:t>
              </a:r>
              <a:r>
                <a:rPr lang="en-US" altLang="ru-RU" sz="2800" i="1" dirty="0"/>
                <a:t>AB </a:t>
              </a:r>
              <a:r>
                <a:rPr lang="ru-RU" altLang="ru-RU" sz="2800" dirty="0"/>
                <a:t>обозначим </a:t>
              </a:r>
              <a:r>
                <a:rPr lang="en-US" altLang="ru-RU" sz="2800" i="1" dirty="0"/>
                <a:t>E</a:t>
              </a:r>
              <a:r>
                <a:rPr lang="en-US" altLang="ru-RU" sz="2800" dirty="0"/>
                <a:t>.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</a:t>
              </a:r>
              <a:r>
                <a:rPr lang="ru-RU" altLang="ru-RU" sz="2800" dirty="0"/>
                <a:t>Треугольники </a:t>
              </a:r>
              <a:r>
                <a:rPr lang="en-US" altLang="ru-RU" sz="2800" i="1" dirty="0"/>
                <a:t>ACD </a:t>
              </a:r>
              <a:r>
                <a:rPr lang="ru-RU" altLang="ru-RU" sz="2800" dirty="0"/>
                <a:t>и </a:t>
              </a:r>
              <a:r>
                <a:rPr lang="en-US" altLang="ru-RU" sz="2800" i="1" dirty="0"/>
                <a:t>CAE </a:t>
              </a:r>
              <a:r>
                <a:rPr lang="ru-RU" altLang="ru-RU" sz="2800" dirty="0"/>
                <a:t>равны по стороне и двум прилежащим к ней углам.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Следовательно, </a:t>
              </a:r>
              <a:r>
                <a:rPr lang="en-US" altLang="ru-RU" sz="2800" i="1" dirty="0"/>
                <a:t>CD = AE &lt; AB</a:t>
              </a:r>
              <a:r>
                <a:rPr lang="ru-RU" altLang="ru-RU" sz="2800" dirty="0">
                  <a:cs typeface="Times New Roman" panose="02020603050405020304" pitchFamily="18" charset="0"/>
                </a:rPr>
                <a:t>.</a:t>
              </a:r>
            </a:p>
          </p:txBody>
        </p:sp>
        <p:pic>
          <p:nvPicPr>
            <p:cNvPr id="33799" name="Picture 7">
              <a:extLst>
                <a:ext uri="{FF2B5EF4-FFF2-40B4-BE49-F238E27FC236}">
                  <a16:creationId xmlns:a16="http://schemas.microsoft.com/office/drawing/2014/main" id="{1010A970-9806-404F-B54D-51ECDF31F4A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6" y="1344"/>
              <a:ext cx="1872" cy="1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5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CA8320F0-BF31-4811-91C1-64DE19E93C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  <a:r>
              <a:rPr lang="en-US" altLang="ru-RU" sz="3600">
                <a:solidFill>
                  <a:srgbClr val="FF3300"/>
                </a:solidFill>
              </a:rPr>
              <a:t>5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5843" name="Text Box 3">
            <a:extLst>
              <a:ext uri="{FF2B5EF4-FFF2-40B4-BE49-F238E27FC236}">
                <a16:creationId xmlns:a16="http://schemas.microsoft.com/office/drawing/2014/main" id="{BC3F8119-4AF8-47A9-9FF1-B8ADD0F0E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/>
              <a:t>	В выпуклом четырехугольнике </a:t>
            </a:r>
            <a:r>
              <a:rPr lang="en-US" altLang="ru-RU" sz="2800" i="1" dirty="0"/>
              <a:t>ABCD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i="1" dirty="0">
                <a:cs typeface="Times New Roman" panose="02020603050405020304" pitchFamily="18" charset="0"/>
              </a:rPr>
              <a:t> =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i="1" dirty="0">
                <a:cs typeface="Times New Roman" panose="02020603050405020304" pitchFamily="18" charset="0"/>
              </a:rPr>
              <a:t>  </a:t>
            </a:r>
            <a:r>
              <a:rPr lang="en-US" altLang="ru-RU" sz="2800" i="1" dirty="0">
                <a:cs typeface="Times New Roman" panose="02020603050405020304" pitchFamily="18" charset="0"/>
              </a:rPr>
              <a:t>AD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&gt;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CD</a:t>
            </a:r>
            <a:r>
              <a:rPr lang="ru-RU" altLang="ru-RU" sz="2800" dirty="0">
                <a:cs typeface="Times New Roman" panose="02020603050405020304" pitchFamily="18" charset="0"/>
              </a:rPr>
              <a:t>. Докажите, что </a:t>
            </a:r>
            <a:r>
              <a:rPr lang="ru-RU" altLang="ru-RU" sz="2800" dirty="0"/>
              <a:t>угол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больше угла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5844" name="Picture 12">
            <a:extLst>
              <a:ext uri="{FF2B5EF4-FFF2-40B4-BE49-F238E27FC236}">
                <a16:creationId xmlns:a16="http://schemas.microsoft.com/office/drawing/2014/main" id="{065E8D5B-8D43-41F2-851E-47F460401A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752600"/>
            <a:ext cx="3152775" cy="261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7230" name="Group 14">
            <a:extLst>
              <a:ext uri="{FF2B5EF4-FFF2-40B4-BE49-F238E27FC236}">
                <a16:creationId xmlns:a16="http://schemas.microsoft.com/office/drawing/2014/main" id="{67EEA308-1654-40C0-9F3B-D0CC105DBFC8}"/>
              </a:ext>
            </a:extLst>
          </p:cNvPr>
          <p:cNvGrpSpPr>
            <a:grpSpLocks/>
          </p:cNvGrpSpPr>
          <p:nvPr/>
        </p:nvGrpSpPr>
        <p:grpSpPr bwMode="auto">
          <a:xfrm>
            <a:off x="0" y="1752600"/>
            <a:ext cx="9144000" cy="4391025"/>
            <a:chOff x="0" y="1104"/>
            <a:chExt cx="5760" cy="2766"/>
          </a:xfrm>
        </p:grpSpPr>
        <p:sp>
          <p:nvSpPr>
            <p:cNvPr id="35846" name="Text Box 6">
              <a:extLst>
                <a:ext uri="{FF2B5EF4-FFF2-40B4-BE49-F238E27FC236}">
                  <a16:creationId xmlns:a16="http://schemas.microsoft.com/office/drawing/2014/main" id="{279D42BC-E0FD-4B74-96AD-FE7C8F6D23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736"/>
              <a:ext cx="5760" cy="1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800" dirty="0">
                  <a:solidFill>
                    <a:srgbClr val="FF3300"/>
                  </a:solidFill>
                </a:rPr>
                <a:t>	Решение. </a:t>
              </a:r>
              <a:r>
                <a:rPr lang="ru-RU" altLang="ru-RU" sz="2800" dirty="0"/>
                <a:t>П</a:t>
              </a:r>
              <a:r>
                <a:rPr lang="ru-RU" altLang="ru-RU" sz="2800" dirty="0">
                  <a:cs typeface="Times New Roman" panose="02020603050405020304" pitchFamily="18" charset="0"/>
                </a:rPr>
                <a:t>роведем диагональ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AC</a:t>
              </a:r>
              <a:r>
                <a:rPr lang="ru-RU" altLang="ru-RU" sz="2800" dirty="0">
                  <a:cs typeface="Times New Roman" panose="02020603050405020304" pitchFamily="18" charset="0"/>
                </a:rPr>
                <a:t>. Треугольник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ABC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– равнобедренный, следовательно, </a:t>
              </a:r>
              <a:r>
                <a:rPr lang="ru-RU" altLang="ru-RU" sz="2800" dirty="0"/>
                <a:t>угол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BAC</a:t>
              </a:r>
              <a:r>
                <a:rPr lang="ru-RU" altLang="ru-RU" sz="2800" i="1" dirty="0">
                  <a:cs typeface="Times New Roman" panose="02020603050405020304" pitchFamily="18" charset="0"/>
                </a:rPr>
                <a:t> </a:t>
              </a:r>
              <a:r>
                <a:rPr lang="ru-RU" altLang="ru-RU" sz="2800" dirty="0"/>
                <a:t>равен углу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BCA</a:t>
              </a:r>
              <a:r>
                <a:rPr lang="ru-RU" altLang="ru-RU" sz="2800" dirty="0">
                  <a:cs typeface="Times New Roman" panose="02020603050405020304" pitchFamily="18" charset="0"/>
                </a:rPr>
                <a:t>.</a:t>
              </a:r>
              <a:r>
                <a:rPr lang="ru-RU" altLang="ru-RU" sz="2800" i="1" dirty="0">
                  <a:cs typeface="Times New Roman" panose="02020603050405020304" pitchFamily="18" charset="0"/>
                </a:rPr>
                <a:t>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В треугольнике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ACD  AD</a:t>
              </a:r>
              <a:r>
                <a:rPr lang="ru-RU" altLang="ru-RU" sz="2800" i="1" dirty="0">
                  <a:cs typeface="Times New Roman" panose="02020603050405020304" pitchFamily="18" charset="0"/>
                </a:rPr>
                <a:t>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&gt;</a:t>
              </a:r>
              <a:r>
                <a:rPr lang="ru-RU" altLang="ru-RU" sz="2800" i="1" dirty="0">
                  <a:cs typeface="Times New Roman" panose="02020603050405020304" pitchFamily="18" charset="0"/>
                </a:rPr>
                <a:t>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CD</a:t>
              </a:r>
              <a:r>
                <a:rPr lang="ru-RU" altLang="ru-RU" sz="2800" dirty="0">
                  <a:cs typeface="Times New Roman" panose="02020603050405020304" pitchFamily="18" charset="0"/>
                </a:rPr>
                <a:t>, следовательно, </a:t>
              </a:r>
              <a:r>
                <a:rPr lang="ru-RU" altLang="ru-RU" sz="2800" dirty="0"/>
                <a:t>угол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DCA </a:t>
              </a:r>
              <a:r>
                <a:rPr lang="ru-RU" altLang="ru-RU" sz="2800" dirty="0"/>
                <a:t>больше угла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DAC</a:t>
              </a:r>
              <a:r>
                <a:rPr lang="ru-RU" altLang="ru-RU" sz="2800" dirty="0">
                  <a:cs typeface="Times New Roman" panose="02020603050405020304" pitchFamily="18" charset="0"/>
                </a:rPr>
                <a:t>. Значит,  </a:t>
              </a:r>
              <a:r>
                <a:rPr lang="ru-RU" altLang="ru-RU" sz="2800" dirty="0"/>
                <a:t>угол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C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</a:t>
              </a:r>
              <a:r>
                <a:rPr lang="ru-RU" altLang="ru-RU" sz="2800" dirty="0"/>
                <a:t>больше угла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A</a:t>
              </a:r>
              <a:r>
                <a:rPr lang="ru-RU" altLang="ru-RU" sz="2800" dirty="0">
                  <a:cs typeface="Times New Roman" panose="02020603050405020304" pitchFamily="18" charset="0"/>
                </a:rPr>
                <a:t>. </a:t>
              </a:r>
            </a:p>
          </p:txBody>
        </p:sp>
        <p:pic>
          <p:nvPicPr>
            <p:cNvPr id="35847" name="Picture 13">
              <a:extLst>
                <a:ext uri="{FF2B5EF4-FFF2-40B4-BE49-F238E27FC236}">
                  <a16:creationId xmlns:a16="http://schemas.microsoft.com/office/drawing/2014/main" id="{5418F70D-784E-43B3-BF89-AC8417066FD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1104"/>
              <a:ext cx="1986" cy="16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7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6BE02EC9-D585-4323-9435-454ECD0876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16</a:t>
            </a:r>
          </a:p>
        </p:txBody>
      </p:sp>
      <p:sp>
        <p:nvSpPr>
          <p:cNvPr id="37891" name="Text Box 3">
            <a:extLst>
              <a:ext uri="{FF2B5EF4-FFF2-40B4-BE49-F238E27FC236}">
                <a16:creationId xmlns:a16="http://schemas.microsoft.com/office/drawing/2014/main" id="{67F3A98C-5FE3-429F-8B27-655BB6C106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36981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/>
              <a:t>	В выпуклом четырехугольнике </a:t>
            </a:r>
            <a:r>
              <a:rPr lang="en-US" altLang="ru-RU" sz="2800" i="1" dirty="0"/>
              <a:t>ABCD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i="1" dirty="0">
                <a:cs typeface="Times New Roman" panose="02020603050405020304" pitchFamily="18" charset="0"/>
              </a:rPr>
              <a:t> =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dirty="0">
                <a:cs typeface="Times New Roman" panose="02020603050405020304" pitchFamily="18" charset="0"/>
              </a:rPr>
              <a:t>, </a:t>
            </a:r>
            <a:r>
              <a:rPr lang="ru-RU" altLang="ru-RU" sz="2800" dirty="0"/>
              <a:t>угол </a:t>
            </a:r>
            <a:r>
              <a:rPr lang="ru-RU" altLang="ru-RU" sz="2800" i="1" dirty="0"/>
              <a:t>С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больше угла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/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. Докажите, что </a:t>
            </a:r>
            <a:r>
              <a:rPr lang="en-US" altLang="ru-RU" sz="2800" i="1" dirty="0">
                <a:cs typeface="Times New Roman" panose="02020603050405020304" pitchFamily="18" charset="0"/>
              </a:rPr>
              <a:t>AD </a:t>
            </a:r>
            <a:r>
              <a:rPr lang="en-US" altLang="ru-RU" sz="2800" dirty="0">
                <a:cs typeface="Times New Roman" panose="02020603050405020304" pitchFamily="18" charset="0"/>
              </a:rPr>
              <a:t>&gt;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CD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37892" name="Picture 10">
            <a:extLst>
              <a:ext uri="{FF2B5EF4-FFF2-40B4-BE49-F238E27FC236}">
                <a16:creationId xmlns:a16="http://schemas.microsoft.com/office/drawing/2014/main" id="{5B0AD12B-D5B9-43DF-B316-89262B49E8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752600"/>
            <a:ext cx="3152775" cy="261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9276" name="Group 12">
            <a:extLst>
              <a:ext uri="{FF2B5EF4-FFF2-40B4-BE49-F238E27FC236}">
                <a16:creationId xmlns:a16="http://schemas.microsoft.com/office/drawing/2014/main" id="{081B64BE-107E-4A56-96E7-D50F30407B14}"/>
              </a:ext>
            </a:extLst>
          </p:cNvPr>
          <p:cNvGrpSpPr>
            <a:grpSpLocks/>
          </p:cNvGrpSpPr>
          <p:nvPr/>
        </p:nvGrpSpPr>
        <p:grpSpPr bwMode="auto">
          <a:xfrm>
            <a:off x="0" y="1727581"/>
            <a:ext cx="9144000" cy="5105400"/>
            <a:chOff x="0" y="1104"/>
            <a:chExt cx="5760" cy="3216"/>
          </a:xfrm>
        </p:grpSpPr>
        <p:sp>
          <p:nvSpPr>
            <p:cNvPr id="37894" name="Text Box 6">
              <a:extLst>
                <a:ext uri="{FF2B5EF4-FFF2-40B4-BE49-F238E27FC236}">
                  <a16:creationId xmlns:a16="http://schemas.microsoft.com/office/drawing/2014/main" id="{7B252104-1384-4879-80CC-2919EA5DFA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648"/>
              <a:ext cx="5760" cy="1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800" dirty="0">
                  <a:solidFill>
                    <a:srgbClr val="FF3300"/>
                  </a:solidFill>
                </a:rPr>
                <a:t>	 Решение. </a:t>
              </a:r>
              <a:r>
                <a:rPr lang="ru-RU" altLang="ru-RU" sz="2800" dirty="0"/>
                <a:t>П</a:t>
              </a:r>
              <a:r>
                <a:rPr lang="ru-RU" altLang="ru-RU" sz="2800" dirty="0">
                  <a:cs typeface="Times New Roman" panose="02020603050405020304" pitchFamily="18" charset="0"/>
                </a:rPr>
                <a:t>роведем диагональ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AC</a:t>
              </a:r>
              <a:r>
                <a:rPr lang="ru-RU" altLang="ru-RU" sz="2800" dirty="0">
                  <a:cs typeface="Times New Roman" panose="02020603050405020304" pitchFamily="18" charset="0"/>
                </a:rPr>
                <a:t>. Треугольник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ABC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– равнобедренный, следовательно, </a:t>
              </a:r>
              <a:r>
                <a:rPr lang="ru-RU" altLang="ru-RU" sz="2800" dirty="0"/>
                <a:t>угол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BAC</a:t>
              </a:r>
              <a:r>
                <a:rPr lang="ru-RU" altLang="ru-RU" sz="2800" i="1" dirty="0">
                  <a:cs typeface="Times New Roman" panose="02020603050405020304" pitchFamily="18" charset="0"/>
                </a:rPr>
                <a:t> </a:t>
              </a:r>
              <a:r>
                <a:rPr lang="ru-RU" altLang="ru-RU" sz="2800" dirty="0"/>
                <a:t>равен углу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BCA</a:t>
              </a:r>
              <a:r>
                <a:rPr lang="ru-RU" altLang="ru-RU" sz="2800" dirty="0">
                  <a:cs typeface="Times New Roman" panose="02020603050405020304" pitchFamily="18" charset="0"/>
                </a:rPr>
                <a:t>.</a:t>
              </a:r>
              <a:r>
                <a:rPr lang="ru-RU" altLang="ru-RU" sz="2800" i="1" dirty="0">
                  <a:cs typeface="Times New Roman" panose="02020603050405020304" pitchFamily="18" charset="0"/>
                </a:rPr>
                <a:t> </a:t>
              </a:r>
              <a:r>
                <a:rPr lang="ru-RU" altLang="ru-RU" sz="2800" dirty="0"/>
                <a:t>Следовательно, угол </a:t>
              </a:r>
              <a:r>
                <a:rPr lang="en-US" altLang="ru-RU" sz="2800" i="1" dirty="0"/>
                <a:t>DCA </a:t>
              </a:r>
              <a:r>
                <a:rPr lang="ru-RU" altLang="ru-RU" sz="2800" dirty="0"/>
                <a:t>больше угла </a:t>
              </a:r>
              <a:r>
                <a:rPr lang="en-US" altLang="ru-RU" sz="2800" i="1" dirty="0"/>
                <a:t>DAC.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Так как против большего угла треугольника лежит большая сторона, то в треугольнике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ACD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выполняется неравенство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AD </a:t>
              </a:r>
              <a:r>
                <a:rPr lang="en-US" altLang="ru-RU" sz="2800" dirty="0">
                  <a:cs typeface="Times New Roman" panose="02020603050405020304" pitchFamily="18" charset="0"/>
                </a:rPr>
                <a:t>&gt;</a:t>
              </a:r>
              <a:r>
                <a:rPr lang="ru-RU" altLang="ru-RU" sz="2800" i="1" dirty="0">
                  <a:cs typeface="Times New Roman" panose="02020603050405020304" pitchFamily="18" charset="0"/>
                </a:rPr>
                <a:t>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CD</a:t>
              </a:r>
              <a:r>
                <a:rPr lang="ru-RU" altLang="ru-RU" sz="2800" dirty="0">
                  <a:cs typeface="Times New Roman" panose="02020603050405020304" pitchFamily="18" charset="0"/>
                </a:rPr>
                <a:t>. </a:t>
              </a:r>
            </a:p>
          </p:txBody>
        </p:sp>
        <p:pic>
          <p:nvPicPr>
            <p:cNvPr id="37895" name="Picture 11">
              <a:extLst>
                <a:ext uri="{FF2B5EF4-FFF2-40B4-BE49-F238E27FC236}">
                  <a16:creationId xmlns:a16="http://schemas.microsoft.com/office/drawing/2014/main" id="{43309E01-8811-429D-9581-37BC1644307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1104"/>
              <a:ext cx="1986" cy="16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9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69544350-5133-4DA8-B297-D1E5DB0288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  <a:r>
              <a:rPr lang="en-US" altLang="ru-RU" sz="3600">
                <a:solidFill>
                  <a:srgbClr val="FF3300"/>
                </a:solidFill>
              </a:rPr>
              <a:t>7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9939" name="Text Box 3">
            <a:extLst>
              <a:ext uri="{FF2B5EF4-FFF2-40B4-BE49-F238E27FC236}">
                <a16:creationId xmlns:a16="http://schemas.microsoft.com/office/drawing/2014/main" id="{2F373F95-4DCD-4620-B6BA-956B3DEA5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5344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/>
              <a:t>	В выпуклом четырехугольнике </a:t>
            </a:r>
            <a:r>
              <a:rPr lang="en-US" altLang="ru-RU" sz="2800" i="1" dirty="0"/>
              <a:t>ABCD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i="1" dirty="0">
                <a:cs typeface="Times New Roman" panose="02020603050405020304" pitchFamily="18" charset="0"/>
              </a:rPr>
              <a:t> = </a:t>
            </a:r>
            <a:r>
              <a:rPr lang="en-US" altLang="ru-RU" sz="2800" i="1" dirty="0">
                <a:cs typeface="Times New Roman" panose="02020603050405020304" pitchFamily="18" charset="0"/>
              </a:rPr>
              <a:t>AD</a:t>
            </a:r>
            <a:r>
              <a:rPr lang="ru-RU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i="1" dirty="0">
                <a:cs typeface="Times New Roman" panose="02020603050405020304" pitchFamily="18" charset="0"/>
              </a:rPr>
              <a:t> = </a:t>
            </a:r>
            <a:r>
              <a:rPr lang="en-US" altLang="ru-RU" sz="2800" i="1" dirty="0">
                <a:cs typeface="Times New Roman" panose="02020603050405020304" pitchFamily="18" charset="0"/>
              </a:rPr>
              <a:t>CD</a:t>
            </a:r>
            <a:r>
              <a:rPr lang="ru-RU" altLang="ru-RU" sz="2800" dirty="0">
                <a:cs typeface="Times New Roman" panose="02020603050405020304" pitchFamily="18" charset="0"/>
              </a:rPr>
              <a:t>,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i="1" dirty="0">
                <a:cs typeface="Times New Roman" panose="02020603050405020304" pitchFamily="18" charset="0"/>
              </a:rPr>
              <a:t> &lt;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dirty="0">
                <a:cs typeface="Times New Roman" panose="02020603050405020304" pitchFamily="18" charset="0"/>
              </a:rPr>
              <a:t>. Докажите, что </a:t>
            </a:r>
            <a:r>
              <a:rPr lang="ru-RU" altLang="ru-RU" sz="2800" dirty="0"/>
              <a:t>угол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больше угла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39940" name="Picture 8">
            <a:extLst>
              <a:ext uri="{FF2B5EF4-FFF2-40B4-BE49-F238E27FC236}">
                <a16:creationId xmlns:a16="http://schemas.microsoft.com/office/drawing/2014/main" id="{2D1C7CA9-BD37-48D2-9C0E-179121AFA7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752600"/>
            <a:ext cx="2667000" cy="242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1322" name="Group 10">
            <a:extLst>
              <a:ext uri="{FF2B5EF4-FFF2-40B4-BE49-F238E27FC236}">
                <a16:creationId xmlns:a16="http://schemas.microsoft.com/office/drawing/2014/main" id="{DA3EBCB5-204F-455B-B1A4-87077F79C636}"/>
              </a:ext>
            </a:extLst>
          </p:cNvPr>
          <p:cNvGrpSpPr>
            <a:grpSpLocks/>
          </p:cNvGrpSpPr>
          <p:nvPr/>
        </p:nvGrpSpPr>
        <p:grpSpPr bwMode="auto">
          <a:xfrm>
            <a:off x="0" y="1752600"/>
            <a:ext cx="9144000" cy="4251325"/>
            <a:chOff x="0" y="1104"/>
            <a:chExt cx="5760" cy="2678"/>
          </a:xfrm>
        </p:grpSpPr>
        <p:sp>
          <p:nvSpPr>
            <p:cNvPr id="39942" name="Text Box 6">
              <a:extLst>
                <a:ext uri="{FF2B5EF4-FFF2-40B4-BE49-F238E27FC236}">
                  <a16:creationId xmlns:a16="http://schemas.microsoft.com/office/drawing/2014/main" id="{9446BCAD-4364-49B5-BD9B-4553417CCF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648"/>
              <a:ext cx="5760" cy="1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800" dirty="0">
                  <a:solidFill>
                    <a:srgbClr val="FF3300"/>
                  </a:solidFill>
                </a:rPr>
                <a:t>	 Решение. </a:t>
              </a:r>
              <a:r>
                <a:rPr lang="ru-RU" altLang="ru-RU" sz="2800" dirty="0"/>
                <a:t>П</a:t>
              </a:r>
              <a:r>
                <a:rPr lang="ru-RU" altLang="ru-RU" sz="2800" dirty="0">
                  <a:cs typeface="Times New Roman" panose="02020603050405020304" pitchFamily="18" charset="0"/>
                </a:rPr>
                <a:t>роведем диагональ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AC</a:t>
              </a:r>
              <a:r>
                <a:rPr lang="ru-RU" altLang="ru-RU" sz="2800" dirty="0">
                  <a:cs typeface="Times New Roman" panose="02020603050405020304" pitchFamily="18" charset="0"/>
                </a:rPr>
                <a:t>. Так как против большей стороны треугольника лежит больший угол, то </a:t>
              </a:r>
              <a:r>
                <a:rPr lang="ru-RU" altLang="ru-RU" sz="2800" dirty="0"/>
                <a:t>угол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DAC </a:t>
              </a:r>
              <a:r>
                <a:rPr lang="ru-RU" altLang="ru-RU" sz="2800" dirty="0"/>
                <a:t>больше угла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DCA</a:t>
              </a:r>
              <a:r>
                <a:rPr lang="ru-RU" altLang="ru-RU" sz="2800" dirty="0"/>
                <a:t>,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</a:t>
              </a:r>
              <a:r>
                <a:rPr lang="ru-RU" altLang="ru-RU" sz="2800" i="1" dirty="0">
                  <a:cs typeface="Times New Roman" panose="02020603050405020304" pitchFamily="18" charset="0"/>
                </a:rPr>
                <a:t> </a:t>
              </a:r>
              <a:r>
                <a:rPr lang="ru-RU" altLang="ru-RU" sz="2800" dirty="0"/>
                <a:t>угол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BAC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</a:t>
              </a:r>
              <a:r>
                <a:rPr lang="ru-RU" altLang="ru-RU" sz="2800" dirty="0"/>
                <a:t>больше угла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BCA</a:t>
              </a:r>
              <a:r>
                <a:rPr lang="ru-RU" altLang="ru-RU" sz="2800" dirty="0">
                  <a:cs typeface="Times New Roman" panose="02020603050405020304" pitchFamily="18" charset="0"/>
                </a:rPr>
                <a:t>. Значит,  в четырехугольнике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ABCD </a:t>
              </a:r>
              <a:r>
                <a:rPr lang="ru-RU" altLang="ru-RU" sz="2800" dirty="0"/>
                <a:t>угол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A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</a:t>
              </a:r>
              <a:r>
                <a:rPr lang="ru-RU" altLang="ru-RU" sz="2800" dirty="0"/>
                <a:t>больше угла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C</a:t>
              </a:r>
              <a:r>
                <a:rPr lang="ru-RU" altLang="ru-RU" sz="2800" dirty="0">
                  <a:cs typeface="Times New Roman" panose="02020603050405020304" pitchFamily="18" charset="0"/>
                </a:rPr>
                <a:t>. </a:t>
              </a:r>
            </a:p>
          </p:txBody>
        </p:sp>
        <p:pic>
          <p:nvPicPr>
            <p:cNvPr id="39943" name="Picture 9">
              <a:extLst>
                <a:ext uri="{FF2B5EF4-FFF2-40B4-BE49-F238E27FC236}">
                  <a16:creationId xmlns:a16="http://schemas.microsoft.com/office/drawing/2014/main" id="{4F801A93-95F2-457E-AB48-EE692246EFF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4" y="1104"/>
              <a:ext cx="1680" cy="15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1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42E673F8-246A-4320-A339-14D138E7C2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18</a:t>
            </a:r>
          </a:p>
        </p:txBody>
      </p:sp>
      <p:sp>
        <p:nvSpPr>
          <p:cNvPr id="41987" name="Text Box 3">
            <a:extLst>
              <a:ext uri="{FF2B5EF4-FFF2-40B4-BE49-F238E27FC236}">
                <a16:creationId xmlns:a16="http://schemas.microsoft.com/office/drawing/2014/main" id="{85D2BDF1-BED6-4EC1-BF47-DD9292ACF0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5344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/>
              <a:t>	В выпуклом четырехугольнике </a:t>
            </a:r>
            <a:r>
              <a:rPr lang="en-US" altLang="ru-RU" sz="2800" i="1" dirty="0"/>
              <a:t>ABCD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i="1" dirty="0">
                <a:cs typeface="Times New Roman" panose="02020603050405020304" pitchFamily="18" charset="0"/>
              </a:rPr>
              <a:t> = </a:t>
            </a:r>
            <a:r>
              <a:rPr lang="en-US" altLang="ru-RU" sz="2800" i="1" dirty="0">
                <a:cs typeface="Times New Roman" panose="02020603050405020304" pitchFamily="18" charset="0"/>
              </a:rPr>
              <a:t>AD</a:t>
            </a:r>
            <a:r>
              <a:rPr lang="ru-RU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i="1" dirty="0">
                <a:cs typeface="Times New Roman" panose="02020603050405020304" pitchFamily="18" charset="0"/>
              </a:rPr>
              <a:t> = </a:t>
            </a:r>
            <a:r>
              <a:rPr lang="en-US" altLang="ru-RU" sz="2800" i="1" dirty="0">
                <a:cs typeface="Times New Roman" panose="02020603050405020304" pitchFamily="18" charset="0"/>
              </a:rPr>
              <a:t>CD</a:t>
            </a:r>
            <a:r>
              <a:rPr lang="ru-RU" altLang="ru-RU" sz="2800" dirty="0">
                <a:cs typeface="Times New Roman" panose="02020603050405020304" pitchFamily="18" charset="0"/>
              </a:rPr>
              <a:t>, </a:t>
            </a:r>
            <a:r>
              <a:rPr lang="ru-RU" altLang="ru-RU" sz="2800" dirty="0"/>
              <a:t>угол </a:t>
            </a:r>
            <a:r>
              <a:rPr lang="en-US" altLang="ru-RU" sz="2800" i="1" dirty="0">
                <a:cs typeface="Times New Roman" panose="02020603050405020304" pitchFamily="18" charset="0"/>
              </a:rPr>
              <a:t>A </a:t>
            </a:r>
            <a:r>
              <a:rPr lang="ru-RU" altLang="ru-RU" sz="2800" dirty="0"/>
              <a:t>больше угла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Докажите, что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i="1" dirty="0">
                <a:cs typeface="Times New Roman" panose="02020603050405020304" pitchFamily="18" charset="0"/>
              </a:rPr>
              <a:t> &lt;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41988" name="Picture 4">
            <a:extLst>
              <a:ext uri="{FF2B5EF4-FFF2-40B4-BE49-F238E27FC236}">
                <a16:creationId xmlns:a16="http://schemas.microsoft.com/office/drawing/2014/main" id="{F5B547FE-A4F2-4D6D-8A3E-03FD2C4927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752600"/>
            <a:ext cx="2667000" cy="242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3368" name="Group 8">
            <a:extLst>
              <a:ext uri="{FF2B5EF4-FFF2-40B4-BE49-F238E27FC236}">
                <a16:creationId xmlns:a16="http://schemas.microsoft.com/office/drawing/2014/main" id="{11EA6CE8-85C9-4BAA-A488-0979798244B9}"/>
              </a:ext>
            </a:extLst>
          </p:cNvPr>
          <p:cNvGrpSpPr>
            <a:grpSpLocks/>
          </p:cNvGrpSpPr>
          <p:nvPr/>
        </p:nvGrpSpPr>
        <p:grpSpPr bwMode="auto">
          <a:xfrm>
            <a:off x="0" y="1752600"/>
            <a:ext cx="9144000" cy="4759325"/>
            <a:chOff x="0" y="1104"/>
            <a:chExt cx="5760" cy="2998"/>
          </a:xfrm>
        </p:grpSpPr>
        <p:sp>
          <p:nvSpPr>
            <p:cNvPr id="41990" name="Text Box 6">
              <a:extLst>
                <a:ext uri="{FF2B5EF4-FFF2-40B4-BE49-F238E27FC236}">
                  <a16:creationId xmlns:a16="http://schemas.microsoft.com/office/drawing/2014/main" id="{DE7DD4DE-5103-47BA-9619-24068ADBF7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648"/>
              <a:ext cx="5760" cy="1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400" dirty="0">
                  <a:solidFill>
                    <a:srgbClr val="FF3300"/>
                  </a:solidFill>
                </a:rPr>
                <a:t>	Решение. </a:t>
              </a:r>
              <a:r>
                <a:rPr lang="ru-RU" altLang="ru-RU" sz="2400" dirty="0"/>
                <a:t>П</a:t>
              </a:r>
              <a:r>
                <a:rPr lang="ru-RU" altLang="ru-RU" sz="2400" dirty="0">
                  <a:cs typeface="Times New Roman" panose="02020603050405020304" pitchFamily="18" charset="0"/>
                </a:rPr>
                <a:t>роведем диагональ 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AC</a:t>
              </a:r>
              <a:r>
                <a:rPr lang="ru-RU" altLang="ru-RU" sz="2400" dirty="0">
                  <a:cs typeface="Times New Roman" panose="02020603050405020304" pitchFamily="18" charset="0"/>
                </a:rPr>
                <a:t>. Треугольники 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ABC </a:t>
              </a:r>
              <a:r>
                <a:rPr lang="ru-RU" altLang="ru-RU" sz="2400" dirty="0">
                  <a:cs typeface="Times New Roman" panose="02020603050405020304" pitchFamily="18" charset="0"/>
                </a:rPr>
                <a:t>и 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ADC </a:t>
              </a:r>
              <a:r>
                <a:rPr lang="ru-RU" altLang="ru-RU" sz="2400" dirty="0">
                  <a:cs typeface="Times New Roman" panose="02020603050405020304" pitchFamily="18" charset="0"/>
                </a:rPr>
                <a:t>равны по трем сторонам. Следовательно, </a:t>
              </a:r>
              <a:r>
                <a:rPr lang="ru-RU" altLang="ru-RU" sz="2400" dirty="0"/>
                <a:t>угол 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BAC </a:t>
              </a:r>
              <a:r>
                <a:rPr lang="ru-RU" altLang="ru-RU" sz="2400" dirty="0"/>
                <a:t>равен углу</a:t>
              </a:r>
              <a:r>
                <a:rPr lang="ru-RU" altLang="ru-RU" sz="2400" dirty="0">
                  <a:cs typeface="Times New Roman" panose="02020603050405020304" pitchFamily="18" charset="0"/>
                </a:rPr>
                <a:t> 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DAC</a:t>
              </a:r>
              <a:r>
                <a:rPr lang="ru-RU" altLang="ru-RU" sz="2400" dirty="0">
                  <a:cs typeface="Times New Roman" panose="02020603050405020304" pitchFamily="18" charset="0"/>
                </a:rPr>
                <a:t>, </a:t>
              </a:r>
              <a:r>
                <a:rPr lang="ru-RU" altLang="ru-RU" sz="2400" dirty="0"/>
                <a:t>угол 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BCA</a:t>
              </a:r>
              <a:r>
                <a:rPr lang="ru-RU" altLang="ru-RU" sz="2400" i="1" dirty="0">
                  <a:cs typeface="Times New Roman" panose="02020603050405020304" pitchFamily="18" charset="0"/>
                </a:rPr>
                <a:t> </a:t>
              </a:r>
              <a:r>
                <a:rPr lang="ru-RU" altLang="ru-RU" sz="2400" dirty="0"/>
                <a:t>равен углу</a:t>
              </a:r>
              <a:r>
                <a:rPr lang="ru-RU" altLang="ru-RU" sz="2400" dirty="0">
                  <a:cs typeface="Times New Roman" panose="02020603050405020304" pitchFamily="18" charset="0"/>
                </a:rPr>
                <a:t> 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DCA</a:t>
              </a:r>
              <a:r>
                <a:rPr lang="ru-RU" altLang="ru-RU" sz="2400" dirty="0">
                  <a:cs typeface="Times New Roman" panose="02020603050405020304" pitchFamily="18" charset="0"/>
                </a:rPr>
                <a:t>. </a:t>
              </a:r>
              <a:r>
                <a:rPr lang="ru-RU" altLang="ru-RU" sz="2400" dirty="0"/>
                <a:t>Так как угол</a:t>
              </a:r>
              <a:r>
                <a:rPr lang="ru-RU" altLang="ru-RU" sz="2400" dirty="0">
                  <a:cs typeface="Times New Roman" panose="02020603050405020304" pitchFamily="18" charset="0"/>
                </a:rPr>
                <a:t> 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A</a:t>
              </a:r>
              <a:r>
                <a:rPr lang="ru-RU" altLang="ru-RU" sz="2400" dirty="0">
                  <a:cs typeface="Times New Roman" panose="02020603050405020304" pitchFamily="18" charset="0"/>
                </a:rPr>
                <a:t> </a:t>
              </a:r>
              <a:r>
                <a:rPr lang="ru-RU" altLang="ru-RU" sz="2400" dirty="0"/>
                <a:t>четырехугольника </a:t>
              </a:r>
              <a:r>
                <a:rPr lang="en-US" altLang="ru-RU" sz="2400" i="1" dirty="0"/>
                <a:t>ABCD </a:t>
              </a:r>
              <a:r>
                <a:rPr lang="ru-RU" altLang="ru-RU" sz="2400" dirty="0"/>
                <a:t>больше угла</a:t>
              </a:r>
              <a:r>
                <a:rPr lang="ru-RU" altLang="ru-RU" sz="2400" dirty="0">
                  <a:cs typeface="Times New Roman" panose="02020603050405020304" pitchFamily="18" charset="0"/>
                </a:rPr>
                <a:t> 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C</a:t>
              </a:r>
              <a:r>
                <a:rPr lang="ru-RU" altLang="ru-RU" sz="2400" dirty="0"/>
                <a:t>, то угол</a:t>
              </a:r>
              <a:r>
                <a:rPr lang="ru-RU" altLang="ru-RU" sz="2400" dirty="0">
                  <a:cs typeface="Times New Roman" panose="02020603050405020304" pitchFamily="18" charset="0"/>
                </a:rPr>
                <a:t> 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BAC </a:t>
              </a:r>
              <a:r>
                <a:rPr lang="ru-RU" altLang="ru-RU" sz="2400" dirty="0"/>
                <a:t>больше угла</a:t>
              </a:r>
              <a:r>
                <a:rPr lang="ru-RU" altLang="ru-RU" sz="2400" dirty="0">
                  <a:cs typeface="Times New Roman" panose="02020603050405020304" pitchFamily="18" charset="0"/>
                </a:rPr>
                <a:t> 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BCA</a:t>
              </a:r>
              <a:r>
                <a:rPr lang="ru-RU" altLang="ru-RU" sz="2400" dirty="0">
                  <a:cs typeface="Times New Roman" panose="02020603050405020304" pitchFamily="18" charset="0"/>
                </a:rPr>
                <a:t>. Так как против большего угла треугольника лежит большая сторона, то в треугольнике 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ABC </a:t>
              </a:r>
              <a:r>
                <a:rPr lang="ru-RU" altLang="ru-RU" sz="2400" dirty="0">
                  <a:cs typeface="Times New Roman" panose="02020603050405020304" pitchFamily="18" charset="0"/>
                </a:rPr>
                <a:t>выполняется неравенство 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AB</a:t>
              </a:r>
              <a:r>
                <a:rPr lang="ru-RU" altLang="ru-RU" sz="2400" i="1" dirty="0">
                  <a:cs typeface="Times New Roman" panose="02020603050405020304" pitchFamily="18" charset="0"/>
                </a:rPr>
                <a:t> &lt; 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BC</a:t>
              </a:r>
              <a:r>
                <a:rPr lang="ru-RU" altLang="ru-RU" sz="2400" dirty="0">
                  <a:cs typeface="Times New Roman" panose="02020603050405020304" pitchFamily="18" charset="0"/>
                </a:rPr>
                <a:t>.</a:t>
              </a:r>
            </a:p>
          </p:txBody>
        </p:sp>
        <p:pic>
          <p:nvPicPr>
            <p:cNvPr id="41991" name="Picture 7">
              <a:extLst>
                <a:ext uri="{FF2B5EF4-FFF2-40B4-BE49-F238E27FC236}">
                  <a16:creationId xmlns:a16="http://schemas.microsoft.com/office/drawing/2014/main" id="{5C907E29-F8CC-4EFE-8419-FB6ADA4153D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4" y="1104"/>
              <a:ext cx="1680" cy="15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3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68ECD24F-29CA-4DE3-9D69-6ECC6202D8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  <a:r>
              <a:rPr lang="en-US" altLang="ru-RU" sz="3600">
                <a:solidFill>
                  <a:srgbClr val="FF3300"/>
                </a:solidFill>
              </a:rPr>
              <a:t>9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44035" name="Text Box 3">
            <a:extLst>
              <a:ext uri="{FF2B5EF4-FFF2-40B4-BE49-F238E27FC236}">
                <a16:creationId xmlns:a16="http://schemas.microsoft.com/office/drawing/2014/main" id="{2D222C4A-0C5D-4393-9C3E-643FF7AF3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/>
              <a:t>	Вершины треугольника </a:t>
            </a:r>
            <a:r>
              <a:rPr lang="en-US" altLang="ru-RU" sz="2800" i="1" dirty="0"/>
              <a:t>ABC</a:t>
            </a:r>
            <a:r>
              <a:rPr lang="ru-RU" altLang="ru-RU" sz="2800" dirty="0"/>
              <a:t> соединены отрезками с точкой </a:t>
            </a:r>
            <a:r>
              <a:rPr lang="en-US" altLang="ru-RU" sz="2800" i="1" dirty="0"/>
              <a:t>D</a:t>
            </a:r>
            <a:r>
              <a:rPr lang="ru-RU" altLang="ru-RU" sz="2800" dirty="0"/>
              <a:t>, лежащей внутри этого треугольника,</a:t>
            </a:r>
            <a:r>
              <a:rPr lang="en-US" altLang="ru-RU" sz="2800" i="1" dirty="0"/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  </a:t>
            </a:r>
            <a:r>
              <a:rPr lang="en-US" altLang="ru-RU" sz="2800" i="1" dirty="0">
                <a:cs typeface="Times New Roman" panose="02020603050405020304" pitchFamily="18" charset="0"/>
              </a:rPr>
              <a:t>AC</a:t>
            </a:r>
            <a:r>
              <a:rPr lang="ru-RU" altLang="ru-RU" sz="2800" i="1" dirty="0">
                <a:cs typeface="Times New Roman" panose="02020603050405020304" pitchFamily="18" charset="0"/>
              </a:rPr>
              <a:t> &gt;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CD</a:t>
            </a:r>
            <a:r>
              <a:rPr lang="ru-RU" altLang="ru-RU" sz="2800" i="1" dirty="0">
                <a:cs typeface="Times New Roman" panose="02020603050405020304" pitchFamily="18" charset="0"/>
              </a:rPr>
              <a:t> = </a:t>
            </a:r>
            <a:r>
              <a:rPr lang="en-US" altLang="ru-RU" sz="2800" i="1" dirty="0">
                <a:cs typeface="Times New Roman" panose="02020603050405020304" pitchFamily="18" charset="0"/>
              </a:rPr>
              <a:t>BD</a:t>
            </a:r>
            <a:r>
              <a:rPr lang="ru-RU" altLang="ru-RU" sz="2800" dirty="0">
                <a:cs typeface="Times New Roman" panose="02020603050405020304" pitchFamily="18" charset="0"/>
              </a:rPr>
              <a:t>. Докажите, что </a:t>
            </a:r>
            <a:r>
              <a:rPr lang="ru-RU" altLang="ru-RU" sz="2800" dirty="0"/>
              <a:t>угол </a:t>
            </a:r>
            <a:r>
              <a:rPr lang="en-US" altLang="ru-RU" sz="2800" i="1" dirty="0">
                <a:cs typeface="Times New Roman" panose="02020603050405020304" pitchFamily="18" charset="0"/>
              </a:rPr>
              <a:t>ACD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меньше угла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ABD</a:t>
            </a:r>
            <a:r>
              <a:rPr lang="ru-RU" altLang="ru-RU" sz="2800" i="1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45414" name="Text Box 6">
            <a:extLst>
              <a:ext uri="{FF2B5EF4-FFF2-40B4-BE49-F238E27FC236}">
                <a16:creationId xmlns:a16="http://schemas.microsoft.com/office/drawing/2014/main" id="{DF9F36C9-A6B3-4DB3-A0F3-9891E91051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203700"/>
            <a:ext cx="91440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solidFill>
                  <a:srgbClr val="FF3300"/>
                </a:solidFill>
              </a:rPr>
              <a:t>	 Решение. </a:t>
            </a:r>
            <a:r>
              <a:rPr lang="ru-RU" altLang="ru-RU" sz="2800" dirty="0">
                <a:cs typeface="Times New Roman" panose="02020603050405020304" pitchFamily="18" charset="0"/>
              </a:rPr>
              <a:t>Так как против большей стороны треугольника лежит больший угол, то </a:t>
            </a:r>
            <a:r>
              <a:rPr lang="ru-RU" altLang="ru-RU" sz="2800" dirty="0"/>
              <a:t>угол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ACB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меньше угла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</a:t>
            </a:r>
            <a:r>
              <a:rPr lang="ru-RU" altLang="ru-RU" sz="2800" i="1" dirty="0">
                <a:cs typeface="Times New Roman" panose="02020603050405020304" pitchFamily="18" charset="0"/>
              </a:rPr>
              <a:t>. </a:t>
            </a:r>
            <a:r>
              <a:rPr lang="ru-RU" altLang="ru-RU" sz="2800" dirty="0">
                <a:cs typeface="Times New Roman" panose="02020603050405020304" pitchFamily="18" charset="0"/>
              </a:rPr>
              <a:t>Треугольник </a:t>
            </a:r>
            <a:r>
              <a:rPr lang="en-US" altLang="ru-RU" sz="2800" i="1" dirty="0">
                <a:cs typeface="Times New Roman" panose="02020603050405020304" pitchFamily="18" charset="0"/>
              </a:rPr>
              <a:t>BCD </a:t>
            </a:r>
            <a:r>
              <a:rPr lang="ru-RU" altLang="ru-RU" sz="2800" dirty="0">
                <a:cs typeface="Times New Roman" panose="02020603050405020304" pitchFamily="18" charset="0"/>
              </a:rPr>
              <a:t>– равнобедренный, следовательно, </a:t>
            </a:r>
            <a:r>
              <a:rPr lang="ru-RU" altLang="ru-RU" sz="2800" dirty="0"/>
              <a:t>угол </a:t>
            </a:r>
            <a:r>
              <a:rPr lang="en-US" altLang="ru-RU" sz="2800" i="1" dirty="0">
                <a:cs typeface="Times New Roman" panose="02020603050405020304" pitchFamily="18" charset="0"/>
              </a:rPr>
              <a:t>DCB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равен углу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DBC</a:t>
            </a:r>
            <a:r>
              <a:rPr lang="ru-RU" altLang="ru-RU" sz="2800" i="1" dirty="0">
                <a:cs typeface="Times New Roman" panose="02020603050405020304" pitchFamily="18" charset="0"/>
              </a:rPr>
              <a:t>. </a:t>
            </a:r>
            <a:r>
              <a:rPr lang="ru-RU" altLang="ru-RU" sz="2800" dirty="0">
                <a:cs typeface="Times New Roman" panose="02020603050405020304" pitchFamily="18" charset="0"/>
              </a:rPr>
              <a:t>Значит, </a:t>
            </a:r>
            <a:r>
              <a:rPr lang="ru-RU" altLang="ru-RU" sz="2800" dirty="0"/>
              <a:t>угол </a:t>
            </a:r>
            <a:r>
              <a:rPr lang="en-US" altLang="ru-RU" sz="2800" i="1" dirty="0">
                <a:cs typeface="Times New Roman" panose="02020603050405020304" pitchFamily="18" charset="0"/>
              </a:rPr>
              <a:t>ACD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меньше угла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ABD</a:t>
            </a:r>
            <a:r>
              <a:rPr lang="ru-RU" altLang="ru-RU" sz="2800" i="1" dirty="0">
                <a:cs typeface="Times New Roman" panose="02020603050405020304" pitchFamily="18" charset="0"/>
              </a:rPr>
              <a:t>.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44037" name="Picture 8">
            <a:extLst>
              <a:ext uri="{FF2B5EF4-FFF2-40B4-BE49-F238E27FC236}">
                <a16:creationId xmlns:a16="http://schemas.microsoft.com/office/drawing/2014/main" id="{F356BCC9-3728-49A1-871F-9B4DBAF5BA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905000"/>
            <a:ext cx="2319338" cy="205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5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4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C0071117-F4BC-4FFA-98D3-64893D3375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20</a:t>
            </a:r>
          </a:p>
        </p:txBody>
      </p:sp>
      <p:sp>
        <p:nvSpPr>
          <p:cNvPr id="46083" name="Text Box 3">
            <a:extLst>
              <a:ext uri="{FF2B5EF4-FFF2-40B4-BE49-F238E27FC236}">
                <a16:creationId xmlns:a16="http://schemas.microsoft.com/office/drawing/2014/main" id="{9FF1C7FA-0674-4B1A-969F-D54C40812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/>
              <a:t>	Вершины треугольника </a:t>
            </a:r>
            <a:r>
              <a:rPr lang="en-US" altLang="ru-RU" sz="2800" i="1" dirty="0"/>
              <a:t>ABC</a:t>
            </a:r>
            <a:r>
              <a:rPr lang="ru-RU" altLang="ru-RU" sz="2800" dirty="0"/>
              <a:t> соединены отрезками с точкой </a:t>
            </a:r>
            <a:r>
              <a:rPr lang="en-US" altLang="ru-RU" sz="2800" i="1" dirty="0"/>
              <a:t>D</a:t>
            </a:r>
            <a:r>
              <a:rPr lang="ru-RU" altLang="ru-RU" sz="2800" dirty="0"/>
              <a:t>, лежащей внутри этого треугольника,</a:t>
            </a:r>
            <a:r>
              <a:rPr lang="en-US" altLang="ru-RU" sz="2800" i="1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CD</a:t>
            </a:r>
            <a:r>
              <a:rPr lang="ru-RU" altLang="ru-RU" sz="2800" i="1" dirty="0">
                <a:cs typeface="Times New Roman" panose="02020603050405020304" pitchFamily="18" charset="0"/>
              </a:rPr>
              <a:t> = </a:t>
            </a:r>
            <a:r>
              <a:rPr lang="en-US" altLang="ru-RU" sz="2800" i="1" dirty="0">
                <a:cs typeface="Times New Roman" panose="02020603050405020304" pitchFamily="18" charset="0"/>
              </a:rPr>
              <a:t>BD</a:t>
            </a:r>
            <a:r>
              <a:rPr lang="ru-RU" altLang="ru-RU" sz="2800" i="1" dirty="0">
                <a:cs typeface="Times New Roman" panose="02020603050405020304" pitchFamily="18" charset="0"/>
              </a:rPr>
              <a:t>, </a:t>
            </a:r>
            <a:r>
              <a:rPr lang="ru-RU" altLang="ru-RU" sz="2800" dirty="0"/>
              <a:t>угол </a:t>
            </a:r>
            <a:r>
              <a:rPr lang="en-US" altLang="ru-RU" sz="2800" i="1" dirty="0">
                <a:cs typeface="Times New Roman" panose="02020603050405020304" pitchFamily="18" charset="0"/>
              </a:rPr>
              <a:t>ACD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меньше угла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ABD</a:t>
            </a:r>
            <a:r>
              <a:rPr lang="ru-RU" altLang="ru-RU" sz="2800" i="1" dirty="0">
                <a:cs typeface="Times New Roman" panose="02020603050405020304" pitchFamily="18" charset="0"/>
              </a:rPr>
              <a:t>. </a:t>
            </a:r>
            <a:r>
              <a:rPr lang="ru-RU" altLang="ru-RU" sz="2800" dirty="0">
                <a:cs typeface="Times New Roman" panose="02020603050405020304" pitchFamily="18" charset="0"/>
              </a:rPr>
              <a:t>Докажите, что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AC</a:t>
            </a:r>
            <a:r>
              <a:rPr lang="ru-RU" altLang="ru-RU" sz="2800" i="1" dirty="0">
                <a:cs typeface="Times New Roman" panose="02020603050405020304" pitchFamily="18" charset="0"/>
              </a:rPr>
              <a:t> &gt;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i="1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47460" name="Text Box 4">
            <a:extLst>
              <a:ext uri="{FF2B5EF4-FFF2-40B4-BE49-F238E27FC236}">
                <a16:creationId xmlns:a16="http://schemas.microsoft.com/office/drawing/2014/main" id="{164F926F-74CD-4DB6-842F-22D631AF81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203700"/>
            <a:ext cx="91440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solidFill>
                  <a:srgbClr val="FF3300"/>
                </a:solidFill>
              </a:rPr>
              <a:t>	 Решение. </a:t>
            </a:r>
            <a:r>
              <a:rPr lang="ru-RU" altLang="ru-RU" sz="2800" dirty="0">
                <a:cs typeface="Times New Roman" panose="02020603050405020304" pitchFamily="18" charset="0"/>
              </a:rPr>
              <a:t>Треугольник </a:t>
            </a:r>
            <a:r>
              <a:rPr lang="en-US" altLang="ru-RU" sz="2800" i="1" dirty="0">
                <a:cs typeface="Times New Roman" panose="02020603050405020304" pitchFamily="18" charset="0"/>
              </a:rPr>
              <a:t>BCD </a:t>
            </a:r>
            <a:r>
              <a:rPr lang="ru-RU" altLang="ru-RU" sz="2800" dirty="0">
                <a:cs typeface="Times New Roman" panose="02020603050405020304" pitchFamily="18" charset="0"/>
              </a:rPr>
              <a:t>– равнобедренный, следовательно, </a:t>
            </a:r>
            <a:r>
              <a:rPr lang="ru-RU" altLang="ru-RU" sz="2800" dirty="0"/>
              <a:t>угол </a:t>
            </a:r>
            <a:r>
              <a:rPr lang="en-US" altLang="ru-RU" sz="2800" i="1" dirty="0">
                <a:cs typeface="Times New Roman" panose="02020603050405020304" pitchFamily="18" charset="0"/>
              </a:rPr>
              <a:t>DCB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равен углу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DBC</a:t>
            </a:r>
            <a:r>
              <a:rPr lang="ru-RU" altLang="ru-RU" sz="2800" i="1" dirty="0">
                <a:cs typeface="Times New Roman" panose="02020603050405020304" pitchFamily="18" charset="0"/>
              </a:rPr>
              <a:t>. </a:t>
            </a:r>
            <a:r>
              <a:rPr lang="ru-RU" altLang="ru-RU" sz="2800" dirty="0">
                <a:cs typeface="Times New Roman" panose="02020603050405020304" pitchFamily="18" charset="0"/>
              </a:rPr>
              <a:t>Значит, </a:t>
            </a:r>
            <a:r>
              <a:rPr lang="ru-RU" altLang="ru-RU" sz="2800" dirty="0"/>
              <a:t>угол </a:t>
            </a:r>
            <a:r>
              <a:rPr lang="en-US" altLang="ru-RU" sz="2800" i="1" dirty="0">
                <a:cs typeface="Times New Roman" panose="02020603050405020304" pitchFamily="18" charset="0"/>
              </a:rPr>
              <a:t>ACB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меньше угла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</a:t>
            </a:r>
            <a:r>
              <a:rPr lang="ru-RU" altLang="ru-RU" sz="2800" i="1" dirty="0">
                <a:cs typeface="Times New Roman" panose="02020603050405020304" pitchFamily="18" charset="0"/>
              </a:rPr>
              <a:t>. </a:t>
            </a:r>
            <a:r>
              <a:rPr lang="ru-RU" altLang="ru-RU" sz="2800" dirty="0">
                <a:cs typeface="Times New Roman" panose="02020603050405020304" pitchFamily="18" charset="0"/>
              </a:rPr>
              <a:t>Так как против большего угла треугольника лежит большая сторона, то в треугольнике </a:t>
            </a:r>
            <a:r>
              <a:rPr lang="en-US" altLang="ru-RU" sz="2800" i="1" dirty="0">
                <a:cs typeface="Times New Roman" panose="02020603050405020304" pitchFamily="18" charset="0"/>
              </a:rPr>
              <a:t>ABC </a:t>
            </a:r>
            <a:r>
              <a:rPr lang="ru-RU" altLang="ru-RU" sz="2800" dirty="0">
                <a:cs typeface="Times New Roman" panose="02020603050405020304" pitchFamily="18" charset="0"/>
              </a:rPr>
              <a:t>выполняется неравенство </a:t>
            </a:r>
            <a:r>
              <a:rPr lang="en-US" altLang="ru-RU" sz="2800" i="1" dirty="0">
                <a:cs typeface="Times New Roman" panose="02020603050405020304" pitchFamily="18" charset="0"/>
              </a:rPr>
              <a:t>AC</a:t>
            </a:r>
            <a:r>
              <a:rPr lang="ru-RU" altLang="ru-RU" sz="2800" i="1" dirty="0">
                <a:cs typeface="Times New Roman" panose="02020603050405020304" pitchFamily="18" charset="0"/>
              </a:rPr>
              <a:t> &gt;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i="1" dirty="0">
                <a:cs typeface="Times New Roman" panose="02020603050405020304" pitchFamily="18" charset="0"/>
              </a:rPr>
              <a:t>.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46085" name="Picture 5">
            <a:extLst>
              <a:ext uri="{FF2B5EF4-FFF2-40B4-BE49-F238E27FC236}">
                <a16:creationId xmlns:a16="http://schemas.microsoft.com/office/drawing/2014/main" id="{62B66A93-C3AB-4D28-9BD5-E2FA17B660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905000"/>
            <a:ext cx="2319338" cy="205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60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9A8D4362-FEF5-4243-AF34-60CAC21E87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21</a:t>
            </a:r>
          </a:p>
        </p:txBody>
      </p:sp>
      <p:sp>
        <p:nvSpPr>
          <p:cNvPr id="48131" name="Text Box 3">
            <a:extLst>
              <a:ext uri="{FF2B5EF4-FFF2-40B4-BE49-F238E27FC236}">
                <a16:creationId xmlns:a16="http://schemas.microsoft.com/office/drawing/2014/main" id="{02E4644C-8938-4666-8CB8-A729A4CF3E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/>
              <a:t>	Отрезки </a:t>
            </a:r>
            <a:r>
              <a:rPr lang="en-US" altLang="ru-RU" sz="2800" i="1" dirty="0"/>
              <a:t>AE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BD </a:t>
            </a:r>
            <a:r>
              <a:rPr lang="ru-RU" altLang="ru-RU" sz="2800" dirty="0"/>
              <a:t>пересекаются в точке </a:t>
            </a:r>
            <a:r>
              <a:rPr lang="en-US" altLang="ru-RU" sz="2800" i="1" dirty="0"/>
              <a:t>C,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i="1" dirty="0">
                <a:cs typeface="Times New Roman" panose="02020603050405020304" pitchFamily="18" charset="0"/>
              </a:rPr>
              <a:t> &gt;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i="1" dirty="0">
                <a:cs typeface="Times New Roman" panose="02020603050405020304" pitchFamily="18" charset="0"/>
              </a:rPr>
              <a:t>, </a:t>
            </a:r>
            <a:r>
              <a:rPr lang="en-US" altLang="ru-RU" sz="2800" i="1" dirty="0">
                <a:cs typeface="Times New Roman" panose="02020603050405020304" pitchFamily="18" charset="0"/>
              </a:rPr>
              <a:t>CD</a:t>
            </a:r>
            <a:r>
              <a:rPr lang="ru-RU" altLang="ru-RU" sz="2800" i="1" dirty="0">
                <a:cs typeface="Times New Roman" panose="02020603050405020304" pitchFamily="18" charset="0"/>
              </a:rPr>
              <a:t> = </a:t>
            </a:r>
            <a:r>
              <a:rPr lang="en-US" altLang="ru-RU" sz="2800" i="1" dirty="0">
                <a:cs typeface="Times New Roman" panose="02020603050405020304" pitchFamily="18" charset="0"/>
              </a:rPr>
              <a:t>DE</a:t>
            </a:r>
            <a:r>
              <a:rPr lang="ru-RU" altLang="ru-RU" sz="2800" i="1" dirty="0">
                <a:cs typeface="Times New Roman" panose="02020603050405020304" pitchFamily="18" charset="0"/>
              </a:rPr>
              <a:t>. </a:t>
            </a:r>
            <a:r>
              <a:rPr lang="ru-RU" altLang="ru-RU" sz="2800" dirty="0">
                <a:cs typeface="Times New Roman" panose="02020603050405020304" pitchFamily="18" charset="0"/>
              </a:rPr>
              <a:t>Докажите, что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угол </a:t>
            </a:r>
            <a:r>
              <a:rPr lang="en-US" altLang="ru-RU" sz="2800" i="1" dirty="0">
                <a:cs typeface="Times New Roman" panose="02020603050405020304" pitchFamily="18" charset="0"/>
              </a:rPr>
              <a:t>BAC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меньше угла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DEC</a:t>
            </a:r>
            <a:r>
              <a:rPr lang="ru-RU" altLang="ru-RU" sz="2800" i="1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49508" name="Text Box 4">
            <a:extLst>
              <a:ext uri="{FF2B5EF4-FFF2-40B4-BE49-F238E27FC236}">
                <a16:creationId xmlns:a16="http://schemas.microsoft.com/office/drawing/2014/main" id="{132585E8-A8DE-4D62-B739-D13EAC33EF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203700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solidFill>
                  <a:srgbClr val="FF3300"/>
                </a:solidFill>
              </a:rPr>
              <a:t>	 Решение. </a:t>
            </a:r>
            <a:r>
              <a:rPr lang="ru-RU" altLang="ru-RU" sz="2800" dirty="0">
                <a:cs typeface="Times New Roman" panose="02020603050405020304" pitchFamily="18" charset="0"/>
              </a:rPr>
              <a:t>Так как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i="1" dirty="0">
                <a:cs typeface="Times New Roman" panose="02020603050405020304" pitchFamily="18" charset="0"/>
              </a:rPr>
              <a:t> &gt;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i="1" dirty="0">
                <a:cs typeface="Times New Roman" panose="02020603050405020304" pitchFamily="18" charset="0"/>
              </a:rPr>
              <a:t>, </a:t>
            </a:r>
            <a:r>
              <a:rPr lang="ru-RU" altLang="ru-RU" sz="2800" dirty="0"/>
              <a:t>то угол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BAC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меньше угла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BCA</a:t>
            </a:r>
            <a:r>
              <a:rPr lang="ru-RU" altLang="ru-RU" sz="2800" i="1" dirty="0">
                <a:cs typeface="Times New Roman" panose="02020603050405020304" pitchFamily="18" charset="0"/>
              </a:rPr>
              <a:t>. </a:t>
            </a:r>
            <a:r>
              <a:rPr lang="ru-RU" altLang="ru-RU" sz="2800" dirty="0"/>
              <a:t>Так как </a:t>
            </a:r>
            <a:r>
              <a:rPr lang="en-US" altLang="ru-RU" sz="2800" i="1" dirty="0"/>
              <a:t>CD = DE</a:t>
            </a:r>
            <a:r>
              <a:rPr lang="en-US" altLang="ru-RU" sz="2800" dirty="0"/>
              <a:t>, </a:t>
            </a:r>
            <a:r>
              <a:rPr lang="ru-RU" altLang="ru-RU" sz="2800" dirty="0"/>
              <a:t>то</a:t>
            </a:r>
            <a:r>
              <a:rPr lang="ru-RU" altLang="ru-RU" sz="2800" i="1" dirty="0"/>
              <a:t> </a:t>
            </a:r>
            <a:r>
              <a:rPr lang="ru-RU" altLang="ru-RU" sz="2800" dirty="0"/>
              <a:t>угол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DEC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равен углу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DCE</a:t>
            </a:r>
            <a:r>
              <a:rPr lang="ru-RU" altLang="ru-RU" sz="2800" i="1" dirty="0">
                <a:cs typeface="Times New Roman" panose="02020603050405020304" pitchFamily="18" charset="0"/>
              </a:rPr>
              <a:t>. </a:t>
            </a:r>
            <a:r>
              <a:rPr lang="ru-RU" altLang="ru-RU" sz="2800" dirty="0">
                <a:cs typeface="Times New Roman" panose="02020603050405020304" pitchFamily="18" charset="0"/>
              </a:rPr>
              <a:t>Углы </a:t>
            </a:r>
            <a:r>
              <a:rPr lang="en-US" altLang="ru-RU" sz="2800" i="1" dirty="0">
                <a:cs typeface="Times New Roman" panose="02020603050405020304" pitchFamily="18" charset="0"/>
              </a:rPr>
              <a:t>BCA </a:t>
            </a:r>
            <a:r>
              <a:rPr lang="ru-RU" altLang="ru-RU" sz="2800" dirty="0">
                <a:cs typeface="Times New Roman" panose="02020603050405020304" pitchFamily="18" charset="0"/>
              </a:rPr>
              <a:t>и </a:t>
            </a:r>
            <a:r>
              <a:rPr lang="en-US" altLang="ru-RU" sz="2800" i="1" dirty="0">
                <a:cs typeface="Times New Roman" panose="02020603050405020304" pitchFamily="18" charset="0"/>
              </a:rPr>
              <a:t>DCE </a:t>
            </a:r>
            <a:r>
              <a:rPr lang="ru-RU" altLang="ru-RU" sz="2800" dirty="0">
                <a:cs typeface="Times New Roman" panose="02020603050405020304" pitchFamily="18" charset="0"/>
              </a:rPr>
              <a:t>равны как вертикальные. Значит, </a:t>
            </a:r>
            <a:r>
              <a:rPr lang="ru-RU" altLang="ru-RU" sz="2800" dirty="0"/>
              <a:t>угол </a:t>
            </a:r>
            <a:r>
              <a:rPr lang="en-US" altLang="ru-RU" sz="2800" i="1" dirty="0">
                <a:cs typeface="Times New Roman" panose="02020603050405020304" pitchFamily="18" charset="0"/>
              </a:rPr>
              <a:t>BAC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меньше угла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DEC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48133" name="Picture 6">
            <a:extLst>
              <a:ext uri="{FF2B5EF4-FFF2-40B4-BE49-F238E27FC236}">
                <a16:creationId xmlns:a16="http://schemas.microsoft.com/office/drawing/2014/main" id="{DE14A9F2-8DD2-4A74-91E2-11B3E4A72D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524000"/>
            <a:ext cx="2654300" cy="249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9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8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C443E8DA-CAC6-4A07-B808-A6B0BCE7A7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22</a:t>
            </a:r>
          </a:p>
        </p:txBody>
      </p:sp>
      <p:sp>
        <p:nvSpPr>
          <p:cNvPr id="50179" name="Text Box 3">
            <a:extLst>
              <a:ext uri="{FF2B5EF4-FFF2-40B4-BE49-F238E27FC236}">
                <a16:creationId xmlns:a16="http://schemas.microsoft.com/office/drawing/2014/main" id="{9BB5C93C-BAF5-41CF-8EFF-C358F7B3CA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/>
              <a:t>	Отрезки </a:t>
            </a:r>
            <a:r>
              <a:rPr lang="en-US" altLang="ru-RU" sz="2800" i="1" dirty="0"/>
              <a:t>AE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BD </a:t>
            </a:r>
            <a:r>
              <a:rPr lang="ru-RU" altLang="ru-RU" sz="2800" dirty="0"/>
              <a:t>пересекаются в точке </a:t>
            </a:r>
            <a:r>
              <a:rPr lang="en-US" altLang="ru-RU" sz="2800" i="1" dirty="0"/>
              <a:t>C, </a:t>
            </a:r>
            <a:r>
              <a:rPr lang="en-US" altLang="ru-RU" sz="2800" i="1" dirty="0">
                <a:cs typeface="Times New Roman" panose="02020603050405020304" pitchFamily="18" charset="0"/>
              </a:rPr>
              <a:t>CD = DE, </a:t>
            </a:r>
            <a:r>
              <a:rPr lang="ru-RU" altLang="ru-RU" sz="2800" dirty="0"/>
              <a:t>угол </a:t>
            </a:r>
            <a:r>
              <a:rPr lang="en-US" altLang="ru-RU" sz="2800" i="1" dirty="0">
                <a:cs typeface="Times New Roman" panose="02020603050405020304" pitchFamily="18" charset="0"/>
              </a:rPr>
              <a:t>BAC </a:t>
            </a:r>
            <a:r>
              <a:rPr lang="ru-RU" altLang="ru-RU" sz="2800" dirty="0"/>
              <a:t>меньше угла</a:t>
            </a:r>
            <a:r>
              <a:rPr lang="en-US" altLang="ru-RU" sz="2800" i="1" dirty="0">
                <a:cs typeface="Times New Roman" panose="02020603050405020304" pitchFamily="18" charset="0"/>
              </a:rPr>
              <a:t> DEC. </a:t>
            </a:r>
            <a:r>
              <a:rPr lang="ru-RU" altLang="ru-RU" sz="2800" dirty="0">
                <a:cs typeface="Times New Roman" panose="02020603050405020304" pitchFamily="18" charset="0"/>
              </a:rPr>
              <a:t>Докажите, что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i="1" dirty="0">
                <a:cs typeface="Times New Roman" panose="02020603050405020304" pitchFamily="18" charset="0"/>
              </a:rPr>
              <a:t> &gt;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i="1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51556" name="Text Box 4">
            <a:extLst>
              <a:ext uri="{FF2B5EF4-FFF2-40B4-BE49-F238E27FC236}">
                <a16:creationId xmlns:a16="http://schemas.microsoft.com/office/drawing/2014/main" id="{DF430FB5-4AE5-4429-B048-A42C169E91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203700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solidFill>
                  <a:srgbClr val="FF3300"/>
                </a:solidFill>
              </a:rPr>
              <a:t>	 Решение. </a:t>
            </a:r>
            <a:r>
              <a:rPr lang="ru-RU" altLang="ru-RU" sz="2800" dirty="0"/>
              <a:t>Так как </a:t>
            </a:r>
            <a:r>
              <a:rPr lang="en-US" altLang="ru-RU" sz="2800" i="1" dirty="0"/>
              <a:t>CD = DE</a:t>
            </a:r>
            <a:r>
              <a:rPr lang="en-US" altLang="ru-RU" sz="2800" dirty="0"/>
              <a:t>, </a:t>
            </a:r>
            <a:r>
              <a:rPr lang="ru-RU" altLang="ru-RU" sz="2800" dirty="0"/>
              <a:t>то</a:t>
            </a:r>
            <a:r>
              <a:rPr lang="ru-RU" altLang="ru-RU" sz="2800" i="1" dirty="0"/>
              <a:t> </a:t>
            </a:r>
            <a:r>
              <a:rPr lang="ru-RU" altLang="ru-RU" sz="2800" dirty="0"/>
              <a:t>угол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DEC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равен углу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DCE</a:t>
            </a:r>
            <a:r>
              <a:rPr lang="ru-RU" altLang="ru-RU" sz="2800" i="1" dirty="0">
                <a:cs typeface="Times New Roman" panose="02020603050405020304" pitchFamily="18" charset="0"/>
              </a:rPr>
              <a:t>. </a:t>
            </a:r>
            <a:r>
              <a:rPr lang="ru-RU" altLang="ru-RU" sz="2800" dirty="0">
                <a:cs typeface="Times New Roman" panose="02020603050405020304" pitchFamily="18" charset="0"/>
              </a:rPr>
              <a:t>Углы </a:t>
            </a:r>
            <a:r>
              <a:rPr lang="en-US" altLang="ru-RU" sz="2800" i="1" dirty="0">
                <a:cs typeface="Times New Roman" panose="02020603050405020304" pitchFamily="18" charset="0"/>
              </a:rPr>
              <a:t>BCA </a:t>
            </a:r>
            <a:r>
              <a:rPr lang="ru-RU" altLang="ru-RU" sz="2800" dirty="0">
                <a:cs typeface="Times New Roman" panose="02020603050405020304" pitchFamily="18" charset="0"/>
              </a:rPr>
              <a:t>и </a:t>
            </a:r>
            <a:r>
              <a:rPr lang="en-US" altLang="ru-RU" sz="2800" i="1" dirty="0">
                <a:cs typeface="Times New Roman" panose="02020603050405020304" pitchFamily="18" charset="0"/>
              </a:rPr>
              <a:t>DCE </a:t>
            </a:r>
            <a:r>
              <a:rPr lang="ru-RU" altLang="ru-RU" sz="2800" dirty="0">
                <a:cs typeface="Times New Roman" panose="02020603050405020304" pitchFamily="18" charset="0"/>
              </a:rPr>
              <a:t>равны как вертикальные. </a:t>
            </a:r>
            <a:r>
              <a:rPr lang="ru-RU" altLang="ru-RU" sz="2800" dirty="0"/>
              <a:t>Так как угол </a:t>
            </a:r>
            <a:r>
              <a:rPr lang="en-US" altLang="ru-RU" sz="2800" i="1" dirty="0">
                <a:cs typeface="Times New Roman" panose="02020603050405020304" pitchFamily="18" charset="0"/>
              </a:rPr>
              <a:t>BAC </a:t>
            </a:r>
            <a:r>
              <a:rPr lang="ru-RU" altLang="ru-RU" sz="2800" dirty="0"/>
              <a:t>меньше угла</a:t>
            </a:r>
            <a:r>
              <a:rPr lang="en-US" altLang="ru-RU" sz="2800" i="1" dirty="0">
                <a:cs typeface="Times New Roman" panose="02020603050405020304" pitchFamily="18" charset="0"/>
              </a:rPr>
              <a:t> DEC</a:t>
            </a:r>
            <a:r>
              <a:rPr lang="ru-RU" altLang="ru-RU" sz="2800" dirty="0"/>
              <a:t>, то угол </a:t>
            </a:r>
            <a:r>
              <a:rPr lang="en-US" altLang="ru-RU" sz="2800" i="1" dirty="0"/>
              <a:t>BAC </a:t>
            </a:r>
            <a:r>
              <a:rPr lang="ru-RU" altLang="ru-RU" sz="2800" dirty="0"/>
              <a:t>меньше угла </a:t>
            </a:r>
            <a:r>
              <a:rPr lang="en-US" altLang="ru-RU" sz="2800" i="1" dirty="0"/>
              <a:t>BCA</a:t>
            </a:r>
            <a:r>
              <a:rPr lang="en-US" altLang="ru-RU" sz="2800" dirty="0"/>
              <a:t>.</a:t>
            </a:r>
            <a:r>
              <a:rPr lang="ru-RU" altLang="ru-RU" sz="2800" dirty="0"/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Значит, </a:t>
            </a:r>
            <a:r>
              <a:rPr lang="ru-RU" altLang="ru-RU" sz="2800" dirty="0"/>
              <a:t>угол </a:t>
            </a:r>
            <a:r>
              <a:rPr lang="en-US" altLang="ru-RU" sz="2800" i="1" dirty="0">
                <a:cs typeface="Times New Roman" panose="02020603050405020304" pitchFamily="18" charset="0"/>
              </a:rPr>
              <a:t>AB &gt; BC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50181" name="Picture 5">
            <a:extLst>
              <a:ext uri="{FF2B5EF4-FFF2-40B4-BE49-F238E27FC236}">
                <a16:creationId xmlns:a16="http://schemas.microsoft.com/office/drawing/2014/main" id="{6473ED3A-513F-4110-9A54-454E871671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524000"/>
            <a:ext cx="2654300" cy="249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1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6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>
            <a:extLst>
              <a:ext uri="{FF2B5EF4-FFF2-40B4-BE49-F238E27FC236}">
                <a16:creationId xmlns:a16="http://schemas.microsoft.com/office/drawing/2014/main" id="{C0D4D3B3-C7A7-4AB8-ACAE-108EF87159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14707"/>
            <a:ext cx="89154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R="55880" algn="just"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Докажите, что сумма любых двух углов треугольника меньше 180</a:t>
            </a:r>
            <a:r>
              <a:rPr lang="ru-RU" sz="28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B9B3427C-FAFF-4291-AEFF-696259F2CA5B}"/>
              </a:ext>
            </a:extLst>
          </p:cNvPr>
          <p:cNvGrpSpPr/>
          <p:nvPr/>
        </p:nvGrpSpPr>
        <p:grpSpPr>
          <a:xfrm>
            <a:off x="228600" y="1988840"/>
            <a:ext cx="8915400" cy="4055490"/>
            <a:chOff x="228600" y="1196752"/>
            <a:chExt cx="8915400" cy="4055490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" name="Text Box 3">
                  <a:extLst>
                    <a:ext uri="{FF2B5EF4-FFF2-40B4-BE49-F238E27FC236}">
                      <a16:creationId xmlns:a16="http://schemas.microsoft.com/office/drawing/2014/main" id="{48A51BA7-BC55-4F9E-943E-C5637DDC144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28600" y="1196752"/>
                  <a:ext cx="8915400" cy="224676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R="55880" algn="just">
                    <a:buNone/>
                  </a:pPr>
                  <a:r>
                    <a:rPr lang="ru-RU" sz="2400" b="1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	</a:t>
                  </a:r>
                  <a:r>
                    <a:rPr lang="ru-RU" sz="2800" dirty="0">
                      <a:solidFill>
                        <a:srgbClr val="FF0000"/>
                      </a:solidFill>
                      <a:effectLst/>
                      <a:ea typeface="Times New Roman" panose="02020603050405020304" pitchFamily="18" charset="0"/>
                    </a:rPr>
                    <a:t>Решение.</a:t>
                  </a:r>
                  <a:r>
                    <a:rPr lang="ru-RU" sz="2800" dirty="0">
                      <a:effectLst/>
                      <a:ea typeface="Times New Roman" panose="02020603050405020304" pitchFamily="18" charset="0"/>
                    </a:rPr>
                    <a:t> </a:t>
                  </a:r>
                  <a:r>
                    <a:rPr lang="ru-RU" sz="2800" dirty="0">
                      <a:ea typeface="Times New Roman" panose="02020603050405020304" pitchFamily="18" charset="0"/>
                    </a:rPr>
                    <a:t>Рассмотрим треугольник </a:t>
                  </a:r>
                  <a:r>
                    <a:rPr lang="en-US" sz="2800" i="1" dirty="0">
                      <a:ea typeface="Times New Roman" panose="02020603050405020304" pitchFamily="18" charset="0"/>
                    </a:rPr>
                    <a:t>ABC</a:t>
                  </a:r>
                  <a:r>
                    <a:rPr lang="en-US" sz="2800" dirty="0">
                      <a:ea typeface="Times New Roman" panose="02020603050405020304" pitchFamily="18" charset="0"/>
                    </a:rPr>
                    <a:t>.</a:t>
                  </a:r>
                  <a:r>
                    <a:rPr lang="ru-RU" sz="2800" dirty="0">
                      <a:ea typeface="Times New Roman" panose="02020603050405020304" pitchFamily="18" charset="0"/>
                    </a:rPr>
                    <a:t> Докажем, что сумма углов</a:t>
                  </a:r>
                  <a:r>
                    <a:rPr lang="ru-RU" sz="2800" i="1" dirty="0">
                      <a:ea typeface="Times New Roman" panose="02020603050405020304" pitchFamily="18" charset="0"/>
                    </a:rPr>
                    <a:t> </a:t>
                  </a:r>
                  <a:r>
                    <a:rPr lang="en-US" sz="2800" i="1" dirty="0">
                      <a:ea typeface="Times New Roman" panose="02020603050405020304" pitchFamily="18" charset="0"/>
                    </a:rPr>
                    <a:t>B </a:t>
                  </a:r>
                  <a:r>
                    <a:rPr lang="ru-RU" sz="2800" dirty="0">
                      <a:ea typeface="Times New Roman" panose="02020603050405020304" pitchFamily="18" charset="0"/>
                    </a:rPr>
                    <a:t>и </a:t>
                  </a:r>
                  <a:r>
                    <a:rPr lang="en-US" sz="2800" i="1" dirty="0">
                      <a:ea typeface="Times New Roman" panose="02020603050405020304" pitchFamily="18" charset="0"/>
                    </a:rPr>
                    <a:t>C </a:t>
                  </a:r>
                  <a:r>
                    <a:rPr lang="ru-RU" sz="2800" dirty="0">
                      <a:effectLst/>
                      <a:ea typeface="Times New Roman" panose="02020603050405020304" pitchFamily="18" charset="0"/>
                    </a:rPr>
                    <a:t>меньше 180</a:t>
                  </a:r>
                  <a:r>
                    <a:rPr lang="ru-RU" sz="2800" baseline="30000" dirty="0">
                      <a:effectLst/>
                      <a:ea typeface="Times New Roman" panose="02020603050405020304" pitchFamily="18" charset="0"/>
                    </a:rPr>
                    <a:t>о</a:t>
                  </a:r>
                  <a:r>
                    <a:rPr lang="ru-RU" sz="2800" dirty="0">
                      <a:effectLst/>
                      <a:ea typeface="Times New Roman" panose="02020603050405020304" pitchFamily="18" charset="0"/>
                    </a:rPr>
                    <a:t>. Обозначим </a:t>
                  </a:r>
                  <a:r>
                    <a:rPr lang="en-US" sz="2800" i="1" dirty="0">
                      <a:effectLst/>
                      <a:ea typeface="Times New Roman" panose="02020603050405020304" pitchFamily="18" charset="0"/>
                    </a:rPr>
                    <a:t>BCD </a:t>
                  </a:r>
                  <a:r>
                    <a:rPr lang="ru-RU" sz="2800" dirty="0">
                      <a:ea typeface="Times New Roman" panose="02020603050405020304" pitchFamily="18" charset="0"/>
                    </a:rPr>
                    <a:t>внешний угол к у</a:t>
                  </a:r>
                  <a:r>
                    <a:rPr lang="ru-RU" sz="2800" dirty="0">
                      <a:effectLst/>
                      <a:ea typeface="Times New Roman" panose="02020603050405020304" pitchFamily="18" charset="0"/>
                    </a:rPr>
                    <a:t>глу </a:t>
                  </a:r>
                  <a:r>
                    <a:rPr lang="en-US" sz="2800" i="1" dirty="0">
                      <a:effectLst/>
                      <a:ea typeface="Times New Roman" panose="02020603050405020304" pitchFamily="18" charset="0"/>
                    </a:rPr>
                    <a:t>C</a:t>
                  </a:r>
                  <a:r>
                    <a:rPr lang="ru-RU" sz="2800" dirty="0">
                      <a:effectLst/>
                      <a:ea typeface="Times New Roman" panose="02020603050405020304" pitchFamily="18" charset="0"/>
                    </a:rPr>
                    <a:t>. Тогда </a:t>
                  </a:r>
                  <a14:m>
                    <m:oMath xmlns:m="http://schemas.openxmlformats.org/officeDocument/2006/math">
                      <m:r>
                        <a:rPr lang="ru-RU" sz="2800" i="1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sz="2800" b="0" i="1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sz="2800" b="0" i="1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𝐵𝐶𝐷</m:t>
                      </m:r>
                    </m:oMath>
                  </a14:m>
                  <a:r>
                    <a:rPr lang="en-US" sz="2800" dirty="0">
                      <a:effectLst/>
                      <a:ea typeface="Times New Roman" panose="02020603050405020304" pitchFamily="18" charset="0"/>
                    </a:rPr>
                    <a:t>,</a:t>
                  </a:r>
                  <a14:m>
                    <m:oMath xmlns:m="http://schemas.openxmlformats.org/officeDocument/2006/math">
                      <m:r>
                        <a:rPr 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𝐵𝐶𝐷</m:t>
                      </m:r>
                      <m:r>
                        <a:rPr lang="en-US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=180°</m:t>
                      </m:r>
                      <m:r>
                        <a:rPr lang="en-US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</m:oMath>
                  </a14:m>
                  <a:r>
                    <a:rPr lang="en-US" sz="2800" dirty="0">
                      <a:effectLst/>
                      <a:ea typeface="Times New Roman" panose="02020603050405020304" pitchFamily="18" charset="0"/>
                    </a:rPr>
                    <a:t> </a:t>
                  </a:r>
                  <a:r>
                    <a:rPr lang="ru-RU" sz="2800" dirty="0">
                      <a:effectLst/>
                      <a:ea typeface="Times New Roman" panose="02020603050405020304" pitchFamily="18" charset="0"/>
                    </a:rPr>
                    <a:t>Следовательно, </a:t>
                  </a:r>
                  <a14:m>
                    <m:oMath xmlns:m="http://schemas.openxmlformats.org/officeDocument/2006/math">
                      <m:r>
                        <a:rPr 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𝐵𝐶𝐷</m:t>
                      </m:r>
                      <m:r>
                        <a:rPr lang="en-US" sz="28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=180°</m:t>
                      </m:r>
                      <m:r>
                        <a:rPr lang="en-US" sz="28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ru-RU" sz="2800" dirty="0">
                    <a:effectLst/>
                    <a:ea typeface="Times New Roman" panose="02020603050405020304" pitchFamily="18" charset="0"/>
                  </a:endParaRPr>
                </a:p>
              </p:txBody>
            </p:sp>
          </mc:Choice>
          <mc:Fallback>
            <p:sp>
              <p:nvSpPr>
                <p:cNvPr id="6" name="Text Box 3">
                  <a:extLst>
                    <a:ext uri="{FF2B5EF4-FFF2-40B4-BE49-F238E27FC236}">
                      <a16:creationId xmlns:a16="http://schemas.microsoft.com/office/drawing/2014/main" id="{48A51BA7-BC55-4F9E-943E-C5637DDC144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28600" y="1196752"/>
                  <a:ext cx="8915400" cy="2246769"/>
                </a:xfrm>
                <a:prstGeom prst="rect">
                  <a:avLst/>
                </a:prstGeom>
                <a:blipFill>
                  <a:blip r:embed="rId3"/>
                  <a:stretch>
                    <a:fillRect l="-1436" t="-2710" r="-752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28D6E669-538C-4DA2-80C0-3D0F96441BE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275856" y="3212976"/>
              <a:ext cx="2592288" cy="2039266"/>
            </a:xfrm>
            <a:prstGeom prst="rect">
              <a:avLst/>
            </a:prstGeom>
          </p:spPr>
        </p:pic>
      </p:grpSp>
      <p:sp>
        <p:nvSpPr>
          <p:cNvPr id="9" name="Rectangle 2">
            <a:extLst>
              <a:ext uri="{FF2B5EF4-FFF2-40B4-BE49-F238E27FC236}">
                <a16:creationId xmlns:a16="http://schemas.microsoft.com/office/drawing/2014/main" id="{222CDFA0-BFAB-4590-A074-9EED02BCF1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21</a:t>
            </a:r>
            <a:r>
              <a:rPr lang="en-US" altLang="ru-RU" sz="3600" dirty="0">
                <a:solidFill>
                  <a:srgbClr val="FF3300"/>
                </a:solidFill>
              </a:rPr>
              <a:t>*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414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>
            <a:extLst>
              <a:ext uri="{FF2B5EF4-FFF2-40B4-BE49-F238E27FC236}">
                <a16:creationId xmlns:a16="http://schemas.microsoft.com/office/drawing/2014/main" id="{CC3DCFC6-B76B-4835-A2D0-1FDBC7B320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0635"/>
            <a:ext cx="8915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R="55880" algn="just">
              <a:buNone/>
            </a:pP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Следствие 1.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треугольнике может быть только один тупой угол.</a:t>
            </a:r>
            <a:r>
              <a:rPr lang="ru-RU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99845626-F795-422F-B79E-823402069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660569"/>
            <a:ext cx="8915400" cy="1274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R="55880" algn="just">
              <a:buNone/>
            </a:pP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Следствие 2.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треугольнике может быть только один прямой угол.</a:t>
            </a:r>
          </a:p>
          <a:p>
            <a:pPr marR="55880" algn="just"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Доказательство аналогично доказательству следствия 1.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DBDC22AD-54A0-4195-AAD2-C88BF13619DC}"/>
              </a:ext>
            </a:extLst>
          </p:cNvPr>
          <p:cNvGrpSpPr/>
          <p:nvPr/>
        </p:nvGrpSpPr>
        <p:grpSpPr>
          <a:xfrm>
            <a:off x="228600" y="764704"/>
            <a:ext cx="8915400" cy="3600399"/>
            <a:chOff x="228600" y="764704"/>
            <a:chExt cx="8915400" cy="3600399"/>
          </a:xfrm>
        </p:grpSpPr>
        <p:sp>
          <p:nvSpPr>
            <p:cNvPr id="10" name="Text Box 3">
              <a:extLst>
                <a:ext uri="{FF2B5EF4-FFF2-40B4-BE49-F238E27FC236}">
                  <a16:creationId xmlns:a16="http://schemas.microsoft.com/office/drawing/2014/main" id="{ABA14B26-0C75-4586-810E-DB932F3AEC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600" y="764704"/>
              <a:ext cx="8915400" cy="15696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R="55880" algn="just">
                <a:buNone/>
              </a:pPr>
              <a:r>
                <a:rPr lang="ru-RU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	</a:t>
              </a:r>
              <a:r>
                <a:rPr lang="ru-RU" sz="2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Доказательство.</a:t>
              </a:r>
              <a:r>
                <a:rPr lang="ru-RU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Пусть в треугольнике </a:t>
              </a:r>
              <a:r>
                <a:rPr lang="en-US" sz="24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ABC</a:t>
              </a:r>
              <a:r>
                <a:rPr lang="ru-RU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угол </a:t>
              </a:r>
              <a:r>
                <a:rPr lang="en-US" sz="24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C</a:t>
              </a:r>
              <a:r>
                <a:rPr lang="ru-RU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тупой. Тогда смежный с ним внешний угол </a:t>
              </a:r>
              <a:r>
                <a:rPr lang="en-US" sz="24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BCD </a:t>
              </a:r>
              <a:r>
                <a:rPr lang="ru-RU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будет острым. По доказанной теореме он больше внутренних углов </a:t>
              </a:r>
              <a:r>
                <a:rPr lang="en-US" sz="24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r>
                <a:rPr lang="ru-RU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и </a:t>
              </a:r>
              <a:r>
                <a:rPr lang="en-US" sz="24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B</a:t>
              </a:r>
              <a:r>
                <a:rPr lang="ru-RU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. Следовательно, углы </a:t>
              </a:r>
              <a:r>
                <a:rPr lang="en-US" sz="24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r>
                <a:rPr lang="ru-RU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и </a:t>
              </a:r>
              <a:r>
                <a:rPr lang="en-US" sz="24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B</a:t>
              </a:r>
              <a:r>
                <a:rPr lang="ru-RU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тоже острые. </a:t>
              </a:r>
              <a:r>
                <a:rPr lang="ru-RU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	</a:t>
              </a:r>
              <a:endPara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id="{61B6CD6D-8338-4891-8FE0-AE492F7F574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275856" y="2368052"/>
              <a:ext cx="2567636" cy="199705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15369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9CA34F3F-EB88-41AF-BDBE-5E4FAB71A9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22</a:t>
            </a:r>
            <a:r>
              <a:rPr lang="en-US" altLang="ru-RU" sz="3600" dirty="0">
                <a:solidFill>
                  <a:srgbClr val="FF3300"/>
                </a:solidFill>
              </a:rPr>
              <a:t>*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2227" name="Text Box 3">
            <a:extLst>
              <a:ext uri="{FF2B5EF4-FFF2-40B4-BE49-F238E27FC236}">
                <a16:creationId xmlns:a16="http://schemas.microsoft.com/office/drawing/2014/main" id="{BF83D07A-421F-44A6-BAF1-E8255E860C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3600" dirty="0"/>
              <a:t>	</a:t>
            </a:r>
            <a:r>
              <a:rPr lang="ru-RU" altLang="ru-RU" sz="2800" dirty="0"/>
              <a:t>В треугольнике </a:t>
            </a:r>
            <a:r>
              <a:rPr lang="en-US" altLang="ru-RU" sz="2800" i="1" dirty="0"/>
              <a:t>ABC </a:t>
            </a:r>
            <a:r>
              <a:rPr lang="ru-RU" altLang="ru-RU" sz="2800" dirty="0"/>
              <a:t>выполняется неравенство </a:t>
            </a:r>
            <a:r>
              <a:rPr lang="en-US" altLang="ru-RU" sz="2800" i="1" dirty="0"/>
              <a:t>AC </a:t>
            </a:r>
            <a:r>
              <a:rPr lang="en-US" altLang="ru-RU" sz="2800" dirty="0"/>
              <a:t>&gt; </a:t>
            </a:r>
            <a:r>
              <a:rPr lang="en-US" altLang="ru-RU" sz="2800" i="1" dirty="0"/>
              <a:t>BC</a:t>
            </a:r>
            <a:r>
              <a:rPr lang="en-US" altLang="ru-RU" sz="2800" dirty="0"/>
              <a:t>, </a:t>
            </a:r>
            <a:r>
              <a:rPr lang="en-US" altLang="ru-RU" sz="2800" i="1" dirty="0"/>
              <a:t>CD </a:t>
            </a:r>
            <a:r>
              <a:rPr lang="ru-RU" altLang="ru-RU" sz="2800" dirty="0"/>
              <a:t>– медиана. Докажите, что угол</a:t>
            </a:r>
            <a:r>
              <a:rPr lang="en-US" altLang="ru-RU" sz="2800" dirty="0"/>
              <a:t> </a:t>
            </a:r>
            <a:r>
              <a:rPr lang="en-US" altLang="ru-RU" sz="2800" i="1" dirty="0"/>
              <a:t>BCD</a:t>
            </a:r>
            <a:r>
              <a:rPr lang="ru-RU" altLang="ru-RU" sz="2800" dirty="0"/>
              <a:t> больше угла </a:t>
            </a:r>
            <a:r>
              <a:rPr lang="en-US" altLang="ru-RU" sz="2800" i="1" dirty="0"/>
              <a:t>ACD</a:t>
            </a:r>
            <a:r>
              <a:rPr lang="ru-RU" altLang="ru-RU" sz="2800" dirty="0"/>
              <a:t>.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52228" name="Picture 11">
            <a:extLst>
              <a:ext uri="{FF2B5EF4-FFF2-40B4-BE49-F238E27FC236}">
                <a16:creationId xmlns:a16="http://schemas.microsoft.com/office/drawing/2014/main" id="{2129C110-B035-450E-AA94-3A45E0CD35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09800"/>
            <a:ext cx="2554288" cy="218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0845" name="Group 13">
            <a:extLst>
              <a:ext uri="{FF2B5EF4-FFF2-40B4-BE49-F238E27FC236}">
                <a16:creationId xmlns:a16="http://schemas.microsoft.com/office/drawing/2014/main" id="{AB0A7314-7724-44FE-A91F-2D5740CF9EB6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209800"/>
            <a:ext cx="8610600" cy="4422775"/>
            <a:chOff x="240" y="1392"/>
            <a:chExt cx="5424" cy="2786"/>
          </a:xfrm>
        </p:grpSpPr>
        <p:sp>
          <p:nvSpPr>
            <p:cNvPr id="52230" name="Text Box 4">
              <a:extLst>
                <a:ext uri="{FF2B5EF4-FFF2-40B4-BE49-F238E27FC236}">
                  <a16:creationId xmlns:a16="http://schemas.microsoft.com/office/drawing/2014/main" id="{C72474DE-19C4-42DA-BC17-7846613FD3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8" y="1392"/>
              <a:ext cx="3696" cy="27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800" dirty="0">
                  <a:solidFill>
                    <a:srgbClr val="FF3300"/>
                  </a:solidFill>
                </a:rPr>
                <a:t>Решение. </a:t>
              </a:r>
              <a:r>
                <a:rPr lang="ru-RU" altLang="ru-RU" sz="2800" dirty="0"/>
                <a:t>Отложим на продолжении медианы </a:t>
              </a:r>
              <a:r>
                <a:rPr lang="en-US" altLang="ru-RU" sz="2800" i="1" dirty="0"/>
                <a:t>CD</a:t>
              </a:r>
              <a:r>
                <a:rPr lang="ru-RU" altLang="ru-RU" sz="2800" i="1" dirty="0"/>
                <a:t> </a:t>
              </a:r>
              <a:r>
                <a:rPr lang="ru-RU" altLang="ru-RU" sz="2800" dirty="0"/>
                <a:t>отрезок </a:t>
              </a:r>
              <a:r>
                <a:rPr lang="en-US" altLang="ru-RU" sz="2800" i="1" dirty="0"/>
                <a:t>DE</a:t>
              </a:r>
              <a:r>
                <a:rPr lang="ru-RU" altLang="ru-RU" sz="2800" dirty="0"/>
                <a:t>, равный отрезку </a:t>
              </a:r>
              <a:r>
                <a:rPr lang="en-US" altLang="ru-RU" sz="2800" i="1" dirty="0"/>
                <a:t>CD</a:t>
              </a:r>
              <a:r>
                <a:rPr lang="en-US" altLang="ru-RU" sz="2800" dirty="0"/>
                <a:t>. </a:t>
              </a:r>
              <a:r>
                <a:rPr lang="ru-RU" altLang="ru-RU" sz="2800" dirty="0"/>
                <a:t>Треугольники </a:t>
              </a:r>
              <a:r>
                <a:rPr lang="en-US" altLang="ru-RU" sz="2800" i="1" dirty="0"/>
                <a:t>BCD </a:t>
              </a:r>
              <a:r>
                <a:rPr lang="ru-RU" altLang="ru-RU" sz="2800" dirty="0"/>
                <a:t>и </a:t>
              </a:r>
              <a:r>
                <a:rPr lang="en-US" altLang="ru-RU" sz="2800" i="1" dirty="0"/>
                <a:t>AED </a:t>
              </a:r>
              <a:r>
                <a:rPr lang="ru-RU" altLang="ru-RU" sz="2800" dirty="0"/>
                <a:t>равны по двум сторонам и углу между ними. Следовательно, </a:t>
              </a:r>
              <a:r>
                <a:rPr lang="en-US" altLang="ru-RU" sz="2800" i="1" dirty="0"/>
                <a:t>BC = AE </a:t>
              </a:r>
              <a:r>
                <a:rPr lang="ru-RU" altLang="ru-RU" sz="2800" dirty="0"/>
                <a:t>и угол </a:t>
              </a:r>
              <a:r>
                <a:rPr lang="en-US" altLang="ru-RU" sz="2800" i="1" dirty="0"/>
                <a:t>BCD </a:t>
              </a:r>
              <a:r>
                <a:rPr lang="ru-RU" altLang="ru-RU" sz="2800" dirty="0"/>
                <a:t>равен углу </a:t>
              </a:r>
              <a:r>
                <a:rPr lang="en-US" altLang="ru-RU" sz="2800" i="1" dirty="0"/>
                <a:t>AED</a:t>
              </a:r>
              <a:r>
                <a:rPr lang="ru-RU" altLang="ru-RU" sz="2800" dirty="0"/>
                <a:t>. В треугольнике </a:t>
              </a:r>
              <a:r>
                <a:rPr lang="en-US" altLang="ru-RU" sz="2800" i="1" dirty="0"/>
                <a:t>ACE </a:t>
              </a:r>
              <a:r>
                <a:rPr lang="ru-RU" altLang="ru-RU" sz="2800" dirty="0"/>
                <a:t>сторона </a:t>
              </a:r>
              <a:r>
                <a:rPr lang="en-US" altLang="ru-RU" sz="2800" i="1" dirty="0"/>
                <a:t>AC </a:t>
              </a:r>
              <a:r>
                <a:rPr lang="ru-RU" altLang="ru-RU" sz="2800" dirty="0"/>
                <a:t>больше стороны </a:t>
              </a:r>
              <a:r>
                <a:rPr lang="en-US" altLang="ru-RU" sz="2800" i="1" dirty="0"/>
                <a:t>AE</a:t>
              </a:r>
              <a:r>
                <a:rPr lang="ru-RU" altLang="ru-RU" sz="2800" dirty="0"/>
                <a:t>, следовательно, угол </a:t>
              </a:r>
              <a:r>
                <a:rPr lang="en-US" altLang="ru-RU" sz="2800" i="1" dirty="0"/>
                <a:t>E </a:t>
              </a:r>
              <a:r>
                <a:rPr lang="ru-RU" altLang="ru-RU" sz="2800" dirty="0"/>
                <a:t>больше угла </a:t>
              </a:r>
              <a:r>
                <a:rPr lang="ru-RU" altLang="ru-RU" sz="2800" i="1" dirty="0"/>
                <a:t>С</a:t>
              </a:r>
              <a:r>
                <a:rPr lang="en-US" altLang="ru-RU" sz="2800" i="1" dirty="0"/>
                <a:t>. </a:t>
              </a:r>
              <a:r>
                <a:rPr lang="ru-RU" altLang="ru-RU" sz="2800" dirty="0"/>
                <a:t>Значит, угол</a:t>
              </a:r>
              <a:r>
                <a:rPr lang="en-US" altLang="ru-RU" sz="2800" dirty="0"/>
                <a:t> </a:t>
              </a:r>
              <a:r>
                <a:rPr lang="en-US" altLang="ru-RU" sz="2800" i="1" dirty="0"/>
                <a:t>BCD</a:t>
              </a:r>
              <a:r>
                <a:rPr lang="ru-RU" altLang="ru-RU" sz="2800" dirty="0"/>
                <a:t> больше угла </a:t>
              </a:r>
              <a:r>
                <a:rPr lang="en-US" altLang="ru-RU" sz="2800" i="1" dirty="0"/>
                <a:t>ACD</a:t>
              </a:r>
              <a:r>
                <a:rPr lang="ru-RU" altLang="ru-RU" sz="2800" dirty="0"/>
                <a:t>.</a:t>
              </a:r>
              <a:r>
                <a:rPr lang="ru-RU" altLang="ru-RU" dirty="0">
                  <a:cs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52231" name="Picture 12">
              <a:extLst>
                <a:ext uri="{FF2B5EF4-FFF2-40B4-BE49-F238E27FC236}">
                  <a16:creationId xmlns:a16="http://schemas.microsoft.com/office/drawing/2014/main" id="{9791773E-F10F-4A3C-B069-F076BFAA75D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" y="1392"/>
              <a:ext cx="1609" cy="2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0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5D384774-E3CD-4B81-B3C3-DE54BCC2EC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23</a:t>
            </a:r>
            <a:r>
              <a:rPr lang="en-US" altLang="ru-RU" sz="3600" dirty="0">
                <a:solidFill>
                  <a:srgbClr val="FF3300"/>
                </a:solidFill>
              </a:rPr>
              <a:t>*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4275" name="Text Box 3">
            <a:extLst>
              <a:ext uri="{FF2B5EF4-FFF2-40B4-BE49-F238E27FC236}">
                <a16:creationId xmlns:a16="http://schemas.microsoft.com/office/drawing/2014/main" id="{BE8C13C8-6375-45E3-8928-6FF64AA207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1068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3600"/>
              <a:t>	</a:t>
            </a:r>
            <a:r>
              <a:rPr lang="ru-RU" altLang="ru-RU" sz="2800"/>
              <a:t>В треугольнике </a:t>
            </a:r>
            <a:r>
              <a:rPr lang="en-US" altLang="ru-RU" sz="2800" i="1"/>
              <a:t>ABC </a:t>
            </a:r>
            <a:r>
              <a:rPr lang="ru-RU" altLang="ru-RU" sz="2800"/>
              <a:t>выполняется неравенство </a:t>
            </a:r>
            <a:r>
              <a:rPr lang="en-US" altLang="ru-RU" sz="2800" i="1"/>
              <a:t>AC </a:t>
            </a:r>
            <a:r>
              <a:rPr lang="en-US" altLang="ru-RU" sz="2800"/>
              <a:t>&gt; </a:t>
            </a:r>
            <a:r>
              <a:rPr lang="en-US" altLang="ru-RU" sz="2800" i="1"/>
              <a:t>BC</a:t>
            </a:r>
            <a:r>
              <a:rPr lang="en-US" altLang="ru-RU" sz="2800"/>
              <a:t>, </a:t>
            </a:r>
            <a:r>
              <a:rPr lang="en-US" altLang="ru-RU" sz="2800" i="1"/>
              <a:t>CD </a:t>
            </a:r>
            <a:r>
              <a:rPr lang="ru-RU" altLang="ru-RU" sz="2800"/>
              <a:t>– биссектриса. Докажите, что </a:t>
            </a:r>
            <a:r>
              <a:rPr lang="en-US" altLang="ru-RU" sz="2800" i="1"/>
              <a:t>AD</a:t>
            </a:r>
            <a:r>
              <a:rPr lang="ru-RU" altLang="ru-RU" sz="2800"/>
              <a:t> больше </a:t>
            </a:r>
            <a:r>
              <a:rPr lang="en-US" altLang="ru-RU" sz="2800" i="1"/>
              <a:t>BD</a:t>
            </a:r>
            <a:r>
              <a:rPr lang="ru-RU" altLang="ru-RU" sz="2800"/>
              <a:t>.</a:t>
            </a:r>
            <a:r>
              <a:rPr lang="ru-RU" altLang="ru-RU" sz="280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54276" name="Picture 8">
            <a:extLst>
              <a:ext uri="{FF2B5EF4-FFF2-40B4-BE49-F238E27FC236}">
                <a16:creationId xmlns:a16="http://schemas.microsoft.com/office/drawing/2014/main" id="{968D88EE-6486-4423-B81A-F94B05B775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286000"/>
            <a:ext cx="2511425" cy="2078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2890" name="Group 10">
            <a:extLst>
              <a:ext uri="{FF2B5EF4-FFF2-40B4-BE49-F238E27FC236}">
                <a16:creationId xmlns:a16="http://schemas.microsoft.com/office/drawing/2014/main" id="{C1E329E6-BC6B-4DE2-BB3C-A27B5CF8CD83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286000"/>
            <a:ext cx="8991600" cy="3506788"/>
            <a:chOff x="96" y="1440"/>
            <a:chExt cx="5664" cy="2209"/>
          </a:xfrm>
        </p:grpSpPr>
        <p:sp>
          <p:nvSpPr>
            <p:cNvPr id="54278" name="Text Box 6">
              <a:extLst>
                <a:ext uri="{FF2B5EF4-FFF2-40B4-BE49-F238E27FC236}">
                  <a16:creationId xmlns:a16="http://schemas.microsoft.com/office/drawing/2014/main" id="{E230E01F-4C42-4C6E-9D24-9BE2606779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2784"/>
              <a:ext cx="5664" cy="8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800" dirty="0">
                  <a:solidFill>
                    <a:srgbClr val="FF3300"/>
                  </a:solidFill>
                </a:rPr>
                <a:t>	Решение. </a:t>
              </a:r>
              <a:r>
                <a:rPr lang="ru-RU" altLang="ru-RU" sz="2800" dirty="0"/>
                <a:t>В силу предыдущей задачи, для медианы </a:t>
              </a:r>
              <a:r>
                <a:rPr lang="en-US" altLang="ru-RU" sz="2800" i="1" dirty="0"/>
                <a:t>CM </a:t>
              </a:r>
              <a:r>
                <a:rPr lang="ru-RU" altLang="ru-RU" sz="2800" dirty="0"/>
                <a:t>угол </a:t>
              </a:r>
              <a:r>
                <a:rPr lang="en-US" altLang="ru-RU" sz="2800" i="1" dirty="0"/>
                <a:t>ACM </a:t>
              </a:r>
              <a:r>
                <a:rPr lang="ru-RU" altLang="ru-RU" sz="2800" dirty="0"/>
                <a:t>меньше угла </a:t>
              </a:r>
              <a:r>
                <a:rPr lang="en-US" altLang="ru-RU" sz="2800" i="1" dirty="0"/>
                <a:t>BCM</a:t>
              </a:r>
              <a:r>
                <a:rPr lang="ru-RU" altLang="ru-RU" sz="2800" dirty="0"/>
                <a:t>. Следовательно, медиана </a:t>
              </a:r>
              <a:r>
                <a:rPr lang="en-US" altLang="ru-RU" sz="2800" i="1" dirty="0"/>
                <a:t>CM </a:t>
              </a:r>
              <a:r>
                <a:rPr lang="ru-RU" altLang="ru-RU" sz="2800" dirty="0"/>
                <a:t>лежит внутри угла </a:t>
              </a:r>
              <a:r>
                <a:rPr lang="en-US" altLang="ru-RU" sz="2800" i="1" dirty="0"/>
                <a:t>ACD</a:t>
              </a:r>
              <a:r>
                <a:rPr lang="ru-RU" altLang="ru-RU" sz="2800" dirty="0"/>
                <a:t>. Значит, </a:t>
              </a:r>
              <a:r>
                <a:rPr lang="en-US" altLang="ru-RU" sz="2800" i="1" dirty="0"/>
                <a:t>AD &gt; BD</a:t>
              </a:r>
              <a:r>
                <a:rPr lang="en-US" altLang="ru-RU" sz="2800" dirty="0"/>
                <a:t>.</a:t>
              </a:r>
              <a:endParaRPr lang="ru-RU" altLang="ru-RU" dirty="0">
                <a:cs typeface="Times New Roman" panose="02020603050405020304" pitchFamily="18" charset="0"/>
              </a:endParaRPr>
            </a:p>
          </p:txBody>
        </p:sp>
        <p:pic>
          <p:nvPicPr>
            <p:cNvPr id="54279" name="Picture 9">
              <a:extLst>
                <a:ext uri="{FF2B5EF4-FFF2-40B4-BE49-F238E27FC236}">
                  <a16:creationId xmlns:a16="http://schemas.microsoft.com/office/drawing/2014/main" id="{737C36A8-5635-4EDB-AE6C-FD6D06E034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1440"/>
              <a:ext cx="1582" cy="13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2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>
            <a:extLst>
              <a:ext uri="{FF2B5EF4-FFF2-40B4-BE49-F238E27FC236}">
                <a16:creationId xmlns:a16="http://schemas.microsoft.com/office/drawing/2014/main" id="{CC3DCFC6-B76B-4835-A2D0-1FDBC7B320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8995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solidFill>
                  <a:srgbClr val="FF0000"/>
                </a:solidFill>
              </a:rPr>
              <a:t>	Теорема. </a:t>
            </a:r>
            <a:r>
              <a:rPr lang="ru-RU" altLang="ru-RU" sz="2800" dirty="0"/>
              <a:t>В произвольном треугольнике против большей стороны</a:t>
            </a:r>
            <a:r>
              <a:rPr lang="en-US" altLang="ru-RU" sz="2800" dirty="0"/>
              <a:t> </a:t>
            </a:r>
            <a:r>
              <a:rPr lang="ru-RU" altLang="ru-RU" sz="2800" dirty="0"/>
              <a:t>лежит больший угол.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5124" name="Picture 8">
            <a:extLst>
              <a:ext uri="{FF2B5EF4-FFF2-40B4-BE49-F238E27FC236}">
                <a16:creationId xmlns:a16="http://schemas.microsoft.com/office/drawing/2014/main" id="{974C025C-0404-4104-8949-8401DEE963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299" y="1079447"/>
            <a:ext cx="2960688" cy="170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4F1BD439-2655-4AD9-9268-050E5535BAA3}"/>
              </a:ext>
            </a:extLst>
          </p:cNvPr>
          <p:cNvGrpSpPr/>
          <p:nvPr/>
        </p:nvGrpSpPr>
        <p:grpSpPr>
          <a:xfrm>
            <a:off x="0" y="1031822"/>
            <a:ext cx="9144000" cy="4925032"/>
            <a:chOff x="0" y="927155"/>
            <a:chExt cx="9144000" cy="4925032"/>
          </a:xfrm>
        </p:grpSpPr>
        <p:pic>
          <p:nvPicPr>
            <p:cNvPr id="5126" name="Picture 9">
              <a:extLst>
                <a:ext uri="{FF2B5EF4-FFF2-40B4-BE49-F238E27FC236}">
                  <a16:creationId xmlns:a16="http://schemas.microsoft.com/office/drawing/2014/main" id="{8599DFD4-C3BA-4ADE-865B-F6C90DEA0A1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8064" y="927155"/>
              <a:ext cx="2960688" cy="1803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 Box 3">
                  <a:extLst>
                    <a:ext uri="{FF2B5EF4-FFF2-40B4-BE49-F238E27FC236}">
                      <a16:creationId xmlns:a16="http://schemas.microsoft.com/office/drawing/2014/main" id="{32C6AE1E-3A0A-4935-8502-43E6240AC11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3112976"/>
                  <a:ext cx="9144000" cy="273921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just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ru-RU" altLang="ru-RU" sz="2800" dirty="0">
                      <a:solidFill>
                        <a:srgbClr val="FF0000"/>
                      </a:solidFill>
                    </a:rPr>
                    <a:t>	</a:t>
                  </a:r>
                  <a:r>
                    <a:rPr lang="ru-RU" sz="2400" dirty="0">
                      <a:solidFill>
                        <a:srgbClr val="FF0000"/>
                      </a:solidFill>
                      <a:effectLst/>
                      <a:ea typeface="Times New Roman" panose="02020603050405020304" pitchFamily="18" charset="0"/>
                    </a:rPr>
                    <a:t>Доказательство.</a:t>
                  </a:r>
                  <a:r>
                    <a:rPr lang="ru-RU" sz="2400" dirty="0">
                      <a:effectLst/>
                      <a:ea typeface="Times New Roman" panose="02020603050405020304" pitchFamily="18" charset="0"/>
                    </a:rPr>
                    <a:t> Пусть в треугольнике </a:t>
                  </a:r>
                  <a:r>
                    <a:rPr lang="ru-RU" sz="2400" i="1" dirty="0">
                      <a:effectLst/>
                      <a:ea typeface="Times New Roman" panose="02020603050405020304" pitchFamily="18" charset="0"/>
                    </a:rPr>
                    <a:t>АВС</a:t>
                  </a:r>
                  <a:r>
                    <a:rPr lang="ru-RU" sz="2400" dirty="0">
                      <a:effectLst/>
                      <a:ea typeface="Times New Roman" panose="02020603050405020304" pitchFamily="18" charset="0"/>
                    </a:rPr>
                    <a:t> сторона </a:t>
                  </a:r>
                  <a:r>
                    <a:rPr lang="ru-RU" sz="2400" i="1" dirty="0">
                      <a:effectLst/>
                      <a:ea typeface="Times New Roman" panose="02020603050405020304" pitchFamily="18" charset="0"/>
                    </a:rPr>
                    <a:t>АВ</a:t>
                  </a:r>
                  <a:r>
                    <a:rPr lang="ru-RU" sz="2400" dirty="0">
                      <a:effectLst/>
                      <a:ea typeface="Times New Roman" panose="02020603050405020304" pitchFamily="18" charset="0"/>
                    </a:rPr>
                    <a:t> больше сторо­ны </a:t>
                  </a:r>
                  <a:r>
                    <a:rPr lang="ru-RU" sz="2400" i="1" dirty="0">
                      <a:effectLst/>
                      <a:ea typeface="Times New Roman" panose="02020603050405020304" pitchFamily="18" charset="0"/>
                    </a:rPr>
                    <a:t>АС</a:t>
                  </a:r>
                  <a:r>
                    <a:rPr lang="ru-RU" sz="2400" dirty="0">
                      <a:effectLst/>
                      <a:ea typeface="Times New Roman" panose="02020603050405020304" pitchFamily="18" charset="0"/>
                    </a:rPr>
                    <a:t>. Докажем, что угол </a:t>
                  </a:r>
                  <a:r>
                    <a:rPr lang="ru-RU" sz="2400" i="1" dirty="0">
                      <a:effectLst/>
                      <a:ea typeface="Times New Roman" panose="02020603050405020304" pitchFamily="18" charset="0"/>
                    </a:rPr>
                    <a:t>С</a:t>
                  </a:r>
                  <a:r>
                    <a:rPr lang="ru-RU" sz="2400" dirty="0">
                      <a:effectLst/>
                      <a:ea typeface="Times New Roman" panose="02020603050405020304" pitchFamily="18" charset="0"/>
                    </a:rPr>
                    <a:t> больше угла </a:t>
                  </a:r>
                  <a:r>
                    <a:rPr lang="ru-RU" sz="2400" i="1" dirty="0">
                      <a:effectLst/>
                      <a:ea typeface="Times New Roman" panose="02020603050405020304" pitchFamily="18" charset="0"/>
                    </a:rPr>
                    <a:t>В</a:t>
                  </a:r>
                  <a:r>
                    <a:rPr lang="ru-RU" sz="2400" dirty="0">
                      <a:effectLst/>
                      <a:ea typeface="Times New Roman" panose="02020603050405020304" pitchFamily="18" charset="0"/>
                    </a:rPr>
                    <a:t>. Для этого отложим на луче </a:t>
                  </a:r>
                  <a:r>
                    <a:rPr lang="ru-RU" sz="2400" i="1" dirty="0">
                      <a:effectLst/>
                      <a:ea typeface="Times New Roman" panose="02020603050405020304" pitchFamily="18" charset="0"/>
                    </a:rPr>
                    <a:t>АВ</a:t>
                  </a:r>
                  <a:r>
                    <a:rPr lang="ru-RU" sz="2400" dirty="0">
                      <a:effectLst/>
                      <a:ea typeface="Times New Roman" panose="02020603050405020304" pitchFamily="18" charset="0"/>
                    </a:rPr>
                    <a:t> отрезок </a:t>
                  </a:r>
                  <a:r>
                    <a:rPr lang="ru-RU" sz="2400" i="1" dirty="0">
                      <a:effectLst/>
                      <a:ea typeface="Times New Roman" panose="02020603050405020304" pitchFamily="18" charset="0"/>
                    </a:rPr>
                    <a:t>AD</a:t>
                  </a:r>
                  <a:r>
                    <a:rPr lang="ru-RU" sz="2400" dirty="0">
                      <a:effectLst/>
                      <a:ea typeface="Times New Roman" panose="02020603050405020304" pitchFamily="18" charset="0"/>
                    </a:rPr>
                    <a:t>, равный стороне </a:t>
                  </a:r>
                  <a:r>
                    <a:rPr lang="ru-RU" sz="2400" i="1" dirty="0">
                      <a:effectLst/>
                      <a:ea typeface="Times New Roman" panose="02020603050405020304" pitchFamily="18" charset="0"/>
                    </a:rPr>
                    <a:t>АС</a:t>
                  </a:r>
                  <a:r>
                    <a:rPr lang="ru-RU" sz="2400" dirty="0">
                      <a:effectLst/>
                      <a:ea typeface="Times New Roman" panose="02020603050405020304" pitchFamily="18" charset="0"/>
                    </a:rPr>
                    <a:t>. Треугольник </a:t>
                  </a:r>
                  <a:r>
                    <a:rPr lang="ru-RU" sz="2400" i="1" dirty="0">
                      <a:effectLst/>
                      <a:ea typeface="Times New Roman" panose="02020603050405020304" pitchFamily="18" charset="0"/>
                    </a:rPr>
                    <a:t>АСD</a:t>
                  </a:r>
                  <a:r>
                    <a:rPr lang="ru-RU" sz="2400" dirty="0">
                      <a:effectLst/>
                      <a:ea typeface="Times New Roman" panose="02020603050405020304" pitchFamily="18" charset="0"/>
                    </a:rPr>
                    <a:t> - равнобед­ренный. Следовательно, </a:t>
                  </a:r>
                  <a14:m>
                    <m:oMath xmlns:m="http://schemas.openxmlformats.org/officeDocument/2006/math">
                      <m:r>
                        <a:rPr lang="ru-RU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∠</m:t>
                      </m:r>
                    </m:oMath>
                  </a14:m>
                  <a:r>
                    <a:rPr lang="ru-RU" sz="2400" dirty="0">
                      <a:effectLst/>
                      <a:ea typeface="Times New Roman" panose="02020603050405020304" pitchFamily="18" charset="0"/>
                    </a:rPr>
                    <a:t>1 = </a:t>
                  </a:r>
                  <a14:m>
                    <m:oMath xmlns:m="http://schemas.openxmlformats.org/officeDocument/2006/math">
                      <m:r>
                        <a:rPr lang="ru-RU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∠</m:t>
                      </m:r>
                    </m:oMath>
                  </a14:m>
                  <a:r>
                    <a:rPr lang="ru-RU" sz="2400" dirty="0">
                      <a:effectLst/>
                      <a:ea typeface="Times New Roman" panose="02020603050405020304" pitchFamily="18" charset="0"/>
                    </a:rPr>
                    <a:t>2. Угол 1 составляет часть угла </a:t>
                  </a:r>
                  <a:r>
                    <a:rPr lang="ru-RU" sz="2400" i="1" dirty="0">
                      <a:effectLst/>
                      <a:ea typeface="Times New Roman" panose="02020603050405020304" pitchFamily="18" charset="0"/>
                    </a:rPr>
                    <a:t>С</a:t>
                  </a:r>
                  <a:r>
                    <a:rPr lang="ru-RU" sz="2400" dirty="0">
                      <a:effectLst/>
                      <a:ea typeface="Times New Roman" panose="02020603050405020304" pitchFamily="18" charset="0"/>
                    </a:rPr>
                    <a:t>. Поэто­му </a:t>
                  </a:r>
                  <a14:m>
                    <m:oMath xmlns:m="http://schemas.openxmlformats.org/officeDocument/2006/math">
                      <m:r>
                        <a:rPr lang="ru-RU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∠</m:t>
                      </m:r>
                    </m:oMath>
                  </a14:m>
                  <a:r>
                    <a:rPr lang="ru-RU" sz="2400" dirty="0">
                      <a:effectLst/>
                      <a:ea typeface="Times New Roman" panose="02020603050405020304" pitchFamily="18" charset="0"/>
                    </a:rPr>
                    <a:t>1 &lt; </a:t>
                  </a:r>
                  <a14:m>
                    <m:oMath xmlns:m="http://schemas.openxmlformats.org/officeDocument/2006/math">
                      <m:r>
                        <a:rPr lang="ru-RU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∠</m:t>
                      </m:r>
                    </m:oMath>
                  </a14:m>
                  <a:r>
                    <a:rPr lang="ru-RU" sz="2400" dirty="0">
                      <a:effectLst/>
                      <a:ea typeface="Times New Roman" panose="02020603050405020304" pitchFamily="18" charset="0"/>
                    </a:rPr>
                    <a:t>C. С другой стороны, угол 2 является внешним углом треуголь­ника </a:t>
                  </a:r>
                  <a:r>
                    <a:rPr lang="ru-RU" sz="2400" i="1" dirty="0">
                      <a:effectLst/>
                      <a:ea typeface="Times New Roman" panose="02020603050405020304" pitchFamily="18" charset="0"/>
                    </a:rPr>
                    <a:t>ВСD</a:t>
                  </a:r>
                  <a:r>
                    <a:rPr lang="ru-RU" sz="2400" dirty="0">
                      <a:effectLst/>
                      <a:ea typeface="Times New Roman" panose="02020603050405020304" pitchFamily="18" charset="0"/>
                    </a:rPr>
                    <a:t>. Поэтому </a:t>
                  </a:r>
                  <a14:m>
                    <m:oMath xmlns:m="http://schemas.openxmlformats.org/officeDocument/2006/math">
                      <m:r>
                        <a:rPr lang="ru-RU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∠</m:t>
                      </m:r>
                    </m:oMath>
                  </a14:m>
                  <a:r>
                    <a:rPr lang="ru-RU" sz="2400" dirty="0">
                      <a:effectLst/>
                      <a:ea typeface="Times New Roman" panose="02020603050405020304" pitchFamily="18" charset="0"/>
                    </a:rPr>
                    <a:t>2 &gt; </a:t>
                  </a:r>
                  <a14:m>
                    <m:oMath xmlns:m="http://schemas.openxmlformats.org/officeDocument/2006/math">
                      <m:r>
                        <a:rPr lang="ru-RU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∠</m:t>
                      </m:r>
                    </m:oMath>
                  </a14:m>
                  <a:r>
                    <a:rPr lang="ru-RU" sz="2400" i="1" dirty="0">
                      <a:effectLst/>
                      <a:ea typeface="Times New Roman" panose="02020603050405020304" pitchFamily="18" charset="0"/>
                    </a:rPr>
                    <a:t>B</a:t>
                  </a:r>
                  <a:r>
                    <a:rPr lang="ru-RU" sz="2400" dirty="0">
                      <a:effectLst/>
                      <a:ea typeface="Times New Roman" panose="02020603050405020304" pitchFamily="18" charset="0"/>
                    </a:rPr>
                    <a:t>. Следовательно, имеем </a:t>
                  </a:r>
                  <a14:m>
                    <m:oMath xmlns:m="http://schemas.openxmlformats.org/officeDocument/2006/math">
                      <m:r>
                        <a:rPr lang="ru-RU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∠</m:t>
                      </m:r>
                    </m:oMath>
                  </a14:m>
                  <a:r>
                    <a:rPr lang="ru-RU" sz="2400" i="1" dirty="0">
                      <a:effectLst/>
                      <a:ea typeface="Times New Roman" panose="02020603050405020304" pitchFamily="18" charset="0"/>
                    </a:rPr>
                    <a:t>C</a:t>
                  </a:r>
                  <a:r>
                    <a:rPr lang="ru-RU" sz="2400" dirty="0">
                      <a:effectLst/>
                      <a:ea typeface="Times New Roman" panose="02020603050405020304" pitchFamily="18" charset="0"/>
                    </a:rPr>
                    <a:t> &gt; </a:t>
                  </a:r>
                  <a14:m>
                    <m:oMath xmlns:m="http://schemas.openxmlformats.org/officeDocument/2006/math">
                      <m:r>
                        <a:rPr lang="ru-RU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∠</m:t>
                      </m:r>
                    </m:oMath>
                  </a14:m>
                  <a:r>
                    <a:rPr lang="ru-RU" sz="2400" dirty="0">
                      <a:effectLst/>
                      <a:ea typeface="Times New Roman" panose="02020603050405020304" pitchFamily="18" charset="0"/>
                    </a:rPr>
                    <a:t>1 = </a:t>
                  </a:r>
                  <a14:m>
                    <m:oMath xmlns:m="http://schemas.openxmlformats.org/officeDocument/2006/math">
                      <m:r>
                        <a:rPr lang="ru-RU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∠</m:t>
                      </m:r>
                    </m:oMath>
                  </a14:m>
                  <a:r>
                    <a:rPr lang="ru-RU" sz="2400" dirty="0">
                      <a:effectLst/>
                      <a:ea typeface="Times New Roman" panose="02020603050405020304" pitchFamily="18" charset="0"/>
                    </a:rPr>
                    <a:t>2 &gt; </a:t>
                  </a:r>
                  <a14:m>
                    <m:oMath xmlns:m="http://schemas.openxmlformats.org/officeDocument/2006/math">
                      <m:r>
                        <a:rPr lang="ru-RU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∠</m:t>
                      </m:r>
                    </m:oMath>
                  </a14:m>
                  <a:r>
                    <a:rPr lang="ru-RU" sz="2400" i="1" dirty="0">
                      <a:effectLst/>
                      <a:ea typeface="Times New Roman" panose="02020603050405020304" pitchFamily="18" charset="0"/>
                    </a:rPr>
                    <a:t>B</a:t>
                  </a:r>
                  <a:r>
                    <a:rPr lang="ru-RU" sz="2400" dirty="0">
                      <a:effectLst/>
                      <a:ea typeface="Times New Roman" panose="02020603050405020304" pitchFamily="18" charset="0"/>
                    </a:rPr>
                    <a:t>. </a:t>
                  </a:r>
                  <a:endParaRPr lang="ru-RU" altLang="ru-RU" sz="2400" dirty="0"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0" name="Text Box 3">
                  <a:extLst>
                    <a:ext uri="{FF2B5EF4-FFF2-40B4-BE49-F238E27FC236}">
                      <a16:creationId xmlns:a16="http://schemas.microsoft.com/office/drawing/2014/main" id="{32C6AE1E-3A0A-4935-8502-43E6240AC11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3112976"/>
                  <a:ext cx="9144000" cy="2739211"/>
                </a:xfrm>
                <a:prstGeom prst="rect">
                  <a:avLst/>
                </a:prstGeom>
                <a:blipFill>
                  <a:blip r:embed="rId5"/>
                  <a:stretch>
                    <a:fillRect l="-1000" r="-1000" b="-4232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4269597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>
            <a:extLst>
              <a:ext uri="{FF2B5EF4-FFF2-40B4-BE49-F238E27FC236}">
                <a16:creationId xmlns:a16="http://schemas.microsoft.com/office/drawing/2014/main" id="{CC3DCFC6-B76B-4835-A2D0-1FDBC7B320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8995"/>
            <a:ext cx="914400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solidFill>
                  <a:srgbClr val="FF0000"/>
                </a:solidFill>
              </a:rPr>
              <a:t>	</a:t>
            </a:r>
            <a:r>
              <a:rPr lang="ru-RU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Следствие.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произвольном треугольнике против большего угла лежит большая сторона.</a:t>
            </a:r>
            <a:endParaRPr lang="ru-RU" altLang="ru-RU" sz="2400" dirty="0">
              <a:cs typeface="Times New Roman" panose="02020603050405020304" pitchFamily="18" charset="0"/>
            </a:endParaRPr>
          </a:p>
        </p:txBody>
      </p:sp>
      <p:pic>
        <p:nvPicPr>
          <p:cNvPr id="5124" name="Picture 8">
            <a:extLst>
              <a:ext uri="{FF2B5EF4-FFF2-40B4-BE49-F238E27FC236}">
                <a16:creationId xmlns:a16="http://schemas.microsoft.com/office/drawing/2014/main" id="{974C025C-0404-4104-8949-8401DEE963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052736"/>
            <a:ext cx="2960688" cy="170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 Box 3">
            <a:extLst>
              <a:ext uri="{FF2B5EF4-FFF2-40B4-BE49-F238E27FC236}">
                <a16:creationId xmlns:a16="http://schemas.microsoft.com/office/drawing/2014/main" id="{7523F519-0D1F-4D52-8FA6-B1FA972CB4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068960"/>
            <a:ext cx="9144000" cy="2739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solidFill>
                  <a:srgbClr val="FF0000"/>
                </a:solidFill>
              </a:rPr>
              <a:t>	</a:t>
            </a:r>
            <a:r>
              <a:rPr lang="ru-RU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Доказательство.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Пусть в треугольнике 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АВС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угол 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больше угла 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Стороны 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АС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 могут быть равны, так как в этом случае треугольник 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АВС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был бы равно­бедренным и, следовательно, угол 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равнялся бы углу 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Сторона 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не может быть меньше стороны 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АС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так как в этом случае, по доказанному, угол 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был бы меньше угла 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Остается только, что сторона 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больше стороны 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АС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altLang="ru-RU" sz="24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538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>
            <a:extLst>
              <a:ext uri="{FF2B5EF4-FFF2-40B4-BE49-F238E27FC236}">
                <a16:creationId xmlns:a16="http://schemas.microsoft.com/office/drawing/2014/main" id="{CC3DCFC6-B76B-4835-A2D0-1FDBC7B320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8995"/>
            <a:ext cx="914400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solidFill>
                  <a:srgbClr val="FF0000"/>
                </a:solidFill>
              </a:rPr>
              <a:t>	</a:t>
            </a:r>
            <a:r>
              <a:rPr lang="ru-RU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Пример.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Докажите, что две прямые, перпендикулярные третьей, параллельны.</a:t>
            </a:r>
            <a:endParaRPr lang="ru-RU" altLang="ru-RU" sz="2400" dirty="0">
              <a:cs typeface="Times New Roman" panose="02020603050405020304" pitchFamily="18" charset="0"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7523F519-0D1F-4D52-8FA6-B1FA972CB4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340768"/>
            <a:ext cx="9144000" cy="2369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solidFill>
                  <a:srgbClr val="FF0000"/>
                </a:solidFill>
              </a:rPr>
              <a:t>	</a:t>
            </a:r>
            <a:r>
              <a:rPr lang="ru-RU" sz="2400" dirty="0">
                <a:solidFill>
                  <a:srgbClr val="FF0000"/>
                </a:solidFill>
              </a:rPr>
              <a:t>Решение. </a:t>
            </a:r>
            <a:r>
              <a:rPr lang="ru-RU" sz="2400" dirty="0"/>
              <a:t>Пусть прямые </a:t>
            </a:r>
            <a:r>
              <a:rPr lang="en-US" sz="2400" i="1" dirty="0"/>
              <a:t>a </a:t>
            </a:r>
            <a:r>
              <a:rPr lang="ru-RU" sz="2400" dirty="0"/>
              <a:t>и </a:t>
            </a:r>
            <a:r>
              <a:rPr lang="en-US" sz="2400" i="1" dirty="0"/>
              <a:t>b</a:t>
            </a:r>
            <a:r>
              <a:rPr lang="ru-RU" sz="2400" dirty="0"/>
              <a:t> перпендикулярны прямой </a:t>
            </a:r>
            <a:r>
              <a:rPr lang="en-US" sz="2400" i="1" dirty="0"/>
              <a:t>c</a:t>
            </a:r>
            <a:r>
              <a:rPr lang="ru-RU" sz="2400" dirty="0"/>
              <a:t> и </a:t>
            </a:r>
            <a:r>
              <a:rPr lang="en-US" sz="2400" i="1" dirty="0"/>
              <a:t>A</a:t>
            </a:r>
            <a:r>
              <a:rPr lang="ru-RU" sz="2400" dirty="0"/>
              <a:t>,</a:t>
            </a:r>
            <a:r>
              <a:rPr lang="ru-RU" sz="2400" i="1" dirty="0"/>
              <a:t> </a:t>
            </a:r>
            <a:r>
              <a:rPr lang="en-US" sz="2400" i="1" dirty="0"/>
              <a:t>B </a:t>
            </a:r>
            <a:r>
              <a:rPr lang="ru-RU" sz="2400" dirty="0"/>
              <a:t>– их точки пересечения с прямой </a:t>
            </a:r>
            <a:r>
              <a:rPr lang="en-US" sz="2400" i="1" dirty="0"/>
              <a:t>c</a:t>
            </a:r>
            <a:r>
              <a:rPr lang="ru-RU" sz="2400" dirty="0"/>
              <a:t>. Если бы прямые </a:t>
            </a:r>
            <a:r>
              <a:rPr lang="en-US" sz="2400" i="1" dirty="0"/>
              <a:t>a</a:t>
            </a:r>
            <a:r>
              <a:rPr lang="ru-RU" sz="2400" dirty="0"/>
              <a:t> и </a:t>
            </a:r>
            <a:r>
              <a:rPr lang="en-US" sz="2400" i="1" dirty="0"/>
              <a:t>b</a:t>
            </a:r>
            <a:r>
              <a:rPr lang="ru-RU" sz="2400" dirty="0"/>
              <a:t> пересекались в точке </a:t>
            </a:r>
            <a:r>
              <a:rPr lang="en-US" sz="2400" i="1" dirty="0"/>
              <a:t>C</a:t>
            </a:r>
            <a:r>
              <a:rPr lang="ru-RU" sz="2400" dirty="0"/>
              <a:t>, то внешний угол при вершине </a:t>
            </a:r>
            <a:r>
              <a:rPr lang="en-US" sz="2400" i="1" dirty="0"/>
              <a:t>A</a:t>
            </a:r>
            <a:r>
              <a:rPr lang="ru-RU" sz="2400" dirty="0"/>
              <a:t> треугольника </a:t>
            </a:r>
            <a:r>
              <a:rPr lang="en-US" sz="2400" i="1" dirty="0"/>
              <a:t>ABC</a:t>
            </a:r>
            <a:r>
              <a:rPr lang="ru-RU" sz="2400" dirty="0"/>
              <a:t> был бы равен 90</a:t>
            </a:r>
            <a:r>
              <a:rPr lang="ru-RU" sz="2400" baseline="30000" dirty="0"/>
              <a:t>о</a:t>
            </a:r>
            <a:r>
              <a:rPr lang="ru-RU" sz="2400" dirty="0"/>
              <a:t> и равен внутреннему углу </a:t>
            </a:r>
            <a:r>
              <a:rPr lang="en-US" sz="2400" i="1" dirty="0"/>
              <a:t>B</a:t>
            </a:r>
            <a:r>
              <a:rPr lang="ru-RU" sz="2400" dirty="0"/>
              <a:t>, что противоречит теореме о внешнем угле треугольника. Значит, прямые </a:t>
            </a:r>
            <a:r>
              <a:rPr lang="en-US" sz="2400" i="1" dirty="0"/>
              <a:t>a</a:t>
            </a:r>
            <a:r>
              <a:rPr lang="ru-RU" sz="2400" dirty="0"/>
              <a:t> и </a:t>
            </a:r>
            <a:r>
              <a:rPr lang="en-US" sz="2400" i="1" dirty="0"/>
              <a:t>b</a:t>
            </a:r>
            <a:r>
              <a:rPr lang="ru-RU" sz="2400" dirty="0"/>
              <a:t> не пересекаются, т.е. параллельны.</a:t>
            </a:r>
            <a:endParaRPr lang="ru-RU" altLang="ru-RU" sz="24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830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0CE20DA7-24A3-4294-8F7A-7ED7A32C7F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1C8B5CF7-1788-4D43-8139-43719CBBA1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cs typeface="Times New Roman" panose="02020603050405020304" pitchFamily="18" charset="0"/>
              </a:rPr>
              <a:t>	Может ли внешний угол треугольника равняться </a:t>
            </a:r>
            <a:r>
              <a:rPr lang="ru-RU" altLang="ru-RU" sz="2800" dirty="0"/>
              <a:t>одному из </a:t>
            </a:r>
            <a:r>
              <a:rPr lang="ru-RU" altLang="ru-RU" sz="2800" dirty="0">
                <a:cs typeface="Times New Roman" panose="02020603050405020304" pitchFamily="18" charset="0"/>
              </a:rPr>
              <a:t>его внутренн</a:t>
            </a:r>
            <a:r>
              <a:rPr lang="ru-RU" altLang="ru-RU" sz="2800" dirty="0"/>
              <a:t>их</a:t>
            </a:r>
            <a:r>
              <a:rPr lang="ru-RU" altLang="ru-RU" sz="2800" dirty="0">
                <a:cs typeface="Times New Roman" panose="02020603050405020304" pitchFamily="18" charset="0"/>
              </a:rPr>
              <a:t> угл</a:t>
            </a:r>
            <a:r>
              <a:rPr lang="ru-RU" altLang="ru-RU" sz="2800" dirty="0"/>
              <a:t>ов</a:t>
            </a:r>
            <a:r>
              <a:rPr lang="ru-RU" altLang="ru-RU" sz="2800" dirty="0">
                <a:cs typeface="Times New Roman" panose="02020603050405020304" pitchFamily="18" charset="0"/>
              </a:rPr>
              <a:t>? </a:t>
            </a:r>
          </a:p>
        </p:txBody>
      </p:sp>
      <p:grpSp>
        <p:nvGrpSpPr>
          <p:cNvPr id="59418" name="Group 26">
            <a:extLst>
              <a:ext uri="{FF2B5EF4-FFF2-40B4-BE49-F238E27FC236}">
                <a16:creationId xmlns:a16="http://schemas.microsoft.com/office/drawing/2014/main" id="{1F6BAED0-C56C-425E-967D-CF7947D9CDBC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057400"/>
            <a:ext cx="8610600" cy="3643313"/>
            <a:chOff x="240" y="1296"/>
            <a:chExt cx="5424" cy="2295"/>
          </a:xfrm>
        </p:grpSpPr>
        <p:sp>
          <p:nvSpPr>
            <p:cNvPr id="7173" name="Text Box 10">
              <a:extLst>
                <a:ext uri="{FF2B5EF4-FFF2-40B4-BE49-F238E27FC236}">
                  <a16:creationId xmlns:a16="http://schemas.microsoft.com/office/drawing/2014/main" id="{25F01AE3-F620-4D02-B23D-EE5AAEF673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264"/>
              <a:ext cx="542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800">
                  <a:solidFill>
                    <a:srgbClr val="FF3300"/>
                  </a:solidFill>
                </a:rPr>
                <a:t>Ответ: </a:t>
              </a:r>
              <a:r>
                <a:rPr lang="ru-RU" altLang="ru-RU" sz="2800"/>
                <a:t>Да, в прямоугольном треугольнике</a:t>
              </a:r>
              <a:r>
                <a:rPr lang="en-US" altLang="ru-RU" sz="2800"/>
                <a:t>.</a:t>
              </a:r>
              <a:endParaRPr lang="ru-RU" altLang="ru-RU" sz="2800">
                <a:cs typeface="Times New Roman" panose="02020603050405020304" pitchFamily="18" charset="0"/>
              </a:endParaRPr>
            </a:p>
          </p:txBody>
        </p:sp>
        <p:pic>
          <p:nvPicPr>
            <p:cNvPr id="7174" name="Picture 25">
              <a:extLst>
                <a:ext uri="{FF2B5EF4-FFF2-40B4-BE49-F238E27FC236}">
                  <a16:creationId xmlns:a16="http://schemas.microsoft.com/office/drawing/2014/main" id="{FC60ED98-F934-4DB6-B999-0E0DBFABAB2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296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9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DBE3285-13C9-4589-97CB-ABE910ECB9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CE807C97-F217-4846-87B2-A21E01C376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cs typeface="Times New Roman" panose="02020603050405020304" pitchFamily="18" charset="0"/>
              </a:rPr>
              <a:t>	Может ли внешний угол треугольника </a:t>
            </a:r>
            <a:r>
              <a:rPr lang="ru-RU" altLang="ru-RU" sz="2800" dirty="0"/>
              <a:t>быть меньше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одного из </a:t>
            </a:r>
            <a:r>
              <a:rPr lang="ru-RU" altLang="ru-RU" sz="2800" dirty="0">
                <a:cs typeface="Times New Roman" panose="02020603050405020304" pitchFamily="18" charset="0"/>
              </a:rPr>
              <a:t>его внутренне</a:t>
            </a:r>
            <a:r>
              <a:rPr lang="ru-RU" altLang="ru-RU" sz="2800" dirty="0"/>
              <a:t>го</a:t>
            </a:r>
            <a:r>
              <a:rPr lang="ru-RU" altLang="ru-RU" sz="2800" dirty="0">
                <a:cs typeface="Times New Roman" panose="02020603050405020304" pitchFamily="18" charset="0"/>
              </a:rPr>
              <a:t> угл</a:t>
            </a:r>
            <a:r>
              <a:rPr lang="ru-RU" altLang="ru-RU" sz="2800" dirty="0"/>
              <a:t>ов</a:t>
            </a:r>
            <a:r>
              <a:rPr lang="ru-RU" altLang="ru-RU" sz="2800" dirty="0">
                <a:cs typeface="Times New Roman" panose="02020603050405020304" pitchFamily="18" charset="0"/>
              </a:rPr>
              <a:t>? </a:t>
            </a:r>
          </a:p>
        </p:txBody>
      </p:sp>
      <p:grpSp>
        <p:nvGrpSpPr>
          <p:cNvPr id="102406" name="Group 6">
            <a:extLst>
              <a:ext uri="{FF2B5EF4-FFF2-40B4-BE49-F238E27FC236}">
                <a16:creationId xmlns:a16="http://schemas.microsoft.com/office/drawing/2014/main" id="{2E374ED7-FFB0-4928-988D-6A5DAF8BADD6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133600"/>
            <a:ext cx="8610600" cy="3795713"/>
            <a:chOff x="336" y="1344"/>
            <a:chExt cx="5424" cy="2391"/>
          </a:xfrm>
        </p:grpSpPr>
        <p:sp>
          <p:nvSpPr>
            <p:cNvPr id="9221" name="Text Box 4">
              <a:extLst>
                <a:ext uri="{FF2B5EF4-FFF2-40B4-BE49-F238E27FC236}">
                  <a16:creationId xmlns:a16="http://schemas.microsoft.com/office/drawing/2014/main" id="{5460FB1B-2A93-48DF-B7E1-9D34FBCAF4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408"/>
              <a:ext cx="542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800">
                  <a:solidFill>
                    <a:srgbClr val="FF3300"/>
                  </a:solidFill>
                </a:rPr>
                <a:t>Ответ: </a:t>
              </a:r>
              <a:r>
                <a:rPr lang="ru-RU" altLang="ru-RU" sz="2800"/>
                <a:t>Да, в тупоугольном треугольнике</a:t>
              </a:r>
              <a:r>
                <a:rPr lang="en-US" altLang="ru-RU" sz="2800"/>
                <a:t>.</a:t>
              </a:r>
              <a:endParaRPr lang="ru-RU" altLang="ru-RU" sz="2800">
                <a:cs typeface="Times New Roman" panose="02020603050405020304" pitchFamily="18" charset="0"/>
              </a:endParaRPr>
            </a:p>
          </p:txBody>
        </p:sp>
        <p:pic>
          <p:nvPicPr>
            <p:cNvPr id="9222" name="Picture 5">
              <a:extLst>
                <a:ext uri="{FF2B5EF4-FFF2-40B4-BE49-F238E27FC236}">
                  <a16:creationId xmlns:a16="http://schemas.microsoft.com/office/drawing/2014/main" id="{A4B8A0F1-60E6-4ED0-9A7C-5CBA5BC9EB6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1344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2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C3442E53-C4A6-4C82-855E-48AD98DF21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11267" name="Text Box 3">
            <a:extLst>
              <a:ext uri="{FF2B5EF4-FFF2-40B4-BE49-F238E27FC236}">
                <a16:creationId xmlns:a16="http://schemas.microsoft.com/office/drawing/2014/main" id="{48E16058-84FA-4110-B294-04F879A69A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62000"/>
            <a:ext cx="8763000" cy="180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/>
              <a:t>	Сколько в треугольнике может быть: 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/>
              <a:t>	а) прямых углов; 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/>
              <a:t>	б) тупых углов</a:t>
            </a:r>
            <a:r>
              <a:rPr lang="ru-RU" altLang="ru-RU" sz="2800" dirty="0"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104452" name="Text Box 4">
            <a:extLst>
              <a:ext uri="{FF2B5EF4-FFF2-40B4-BE49-F238E27FC236}">
                <a16:creationId xmlns:a16="http://schemas.microsoft.com/office/drawing/2014/main" id="{6ED43D15-B0B9-4747-8428-82DABF0587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429000"/>
            <a:ext cx="434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solidFill>
                  <a:srgbClr val="FF3300"/>
                </a:solidFill>
              </a:rPr>
              <a:t>	Ответ: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altLang="ru-RU" sz="2800" dirty="0"/>
              <a:t>а), б) Один</a:t>
            </a:r>
            <a:r>
              <a:rPr lang="en-US" altLang="ru-RU" sz="2800" dirty="0"/>
              <a:t>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4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2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4251242</TotalTime>
  <Words>2268</Words>
  <Application>Microsoft Office PowerPoint</Application>
  <PresentationFormat>Экран (4:3)</PresentationFormat>
  <Paragraphs>155</Paragraphs>
  <Slides>31</Slides>
  <Notes>31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5" baseType="lpstr">
      <vt:lpstr>Cambria Math</vt:lpstr>
      <vt:lpstr>Times New Roman</vt:lpstr>
      <vt:lpstr>Оформление по умолчанию</vt:lpstr>
      <vt:lpstr>Equation</vt:lpstr>
      <vt:lpstr>12. Соотношения между сторонами и углами треугольника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  <vt:lpstr>Упражнение 21</vt:lpstr>
      <vt:lpstr>Упражнение 22</vt:lpstr>
      <vt:lpstr>Упражнение 21*</vt:lpstr>
      <vt:lpstr>Упражнение 22*</vt:lpstr>
      <vt:lpstr>Упражнение 23*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58</cp:revision>
  <dcterms:created xsi:type="dcterms:W3CDTF">2008-04-30T05:51:18Z</dcterms:created>
  <dcterms:modified xsi:type="dcterms:W3CDTF">2021-09-30T11:40:12Z</dcterms:modified>
</cp:coreProperties>
</file>