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77" r:id="rId2"/>
    <p:sldId id="295" r:id="rId3"/>
    <p:sldId id="276" r:id="rId4"/>
    <p:sldId id="289" r:id="rId5"/>
    <p:sldId id="288" r:id="rId6"/>
    <p:sldId id="285" r:id="rId7"/>
    <p:sldId id="287" r:id="rId8"/>
    <p:sldId id="279" r:id="rId9"/>
    <p:sldId id="290" r:id="rId10"/>
    <p:sldId id="291" r:id="rId11"/>
    <p:sldId id="292" r:id="rId12"/>
    <p:sldId id="293" r:id="rId13"/>
    <p:sldId id="294" r:id="rId14"/>
    <p:sldId id="280" r:id="rId15"/>
    <p:sldId id="286" r:id="rId16"/>
    <p:sldId id="282" r:id="rId17"/>
    <p:sldId id="284" r:id="rId18"/>
    <p:sldId id="297" r:id="rId19"/>
    <p:sldId id="296" r:id="rId2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52" autoAdjust="0"/>
    <p:restoredTop sz="90929"/>
  </p:normalViewPr>
  <p:slideViewPr>
    <p:cSldViewPr>
      <p:cViewPr varScale="1">
        <p:scale>
          <a:sx n="97" d="100"/>
          <a:sy n="97" d="100"/>
        </p:scale>
        <p:origin x="5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A7063F4-0A4B-4460-8D02-1ACBC688ECB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597D4A05-6B73-4BF5-A2DA-E3B6785DCB9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9A9BA12-53ED-46F3-82BA-8B407CDCC31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74AC8BC2-7E22-48E4-9CF6-61F628DF79E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FCD5EFA5-B814-46DE-A2D5-328B0B67EE7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0E2EB83D-69F4-4606-A27E-8FFBC6AD5D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C337697-004C-4C40-8B6D-429E389C708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301815BC-B12C-4866-A3B1-898D640C5B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C589C4B-E627-4E19-BCC5-A84C4A60A710}" type="slidenum">
              <a:rPr lang="ru-RU" altLang="ru-RU"/>
              <a:pPr>
                <a:spcBef>
                  <a:spcPct val="0"/>
                </a:spcBef>
              </a:pPr>
              <a:t>1</a:t>
            </a:fld>
            <a:endParaRPr lang="ru-RU" altLang="ru-RU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0CBB016F-2AB1-451E-970B-789B2E7421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9D45211-C5DD-423E-AD6B-7B58138669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5F307F12-6A0F-46B4-884E-9C3DB84AC9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DE0857C-25BC-41A8-9FD6-7432C011C7AA}" type="slidenum">
              <a:rPr lang="ru-RU" altLang="ru-RU"/>
              <a:pPr>
                <a:spcBef>
                  <a:spcPct val="0"/>
                </a:spcBef>
              </a:pPr>
              <a:t>15</a:t>
            </a:fld>
            <a:endParaRPr lang="ru-RU" altLang="ru-RU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C81DCE9A-0159-4696-9F73-C5110343E3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9D0C268F-02F8-4B64-A8B4-F6F292E24E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09D2711B-5589-4541-A1CF-9D78B0BA17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326EB92-719A-41B5-8769-066C83AF32B2}" type="slidenum">
              <a:rPr lang="ru-RU" altLang="ru-RU"/>
              <a:pPr>
                <a:spcBef>
                  <a:spcPct val="0"/>
                </a:spcBef>
              </a:pPr>
              <a:t>16</a:t>
            </a:fld>
            <a:endParaRPr lang="ru-RU" altLang="ru-RU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225B5072-9991-456A-8B33-AE0613972E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DDD285E6-5B9A-4C4A-A1FD-9F39F1F919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C21FA774-9EF3-4E58-9C73-22F22A5727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D3FFC88-A0E5-4A47-94FB-328D97C0C52C}" type="slidenum">
              <a:rPr lang="ru-RU" altLang="ru-RU"/>
              <a:pPr>
                <a:spcBef>
                  <a:spcPct val="0"/>
                </a:spcBef>
              </a:pPr>
              <a:t>17</a:t>
            </a:fld>
            <a:endParaRPr lang="ru-RU" altLang="ru-RU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E9E92B40-D99A-4F7D-BBB3-37B919F3AF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8396174B-36DF-4022-886A-BBC16E250D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5133B0FE-AFD0-42BD-99DD-6A0E4999A3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DA3CCA4-E051-4411-9C0A-D1303C27EF73}" type="slidenum">
              <a:rPr lang="ru-RU" altLang="ru-RU" sz="1200"/>
              <a:pPr/>
              <a:t>18</a:t>
            </a:fld>
            <a:endParaRPr lang="ru-RU" altLang="ru-RU" sz="1200"/>
          </a:p>
        </p:txBody>
      </p:sp>
      <p:sp>
        <p:nvSpPr>
          <p:cNvPr id="5123" name="Rectangle 1026">
            <a:extLst>
              <a:ext uri="{FF2B5EF4-FFF2-40B4-BE49-F238E27FC236}">
                <a16:creationId xmlns:a16="http://schemas.microsoft.com/office/drawing/2014/main" id="{E5CE27CB-7CCB-44F8-86D4-52EA07353BB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1027">
            <a:extLst>
              <a:ext uri="{FF2B5EF4-FFF2-40B4-BE49-F238E27FC236}">
                <a16:creationId xmlns:a16="http://schemas.microsoft.com/office/drawing/2014/main" id="{6DF222F7-7B89-4449-839A-AD6A91517F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8304102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F38A6CAE-756C-47DB-BAEB-570C14FB37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BD5EAB6-0D20-4E9B-9FB9-DEA284B3D83C}" type="slidenum">
              <a:rPr lang="ru-RU" altLang="ru-RU" sz="1200"/>
              <a:pPr/>
              <a:t>19</a:t>
            </a:fld>
            <a:endParaRPr lang="ru-RU" altLang="ru-RU" sz="12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A8CB087B-E45D-43AF-B6C0-AFDDD1AC32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8C652418-4C0E-46A4-8500-107AEE8D74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301815BC-B12C-4866-A3B1-898D640C5B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C589C4B-E627-4E19-BCC5-A84C4A60A710}" type="slidenum">
              <a:rPr lang="ru-RU" altLang="ru-RU"/>
              <a:pPr>
                <a:spcBef>
                  <a:spcPct val="0"/>
                </a:spcBef>
              </a:pPr>
              <a:t>2</a:t>
            </a:fld>
            <a:endParaRPr lang="ru-RU" altLang="ru-RU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0CBB016F-2AB1-451E-970B-789B2E7421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9D45211-C5DD-423E-AD6B-7B58138669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686536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F5AB21C6-B743-475C-8CFC-B700595B37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2063451-E54D-4F44-B00E-65B163FF65C3}" type="slidenum">
              <a:rPr lang="ru-RU" altLang="ru-RU"/>
              <a:pPr>
                <a:spcBef>
                  <a:spcPct val="0"/>
                </a:spcBef>
              </a:pPr>
              <a:t>3</a:t>
            </a:fld>
            <a:endParaRPr lang="ru-RU" altLang="ru-RU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5803B3B1-47A4-44C4-A47F-0D1B7EC909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7E2590BA-3982-4D97-8661-AF5DE256C1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1D48CCD7-8FFA-4BC8-850D-B0721256D7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73728AA-B604-4C9B-AC89-CC1956E132FF}" type="slidenum">
              <a:rPr lang="ru-RU" altLang="ru-RU"/>
              <a:pPr>
                <a:spcBef>
                  <a:spcPct val="0"/>
                </a:spcBef>
              </a:pPr>
              <a:t>4</a:t>
            </a:fld>
            <a:endParaRPr lang="ru-RU" altLang="ru-RU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97ED85B5-D707-4B4B-84C0-D264172139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4184C591-0B7E-4912-8E6C-E76A4D4B2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CAC6FD64-288A-4148-9798-CFE3DD8B6F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C4A2BF8-9FFF-4323-8E61-37B57F6F6B8C}" type="slidenum">
              <a:rPr lang="ru-RU" altLang="ru-RU"/>
              <a:pPr>
                <a:spcBef>
                  <a:spcPct val="0"/>
                </a:spcBef>
              </a:pPr>
              <a:t>5</a:t>
            </a:fld>
            <a:endParaRPr lang="ru-RU" altLang="ru-RU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7D099BA0-9279-45A1-8860-CE27ED4946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58BF4CF-0FD3-4B53-BA22-2F91BC17A0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8369F17D-153B-49A2-8D8F-2F098FFF71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DBACCA9-0377-4FB1-918D-C2261496E0EA}" type="slidenum">
              <a:rPr lang="ru-RU" altLang="ru-RU"/>
              <a:pPr>
                <a:spcBef>
                  <a:spcPct val="0"/>
                </a:spcBef>
              </a:pPr>
              <a:t>6</a:t>
            </a:fld>
            <a:endParaRPr lang="ru-RU" altLang="ru-RU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5CA37782-229D-4F6F-A7D4-8800923B76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ACC15B59-D1D0-4DF7-8E61-7834D6F676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252337F5-1F6A-41D4-8FB2-03EE04B7D0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47117BF-5CD3-4F38-832D-E72DE7BCE39C}" type="slidenum">
              <a:rPr lang="ru-RU" altLang="ru-RU"/>
              <a:pPr>
                <a:spcBef>
                  <a:spcPct val="0"/>
                </a:spcBef>
              </a:pPr>
              <a:t>7</a:t>
            </a:fld>
            <a:endParaRPr lang="ru-RU" altLang="ru-RU"/>
          </a:p>
        </p:txBody>
      </p:sp>
      <p:sp>
        <p:nvSpPr>
          <p:cNvPr id="14339" name="Rectangle 1026">
            <a:extLst>
              <a:ext uri="{FF2B5EF4-FFF2-40B4-BE49-F238E27FC236}">
                <a16:creationId xmlns:a16="http://schemas.microsoft.com/office/drawing/2014/main" id="{403F7B4F-8921-45BB-8916-BEAD9C52D1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1027">
            <a:extLst>
              <a:ext uri="{FF2B5EF4-FFF2-40B4-BE49-F238E27FC236}">
                <a16:creationId xmlns:a16="http://schemas.microsoft.com/office/drawing/2014/main" id="{8E057DDA-CC3E-4101-8D7A-668206D123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E48FC853-B3E0-438F-B3E6-417049B3A9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33D42A4-60D1-49A1-8DED-305D5FDFC700}" type="slidenum">
              <a:rPr lang="ru-RU" altLang="ru-RU"/>
              <a:pPr>
                <a:spcBef>
                  <a:spcPct val="0"/>
                </a:spcBef>
              </a:pPr>
              <a:t>8</a:t>
            </a:fld>
            <a:endParaRPr lang="ru-RU" altLang="ru-RU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9F687BDC-C8FD-47B1-8507-9C138BE62C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CF3725A3-AEDB-47EA-A644-E276FC9CE2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FDC406F7-FE33-4A37-A79A-AC67461975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AF39C45-5FCA-4BFF-A4F3-5E4746DCC670}" type="slidenum">
              <a:rPr lang="ru-RU" altLang="ru-RU"/>
              <a:pPr>
                <a:spcBef>
                  <a:spcPct val="0"/>
                </a:spcBef>
              </a:pPr>
              <a:t>14</a:t>
            </a:fld>
            <a:endParaRPr lang="ru-RU" altLang="ru-RU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0FD69C30-060A-440D-896C-975049F016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A85077C8-B153-4734-869B-B1A0AA36EE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643E6E-7EFF-47D9-8E20-A3656F7FDF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5BF1E9-5A96-4B28-B965-24F1C3CC03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07951E5-EB12-4385-853B-3E99446F14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79F0FD-556E-4550-B9B7-F4597C2E134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8292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FF8A9C1-B0B6-43FA-84E3-EB6372BC8A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878543-571D-4446-91DD-17151C3130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C55422-AFBE-4BF7-85F4-88709630AB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064C7A-EA7A-41DE-AC2A-E3BDC9F2F6E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974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908DBEE-7AC9-4F93-BDAE-EB5E89A762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82FC899-51E0-4E85-986C-E413EDE3F5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4392E9-F39F-492C-8251-5397EDEF57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423130-D34F-4D10-A869-5DCB1B9395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00186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2E3E8-4001-4284-87C3-D821683AAA9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DD9239F-AD01-477C-85DC-E705FF4201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2B41A0-63DB-401E-8314-7915E72369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E96892-3900-4F2D-A7D3-EEFD4BEBC1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54789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269A2E-05F9-4305-8EE2-7A57217D7B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8088C6-465B-4C41-90EA-BCFBC0CF8C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127864-8D35-498E-9F94-680FCE9FB4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4204EE-60ED-47B5-AE5F-22180D2D878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2245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588A77-F59C-4885-BF4D-985BA9AB48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82EEDD7-E90C-476B-A767-3FF72116D7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DBFD38B-C1E9-4411-B445-48B1570C34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2097A1-B1B5-47F3-AB8B-A14A7626AC4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8381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0CD9ED9-EAD4-401F-A791-824F67B13B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0185CAF-6658-4273-8096-FB833439AA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8E3A231-362C-439A-84AB-A6FF1CD805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A33005-9AA8-480C-B5A9-1F44B724B65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956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E44C153-C2DE-4876-BAA2-F26F1C1D48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8046317-93D1-404C-BF4B-B23BCFCF66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1A70C1-374F-4C41-89FD-F363C95F19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96568B-3C48-452F-9198-47E6E68870A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9043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B047B4B-59F5-47BF-AF94-CBBC59034A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7717D5B-B4A2-4FC4-87BA-F9D53369F3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D7659A2-BBBD-48BC-AB70-1248A82BDE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9C7B5-24F0-4C15-957C-8EC6F25B00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295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DBB144-D72F-4A29-8960-73CC4113B4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F0788FC-BC01-4CEC-9E8B-C9941BDD46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D9BAD8-376F-4E4D-BA57-ACCDF6001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FEE1CB-0AC3-4D0F-88D6-4E40F2D20B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4340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937018-4069-4DAC-A4CE-D14AB5AE7D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4A55507-8B79-44FE-BBE9-33D8067BD9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8DAAA8-D9B2-4191-91B2-DDEBDE872C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239CA4-AAD7-4FBC-BADB-F35EAF0194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7206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9DF947D-CFBC-4E9C-BD3A-2C5F7A3256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085D54F-E041-4607-B10D-A31E3ABC32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E261447-C667-4D3C-BAF2-DEA745E53B5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5352F93-8800-4205-9E99-A42E501696D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A4C0E9E-BFB1-4892-B904-BEF22DB1A09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CD2509C-4B8A-4AA3-8EF3-59B1056DDBE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png"/><Relationship Id="rId4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0C3F1AE-8FA5-45E3-80D8-C1380A40BC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908720"/>
            <a:ext cx="7772400" cy="1612032"/>
          </a:xfrm>
        </p:spPr>
        <p:txBody>
          <a:bodyPr/>
          <a:lstStyle/>
          <a:p>
            <a:pPr eaLnBrk="1" hangingPunct="1"/>
            <a:r>
              <a:rPr lang="ru-RU" altLang="ru-RU">
                <a:solidFill>
                  <a:srgbClr val="FF3300"/>
                </a:solidFill>
              </a:rPr>
              <a:t>11. Третий </a:t>
            </a:r>
            <a:r>
              <a:rPr lang="ru-RU" altLang="ru-RU" dirty="0">
                <a:solidFill>
                  <a:srgbClr val="FF3300"/>
                </a:solidFill>
              </a:rPr>
              <a:t>признак равенства треугольников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3557FDCC-0EED-415F-ABFB-99FD75BA2F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53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cs typeface="Times New Roman" panose="02020603050405020304" pitchFamily="18" charset="0"/>
              </a:rPr>
              <a:t>	На рисунке </a:t>
            </a:r>
            <a:r>
              <a:rPr lang="en-US" altLang="ru-RU" sz="2400" i="1" dirty="0">
                <a:cs typeface="Times New Roman" panose="02020603050405020304" pitchFamily="18" charset="0"/>
              </a:rPr>
              <a:t>AB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BC</a:t>
            </a:r>
            <a:r>
              <a:rPr lang="ru-RU" altLang="ru-RU" sz="2400" dirty="0">
                <a:cs typeface="Times New Roman" panose="02020603050405020304" pitchFamily="18" charset="0"/>
              </a:rPr>
              <a:t>,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AD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CD</a:t>
            </a:r>
            <a:r>
              <a:rPr lang="ru-RU" altLang="ru-RU" sz="2400" dirty="0">
                <a:cs typeface="Times New Roman" panose="02020603050405020304" pitchFamily="18" charset="0"/>
              </a:rPr>
              <a:t>. Докажите, что </a:t>
            </a:r>
            <a:r>
              <a:rPr lang="ru-RU" altLang="ru-RU" sz="2400" dirty="0"/>
              <a:t>угол </a:t>
            </a:r>
            <a:r>
              <a:rPr lang="ru-RU" altLang="ru-RU" sz="2400" dirty="0">
                <a:cs typeface="Times New Roman" panose="02020603050405020304" pitchFamily="18" charset="0"/>
              </a:rPr>
              <a:t>1 </a:t>
            </a:r>
            <a:r>
              <a:rPr lang="ru-RU" altLang="ru-RU" sz="2400" dirty="0"/>
              <a:t>равен углу</a:t>
            </a:r>
            <a:r>
              <a:rPr lang="ru-RU" altLang="ru-RU" sz="2400" dirty="0">
                <a:cs typeface="Times New Roman" panose="02020603050405020304" pitchFamily="18" charset="0"/>
              </a:rPr>
              <a:t> 2. </a:t>
            </a:r>
          </a:p>
        </p:txBody>
      </p:sp>
      <p:sp>
        <p:nvSpPr>
          <p:cNvPr id="82947" name="Text Box 3">
            <a:extLst>
              <a:ext uri="{FF2B5EF4-FFF2-40B4-BE49-F238E27FC236}">
                <a16:creationId xmlns:a16="http://schemas.microsoft.com/office/drawing/2014/main" id="{73C98888-FCF0-4D6C-9045-5453760A08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9624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	Решение.</a:t>
            </a:r>
            <a:r>
              <a:rPr lang="ru-RU" altLang="ru-RU" sz="2400" dirty="0"/>
              <a:t> </a:t>
            </a:r>
            <a:r>
              <a:rPr lang="ru-RU" altLang="ru-RU" sz="2400" dirty="0">
                <a:cs typeface="Times New Roman" panose="02020603050405020304" pitchFamily="18" charset="0"/>
              </a:rPr>
              <a:t>Проведем отрезок </a:t>
            </a:r>
            <a:r>
              <a:rPr lang="en-US" altLang="ru-RU" sz="2400" i="1" dirty="0">
                <a:cs typeface="Times New Roman" panose="02020603050405020304" pitchFamily="18" charset="0"/>
              </a:rPr>
              <a:t>BD</a:t>
            </a:r>
            <a:r>
              <a:rPr lang="ru-RU" altLang="ru-RU" sz="2400" dirty="0">
                <a:cs typeface="Times New Roman" panose="02020603050405020304" pitchFamily="18" charset="0"/>
              </a:rPr>
              <a:t>. Треугольники </a:t>
            </a:r>
            <a:r>
              <a:rPr lang="en-US" altLang="ru-RU" sz="2400" i="1" dirty="0">
                <a:cs typeface="Times New Roman" panose="02020603050405020304" pitchFamily="18" charset="0"/>
              </a:rPr>
              <a:t>ABD </a:t>
            </a:r>
            <a:r>
              <a:rPr lang="ru-RU" altLang="ru-RU" sz="2400" dirty="0">
                <a:cs typeface="Times New Roman" panose="02020603050405020304" pitchFamily="18" charset="0"/>
              </a:rPr>
              <a:t>и </a:t>
            </a:r>
            <a:r>
              <a:rPr lang="en-US" altLang="ru-RU" sz="2400" i="1" dirty="0">
                <a:cs typeface="Times New Roman" panose="02020603050405020304" pitchFamily="18" charset="0"/>
              </a:rPr>
              <a:t>CBD </a:t>
            </a:r>
            <a:r>
              <a:rPr lang="ru-RU" altLang="ru-RU" sz="2400" dirty="0">
                <a:cs typeface="Times New Roman" panose="02020603050405020304" pitchFamily="18" charset="0"/>
              </a:rPr>
              <a:t>равны по третьему признаку равенства треугольников (</a:t>
            </a:r>
            <a:r>
              <a:rPr lang="en-US" altLang="ru-RU" sz="2400" i="1" dirty="0">
                <a:cs typeface="Times New Roman" panose="02020603050405020304" pitchFamily="18" charset="0"/>
              </a:rPr>
              <a:t>AB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CB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en-US" altLang="ru-RU" sz="2400" i="1" dirty="0">
                <a:cs typeface="Times New Roman" panose="02020603050405020304" pitchFamily="18" charset="0"/>
              </a:rPr>
              <a:t>AD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CD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en-US" altLang="ru-RU" sz="2400" i="1" dirty="0">
                <a:cs typeface="Times New Roman" panose="02020603050405020304" pitchFamily="18" charset="0"/>
              </a:rPr>
              <a:t>BD </a:t>
            </a:r>
            <a:r>
              <a:rPr lang="ru-RU" altLang="ru-RU" sz="2400" dirty="0">
                <a:cs typeface="Times New Roman" panose="02020603050405020304" pitchFamily="18" charset="0"/>
              </a:rPr>
              <a:t>– общая сторона). Следовательно, равны соответствующие углы 1 и 2 этих треугольников. </a:t>
            </a:r>
          </a:p>
        </p:txBody>
      </p:sp>
      <p:pic>
        <p:nvPicPr>
          <p:cNvPr id="18436" name="Picture 4">
            <a:extLst>
              <a:ext uri="{FF2B5EF4-FFF2-40B4-BE49-F238E27FC236}">
                <a16:creationId xmlns:a16="http://schemas.microsoft.com/office/drawing/2014/main" id="{98283C13-0A0A-452C-B3D3-B5BFF51307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600200"/>
            <a:ext cx="3124200" cy="217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Rectangle 5">
            <a:extLst>
              <a:ext uri="{FF2B5EF4-FFF2-40B4-BE49-F238E27FC236}">
                <a16:creationId xmlns:a16="http://schemas.microsoft.com/office/drawing/2014/main" id="{A90C038D-ECCE-408D-B7E5-8CA0138206F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8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2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841BE5EF-9EA1-4BA8-85FA-763A576949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cs typeface="Times New Roman" panose="02020603050405020304" pitchFamily="18" charset="0"/>
              </a:rPr>
              <a:t>	На рисунке </a:t>
            </a:r>
            <a:r>
              <a:rPr lang="en-US" altLang="ru-RU" sz="2400" i="1" dirty="0">
                <a:cs typeface="Times New Roman" panose="02020603050405020304" pitchFamily="18" charset="0"/>
              </a:rPr>
              <a:t>AD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CD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en-US" altLang="ru-RU" sz="2400" i="1" dirty="0">
                <a:cs typeface="Times New Roman" panose="02020603050405020304" pitchFamily="18" charset="0"/>
              </a:rPr>
              <a:t>AO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OC</a:t>
            </a:r>
            <a:r>
              <a:rPr lang="ru-RU" altLang="ru-RU" sz="2400" dirty="0">
                <a:cs typeface="Times New Roman" panose="02020603050405020304" pitchFamily="18" charset="0"/>
              </a:rPr>
              <a:t>. Докажите, что </a:t>
            </a:r>
            <a:r>
              <a:rPr lang="en-US" altLang="ru-RU" sz="2400" i="1" dirty="0">
                <a:cs typeface="Times New Roman" panose="02020603050405020304" pitchFamily="18" charset="0"/>
              </a:rPr>
              <a:t>AB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BC</a:t>
            </a:r>
            <a:r>
              <a:rPr lang="ru-RU" altLang="ru-RU" sz="24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3971" name="Text Box 3">
            <a:extLst>
              <a:ext uri="{FF2B5EF4-FFF2-40B4-BE49-F238E27FC236}">
                <a16:creationId xmlns:a16="http://schemas.microsoft.com/office/drawing/2014/main" id="{6EDC79E3-3A73-4539-8B63-0415B7D75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733800"/>
            <a:ext cx="86106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	Решение.</a:t>
            </a:r>
            <a:r>
              <a:rPr lang="ru-RU" altLang="ru-RU" sz="2400" dirty="0"/>
              <a:t> </a:t>
            </a:r>
            <a:r>
              <a:rPr lang="ru-RU" altLang="ru-RU" sz="2400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sz="2400" i="1" dirty="0">
                <a:cs typeface="Times New Roman" panose="02020603050405020304" pitchFamily="18" charset="0"/>
              </a:rPr>
              <a:t>AOD </a:t>
            </a:r>
            <a:r>
              <a:rPr lang="ru-RU" altLang="ru-RU" sz="2400" dirty="0">
                <a:cs typeface="Times New Roman" panose="02020603050405020304" pitchFamily="18" charset="0"/>
              </a:rPr>
              <a:t>и </a:t>
            </a:r>
            <a:r>
              <a:rPr lang="en-US" altLang="ru-RU" sz="2400" i="1" dirty="0">
                <a:cs typeface="Times New Roman" panose="02020603050405020304" pitchFamily="18" charset="0"/>
              </a:rPr>
              <a:t>COD </a:t>
            </a:r>
            <a:r>
              <a:rPr lang="ru-RU" altLang="ru-RU" sz="2400" dirty="0">
                <a:cs typeface="Times New Roman" panose="02020603050405020304" pitchFamily="18" charset="0"/>
              </a:rPr>
              <a:t>равны по третьему признаку равенства треугольников (</a:t>
            </a:r>
            <a:r>
              <a:rPr lang="en-US" altLang="ru-RU" sz="2400" i="1" dirty="0">
                <a:cs typeface="Times New Roman" panose="02020603050405020304" pitchFamily="18" charset="0"/>
              </a:rPr>
              <a:t>AO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CO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en-US" altLang="ru-RU" sz="2400" i="1" dirty="0">
                <a:cs typeface="Times New Roman" panose="02020603050405020304" pitchFamily="18" charset="0"/>
              </a:rPr>
              <a:t>AD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CD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en-US" altLang="ru-RU" sz="2400" i="1" dirty="0">
                <a:cs typeface="Times New Roman" panose="02020603050405020304" pitchFamily="18" charset="0"/>
              </a:rPr>
              <a:t>OD </a:t>
            </a:r>
            <a:r>
              <a:rPr lang="ru-RU" altLang="ru-RU" sz="2400" dirty="0">
                <a:cs typeface="Times New Roman" panose="02020603050405020304" pitchFamily="18" charset="0"/>
              </a:rPr>
              <a:t>– общая сторона). Следовательно, равны соответствующие углы </a:t>
            </a:r>
            <a:r>
              <a:rPr lang="en-US" altLang="ru-RU" sz="2400" i="1" dirty="0">
                <a:cs typeface="Times New Roman" panose="02020603050405020304" pitchFamily="18" charset="0"/>
              </a:rPr>
              <a:t>ADO </a:t>
            </a:r>
            <a:r>
              <a:rPr lang="ru-RU" altLang="ru-RU" sz="2400" dirty="0">
                <a:cs typeface="Times New Roman" panose="02020603050405020304" pitchFamily="18" charset="0"/>
              </a:rPr>
              <a:t>и </a:t>
            </a:r>
            <a:r>
              <a:rPr lang="en-US" altLang="ru-RU" sz="2400" i="1" dirty="0">
                <a:cs typeface="Times New Roman" panose="02020603050405020304" pitchFamily="18" charset="0"/>
              </a:rPr>
              <a:t>CDO</a:t>
            </a:r>
            <a:r>
              <a:rPr lang="ru-RU" altLang="ru-RU" sz="2400" dirty="0">
                <a:cs typeface="Times New Roman" panose="02020603050405020304" pitchFamily="18" charset="0"/>
              </a:rPr>
              <a:t>. Треугольники </a:t>
            </a:r>
            <a:r>
              <a:rPr lang="en-US" altLang="ru-RU" sz="2400" i="1" dirty="0">
                <a:cs typeface="Times New Roman" panose="02020603050405020304" pitchFamily="18" charset="0"/>
              </a:rPr>
              <a:t>ABD </a:t>
            </a:r>
            <a:r>
              <a:rPr lang="ru-RU" altLang="ru-RU" sz="2400" dirty="0">
                <a:cs typeface="Times New Roman" panose="02020603050405020304" pitchFamily="18" charset="0"/>
              </a:rPr>
              <a:t>и </a:t>
            </a:r>
            <a:r>
              <a:rPr lang="en-US" altLang="ru-RU" sz="2400" i="1" dirty="0">
                <a:cs typeface="Times New Roman" panose="02020603050405020304" pitchFamily="18" charset="0"/>
              </a:rPr>
              <a:t>CBD </a:t>
            </a:r>
            <a:r>
              <a:rPr lang="ru-RU" altLang="ru-RU" sz="2400" dirty="0">
                <a:cs typeface="Times New Roman" panose="02020603050405020304" pitchFamily="18" charset="0"/>
              </a:rPr>
              <a:t>равны по первому признаку равенства треугольников (</a:t>
            </a:r>
            <a:r>
              <a:rPr lang="en-US" altLang="ru-RU" sz="2400" i="1" dirty="0">
                <a:cs typeface="Times New Roman" panose="02020603050405020304" pitchFamily="18" charset="0"/>
              </a:rPr>
              <a:t>AD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CD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en-US" altLang="ru-RU" sz="2400" i="1" dirty="0">
                <a:cs typeface="Times New Roman" panose="02020603050405020304" pitchFamily="18" charset="0"/>
              </a:rPr>
              <a:t>BD </a:t>
            </a:r>
            <a:r>
              <a:rPr lang="ru-RU" altLang="ru-RU" sz="2400" dirty="0">
                <a:cs typeface="Times New Roman" panose="02020603050405020304" pitchFamily="18" charset="0"/>
              </a:rPr>
              <a:t>– общая сторона,  </a:t>
            </a:r>
            <a:r>
              <a:rPr lang="ru-RU" altLang="ru-RU" sz="2400" dirty="0"/>
              <a:t>угол </a:t>
            </a:r>
            <a:r>
              <a:rPr lang="en-US" altLang="ru-RU" sz="2400" i="1" dirty="0">
                <a:cs typeface="Times New Roman" panose="02020603050405020304" pitchFamily="18" charset="0"/>
              </a:rPr>
              <a:t>ADB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равен углу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CDB</a:t>
            </a:r>
            <a:r>
              <a:rPr lang="ru-RU" altLang="ru-RU" sz="2400" dirty="0">
                <a:cs typeface="Times New Roman" panose="02020603050405020304" pitchFamily="18" charset="0"/>
              </a:rPr>
              <a:t>). Следовательно, равны соответствующие стороны </a:t>
            </a:r>
            <a:r>
              <a:rPr lang="en-US" altLang="ru-RU" sz="2400" i="1" dirty="0">
                <a:cs typeface="Times New Roman" panose="02020603050405020304" pitchFamily="18" charset="0"/>
              </a:rPr>
              <a:t>AB </a:t>
            </a:r>
            <a:r>
              <a:rPr lang="ru-RU" altLang="ru-RU" sz="2400" dirty="0">
                <a:cs typeface="Times New Roman" panose="02020603050405020304" pitchFamily="18" charset="0"/>
              </a:rPr>
              <a:t>и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BC</a:t>
            </a:r>
            <a:r>
              <a:rPr lang="ru-RU" altLang="ru-RU" sz="2400" dirty="0">
                <a:cs typeface="Times New Roman" panose="02020603050405020304" pitchFamily="18" charset="0"/>
              </a:rPr>
              <a:t> этих треугольников. </a:t>
            </a:r>
          </a:p>
        </p:txBody>
      </p:sp>
      <p:pic>
        <p:nvPicPr>
          <p:cNvPr id="19460" name="Picture 4">
            <a:extLst>
              <a:ext uri="{FF2B5EF4-FFF2-40B4-BE49-F238E27FC236}">
                <a16:creationId xmlns:a16="http://schemas.microsoft.com/office/drawing/2014/main" id="{263E40BB-EC97-4A05-AC55-CB00AD186C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219200"/>
            <a:ext cx="2971800" cy="218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Rectangle 5">
            <a:extLst>
              <a:ext uri="{FF2B5EF4-FFF2-40B4-BE49-F238E27FC236}">
                <a16:creationId xmlns:a16="http://schemas.microsoft.com/office/drawing/2014/main" id="{A2280FB1-6AB3-4682-A503-E578CE2727C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82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9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3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D5B7134E-1364-4D38-A533-EDC3AF1C2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3340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cs typeface="Times New Roman" panose="02020603050405020304" pitchFamily="18" charset="0"/>
              </a:rPr>
              <a:t>	На рисунке </a:t>
            </a:r>
            <a:r>
              <a:rPr lang="en-US" altLang="ru-RU" sz="2400" i="1" dirty="0">
                <a:cs typeface="Times New Roman" panose="02020603050405020304" pitchFamily="18" charset="0"/>
              </a:rPr>
              <a:t>AB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BC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en-US" altLang="ru-RU" sz="2400" i="1" dirty="0">
                <a:cs typeface="Times New Roman" panose="02020603050405020304" pitchFamily="18" charset="0"/>
              </a:rPr>
              <a:t>AD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CD</a:t>
            </a:r>
            <a:r>
              <a:rPr lang="ru-RU" altLang="ru-RU" sz="2400" dirty="0">
                <a:cs typeface="Times New Roman" panose="02020603050405020304" pitchFamily="18" charset="0"/>
              </a:rPr>
              <a:t>. Докажите, что </a:t>
            </a:r>
            <a:r>
              <a:rPr lang="en-US" altLang="ru-RU" sz="2400" i="1" dirty="0">
                <a:cs typeface="Times New Roman" panose="02020603050405020304" pitchFamily="18" charset="0"/>
              </a:rPr>
              <a:t>AO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OC</a:t>
            </a:r>
            <a:r>
              <a:rPr lang="ru-RU" altLang="ru-RU" sz="24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4995" name="Text Box 3">
            <a:extLst>
              <a:ext uri="{FF2B5EF4-FFF2-40B4-BE49-F238E27FC236}">
                <a16:creationId xmlns:a16="http://schemas.microsoft.com/office/drawing/2014/main" id="{506A0A3B-5426-4F6E-B7E9-153C5481B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352800"/>
            <a:ext cx="86106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	Решение. </a:t>
            </a:r>
            <a:r>
              <a:rPr lang="ru-RU" altLang="ru-RU" sz="2400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sz="2400" i="1" dirty="0">
                <a:cs typeface="Times New Roman" panose="02020603050405020304" pitchFamily="18" charset="0"/>
              </a:rPr>
              <a:t>ABD </a:t>
            </a:r>
            <a:r>
              <a:rPr lang="ru-RU" altLang="ru-RU" sz="2400" dirty="0">
                <a:cs typeface="Times New Roman" panose="02020603050405020304" pitchFamily="18" charset="0"/>
              </a:rPr>
              <a:t>и </a:t>
            </a:r>
            <a:r>
              <a:rPr lang="en-US" altLang="ru-RU" sz="2400" i="1" dirty="0">
                <a:cs typeface="Times New Roman" panose="02020603050405020304" pitchFamily="18" charset="0"/>
              </a:rPr>
              <a:t>CBD </a:t>
            </a:r>
            <a:r>
              <a:rPr lang="ru-RU" altLang="ru-RU" sz="2400" dirty="0">
                <a:cs typeface="Times New Roman" panose="02020603050405020304" pitchFamily="18" charset="0"/>
              </a:rPr>
              <a:t>равны по третьему признаку равенства треугольников (</a:t>
            </a:r>
            <a:r>
              <a:rPr lang="en-US" altLang="ru-RU" sz="2400" i="1" dirty="0">
                <a:cs typeface="Times New Roman" panose="02020603050405020304" pitchFamily="18" charset="0"/>
              </a:rPr>
              <a:t>AB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CB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en-US" altLang="ru-RU" sz="2400" i="1" dirty="0">
                <a:cs typeface="Times New Roman" panose="02020603050405020304" pitchFamily="18" charset="0"/>
              </a:rPr>
              <a:t>AD </a:t>
            </a:r>
            <a:r>
              <a:rPr lang="ru-RU" altLang="ru-RU" sz="2400" i="1" dirty="0">
                <a:cs typeface="Times New Roman" panose="02020603050405020304" pitchFamily="18" charset="0"/>
              </a:rPr>
              <a:t>= </a:t>
            </a:r>
            <a:r>
              <a:rPr lang="en-US" altLang="ru-RU" sz="2400" i="1" dirty="0">
                <a:cs typeface="Times New Roman" panose="02020603050405020304" pitchFamily="18" charset="0"/>
              </a:rPr>
              <a:t>CD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en-US" altLang="ru-RU" sz="2400" i="1" dirty="0">
                <a:cs typeface="Times New Roman" panose="02020603050405020304" pitchFamily="18" charset="0"/>
              </a:rPr>
              <a:t>BD </a:t>
            </a:r>
            <a:r>
              <a:rPr lang="ru-RU" altLang="ru-RU" sz="2400" dirty="0">
                <a:cs typeface="Times New Roman" panose="02020603050405020304" pitchFamily="18" charset="0"/>
              </a:rPr>
              <a:t>– общая сторона). Следовательно, равны соответствующие углы </a:t>
            </a:r>
            <a:r>
              <a:rPr lang="en-US" altLang="ru-RU" sz="2400" i="1" dirty="0">
                <a:cs typeface="Times New Roman" panose="02020603050405020304" pitchFamily="18" charset="0"/>
              </a:rPr>
              <a:t>ABO </a:t>
            </a:r>
            <a:r>
              <a:rPr lang="ru-RU" altLang="ru-RU" sz="2400" dirty="0">
                <a:cs typeface="Times New Roman" panose="02020603050405020304" pitchFamily="18" charset="0"/>
              </a:rPr>
              <a:t>и </a:t>
            </a:r>
            <a:r>
              <a:rPr lang="en-US" altLang="ru-RU" sz="2400" i="1" dirty="0">
                <a:cs typeface="Times New Roman" panose="02020603050405020304" pitchFamily="18" charset="0"/>
              </a:rPr>
              <a:t>CBO</a:t>
            </a:r>
            <a:r>
              <a:rPr lang="ru-RU" altLang="ru-RU" sz="2400" dirty="0">
                <a:cs typeface="Times New Roman" panose="02020603050405020304" pitchFamily="18" charset="0"/>
              </a:rPr>
              <a:t>. Треугольники </a:t>
            </a:r>
            <a:r>
              <a:rPr lang="en-US" altLang="ru-RU" sz="2400" i="1" dirty="0">
                <a:cs typeface="Times New Roman" panose="02020603050405020304" pitchFamily="18" charset="0"/>
              </a:rPr>
              <a:t>ABO </a:t>
            </a:r>
            <a:r>
              <a:rPr lang="ru-RU" altLang="ru-RU" sz="2400" dirty="0">
                <a:cs typeface="Times New Roman" panose="02020603050405020304" pitchFamily="18" charset="0"/>
              </a:rPr>
              <a:t>и </a:t>
            </a:r>
            <a:r>
              <a:rPr lang="en-US" altLang="ru-RU" sz="2400" i="1" dirty="0">
                <a:cs typeface="Times New Roman" panose="02020603050405020304" pitchFamily="18" charset="0"/>
              </a:rPr>
              <a:t>CBO </a:t>
            </a:r>
            <a:r>
              <a:rPr lang="ru-RU" altLang="ru-RU" sz="2400" dirty="0">
                <a:cs typeface="Times New Roman" panose="02020603050405020304" pitchFamily="18" charset="0"/>
              </a:rPr>
              <a:t>равны по первому признаку равенства треугольников (</a:t>
            </a:r>
            <a:r>
              <a:rPr lang="en-US" altLang="ru-RU" sz="2400" i="1" dirty="0">
                <a:cs typeface="Times New Roman" panose="02020603050405020304" pitchFamily="18" charset="0"/>
              </a:rPr>
              <a:t>AB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CB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en-US" altLang="ru-RU" sz="2400" i="1" dirty="0">
                <a:cs typeface="Times New Roman" panose="02020603050405020304" pitchFamily="18" charset="0"/>
              </a:rPr>
              <a:t>BO </a:t>
            </a:r>
            <a:r>
              <a:rPr lang="ru-RU" altLang="ru-RU" sz="2400" dirty="0">
                <a:cs typeface="Times New Roman" panose="02020603050405020304" pitchFamily="18" charset="0"/>
              </a:rPr>
              <a:t>– общая сторона,  </a:t>
            </a:r>
            <a:r>
              <a:rPr lang="ru-RU" altLang="ru-RU" sz="2400" dirty="0"/>
              <a:t>угол </a:t>
            </a:r>
            <a:r>
              <a:rPr lang="en-US" altLang="ru-RU" sz="2400" i="1" dirty="0">
                <a:cs typeface="Times New Roman" panose="02020603050405020304" pitchFamily="18" charset="0"/>
              </a:rPr>
              <a:t>ABO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ru-RU" altLang="ru-RU" sz="2400" dirty="0"/>
              <a:t>равен углу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CBO</a:t>
            </a:r>
            <a:r>
              <a:rPr lang="ru-RU" altLang="ru-RU" sz="2400" dirty="0">
                <a:cs typeface="Times New Roman" panose="02020603050405020304" pitchFamily="18" charset="0"/>
              </a:rPr>
              <a:t>). Следовательно, равны соответствующие стороны </a:t>
            </a:r>
            <a:r>
              <a:rPr lang="en-US" altLang="ru-RU" sz="2400" i="1" dirty="0">
                <a:cs typeface="Times New Roman" panose="02020603050405020304" pitchFamily="18" charset="0"/>
              </a:rPr>
              <a:t>AO </a:t>
            </a:r>
            <a:r>
              <a:rPr lang="ru-RU" altLang="ru-RU" sz="2400" dirty="0">
                <a:cs typeface="Times New Roman" panose="02020603050405020304" pitchFamily="18" charset="0"/>
              </a:rPr>
              <a:t>и</a:t>
            </a:r>
            <a:r>
              <a:rPr lang="ru-RU" altLang="ru-RU" sz="2400" i="1" dirty="0">
                <a:cs typeface="Times New Roman" panose="02020603050405020304" pitchFamily="18" charset="0"/>
              </a:rPr>
              <a:t> </a:t>
            </a:r>
            <a:r>
              <a:rPr lang="en-US" altLang="ru-RU" sz="2400" i="1" dirty="0">
                <a:cs typeface="Times New Roman" panose="02020603050405020304" pitchFamily="18" charset="0"/>
              </a:rPr>
              <a:t>CO</a:t>
            </a:r>
            <a:r>
              <a:rPr lang="ru-RU" altLang="ru-RU" sz="2400" dirty="0">
                <a:cs typeface="Times New Roman" panose="02020603050405020304" pitchFamily="18" charset="0"/>
              </a:rPr>
              <a:t> этих треугольников. </a:t>
            </a:r>
          </a:p>
        </p:txBody>
      </p:sp>
      <p:pic>
        <p:nvPicPr>
          <p:cNvPr id="20484" name="Picture 4">
            <a:extLst>
              <a:ext uri="{FF2B5EF4-FFF2-40B4-BE49-F238E27FC236}">
                <a16:creationId xmlns:a16="http://schemas.microsoft.com/office/drawing/2014/main" id="{02952892-882F-45D1-8BBB-B0EA105D05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066800"/>
            <a:ext cx="2895600" cy="212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Rectangle 5">
            <a:extLst>
              <a:ext uri="{FF2B5EF4-FFF2-40B4-BE49-F238E27FC236}">
                <a16:creationId xmlns:a16="http://schemas.microsoft.com/office/drawing/2014/main" id="{8CE2591A-EDBA-467D-B2A5-7AEA9C572F1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382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10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5B96C12F-71A5-417A-BDC4-0C2313795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534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cs typeface="Times New Roman" panose="02020603050405020304" pitchFamily="18" charset="0"/>
              </a:rPr>
              <a:t>	Треугольники </a:t>
            </a:r>
            <a:r>
              <a:rPr lang="ru-RU" altLang="ru-RU" sz="2400" i="1" dirty="0">
                <a:cs typeface="Times New Roman" panose="02020603050405020304" pitchFamily="18" charset="0"/>
              </a:rPr>
              <a:t>АВС</a:t>
            </a:r>
            <a:r>
              <a:rPr lang="ru-RU" altLang="ru-RU" sz="2400" dirty="0">
                <a:cs typeface="Times New Roman" panose="02020603050405020304" pitchFamily="18" charset="0"/>
              </a:rPr>
              <a:t> и </a:t>
            </a:r>
            <a:r>
              <a:rPr lang="en-US" altLang="ru-RU" sz="2400" i="1" dirty="0">
                <a:cs typeface="Times New Roman" panose="02020603050405020304" pitchFamily="18" charset="0"/>
              </a:rPr>
              <a:t>BAD</a:t>
            </a:r>
            <a:r>
              <a:rPr lang="ru-RU" altLang="ru-RU" sz="2400" dirty="0">
                <a:cs typeface="Times New Roman" panose="02020603050405020304" pitchFamily="18" charset="0"/>
              </a:rPr>
              <a:t> равны, причем точки </a:t>
            </a:r>
            <a:r>
              <a:rPr lang="ru-RU" altLang="ru-RU" sz="2400" i="1" dirty="0">
                <a:cs typeface="Times New Roman" panose="02020603050405020304" pitchFamily="18" charset="0"/>
              </a:rPr>
              <a:t>С</a:t>
            </a:r>
            <a:r>
              <a:rPr lang="ru-RU" altLang="ru-RU" sz="2400" dirty="0">
                <a:cs typeface="Times New Roman" panose="02020603050405020304" pitchFamily="18" charset="0"/>
              </a:rPr>
              <a:t> и </a:t>
            </a:r>
            <a:r>
              <a:rPr lang="en-US" altLang="ru-RU" sz="2400" i="1" dirty="0">
                <a:cs typeface="Times New Roman" panose="02020603050405020304" pitchFamily="18" charset="0"/>
              </a:rPr>
              <a:t>D</a:t>
            </a:r>
            <a:r>
              <a:rPr lang="ru-RU" altLang="ru-RU" sz="2400" dirty="0">
                <a:cs typeface="Times New Roman" panose="02020603050405020304" pitchFamily="18" charset="0"/>
              </a:rPr>
              <a:t> лежат по разные стороны от прямой </a:t>
            </a:r>
            <a:r>
              <a:rPr lang="ru-RU" altLang="ru-RU" sz="2400" i="1" dirty="0">
                <a:cs typeface="Times New Roman" panose="02020603050405020304" pitchFamily="18" charset="0"/>
              </a:rPr>
              <a:t>АВ</a:t>
            </a:r>
            <a:r>
              <a:rPr lang="ru-RU" altLang="ru-RU" sz="2400" dirty="0">
                <a:cs typeface="Times New Roman" panose="02020603050405020304" pitchFamily="18" charset="0"/>
              </a:rPr>
              <a:t>. Докажите, что треугольники </a:t>
            </a:r>
            <a:r>
              <a:rPr lang="en-US" altLang="ru-RU" sz="2400" i="1" dirty="0">
                <a:cs typeface="Times New Roman" panose="02020603050405020304" pitchFamily="18" charset="0"/>
              </a:rPr>
              <a:t>CBD</a:t>
            </a:r>
            <a:r>
              <a:rPr lang="ru-RU" altLang="ru-RU" sz="2400" dirty="0">
                <a:cs typeface="Times New Roman" panose="02020603050405020304" pitchFamily="18" charset="0"/>
              </a:rPr>
              <a:t> и </a:t>
            </a:r>
            <a:r>
              <a:rPr lang="en-US" altLang="ru-RU" sz="2400" i="1" dirty="0">
                <a:cs typeface="Times New Roman" panose="02020603050405020304" pitchFamily="18" charset="0"/>
              </a:rPr>
              <a:t>DAC</a:t>
            </a:r>
            <a:r>
              <a:rPr lang="ru-RU" altLang="ru-RU" sz="2400" dirty="0">
                <a:cs typeface="Times New Roman" panose="02020603050405020304" pitchFamily="18" charset="0"/>
              </a:rPr>
              <a:t> равны. </a:t>
            </a:r>
          </a:p>
        </p:txBody>
      </p:sp>
      <p:sp>
        <p:nvSpPr>
          <p:cNvPr id="86019" name="Text Box 3">
            <a:extLst>
              <a:ext uri="{FF2B5EF4-FFF2-40B4-BE49-F238E27FC236}">
                <a16:creationId xmlns:a16="http://schemas.microsoft.com/office/drawing/2014/main" id="{2C05E7B6-1906-4CB9-B9FA-F3DDE77B0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886200"/>
            <a:ext cx="86106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	Решение.</a:t>
            </a:r>
            <a:r>
              <a:rPr lang="ru-RU" altLang="ru-RU" sz="2400" dirty="0"/>
              <a:t> </a:t>
            </a:r>
            <a:r>
              <a:rPr lang="ru-RU" altLang="ru-RU" sz="2400" dirty="0">
                <a:cs typeface="Times New Roman" panose="02020603050405020304" pitchFamily="18" charset="0"/>
              </a:rPr>
              <a:t>Из равенства треугольников  </a:t>
            </a:r>
            <a:r>
              <a:rPr lang="ru-RU" altLang="ru-RU" sz="2400" i="1" dirty="0">
                <a:cs typeface="Times New Roman" panose="02020603050405020304" pitchFamily="18" charset="0"/>
              </a:rPr>
              <a:t>АВС</a:t>
            </a:r>
            <a:r>
              <a:rPr lang="ru-RU" altLang="ru-RU" sz="2400" dirty="0">
                <a:cs typeface="Times New Roman" panose="02020603050405020304" pitchFamily="18" charset="0"/>
              </a:rPr>
              <a:t> и </a:t>
            </a:r>
            <a:r>
              <a:rPr lang="en-US" altLang="ru-RU" sz="2400" i="1" dirty="0">
                <a:cs typeface="Times New Roman" panose="02020603050405020304" pitchFamily="18" charset="0"/>
              </a:rPr>
              <a:t>BAD</a:t>
            </a:r>
            <a:r>
              <a:rPr lang="ru-RU" altLang="ru-RU" sz="2400" dirty="0">
                <a:cs typeface="Times New Roman" panose="02020603050405020304" pitchFamily="18" charset="0"/>
              </a:rPr>
              <a:t> следует равенство соответствующих сторон </a:t>
            </a:r>
            <a:r>
              <a:rPr lang="en-US" altLang="ru-RU" sz="2400" i="1" dirty="0">
                <a:cs typeface="Times New Roman" panose="02020603050405020304" pitchFamily="18" charset="0"/>
              </a:rPr>
              <a:t>AC </a:t>
            </a:r>
            <a:r>
              <a:rPr lang="ru-RU" altLang="ru-RU" sz="2400" dirty="0">
                <a:cs typeface="Times New Roman" panose="02020603050405020304" pitchFamily="18" charset="0"/>
              </a:rPr>
              <a:t>и </a:t>
            </a:r>
            <a:r>
              <a:rPr lang="en-US" altLang="ru-RU" sz="2400" i="1" dirty="0">
                <a:cs typeface="Times New Roman" panose="02020603050405020304" pitchFamily="18" charset="0"/>
              </a:rPr>
              <a:t>BD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en-US" altLang="ru-RU" sz="2400" i="1" dirty="0">
                <a:cs typeface="Times New Roman" panose="02020603050405020304" pitchFamily="18" charset="0"/>
              </a:rPr>
              <a:t>BC </a:t>
            </a:r>
            <a:r>
              <a:rPr lang="ru-RU" altLang="ru-RU" sz="2400" dirty="0">
                <a:cs typeface="Times New Roman" panose="02020603050405020304" pitchFamily="18" charset="0"/>
              </a:rPr>
              <a:t>и </a:t>
            </a:r>
            <a:r>
              <a:rPr lang="en-US" altLang="ru-RU" sz="2400" i="1" dirty="0">
                <a:cs typeface="Times New Roman" panose="02020603050405020304" pitchFamily="18" charset="0"/>
              </a:rPr>
              <a:t>AD</a:t>
            </a:r>
            <a:r>
              <a:rPr lang="ru-RU" altLang="ru-RU" sz="2400" dirty="0">
                <a:cs typeface="Times New Roman" panose="02020603050405020304" pitchFamily="18" charset="0"/>
              </a:rPr>
              <a:t>. Треугольники </a:t>
            </a:r>
            <a:r>
              <a:rPr lang="en-US" altLang="ru-RU" sz="2400" i="1" dirty="0">
                <a:cs typeface="Times New Roman" panose="02020603050405020304" pitchFamily="18" charset="0"/>
              </a:rPr>
              <a:t>CBD</a:t>
            </a:r>
            <a:r>
              <a:rPr lang="ru-RU" altLang="ru-RU" sz="2400" dirty="0">
                <a:cs typeface="Times New Roman" panose="02020603050405020304" pitchFamily="18" charset="0"/>
              </a:rPr>
              <a:t> и </a:t>
            </a:r>
            <a:r>
              <a:rPr lang="en-US" altLang="ru-RU" sz="2400" i="1" dirty="0">
                <a:cs typeface="Times New Roman" panose="02020603050405020304" pitchFamily="18" charset="0"/>
              </a:rPr>
              <a:t>DAC</a:t>
            </a:r>
            <a:r>
              <a:rPr lang="ru-RU" altLang="ru-RU" sz="2400" dirty="0">
                <a:cs typeface="Times New Roman" panose="02020603050405020304" pitchFamily="18" charset="0"/>
              </a:rPr>
              <a:t> равны по третьему признаку равенства треугольников (</a:t>
            </a:r>
            <a:r>
              <a:rPr lang="en-US" altLang="ru-RU" sz="2400" i="1" dirty="0">
                <a:cs typeface="Times New Roman" panose="02020603050405020304" pitchFamily="18" charset="0"/>
              </a:rPr>
              <a:t>CB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DA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en-US" altLang="ru-RU" sz="2400" i="1" dirty="0">
                <a:cs typeface="Times New Roman" panose="02020603050405020304" pitchFamily="18" charset="0"/>
              </a:rPr>
              <a:t>BD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AC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en-US" altLang="ru-RU" sz="2400" i="1" dirty="0">
                <a:cs typeface="Times New Roman" panose="02020603050405020304" pitchFamily="18" charset="0"/>
              </a:rPr>
              <a:t>CD </a:t>
            </a:r>
            <a:r>
              <a:rPr lang="ru-RU" altLang="ru-RU" sz="2400" dirty="0">
                <a:cs typeface="Times New Roman" panose="02020603050405020304" pitchFamily="18" charset="0"/>
              </a:rPr>
              <a:t>– общая сторона. </a:t>
            </a:r>
          </a:p>
        </p:txBody>
      </p:sp>
      <p:pic>
        <p:nvPicPr>
          <p:cNvPr id="21508" name="Picture 4">
            <a:extLst>
              <a:ext uri="{FF2B5EF4-FFF2-40B4-BE49-F238E27FC236}">
                <a16:creationId xmlns:a16="http://schemas.microsoft.com/office/drawing/2014/main" id="{E448629A-DA34-4873-A0DE-3B196D5796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05000"/>
            <a:ext cx="3810000" cy="182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Rectangle 5">
            <a:extLst>
              <a:ext uri="{FF2B5EF4-FFF2-40B4-BE49-F238E27FC236}">
                <a16:creationId xmlns:a16="http://schemas.microsoft.com/office/drawing/2014/main" id="{4E198586-D70A-470B-AD92-D74EB97D3E3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762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11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9B4AEA2-C9D5-4D04-BF34-E088801655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2531" name="Text Box 3">
            <a:extLst>
              <a:ext uri="{FF2B5EF4-FFF2-40B4-BE49-F238E27FC236}">
                <a16:creationId xmlns:a16="http://schemas.microsoft.com/office/drawing/2014/main" id="{250FC4CA-A502-4EDD-A584-9D4B53E32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15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en-US" altLang="ru-RU" dirty="0" err="1">
                <a:cs typeface="Times New Roman" panose="02020603050405020304" pitchFamily="18" charset="0"/>
              </a:rPr>
              <a:t>На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en-US" altLang="ru-RU" dirty="0" err="1">
                <a:cs typeface="Times New Roman" panose="02020603050405020304" pitchFamily="18" charset="0"/>
              </a:rPr>
              <a:t>рисунке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AD = CF</a:t>
            </a:r>
            <a:r>
              <a:rPr lang="en-US" altLang="ru-RU" dirty="0">
                <a:cs typeface="Times New Roman" panose="02020603050405020304" pitchFamily="18" charset="0"/>
              </a:rPr>
              <a:t>,</a:t>
            </a:r>
            <a:r>
              <a:rPr lang="en-US" altLang="ru-RU" i="1" dirty="0">
                <a:cs typeface="Times New Roman" panose="02020603050405020304" pitchFamily="18" charset="0"/>
              </a:rPr>
              <a:t> AB = FE</a:t>
            </a:r>
            <a:r>
              <a:rPr lang="en-US" altLang="ru-RU" dirty="0">
                <a:cs typeface="Times New Roman" panose="02020603050405020304" pitchFamily="18" charset="0"/>
              </a:rPr>
              <a:t>,</a:t>
            </a:r>
            <a:r>
              <a:rPr lang="en-US" altLang="ru-RU" i="1" dirty="0">
                <a:cs typeface="Times New Roman" panose="02020603050405020304" pitchFamily="18" charset="0"/>
              </a:rPr>
              <a:t> BC = ED</a:t>
            </a:r>
            <a:r>
              <a:rPr lang="en-US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>
                <a:cs typeface="Times New Roman" panose="02020603050405020304" pitchFamily="18" charset="0"/>
              </a:rPr>
              <a:t>Докажите, что </a:t>
            </a:r>
            <a:r>
              <a:rPr lang="ru-RU" altLang="ru-RU" dirty="0"/>
              <a:t>угол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1 </a:t>
            </a:r>
            <a:r>
              <a:rPr lang="ru-RU" altLang="ru-RU" dirty="0"/>
              <a:t>равен углу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2.</a:t>
            </a:r>
          </a:p>
        </p:txBody>
      </p:sp>
      <p:pic>
        <p:nvPicPr>
          <p:cNvPr id="22532" name="Picture 8">
            <a:extLst>
              <a:ext uri="{FF2B5EF4-FFF2-40B4-BE49-F238E27FC236}">
                <a16:creationId xmlns:a16="http://schemas.microsoft.com/office/drawing/2014/main" id="{92A6DBAF-1871-4458-A1C6-3AA4FDBB59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81200"/>
            <a:ext cx="4029075" cy="215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44" name="Text Box 4">
            <a:extLst>
              <a:ext uri="{FF2B5EF4-FFF2-40B4-BE49-F238E27FC236}">
                <a16:creationId xmlns:a16="http://schemas.microsoft.com/office/drawing/2014/main" id="{0A54C530-564F-4B87-8FDF-391D394F9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953000"/>
            <a:ext cx="8382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Доказательство. </a:t>
            </a:r>
            <a:r>
              <a:rPr lang="ru-RU" altLang="ru-RU" sz="2800" dirty="0"/>
              <a:t>Треугольники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FED </a:t>
            </a:r>
            <a:r>
              <a:rPr lang="ru-RU" altLang="ru-RU" sz="2800" dirty="0"/>
              <a:t>равны по третьему признаку. Следовательно, угол </a:t>
            </a:r>
            <a:r>
              <a:rPr lang="en-US" altLang="ru-RU" sz="2800" i="1" dirty="0"/>
              <a:t>ACB</a:t>
            </a:r>
            <a:r>
              <a:rPr lang="ru-RU" altLang="ru-RU" sz="2800" dirty="0"/>
              <a:t> равен углу </a:t>
            </a:r>
            <a:r>
              <a:rPr lang="en-US" altLang="ru-RU" sz="2800" i="1" dirty="0"/>
              <a:t>FDE </a:t>
            </a:r>
            <a:r>
              <a:rPr lang="ru-RU" altLang="ru-RU" sz="2800" dirty="0"/>
              <a:t>и, значит, угол 1 равен углу 2.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979F3CA-0E90-4C20-9557-1D419ACF8C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13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24579" name="Text Box 4">
            <a:extLst>
              <a:ext uri="{FF2B5EF4-FFF2-40B4-BE49-F238E27FC236}">
                <a16:creationId xmlns:a16="http://schemas.microsoft.com/office/drawing/2014/main" id="{E0638B25-701B-48AC-90D2-186C5ACCB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en-US" altLang="ru-RU" sz="2800" dirty="0" err="1">
                <a:cs typeface="Times New Roman" panose="02020603050405020304" pitchFamily="18" charset="0"/>
              </a:rPr>
              <a:t>На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dirty="0" err="1">
                <a:cs typeface="Times New Roman" panose="02020603050405020304" pitchFamily="18" charset="0"/>
              </a:rPr>
              <a:t>рисунке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AD = CF</a:t>
            </a:r>
            <a:r>
              <a:rPr lang="en-US" altLang="ru-RU" sz="2800" dirty="0">
                <a:cs typeface="Times New Roman" panose="02020603050405020304" pitchFamily="18" charset="0"/>
              </a:rPr>
              <a:t>,</a:t>
            </a:r>
            <a:r>
              <a:rPr lang="en-US" altLang="ru-RU" sz="2800" i="1" dirty="0">
                <a:cs typeface="Times New Roman" panose="02020603050405020304" pitchFamily="18" charset="0"/>
              </a:rPr>
              <a:t> AB = FE</a:t>
            </a:r>
            <a:r>
              <a:rPr lang="en-US" altLang="ru-RU" sz="2800" dirty="0">
                <a:cs typeface="Times New Roman" panose="02020603050405020304" pitchFamily="18" charset="0"/>
              </a:rPr>
              <a:t>,</a:t>
            </a:r>
            <a:r>
              <a:rPr lang="en-US" altLang="ru-RU" sz="2800" i="1" dirty="0">
                <a:cs typeface="Times New Roman" panose="02020603050405020304" pitchFamily="18" charset="0"/>
              </a:rPr>
              <a:t> BC = ED</a:t>
            </a:r>
            <a:r>
              <a:rPr lang="ru-RU" altLang="ru-RU" sz="2800" dirty="0"/>
              <a:t>,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угол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1 </a:t>
            </a:r>
            <a:r>
              <a:rPr lang="ru-RU" altLang="ru-RU" sz="2800" dirty="0"/>
              <a:t>равен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dirty="0">
                <a:cs typeface="Times New Roman" panose="02020603050405020304" pitchFamily="18" charset="0"/>
              </a:rPr>
              <a:t>140</a:t>
            </a:r>
            <a:r>
              <a:rPr lang="en-US" altLang="ru-RU" sz="2800" baseline="30000" dirty="0">
                <a:cs typeface="Times New Roman" panose="02020603050405020304" pitchFamily="18" charset="0"/>
              </a:rPr>
              <a:t>o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Найдите угол 2.</a:t>
            </a:r>
          </a:p>
        </p:txBody>
      </p:sp>
      <p:pic>
        <p:nvPicPr>
          <p:cNvPr id="24580" name="Picture 7">
            <a:extLst>
              <a:ext uri="{FF2B5EF4-FFF2-40B4-BE49-F238E27FC236}">
                <a16:creationId xmlns:a16="http://schemas.microsoft.com/office/drawing/2014/main" id="{1AB0657F-FE0F-44CB-B51B-FF4A21287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81200"/>
            <a:ext cx="4029075" cy="215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3737" name="Text Box 9">
            <a:extLst>
              <a:ext uri="{FF2B5EF4-FFF2-40B4-BE49-F238E27FC236}">
                <a16:creationId xmlns:a16="http://schemas.microsoft.com/office/drawing/2014/main" id="{8525E3E6-7707-4731-9570-FF66DF08E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953000"/>
            <a:ext cx="8382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3300"/>
                </a:solidFill>
              </a:rPr>
              <a:t>	Решение. </a:t>
            </a:r>
            <a:r>
              <a:rPr lang="ru-RU" altLang="ru-RU" sz="2800" dirty="0"/>
              <a:t>Треугольники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FED </a:t>
            </a:r>
            <a:r>
              <a:rPr lang="ru-RU" altLang="ru-RU" sz="2800" dirty="0"/>
              <a:t>равны по третьему признаку. Следовательно, угол 2 равен углу 1 и равен 140</a:t>
            </a:r>
            <a:r>
              <a:rPr lang="ru-RU" altLang="ru-RU" sz="2800" baseline="30000" dirty="0"/>
              <a:t>о</a:t>
            </a:r>
            <a:r>
              <a:rPr lang="ru-RU" altLang="ru-RU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7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9BD13A77-1F19-4313-A019-8BEF6594F2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14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F4C5E61E-B1F1-4F97-B87D-EDDCB4D45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09600"/>
            <a:ext cx="85344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На рисунке </a:t>
            </a:r>
            <a:r>
              <a:rPr lang="ru-RU" altLang="ru-RU" sz="2800" i="1" dirty="0">
                <a:cs typeface="Times New Roman" panose="02020603050405020304" pitchFamily="18" charset="0"/>
              </a:rPr>
              <a:t>АВ = </a:t>
            </a:r>
            <a:r>
              <a:rPr lang="en-US" altLang="ru-RU" sz="2800" i="1" dirty="0">
                <a:cs typeface="Times New Roman" panose="02020603050405020304" pitchFamily="18" charset="0"/>
              </a:rPr>
              <a:t>CD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,</a:t>
            </a:r>
            <a:r>
              <a:rPr lang="ru-RU" altLang="ru-RU" sz="2800" i="1" dirty="0">
                <a:cs typeface="Times New Roman" panose="02020603050405020304" pitchFamily="18" charset="0"/>
              </a:rPr>
              <a:t> ВЕ</a:t>
            </a:r>
            <a:r>
              <a:rPr lang="ru-RU" altLang="ru-RU" sz="2800" dirty="0">
                <a:cs typeface="Times New Roman" panose="02020603050405020304" pitchFamily="18" charset="0"/>
              </a:rPr>
              <a:t> - биссектриса угла </a:t>
            </a:r>
            <a:r>
              <a:rPr lang="ru-RU" altLang="ru-RU" sz="2800" i="1" dirty="0">
                <a:cs typeface="Times New Roman" panose="02020603050405020304" pitchFamily="18" charset="0"/>
              </a:rPr>
              <a:t>АВС</a:t>
            </a:r>
            <a:r>
              <a:rPr lang="ru-RU" altLang="ru-RU" sz="2800" dirty="0">
                <a:cs typeface="Times New Roman" panose="02020603050405020304" pitchFamily="18" charset="0"/>
              </a:rPr>
              <a:t>, а </a:t>
            </a:r>
            <a:r>
              <a:rPr lang="en-US" altLang="ru-RU" sz="2800" i="1" dirty="0">
                <a:cs typeface="Times New Roman" panose="02020603050405020304" pitchFamily="18" charset="0"/>
              </a:rPr>
              <a:t>DF</a:t>
            </a:r>
            <a:r>
              <a:rPr lang="ru-RU" altLang="ru-RU" sz="2800" dirty="0">
                <a:cs typeface="Times New Roman" panose="02020603050405020304" pitchFamily="18" charset="0"/>
              </a:rPr>
              <a:t> - биссектриса угла </a:t>
            </a:r>
            <a:r>
              <a:rPr lang="en-US" altLang="ru-RU" sz="2800" i="1" dirty="0">
                <a:cs typeface="Times New Roman" panose="02020603050405020304" pitchFamily="18" charset="0"/>
              </a:rPr>
              <a:t>ADC</a:t>
            </a:r>
            <a:r>
              <a:rPr lang="ru-RU" altLang="ru-RU" sz="2800" dirty="0">
                <a:cs typeface="Times New Roman" panose="02020603050405020304" pitchFamily="18" charset="0"/>
              </a:rPr>
              <a:t>. Докажите, что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∆</a:t>
            </a:r>
            <a:r>
              <a:rPr lang="en-US" altLang="ru-RU" sz="2800" i="1" dirty="0">
                <a:cs typeface="Times New Roman" panose="02020603050405020304" pitchFamily="18" charset="0"/>
              </a:rPr>
              <a:t>ABE</a:t>
            </a:r>
            <a:r>
              <a:rPr lang="ru-RU" altLang="ru-RU" sz="2800" dirty="0">
                <a:cs typeface="Times New Roman" panose="02020603050405020304" pitchFamily="18" charset="0"/>
              </a:rPr>
              <a:t> = ∆</a:t>
            </a:r>
            <a:r>
              <a:rPr lang="en-US" altLang="ru-RU" sz="2800" i="1" dirty="0">
                <a:cs typeface="Times New Roman" panose="02020603050405020304" pitchFamily="18" charset="0"/>
              </a:rPr>
              <a:t>CDF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8676" name="Picture 6">
            <a:extLst>
              <a:ext uri="{FF2B5EF4-FFF2-40B4-BE49-F238E27FC236}">
                <a16:creationId xmlns:a16="http://schemas.microsoft.com/office/drawing/2014/main" id="{19F9F981-797B-4A1F-8DA1-F2A636B22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81200"/>
            <a:ext cx="4295775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5540" name="Text Box 4">
            <a:extLst>
              <a:ext uri="{FF2B5EF4-FFF2-40B4-BE49-F238E27FC236}">
                <a16:creationId xmlns:a16="http://schemas.microsoft.com/office/drawing/2014/main" id="{B2610874-0BAB-4802-92B6-9D2E862B3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038600"/>
            <a:ext cx="8839200" cy="2678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	Доказательство. </a:t>
            </a:r>
            <a:r>
              <a:rPr lang="ru-RU" altLang="ru-RU" sz="2400" dirty="0"/>
              <a:t>Треугольники </a:t>
            </a:r>
            <a:r>
              <a:rPr lang="en-US" altLang="ru-RU" sz="2400" i="1" dirty="0"/>
              <a:t>ABC </a:t>
            </a:r>
            <a:r>
              <a:rPr lang="ru-RU" altLang="ru-RU" sz="2400" dirty="0"/>
              <a:t>и </a:t>
            </a:r>
            <a:r>
              <a:rPr lang="en-US" altLang="ru-RU" sz="2400" i="1" dirty="0"/>
              <a:t>CDA </a:t>
            </a:r>
            <a:r>
              <a:rPr lang="ru-RU" altLang="ru-RU" sz="2400" dirty="0"/>
              <a:t>равны по третьему признаку равенства треугольников (</a:t>
            </a:r>
            <a:r>
              <a:rPr lang="en-US" altLang="ru-RU" sz="2400" i="1" dirty="0"/>
              <a:t>AB = CD</a:t>
            </a:r>
            <a:r>
              <a:rPr lang="en-US" altLang="ru-RU" sz="2400" dirty="0"/>
              <a:t>,</a:t>
            </a:r>
            <a:r>
              <a:rPr lang="en-US" altLang="ru-RU" sz="2400" i="1" dirty="0"/>
              <a:t> BC = DA</a:t>
            </a:r>
            <a:r>
              <a:rPr lang="en-US" altLang="ru-RU" sz="2400" dirty="0"/>
              <a:t>, </a:t>
            </a:r>
            <a:r>
              <a:rPr lang="en-US" altLang="ru-RU" sz="2400" i="1" dirty="0"/>
              <a:t>AC </a:t>
            </a:r>
            <a:r>
              <a:rPr lang="ru-RU" altLang="ru-RU" sz="2400" dirty="0"/>
              <a:t>– общая. Следовательно, равны углы </a:t>
            </a:r>
            <a:r>
              <a:rPr lang="en-US" altLang="ru-RU" sz="2400" i="1" dirty="0"/>
              <a:t>BAC </a:t>
            </a:r>
            <a:r>
              <a:rPr lang="ru-RU" altLang="ru-RU" sz="2400" dirty="0"/>
              <a:t>и </a:t>
            </a:r>
            <a:r>
              <a:rPr lang="en-US" altLang="ru-RU" sz="2400" i="1" dirty="0"/>
              <a:t>ACD</a:t>
            </a:r>
            <a:r>
              <a:rPr lang="ru-RU" altLang="ru-RU" sz="2400" dirty="0"/>
              <a:t>, </a:t>
            </a:r>
            <a:r>
              <a:rPr lang="en-US" altLang="ru-RU" sz="2400" i="1" dirty="0"/>
              <a:t>ABC </a:t>
            </a:r>
            <a:r>
              <a:rPr lang="ru-RU" altLang="ru-RU" sz="2400" dirty="0"/>
              <a:t>и </a:t>
            </a:r>
            <a:r>
              <a:rPr lang="en-US" altLang="ru-RU" sz="2400" i="1" dirty="0"/>
              <a:t>CDA</a:t>
            </a:r>
            <a:r>
              <a:rPr lang="ru-RU" altLang="ru-RU" sz="2400" dirty="0"/>
              <a:t>. Из равенства последних углов следует равенство углов </a:t>
            </a:r>
            <a:r>
              <a:rPr lang="en-US" altLang="ru-RU" sz="2400" i="1" dirty="0"/>
              <a:t>ABE </a:t>
            </a:r>
            <a:r>
              <a:rPr lang="ru-RU" altLang="ru-RU" sz="2400" dirty="0"/>
              <a:t>и </a:t>
            </a:r>
            <a:r>
              <a:rPr lang="en-US" altLang="ru-RU" sz="2400" i="1" dirty="0"/>
              <a:t>CDF</a:t>
            </a:r>
            <a:r>
              <a:rPr lang="ru-RU" altLang="ru-RU" sz="2400" dirty="0"/>
              <a:t>. Треугольники </a:t>
            </a:r>
            <a:r>
              <a:rPr lang="en-US" altLang="ru-RU" sz="2400" i="1" dirty="0"/>
              <a:t>ABE </a:t>
            </a:r>
            <a:r>
              <a:rPr lang="ru-RU" altLang="ru-RU" sz="2400" dirty="0"/>
              <a:t>и </a:t>
            </a:r>
            <a:r>
              <a:rPr lang="en-US" altLang="ru-RU" sz="2400" i="1" dirty="0"/>
              <a:t>CDF </a:t>
            </a:r>
            <a:r>
              <a:rPr lang="ru-RU" altLang="ru-RU" sz="2400" dirty="0"/>
              <a:t>будут равны по второму признаку равенства треугольников (</a:t>
            </a:r>
            <a:r>
              <a:rPr lang="en-US" altLang="ru-RU" sz="2400" i="1" dirty="0"/>
              <a:t>AB = CD</a:t>
            </a:r>
            <a:r>
              <a:rPr lang="en-US" altLang="ru-RU" sz="2400" dirty="0"/>
              <a:t>, </a:t>
            </a:r>
            <a:r>
              <a:rPr lang="ru-RU" altLang="ru-RU" sz="2400" dirty="0"/>
              <a:t>угол</a:t>
            </a:r>
            <a:r>
              <a:rPr lang="en-US" altLang="ru-RU" sz="2400" dirty="0"/>
              <a:t> </a:t>
            </a:r>
            <a:r>
              <a:rPr lang="en-US" altLang="ru-RU" sz="2400" i="1" dirty="0"/>
              <a:t>BAE </a:t>
            </a:r>
            <a:r>
              <a:rPr lang="ru-RU" altLang="ru-RU" sz="2400" dirty="0"/>
              <a:t>равен углу</a:t>
            </a:r>
            <a:r>
              <a:rPr lang="en-US" altLang="ru-RU" sz="2400" i="1" dirty="0"/>
              <a:t> DCF</a:t>
            </a:r>
            <a:r>
              <a:rPr lang="en-US" altLang="ru-RU" sz="2400" dirty="0"/>
              <a:t>, </a:t>
            </a:r>
            <a:r>
              <a:rPr lang="ru-RU" altLang="ru-RU" sz="2400" dirty="0"/>
              <a:t>угол</a:t>
            </a:r>
            <a:r>
              <a:rPr lang="en-US" altLang="ru-RU" sz="2400" dirty="0"/>
              <a:t> </a:t>
            </a:r>
            <a:r>
              <a:rPr lang="ru-RU" altLang="ru-RU" sz="2400" dirty="0"/>
              <a:t> </a:t>
            </a:r>
            <a:r>
              <a:rPr lang="en-US" altLang="ru-RU" sz="2400" i="1" dirty="0"/>
              <a:t>ABE  </a:t>
            </a:r>
            <a:r>
              <a:rPr lang="ru-RU" altLang="ru-RU" sz="2400" dirty="0"/>
              <a:t>равен углу</a:t>
            </a:r>
            <a:r>
              <a:rPr lang="en-US" altLang="ru-RU" sz="2400" i="1" dirty="0"/>
              <a:t> CDF</a:t>
            </a:r>
            <a:r>
              <a:rPr lang="en-US" altLang="ru-RU" sz="2400" dirty="0"/>
              <a:t>).</a:t>
            </a:r>
            <a:endParaRPr lang="ru-RU" alt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5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0912F0B-A4DD-499B-8479-16C5A96BE7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15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sp>
        <p:nvSpPr>
          <p:cNvPr id="69636" name="Text Box 4">
            <a:extLst>
              <a:ext uri="{FF2B5EF4-FFF2-40B4-BE49-F238E27FC236}">
                <a16:creationId xmlns:a16="http://schemas.microsoft.com/office/drawing/2014/main" id="{B355B831-4FE6-4FFA-B082-2C5B0B683E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648200"/>
            <a:ext cx="8839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Доказательство. </a:t>
            </a:r>
            <a:r>
              <a:rPr lang="ru-RU" altLang="ru-RU" sz="2800" dirty="0"/>
              <a:t>Треугольник </a:t>
            </a:r>
            <a:r>
              <a:rPr lang="en-US" altLang="ru-RU" sz="2800" i="1" dirty="0"/>
              <a:t>OCE </a:t>
            </a:r>
            <a:r>
              <a:rPr lang="ru-RU" altLang="ru-RU" sz="2800" dirty="0"/>
              <a:t>равнобедренный (</a:t>
            </a:r>
            <a:r>
              <a:rPr lang="en-US" altLang="ru-RU" sz="2800" i="1" dirty="0"/>
              <a:t>OC = OE</a:t>
            </a:r>
            <a:r>
              <a:rPr lang="en-US" altLang="ru-RU" sz="2800" dirty="0"/>
              <a:t>). </a:t>
            </a:r>
            <a:r>
              <a:rPr lang="ru-RU" altLang="ru-RU" sz="2800" dirty="0"/>
              <a:t>Треугольники </a:t>
            </a:r>
            <a:r>
              <a:rPr lang="en-US" altLang="ru-RU" sz="2800" i="1" dirty="0"/>
              <a:t>OCD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OED </a:t>
            </a:r>
            <a:r>
              <a:rPr lang="ru-RU" altLang="ru-RU" sz="2800" dirty="0"/>
              <a:t>равны по третьему признаку равенства треугольников. Следовательно, равны углы 3</a:t>
            </a:r>
            <a:r>
              <a:rPr lang="en-US" altLang="ru-RU" sz="2800" i="1" dirty="0"/>
              <a:t> </a:t>
            </a:r>
            <a:r>
              <a:rPr lang="ru-RU" altLang="ru-RU" sz="2800" dirty="0"/>
              <a:t>и 4.</a:t>
            </a:r>
            <a:endParaRPr lang="ru-RU" altLang="ru-RU" sz="2800" i="1" dirty="0"/>
          </a:p>
        </p:txBody>
      </p:sp>
      <p:pic>
        <p:nvPicPr>
          <p:cNvPr id="32772" name="Picture 6">
            <a:extLst>
              <a:ext uri="{FF2B5EF4-FFF2-40B4-BE49-F238E27FC236}">
                <a16:creationId xmlns:a16="http://schemas.microsoft.com/office/drawing/2014/main" id="{2A461271-ABEA-426B-BA0B-698C8BD5BD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905000"/>
            <a:ext cx="3013075" cy="261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3" name="Text Box 3">
            <a:extLst>
              <a:ext uri="{FF2B5EF4-FFF2-40B4-BE49-F238E27FC236}">
                <a16:creationId xmlns:a16="http://schemas.microsoft.com/office/drawing/2014/main" id="{E618F9E9-F315-455B-82C4-95431D6F2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На рисунке </a:t>
            </a:r>
            <a:r>
              <a:rPr lang="en-US" altLang="ru-RU" i="1" dirty="0">
                <a:cs typeface="Times New Roman" panose="02020603050405020304" pitchFamily="18" charset="0"/>
              </a:rPr>
              <a:t>CD</a:t>
            </a:r>
            <a:r>
              <a:rPr lang="ru-RU" altLang="ru-RU" i="1" dirty="0"/>
              <a:t> </a:t>
            </a:r>
            <a:r>
              <a:rPr lang="ru-RU" altLang="ru-RU" i="1" dirty="0">
                <a:cs typeface="Times New Roman" panose="02020603050405020304" pitchFamily="18" charset="0"/>
              </a:rPr>
              <a:t>=</a:t>
            </a:r>
            <a:r>
              <a:rPr lang="ru-RU" altLang="ru-RU" i="1" dirty="0"/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ED</a:t>
            </a:r>
            <a:r>
              <a:rPr lang="ru-RU" altLang="ru-RU" dirty="0">
                <a:cs typeface="Times New Roman" panose="02020603050405020304" pitchFamily="18" charset="0"/>
              </a:rPr>
              <a:t>, </a:t>
            </a:r>
            <a:r>
              <a:rPr lang="ru-RU" altLang="ru-RU" dirty="0"/>
              <a:t>угол </a:t>
            </a:r>
            <a:r>
              <a:rPr lang="ru-RU" altLang="ru-RU" dirty="0">
                <a:cs typeface="Times New Roman" panose="02020603050405020304" pitchFamily="18" charset="0"/>
              </a:rPr>
              <a:t>1</a:t>
            </a:r>
            <a:r>
              <a:rPr lang="ru-RU" altLang="ru-RU" dirty="0"/>
              <a:t> равен углу </a:t>
            </a:r>
            <a:r>
              <a:rPr lang="ru-RU" altLang="ru-RU" dirty="0">
                <a:cs typeface="Times New Roman" panose="02020603050405020304" pitchFamily="18" charset="0"/>
              </a:rPr>
              <a:t>2. Докажите, что </a:t>
            </a:r>
            <a:r>
              <a:rPr lang="ru-RU" altLang="ru-RU" dirty="0"/>
              <a:t>угол </a:t>
            </a:r>
            <a:r>
              <a:rPr lang="ru-RU" altLang="ru-RU" dirty="0">
                <a:cs typeface="Times New Roman" panose="02020603050405020304" pitchFamily="18" charset="0"/>
              </a:rPr>
              <a:t>3</a:t>
            </a:r>
            <a:r>
              <a:rPr lang="ru-RU" altLang="ru-RU" dirty="0"/>
              <a:t> равен углу </a:t>
            </a:r>
            <a:r>
              <a:rPr lang="ru-RU" altLang="ru-RU" dirty="0">
                <a:cs typeface="Times New Roman" panose="02020603050405020304" pitchFamily="18" charset="0"/>
              </a:rPr>
              <a:t>4.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6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>
            <a:extLst>
              <a:ext uri="{FF2B5EF4-FFF2-40B4-BE49-F238E27FC236}">
                <a16:creationId xmlns:a16="http://schemas.microsoft.com/office/drawing/2014/main" id="{E0986269-F539-4CE9-9995-8B2DCA1B0B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/>
              <a:t>	Докажите, что если</a:t>
            </a:r>
            <a:r>
              <a:rPr lang="ru-RU" altLang="ru-RU" sz="2800">
                <a:cs typeface="Times New Roman" panose="02020603050405020304" pitchFamily="18" charset="0"/>
              </a:rPr>
              <a:t> в треугольниках </a:t>
            </a:r>
            <a:r>
              <a:rPr lang="en-US" altLang="ru-RU" sz="2800" i="1">
                <a:cs typeface="Times New Roman" panose="02020603050405020304" pitchFamily="18" charset="0"/>
              </a:rPr>
              <a:t>ABC </a:t>
            </a:r>
            <a:r>
              <a:rPr lang="ru-RU" altLang="ru-RU" sz="2800">
                <a:cs typeface="Times New Roman" panose="02020603050405020304" pitchFamily="18" charset="0"/>
              </a:rPr>
              <a:t>и </a:t>
            </a:r>
            <a:r>
              <a:rPr lang="en-US" altLang="ru-RU" sz="2800" i="1">
                <a:cs typeface="Times New Roman" panose="02020603050405020304" pitchFamily="18" charset="0"/>
              </a:rPr>
              <a:t>A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B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C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ru-RU" altLang="ru-RU" sz="2800">
                <a:cs typeface="Times New Roman" panose="02020603050405020304" pitchFamily="18" charset="0"/>
              </a:rPr>
              <a:t> </a:t>
            </a:r>
            <a:r>
              <a:rPr lang="en-US" altLang="ru-RU" sz="2800" i="1">
                <a:cs typeface="Times New Roman" panose="02020603050405020304" pitchFamily="18" charset="0"/>
              </a:rPr>
              <a:t>AB</a:t>
            </a:r>
            <a:r>
              <a:rPr lang="ru-RU" altLang="ru-RU" sz="2800" i="1">
                <a:cs typeface="Times New Roman" panose="02020603050405020304" pitchFamily="18" charset="0"/>
              </a:rPr>
              <a:t> = </a:t>
            </a:r>
            <a:r>
              <a:rPr lang="en-US" altLang="ru-RU" sz="2800" i="1">
                <a:cs typeface="Times New Roman" panose="02020603050405020304" pitchFamily="18" charset="0"/>
              </a:rPr>
              <a:t>A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B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ru-RU" altLang="ru-RU" sz="2800">
                <a:cs typeface="Times New Roman" panose="02020603050405020304" pitchFamily="18" charset="0"/>
              </a:rPr>
              <a:t>, </a:t>
            </a:r>
            <a:r>
              <a:rPr lang="en-US" altLang="ru-RU" sz="2800" i="1">
                <a:cs typeface="Times New Roman" panose="02020603050405020304" pitchFamily="18" charset="0"/>
              </a:rPr>
              <a:t>AC</a:t>
            </a:r>
            <a:r>
              <a:rPr lang="ru-RU" altLang="ru-RU" sz="2800" i="1">
                <a:cs typeface="Times New Roman" panose="02020603050405020304" pitchFamily="18" charset="0"/>
              </a:rPr>
              <a:t> = </a:t>
            </a:r>
            <a:r>
              <a:rPr lang="en-US" altLang="ru-RU" sz="2800" i="1">
                <a:cs typeface="Times New Roman" panose="02020603050405020304" pitchFamily="18" charset="0"/>
              </a:rPr>
              <a:t>A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C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ru-RU" altLang="ru-RU" sz="2800">
                <a:cs typeface="Times New Roman" panose="02020603050405020304" pitchFamily="18" charset="0"/>
              </a:rPr>
              <a:t>, медиана </a:t>
            </a:r>
            <a:r>
              <a:rPr lang="ru-RU" altLang="ru-RU" sz="2800" i="1">
                <a:cs typeface="Times New Roman" panose="02020603050405020304" pitchFamily="18" charset="0"/>
              </a:rPr>
              <a:t>С</a:t>
            </a:r>
            <a:r>
              <a:rPr lang="en-US" altLang="ru-RU" sz="2800" i="1">
                <a:cs typeface="Times New Roman" panose="02020603050405020304" pitchFamily="18" charset="0"/>
              </a:rPr>
              <a:t>M </a:t>
            </a:r>
            <a:r>
              <a:rPr lang="ru-RU" altLang="ru-RU" sz="2800">
                <a:cs typeface="Times New Roman" panose="02020603050405020304" pitchFamily="18" charset="0"/>
              </a:rPr>
              <a:t>равна медиане </a:t>
            </a:r>
            <a:r>
              <a:rPr lang="ru-RU" altLang="ru-RU" sz="2800" i="1">
                <a:cs typeface="Times New Roman" panose="02020603050405020304" pitchFamily="18" charset="0"/>
              </a:rPr>
              <a:t>С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M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ru-RU" altLang="ru-RU" sz="2800"/>
              <a:t>, то</a:t>
            </a:r>
            <a:r>
              <a:rPr lang="ru-RU" altLang="ru-RU" sz="2800">
                <a:cs typeface="Times New Roman" panose="02020603050405020304" pitchFamily="18" charset="0"/>
              </a:rPr>
              <a:t> треугольники </a:t>
            </a:r>
            <a:r>
              <a:rPr lang="en-US" altLang="ru-RU" sz="2800" i="1">
                <a:cs typeface="Times New Roman" panose="02020603050405020304" pitchFamily="18" charset="0"/>
              </a:rPr>
              <a:t>ABC </a:t>
            </a:r>
            <a:r>
              <a:rPr lang="ru-RU" altLang="ru-RU" sz="2800">
                <a:cs typeface="Times New Roman" panose="02020603050405020304" pitchFamily="18" charset="0"/>
              </a:rPr>
              <a:t>и </a:t>
            </a:r>
            <a:r>
              <a:rPr lang="en-US" altLang="ru-RU" sz="2800" i="1">
                <a:cs typeface="Times New Roman" panose="02020603050405020304" pitchFamily="18" charset="0"/>
              </a:rPr>
              <a:t>A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B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en-US" altLang="ru-RU" sz="2800" i="1">
                <a:cs typeface="Times New Roman" panose="02020603050405020304" pitchFamily="18" charset="0"/>
              </a:rPr>
              <a:t>C</a:t>
            </a:r>
            <a:r>
              <a:rPr lang="ru-RU" altLang="ru-RU" sz="2800" baseline="-30000">
                <a:cs typeface="Times New Roman" panose="02020603050405020304" pitchFamily="18" charset="0"/>
              </a:rPr>
              <a:t>1</a:t>
            </a:r>
            <a:r>
              <a:rPr lang="ru-RU" altLang="ru-RU" sz="2800">
                <a:cs typeface="Times New Roman" panose="02020603050405020304" pitchFamily="18" charset="0"/>
              </a:rPr>
              <a:t> равны.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  <a:endParaRPr lang="en-US" altLang="ru-RU" sz="3200">
              <a:cs typeface="Times New Roman" panose="02020603050405020304" pitchFamily="18" charset="0"/>
            </a:endParaRPr>
          </a:p>
        </p:txBody>
      </p:sp>
      <p:pic>
        <p:nvPicPr>
          <p:cNvPr id="4099" name="Picture 4">
            <a:extLst>
              <a:ext uri="{FF2B5EF4-FFF2-40B4-BE49-F238E27FC236}">
                <a16:creationId xmlns:a16="http://schemas.microsoft.com/office/drawing/2014/main" id="{239B1FFD-7D2B-4C3F-9C04-A180F89BF3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981199"/>
            <a:ext cx="6029508" cy="2246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0357" name="Text Box 5">
            <a:extLst>
              <a:ext uri="{FF2B5EF4-FFF2-40B4-BE49-F238E27FC236}">
                <a16:creationId xmlns:a16="http://schemas.microsoft.com/office/drawing/2014/main" id="{7580F06B-8B0C-4B42-8B8C-9FF1B8D22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7848"/>
            <a:ext cx="9144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Доказательство.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Т</a:t>
            </a:r>
            <a:r>
              <a:rPr lang="ru-RU" altLang="ru-RU" sz="2800" dirty="0">
                <a:cs typeface="Times New Roman" panose="02020603050405020304" pitchFamily="18" charset="0"/>
              </a:rPr>
              <a:t>реугольники </a:t>
            </a:r>
            <a:r>
              <a:rPr lang="en-US" altLang="ru-RU" sz="2800" i="1" dirty="0">
                <a:cs typeface="Times New Roman" panose="02020603050405020304" pitchFamily="18" charset="0"/>
              </a:rPr>
              <a:t>ACM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M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равны по трём сторонам. Значит</a:t>
            </a:r>
            <a:r>
              <a:rPr lang="en-US" altLang="ru-RU" sz="2800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углы</a:t>
            </a:r>
            <a:r>
              <a:rPr lang="en-US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 </a:t>
            </a:r>
            <a:r>
              <a:rPr lang="ru-RU" altLang="ru-RU" sz="2800" dirty="0"/>
              <a:t>и</a:t>
            </a:r>
            <a:r>
              <a:rPr lang="en-US" altLang="ru-RU" sz="2800" i="1" dirty="0">
                <a:cs typeface="Times New Roman" panose="02020603050405020304" pitchFamily="18" charset="0"/>
              </a:rPr>
              <a:t> A</a:t>
            </a:r>
            <a:r>
              <a:rPr lang="en-US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 равны</a:t>
            </a:r>
            <a:r>
              <a:rPr lang="en-US" altLang="ru-RU" sz="2800" dirty="0">
                <a:cs typeface="Times New Roman" panose="02020603050405020304" pitchFamily="18" charset="0"/>
              </a:rPr>
              <a:t>. </a:t>
            </a:r>
            <a:r>
              <a:rPr lang="ru-RU" altLang="ru-RU" sz="2800" dirty="0">
                <a:cs typeface="Times New Roman" panose="02020603050405020304" pitchFamily="18" charset="0"/>
              </a:rPr>
              <a:t>Таким образом, в треугольниках </a:t>
            </a:r>
            <a:r>
              <a:rPr lang="en-US" altLang="ru-RU" sz="2800" i="1" dirty="0">
                <a:cs typeface="Times New Roman" panose="02020603050405020304" pitchFamily="18" charset="0"/>
              </a:rPr>
              <a:t>ABC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AB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С =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i="1" dirty="0">
                <a:cs typeface="Times New Roman" panose="02020603050405020304" pitchFamily="18" charset="0"/>
              </a:rPr>
              <a:t>С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ru-RU" altLang="ru-RU" sz="2800" dirty="0"/>
              <a:t>угол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равен углу</a:t>
            </a:r>
            <a:r>
              <a:rPr lang="ru-RU" altLang="ru-RU" sz="2800" i="1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.  Следовательно, эти треугольники равны по двум сторонам и углу между ними. 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9243063-D3EA-4679-AD05-3C054497B3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16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317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7683CF52-F08F-43FA-A0A9-2E433D6CE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20688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/>
              <a:t>	Докажите, что если</a:t>
            </a:r>
            <a:r>
              <a:rPr lang="ru-RU" altLang="ru-RU" sz="2800" dirty="0">
                <a:cs typeface="Times New Roman" panose="02020603050405020304" pitchFamily="18" charset="0"/>
              </a:rPr>
              <a:t> в треугольниках </a:t>
            </a:r>
            <a:r>
              <a:rPr lang="en-US" altLang="ru-RU" sz="2800" i="1" dirty="0">
                <a:cs typeface="Times New Roman" panose="02020603050405020304" pitchFamily="18" charset="0"/>
              </a:rPr>
              <a:t>ABC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en-US" altLang="ru-RU" sz="2800" i="1" dirty="0">
                <a:cs typeface="Times New Roman" panose="02020603050405020304" pitchFamily="18" charset="0"/>
              </a:rPr>
              <a:t>AC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, медиана </a:t>
            </a:r>
            <a:r>
              <a:rPr lang="ru-RU" altLang="ru-RU" sz="2800" i="1" dirty="0">
                <a:cs typeface="Times New Roman" panose="02020603050405020304" pitchFamily="18" charset="0"/>
              </a:rPr>
              <a:t>С</a:t>
            </a:r>
            <a:r>
              <a:rPr lang="en-US" altLang="ru-RU" sz="2800" i="1" dirty="0">
                <a:cs typeface="Times New Roman" panose="02020603050405020304" pitchFamily="18" charset="0"/>
              </a:rPr>
              <a:t>M </a:t>
            </a:r>
            <a:r>
              <a:rPr lang="ru-RU" altLang="ru-RU" sz="2800" dirty="0">
                <a:cs typeface="Times New Roman" panose="02020603050405020304" pitchFamily="18" charset="0"/>
              </a:rPr>
              <a:t>равна медиане </a:t>
            </a:r>
            <a:r>
              <a:rPr lang="ru-RU" altLang="ru-RU" sz="2800" i="1" dirty="0">
                <a:cs typeface="Times New Roman" panose="02020603050405020304" pitchFamily="18" charset="0"/>
              </a:rPr>
              <a:t>С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M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/>
              <a:t>, то</a:t>
            </a:r>
            <a:r>
              <a:rPr lang="ru-RU" altLang="ru-RU" sz="2800" baseline="-30000" dirty="0"/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sz="2800" i="1" dirty="0">
                <a:cs typeface="Times New Roman" panose="02020603050405020304" pitchFamily="18" charset="0"/>
              </a:rPr>
              <a:t>ABC </a:t>
            </a:r>
            <a:r>
              <a:rPr lang="ru-RU" altLang="ru-RU" sz="2800" dirty="0">
                <a:cs typeface="Times New Roman" panose="02020603050405020304" pitchFamily="18" charset="0"/>
              </a:rPr>
              <a:t>и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B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en-US" altLang="ru-RU" sz="2800" i="1" dirty="0">
                <a:cs typeface="Times New Roman" panose="02020603050405020304" pitchFamily="18" charset="0"/>
              </a:rPr>
              <a:t>C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2800" dirty="0">
                <a:cs typeface="Times New Roman" panose="02020603050405020304" pitchFamily="18" charset="0"/>
              </a:rPr>
              <a:t> равны.</a:t>
            </a:r>
          </a:p>
        </p:txBody>
      </p:sp>
      <p:pic>
        <p:nvPicPr>
          <p:cNvPr id="8195" name="Picture 3">
            <a:extLst>
              <a:ext uri="{FF2B5EF4-FFF2-40B4-BE49-F238E27FC236}">
                <a16:creationId xmlns:a16="http://schemas.microsoft.com/office/drawing/2014/main" id="{BEEE618C-1ABE-492F-9FD1-70AA5E62E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54062"/>
            <a:ext cx="4584700" cy="163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1924" name="Group 4">
            <a:extLst>
              <a:ext uri="{FF2B5EF4-FFF2-40B4-BE49-F238E27FC236}">
                <a16:creationId xmlns:a16="http://schemas.microsoft.com/office/drawing/2014/main" id="{8AEA55F8-18EE-4C50-AD75-699D7EDACB3A}"/>
              </a:ext>
            </a:extLst>
          </p:cNvPr>
          <p:cNvGrpSpPr>
            <a:grpSpLocks/>
          </p:cNvGrpSpPr>
          <p:nvPr/>
        </p:nvGrpSpPr>
        <p:grpSpPr bwMode="auto">
          <a:xfrm>
            <a:off x="0" y="2144688"/>
            <a:ext cx="9144000" cy="4375151"/>
            <a:chOff x="0" y="1056"/>
            <a:chExt cx="5760" cy="275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97" name="Text Box 5">
                  <a:extLst>
                    <a:ext uri="{FF2B5EF4-FFF2-40B4-BE49-F238E27FC236}">
                      <a16:creationId xmlns:a16="http://schemas.microsoft.com/office/drawing/2014/main" id="{65B3EB96-558E-4C33-9F6F-50E4A9B417E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2784"/>
                  <a:ext cx="5760" cy="10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ct val="5000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Следовательно, </a:t>
                  </a:r>
                  <a14:m>
                    <m:oMath xmlns:m="http://schemas.openxmlformats.org/officeDocument/2006/math">
                      <m:r>
                        <a:rPr lang="ru-RU" alt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en-US" altLang="ru-RU" i="1" dirty="0">
                      <a:cs typeface="Times New Roman" panose="02020603050405020304" pitchFamily="18" charset="0"/>
                    </a:rPr>
                    <a:t>ACD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 = </a:t>
                  </a:r>
                  <a14:m>
                    <m:oMath xmlns:m="http://schemas.openxmlformats.org/officeDocument/2006/math">
                      <m:r>
                        <a:rPr lang="ru-RU" alt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en-US" altLang="ru-RU" i="1" dirty="0">
                      <a:cs typeface="Times New Roman" panose="02020603050405020304" pitchFamily="18" charset="0"/>
                    </a:rPr>
                    <a:t>A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C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D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. Аналогично, треугольники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BCD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и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B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C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D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равны по трём сторонам. Следовательно, </a:t>
                  </a:r>
                  <a14:m>
                    <m:oMath xmlns:m="http://schemas.openxmlformats.org/officeDocument/2006/math">
                      <m:r>
                        <a:rPr lang="ru-RU" alt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∠ </m:t>
                      </m:r>
                    </m:oMath>
                  </a14:m>
                  <a:r>
                    <a:rPr lang="en-US" altLang="ru-RU" i="1" dirty="0">
                      <a:cs typeface="Times New Roman" panose="02020603050405020304" pitchFamily="18" charset="0"/>
                    </a:rPr>
                    <a:t>BCD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 = </a:t>
                  </a:r>
                  <a14:m>
                    <m:oMath xmlns:m="http://schemas.openxmlformats.org/officeDocument/2006/math">
                      <m:r>
                        <a:rPr lang="ru-RU" altLang="ru-RU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∠</m:t>
                      </m:r>
                    </m:oMath>
                  </a14:m>
                  <a:r>
                    <a:rPr lang="en-US" altLang="ru-RU" i="1" dirty="0">
                      <a:cs typeface="Times New Roman" panose="02020603050405020304" pitchFamily="18" charset="0"/>
                    </a:rPr>
                    <a:t>B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C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D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. Значит, </a:t>
                  </a:r>
                  <a:r>
                    <a:rPr lang="ru-RU" altLang="ru-RU" dirty="0"/>
                    <a:t>угол 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С </a:t>
                  </a:r>
                  <a:r>
                    <a:rPr lang="ru-RU" altLang="ru-RU" dirty="0"/>
                    <a:t>равен углу</a:t>
                  </a:r>
                  <a:r>
                    <a:rPr lang="ru-RU" altLang="ru-RU" i="1" dirty="0">
                      <a:cs typeface="Times New Roman" panose="02020603050405020304" pitchFamily="18" charset="0"/>
                    </a:rPr>
                    <a:t> С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и треугольники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ABC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и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B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C</a:t>
                  </a:r>
                  <a:r>
                    <a:rPr lang="ru-RU" altLang="ru-RU" baseline="-30000" dirty="0">
                      <a:cs typeface="Times New Roman" panose="02020603050405020304" pitchFamily="18" charset="0"/>
                    </a:rPr>
                    <a:t>1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равны по двум сторонам и углу между ними.</a:t>
                  </a:r>
                  <a:endParaRPr lang="en-US" altLang="ru-RU" dirty="0"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8197" name="Text Box 5">
                  <a:extLst>
                    <a:ext uri="{FF2B5EF4-FFF2-40B4-BE49-F238E27FC236}">
                      <a16:creationId xmlns:a16="http://schemas.microsoft.com/office/drawing/2014/main" id="{65B3EB96-558E-4C33-9F6F-50E4A9B417E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2784"/>
                  <a:ext cx="5760" cy="1028"/>
                </a:xfrm>
                <a:prstGeom prst="rect">
                  <a:avLst/>
                </a:prstGeom>
                <a:blipFill>
                  <a:blip r:embed="rId4"/>
                  <a:stretch>
                    <a:fillRect l="-1000" r="-1000" b="-746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198" name="Text Box 6">
              <a:extLst>
                <a:ext uri="{FF2B5EF4-FFF2-40B4-BE49-F238E27FC236}">
                  <a16:creationId xmlns:a16="http://schemas.microsoft.com/office/drawing/2014/main" id="{61B8A57E-2766-4A9A-8E30-0912070CAE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4" y="1056"/>
              <a:ext cx="2736" cy="1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Доказательство.</a:t>
              </a:r>
              <a:r>
                <a:rPr lang="ru-RU" altLang="ru-RU" dirty="0">
                  <a:cs typeface="Times New Roman" panose="02020603050405020304" pitchFamily="18" charset="0"/>
                </a:rPr>
                <a:t> Продолжим медианы и отложим отрезки </a:t>
              </a:r>
              <a:r>
                <a:rPr lang="en-US" altLang="ru-RU" i="1" dirty="0">
                  <a:cs typeface="Times New Roman" panose="02020603050405020304" pitchFamily="18" charset="0"/>
                </a:rPr>
                <a:t>MD</a:t>
              </a:r>
              <a:r>
                <a:rPr lang="ru-RU" altLang="ru-RU" i="1" dirty="0">
                  <a:cs typeface="Times New Roman" panose="02020603050405020304" pitchFamily="18" charset="0"/>
                </a:rPr>
                <a:t>=</a:t>
              </a:r>
              <a:r>
                <a:rPr lang="en-US" altLang="ru-RU" i="1" dirty="0">
                  <a:cs typeface="Times New Roman" panose="02020603050405020304" pitchFamily="18" charset="0"/>
                </a:rPr>
                <a:t>CM </a:t>
              </a:r>
              <a:r>
                <a:rPr lang="ru-RU" altLang="ru-RU" dirty="0">
                  <a:cs typeface="Times New Roman" panose="02020603050405020304" pitchFamily="18" charset="0"/>
                </a:rPr>
                <a:t>и </a:t>
              </a:r>
              <a:r>
                <a:rPr lang="en-US" altLang="ru-RU" i="1" dirty="0">
                  <a:cs typeface="Times New Roman" panose="02020603050405020304" pitchFamily="18" charset="0"/>
                </a:rPr>
                <a:t>M</a:t>
              </a:r>
              <a:r>
                <a:rPr lang="ru-RU" altLang="ru-RU" baseline="-30000" dirty="0">
                  <a:cs typeface="Times New Roman" panose="02020603050405020304" pitchFamily="18" charset="0"/>
                </a:rPr>
                <a:t>1</a:t>
              </a:r>
              <a:r>
                <a:rPr lang="en-US" altLang="ru-RU" i="1" dirty="0">
                  <a:cs typeface="Times New Roman" panose="02020603050405020304" pitchFamily="18" charset="0"/>
                </a:rPr>
                <a:t>D</a:t>
              </a:r>
              <a:r>
                <a:rPr lang="ru-RU" altLang="ru-RU" baseline="-30000" dirty="0">
                  <a:cs typeface="Times New Roman" panose="02020603050405020304" pitchFamily="18" charset="0"/>
                </a:rPr>
                <a:t>1</a:t>
              </a:r>
              <a:r>
                <a:rPr lang="ru-RU" altLang="ru-RU" dirty="0">
                  <a:cs typeface="Times New Roman" panose="02020603050405020304" pitchFamily="18" charset="0"/>
                </a:rPr>
                <a:t>=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ru-RU" altLang="ru-RU" baseline="-30000" dirty="0">
                  <a:cs typeface="Times New Roman" panose="02020603050405020304" pitchFamily="18" charset="0"/>
                </a:rPr>
                <a:t>1</a:t>
              </a:r>
              <a:r>
                <a:rPr lang="en-US" altLang="ru-RU" i="1" dirty="0">
                  <a:cs typeface="Times New Roman" panose="02020603050405020304" pitchFamily="18" charset="0"/>
                </a:rPr>
                <a:t>M</a:t>
              </a:r>
              <a:r>
                <a:rPr lang="ru-RU" altLang="ru-RU" baseline="-30000" dirty="0">
                  <a:cs typeface="Times New Roman" panose="02020603050405020304" pitchFamily="18" charset="0"/>
                </a:rPr>
                <a:t>1</a:t>
              </a:r>
              <a:r>
                <a:rPr lang="ru-RU" altLang="ru-RU" dirty="0">
                  <a:cs typeface="Times New Roman" panose="02020603050405020304" pitchFamily="18" charset="0"/>
                </a:rPr>
                <a:t>. Тогда треугольники </a:t>
              </a:r>
              <a:r>
                <a:rPr lang="en-US" altLang="ru-RU" i="1" dirty="0">
                  <a:cs typeface="Times New Roman" panose="02020603050405020304" pitchFamily="18" charset="0"/>
                </a:rPr>
                <a:t>ACD </a:t>
              </a:r>
              <a:r>
                <a:rPr lang="ru-RU" altLang="ru-RU" dirty="0">
                  <a:cs typeface="Times New Roman" panose="02020603050405020304" pitchFamily="18" charset="0"/>
                </a:rPr>
                <a:t>и </a:t>
              </a:r>
              <a:r>
                <a:rPr lang="en-US" altLang="ru-RU" i="1" dirty="0">
                  <a:cs typeface="Times New Roman" panose="02020603050405020304" pitchFamily="18" charset="0"/>
                </a:rPr>
                <a:t>A</a:t>
              </a:r>
              <a:r>
                <a:rPr lang="ru-RU" altLang="ru-RU" baseline="-30000" dirty="0">
                  <a:cs typeface="Times New Roman" panose="02020603050405020304" pitchFamily="18" charset="0"/>
                </a:rPr>
                <a:t>1</a:t>
              </a:r>
              <a:r>
                <a:rPr lang="en-US" altLang="ru-RU" i="1" dirty="0">
                  <a:cs typeface="Times New Roman" panose="02020603050405020304" pitchFamily="18" charset="0"/>
                </a:rPr>
                <a:t>C</a:t>
              </a:r>
              <a:r>
                <a:rPr lang="ru-RU" altLang="ru-RU" baseline="-30000" dirty="0">
                  <a:cs typeface="Times New Roman" panose="02020603050405020304" pitchFamily="18" charset="0"/>
                </a:rPr>
                <a:t>1</a:t>
              </a:r>
              <a:r>
                <a:rPr lang="en-US" altLang="ru-RU" i="1" dirty="0">
                  <a:cs typeface="Times New Roman" panose="02020603050405020304" pitchFamily="18" charset="0"/>
                </a:rPr>
                <a:t>D</a:t>
              </a:r>
              <a:r>
                <a:rPr lang="ru-RU" altLang="ru-RU" baseline="-30000" dirty="0">
                  <a:cs typeface="Times New Roman" panose="02020603050405020304" pitchFamily="18" charset="0"/>
                </a:rPr>
                <a:t>1</a:t>
              </a:r>
              <a:r>
                <a:rPr lang="ru-RU" altLang="ru-RU" dirty="0">
                  <a:cs typeface="Times New Roman" panose="02020603050405020304" pitchFamily="18" charset="0"/>
                </a:rPr>
                <a:t> равны по трём сторонам. </a:t>
              </a:r>
              <a:endParaRPr lang="en-US" altLang="ru-RU" dirty="0">
                <a:cs typeface="Times New Roman" panose="02020603050405020304" pitchFamily="18" charset="0"/>
              </a:endParaRPr>
            </a:p>
          </p:txBody>
        </p:sp>
        <p:pic>
          <p:nvPicPr>
            <p:cNvPr id="8199" name="Picture 7">
              <a:extLst>
                <a:ext uri="{FF2B5EF4-FFF2-40B4-BE49-F238E27FC236}">
                  <a16:creationId xmlns:a16="http://schemas.microsoft.com/office/drawing/2014/main" id="{D11BBE02-780A-4545-B01F-081C12A327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1056"/>
              <a:ext cx="2868" cy="17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Rectangle 2">
            <a:extLst>
              <a:ext uri="{FF2B5EF4-FFF2-40B4-BE49-F238E27FC236}">
                <a16:creationId xmlns:a16="http://schemas.microsoft.com/office/drawing/2014/main" id="{9F87855F-4F69-4C84-83EA-B49B1DDB6F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</a:t>
            </a:r>
            <a:r>
              <a:rPr lang="en-US" altLang="ru-RU" sz="3600" dirty="0">
                <a:solidFill>
                  <a:srgbClr val="FF3300"/>
                </a:solidFill>
              </a:rPr>
              <a:t>17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Text Box 3">
            <a:extLst>
              <a:ext uri="{FF2B5EF4-FFF2-40B4-BE49-F238E27FC236}">
                <a16:creationId xmlns:a16="http://schemas.microsoft.com/office/drawing/2014/main" id="{3833F87E-6943-4A2B-80AD-DB1E0FD40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33423"/>
            <a:ext cx="9144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ru-RU" altLang="ru-RU" sz="2400" dirty="0">
                <a:solidFill>
                  <a:srgbClr val="FF0000"/>
                </a:solidFill>
                <a:cs typeface="Times New Roman" panose="02020603050405020304" pitchFamily="18" charset="0"/>
              </a:rPr>
              <a:t>Теорема. </a:t>
            </a:r>
            <a:r>
              <a:rPr lang="ru-RU" altLang="ru-RU" sz="2400" dirty="0">
                <a:cs typeface="Times New Roman" panose="02020603050405020304" pitchFamily="18" charset="0"/>
              </a:rPr>
              <a:t>Если три стороны одного треугольника соответственно равны трем сторонам другого треугольника, то такие треугольники равны.</a:t>
            </a:r>
            <a:endParaRPr lang="en-US" altLang="ru-RU" sz="2400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6EEADD4F-227E-499F-810C-3EC80C96E4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3626346"/>
                <a:ext cx="9144000" cy="32316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ct val="50000"/>
                  </a:spcBef>
                  <a:buFontTx/>
                  <a:buNone/>
                </a:pPr>
                <a:r>
                  <a:rPr lang="ru-RU" altLang="ru-RU" sz="2400" dirty="0">
                    <a:solidFill>
                      <a:srgbClr val="FF0000"/>
                    </a:solidFill>
                    <a:cs typeface="Times New Roman" panose="02020603050405020304" pitchFamily="18" charset="0"/>
                  </a:rPr>
                  <a:t>	</a:t>
                </a:r>
                <a:r>
                  <a:rPr lang="ru-RU" sz="2400" dirty="0">
                    <a:solidFill>
                      <a:srgbClr val="FF0000"/>
                    </a:solidFill>
                  </a:rPr>
                  <a:t> </a:t>
                </a:r>
                <a:r>
                  <a:rPr lang="ru-RU" sz="2000" dirty="0"/>
                  <a:t>Тогда треугольник </a:t>
                </a:r>
                <a:r>
                  <a:rPr lang="ru-RU" sz="2000" i="1" dirty="0"/>
                  <a:t>А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В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С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 будет равен треу­гольнику </a:t>
                </a:r>
                <a:r>
                  <a:rPr lang="ru-RU" sz="2000" i="1" dirty="0"/>
                  <a:t>АВС</a:t>
                </a:r>
                <a:r>
                  <a:rPr lang="ru-RU" sz="2000" dirty="0"/>
                  <a:t>. При этом луч </a:t>
                </a:r>
                <a:r>
                  <a:rPr lang="ru-RU" sz="2000" i="1" dirty="0"/>
                  <a:t>С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С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 может лежать внутри угла </a:t>
                </a:r>
                <a:r>
                  <a:rPr lang="ru-RU" sz="2000" i="1" dirty="0"/>
                  <a:t>А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С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В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, совпадать с одной из его сторон, или лежать вне этого угла. Рассмотрим первый из этих случаев (остальные случаи рассмотрите самостоятельно). Из равенства сторон </a:t>
                </a:r>
                <a:r>
                  <a:rPr lang="en-US" sz="2000" i="1" dirty="0"/>
                  <a:t>A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С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 и </a:t>
                </a:r>
                <a:r>
                  <a:rPr lang="en-US" sz="2000" i="1" dirty="0"/>
                  <a:t>A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С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 следует, что треугольник </a:t>
                </a:r>
                <a:r>
                  <a:rPr lang="ru-RU" sz="2000" i="1" dirty="0"/>
                  <a:t>С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А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С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 - равнобедренный и, значит, </a:t>
                </a:r>
                <a14:m>
                  <m:oMath xmlns:m="http://schemas.openxmlformats.org/officeDocument/2006/math">
                    <m:r>
                      <a:rPr lang="ru-RU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000" i="1" dirty="0"/>
                  <a:t>A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 =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 </m:t>
                    </m:r>
                  </m:oMath>
                </a14:m>
                <a:r>
                  <a:rPr lang="en-US" sz="2000" i="1" dirty="0"/>
                  <a:t>A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2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. Аналогично, из равенства сторон </a:t>
                </a:r>
                <a:r>
                  <a:rPr lang="ru-RU" sz="2000" i="1" dirty="0"/>
                  <a:t>В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С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 и </a:t>
                </a:r>
                <a:r>
                  <a:rPr lang="ru-RU" sz="2000" i="1" dirty="0"/>
                  <a:t>В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С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 следует, что треугольник </a:t>
                </a:r>
                <a:r>
                  <a:rPr lang="ru-RU" sz="2000" i="1" dirty="0"/>
                  <a:t>С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В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С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 - равно­бедренный и, значит,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 </m:t>
                    </m:r>
                  </m:oMath>
                </a14:m>
                <a:r>
                  <a:rPr lang="ru-RU" sz="2000" i="1" dirty="0"/>
                  <a:t>В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2</a:t>
                </a:r>
                <a:r>
                  <a:rPr lang="ru-RU" sz="2000" i="1" dirty="0"/>
                  <a:t> = </a:t>
                </a:r>
                <a14:m>
                  <m:oMath xmlns:m="http://schemas.openxmlformats.org/officeDocument/2006/math">
                    <m:r>
                      <a:rPr lang="ru-RU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 </m:t>
                    </m:r>
                  </m:oMath>
                </a14:m>
                <a:r>
                  <a:rPr lang="ru-RU" sz="2000" i="1" dirty="0"/>
                  <a:t>В</a:t>
                </a:r>
                <a:r>
                  <a:rPr lang="ru-RU" sz="2000" baseline="-25000" dirty="0"/>
                  <a:t>1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2</a:t>
                </a:r>
                <a:r>
                  <a:rPr lang="en-US" sz="2000" i="1" dirty="0"/>
                  <a:t>C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. Складывая равные углы, получа­ем, что угол </a:t>
                </a:r>
                <a:r>
                  <a:rPr lang="ru-RU" sz="2000" i="1" dirty="0"/>
                  <a:t>С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 равен углу </a:t>
                </a:r>
                <a:r>
                  <a:rPr lang="ru-RU" sz="2000" i="1" dirty="0"/>
                  <a:t>С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. Таким образом, треугольники </a:t>
                </a:r>
                <a:r>
                  <a:rPr lang="ru-RU" sz="2000" i="1" dirty="0"/>
                  <a:t>А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В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С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, </a:t>
                </a:r>
                <a:r>
                  <a:rPr lang="ru-RU" sz="2000" i="1" dirty="0"/>
                  <a:t>А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В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С</a:t>
                </a:r>
                <a:r>
                  <a:rPr lang="ru-RU" sz="2000" baseline="-25000" dirty="0"/>
                  <a:t>2</a:t>
                </a:r>
                <a:r>
                  <a:rPr lang="ru-RU" sz="2000" dirty="0"/>
                  <a:t> равны (по первому признаку равенства треугольников). Следовательно, равны и треугольники </a:t>
                </a:r>
                <a:r>
                  <a:rPr lang="ru-RU" sz="2000" i="1" dirty="0"/>
                  <a:t>АВС</a:t>
                </a:r>
                <a:r>
                  <a:rPr lang="ru-RU" sz="2000" dirty="0"/>
                  <a:t> и </a:t>
                </a:r>
                <a:r>
                  <a:rPr lang="ru-RU" sz="2000" i="1" dirty="0"/>
                  <a:t>А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В</a:t>
                </a:r>
                <a:r>
                  <a:rPr lang="ru-RU" sz="2000" baseline="-25000" dirty="0"/>
                  <a:t>1</a:t>
                </a:r>
                <a:r>
                  <a:rPr lang="ru-RU" sz="2000" i="1" dirty="0"/>
                  <a:t>С</a:t>
                </a:r>
                <a:r>
                  <a:rPr lang="ru-RU" sz="2000" baseline="-25000" dirty="0"/>
                  <a:t>1</a:t>
                </a:r>
                <a:r>
                  <a:rPr lang="ru-RU" sz="2000" dirty="0"/>
                  <a:t>. </a:t>
                </a:r>
                <a:endParaRPr lang="en-US" altLang="ru-RU" sz="2000" dirty="0"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 Box 3">
                <a:extLst>
                  <a:ext uri="{FF2B5EF4-FFF2-40B4-BE49-F238E27FC236}">
                    <a16:creationId xmlns:a16="http://schemas.microsoft.com/office/drawing/2014/main" id="{6EEADD4F-227E-499F-810C-3EC80C96E4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626346"/>
                <a:ext cx="9144000" cy="3231654"/>
              </a:xfrm>
              <a:prstGeom prst="rect">
                <a:avLst/>
              </a:prstGeom>
              <a:blipFill>
                <a:blip r:embed="rId3"/>
                <a:stretch>
                  <a:fillRect l="-667" r="-667" b="-245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062F5F5-DF81-4839-8B0B-9C2AEAB477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1361787"/>
            <a:ext cx="3902973" cy="2264559"/>
          </a:xfrm>
          <a:prstGeom prst="rect">
            <a:avLst/>
          </a:prstGeom>
        </p:spPr>
      </p:pic>
      <p:sp>
        <p:nvSpPr>
          <p:cNvPr id="9" name="Text Box 3">
            <a:extLst>
              <a:ext uri="{FF2B5EF4-FFF2-40B4-BE49-F238E27FC236}">
                <a16:creationId xmlns:a16="http://schemas.microsoft.com/office/drawing/2014/main" id="{834C0D38-DD12-4EC4-81EE-0F45DD2EF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8383" y="1025787"/>
            <a:ext cx="5185617" cy="27392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000" dirty="0">
                <a:solidFill>
                  <a:srgbClr val="FF0000"/>
                </a:solidFill>
              </a:rPr>
              <a:t>Доказательство.</a:t>
            </a:r>
            <a:r>
              <a:rPr lang="ru-RU" sz="2000" dirty="0"/>
              <a:t> Пусть </a:t>
            </a:r>
            <a:r>
              <a:rPr lang="en-US" sz="2000" i="1" dirty="0"/>
              <a:t>ABC</a:t>
            </a:r>
            <a:r>
              <a:rPr lang="ru-RU" sz="2000" dirty="0"/>
              <a:t> и </a:t>
            </a:r>
            <a:r>
              <a:rPr lang="en-US" sz="2000" i="1" dirty="0"/>
              <a:t>A</a:t>
            </a:r>
            <a:r>
              <a:rPr lang="ru-RU" sz="2000" baseline="-25000" dirty="0"/>
              <a:t>1</a:t>
            </a:r>
            <a:r>
              <a:rPr lang="en-US" sz="2000" i="1" dirty="0"/>
              <a:t>B</a:t>
            </a:r>
            <a:r>
              <a:rPr lang="ru-RU" sz="2000" baseline="-25000" dirty="0"/>
              <a:t>1</a:t>
            </a:r>
            <a:r>
              <a:rPr lang="en-US" sz="2000" i="1" dirty="0"/>
              <a:t>C</a:t>
            </a:r>
            <a:r>
              <a:rPr lang="ru-RU" sz="2000" baseline="-25000" dirty="0"/>
              <a:t>1</a:t>
            </a:r>
            <a:r>
              <a:rPr lang="ru-RU" sz="2000" dirty="0"/>
              <a:t> – два треугольника, у которых </a:t>
            </a:r>
            <a:r>
              <a:rPr lang="en-US" sz="2000" i="1" dirty="0"/>
              <a:t>AB</a:t>
            </a:r>
            <a:r>
              <a:rPr lang="ru-RU" sz="2000" i="1" dirty="0"/>
              <a:t> = </a:t>
            </a:r>
            <a:r>
              <a:rPr lang="en-US" sz="2000" i="1" dirty="0"/>
              <a:t>A</a:t>
            </a:r>
            <a:r>
              <a:rPr lang="ru-RU" sz="2000" baseline="-25000" dirty="0"/>
              <a:t>1</a:t>
            </a:r>
            <a:r>
              <a:rPr lang="en-US" sz="2000" i="1" dirty="0"/>
              <a:t>B</a:t>
            </a:r>
            <a:r>
              <a:rPr lang="ru-RU" sz="2000" baseline="-25000" dirty="0"/>
              <a:t>1</a:t>
            </a:r>
            <a:r>
              <a:rPr lang="ru-RU" sz="2000" dirty="0"/>
              <a:t>,</a:t>
            </a:r>
            <a:r>
              <a:rPr lang="ru-RU" sz="2000" i="1" dirty="0"/>
              <a:t> </a:t>
            </a:r>
            <a:r>
              <a:rPr lang="en-US" sz="2000" i="1" dirty="0"/>
              <a:t>AC</a:t>
            </a:r>
            <a:r>
              <a:rPr lang="ru-RU" sz="2000" i="1" dirty="0"/>
              <a:t> = </a:t>
            </a:r>
            <a:r>
              <a:rPr lang="en-US" sz="2000" i="1" dirty="0"/>
              <a:t>A</a:t>
            </a:r>
            <a:r>
              <a:rPr lang="ru-RU" sz="2000" baseline="-25000" dirty="0"/>
              <a:t>1</a:t>
            </a:r>
            <a:r>
              <a:rPr lang="en-US" sz="2000" i="1" dirty="0"/>
              <a:t>C</a:t>
            </a:r>
            <a:r>
              <a:rPr lang="ru-RU" sz="2000" baseline="-25000" dirty="0"/>
              <a:t>1</a:t>
            </a:r>
            <a:r>
              <a:rPr lang="ru-RU" sz="2000" dirty="0"/>
              <a:t>,</a:t>
            </a:r>
            <a:r>
              <a:rPr lang="ru-RU" sz="2000" i="1" dirty="0"/>
              <a:t> ВС = В</a:t>
            </a:r>
            <a:r>
              <a:rPr lang="ru-RU" sz="2000" baseline="-25000" dirty="0"/>
              <a:t>1</a:t>
            </a:r>
            <a:r>
              <a:rPr lang="ru-RU" sz="2000" i="1" dirty="0"/>
              <a:t>С</a:t>
            </a:r>
            <a:r>
              <a:rPr lang="ru-RU" sz="2000" baseline="-25000" dirty="0"/>
              <a:t>1</a:t>
            </a:r>
            <a:r>
              <a:rPr lang="ru-RU" sz="2000" dirty="0"/>
              <a:t>. Докажем, что эти треуголь­ники равны. Отложим треугольник </a:t>
            </a:r>
            <a:r>
              <a:rPr lang="en-US" sz="2000" i="1" dirty="0"/>
              <a:t>ABC</a:t>
            </a:r>
            <a:r>
              <a:rPr lang="ru-RU" sz="2000" dirty="0"/>
              <a:t> от луча </a:t>
            </a:r>
            <a:r>
              <a:rPr lang="en-US" sz="2000" i="1" dirty="0"/>
              <a:t>A</a:t>
            </a:r>
            <a:r>
              <a:rPr lang="ru-RU" sz="2000" baseline="-25000" dirty="0"/>
              <a:t>1</a:t>
            </a:r>
            <a:r>
              <a:rPr lang="en-US" sz="2000" i="1" dirty="0"/>
              <a:t>B</a:t>
            </a:r>
            <a:r>
              <a:rPr lang="ru-RU" sz="2000" baseline="-25000" dirty="0"/>
              <a:t>1</a:t>
            </a:r>
            <a:r>
              <a:rPr lang="ru-RU" sz="2000" dirty="0"/>
              <a:t> так, чтобы вершина </a:t>
            </a:r>
            <a:r>
              <a:rPr lang="ru-RU" sz="2000" i="1" dirty="0"/>
              <a:t>С</a:t>
            </a:r>
            <a:r>
              <a:rPr lang="ru-RU" sz="2000" dirty="0"/>
              <a:t> перешла бы в точку </a:t>
            </a:r>
            <a:r>
              <a:rPr lang="ru-RU" sz="2000" i="1" dirty="0"/>
              <a:t>С</a:t>
            </a:r>
            <a:r>
              <a:rPr lang="ru-RU" sz="2000" i="1" baseline="-25000" dirty="0"/>
              <a:t>2</a:t>
            </a:r>
            <a:r>
              <a:rPr lang="ru-RU" sz="2000" dirty="0"/>
              <a:t>, лежащую по другую сторону от точки </a:t>
            </a:r>
            <a:r>
              <a:rPr lang="ru-RU" sz="2000" i="1" dirty="0"/>
              <a:t>С</a:t>
            </a:r>
            <a:r>
              <a:rPr lang="ru-RU" sz="2000" baseline="-25000" dirty="0"/>
              <a:t>1</a:t>
            </a:r>
            <a:r>
              <a:rPr lang="ru-RU" sz="2000" dirty="0"/>
              <a:t> относительно прямой </a:t>
            </a:r>
            <a:r>
              <a:rPr lang="ru-RU" sz="2000" i="1" dirty="0"/>
              <a:t>А</a:t>
            </a:r>
            <a:r>
              <a:rPr lang="ru-RU" sz="2000" baseline="-25000" dirty="0"/>
              <a:t>1</a:t>
            </a:r>
            <a:r>
              <a:rPr lang="ru-RU" sz="2000" i="1" dirty="0"/>
              <a:t>В</a:t>
            </a:r>
            <a:r>
              <a:rPr lang="ru-RU" sz="2000" baseline="-25000" dirty="0"/>
              <a:t>1</a:t>
            </a:r>
            <a:r>
              <a:rPr lang="ru-RU" sz="2000" dirty="0"/>
              <a:t>. </a:t>
            </a:r>
            <a:endParaRPr lang="en-US" altLang="ru-RU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366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autoUpdateAnimBg="0"/>
      <p:bldP spid="6" grpId="0" autoUpdateAnimBg="0"/>
      <p:bldP spid="9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471E42C-F811-43E6-8381-F5D0918BDC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1</a:t>
            </a:r>
          </a:p>
        </p:txBody>
      </p:sp>
      <p:grpSp>
        <p:nvGrpSpPr>
          <p:cNvPr id="5123" name="Group 11">
            <a:extLst>
              <a:ext uri="{FF2B5EF4-FFF2-40B4-BE49-F238E27FC236}">
                <a16:creationId xmlns:a16="http://schemas.microsoft.com/office/drawing/2014/main" id="{4DE20FFF-E85C-402C-BB2D-4DCD602FCE8A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762000"/>
            <a:ext cx="7543800" cy="1373188"/>
            <a:chOff x="480" y="480"/>
            <a:chExt cx="4752" cy="865"/>
          </a:xfrm>
        </p:grpSpPr>
        <p:sp>
          <p:nvSpPr>
            <p:cNvPr id="5127" name="Text Box 3">
              <a:extLst>
                <a:ext uri="{FF2B5EF4-FFF2-40B4-BE49-F238E27FC236}">
                  <a16:creationId xmlns:a16="http://schemas.microsoft.com/office/drawing/2014/main" id="{303F9428-91D5-48E3-A403-B28DA718A5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480"/>
              <a:ext cx="4752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>
                  <a:cs typeface="Times New Roman" panose="02020603050405020304" pitchFamily="18" charset="0"/>
                </a:rPr>
                <a:t>В треугольниках </a:t>
              </a:r>
              <a:r>
                <a:rPr lang="ru-RU" altLang="ru-RU" sz="2800" i="1">
                  <a:cs typeface="Times New Roman" panose="02020603050405020304" pitchFamily="18" charset="0"/>
                </a:rPr>
                <a:t>АВС</a:t>
              </a:r>
              <a:r>
                <a:rPr lang="ru-RU" altLang="ru-RU" sz="2800">
                  <a:cs typeface="Times New Roman" panose="02020603050405020304" pitchFamily="18" charset="0"/>
                </a:rPr>
                <a:t> и </a:t>
              </a:r>
              <a:r>
                <a:rPr lang="ru-RU" altLang="ru-RU" sz="2800" i="1">
                  <a:cs typeface="Times New Roman" panose="02020603050405020304" pitchFamily="18" charset="0"/>
                </a:rPr>
                <a:t>MNK</a:t>
              </a:r>
              <a:r>
                <a:rPr lang="ru-RU" altLang="ru-RU" sz="2800">
                  <a:cs typeface="Times New Roman" panose="02020603050405020304" pitchFamily="18" charset="0"/>
                </a:rPr>
                <a:t> справедливы неравенства </a:t>
              </a:r>
              <a:r>
                <a:rPr lang="ru-RU" altLang="ru-RU" sz="2800" i="1">
                  <a:cs typeface="Times New Roman" panose="02020603050405020304" pitchFamily="18" charset="0"/>
                </a:rPr>
                <a:t>AB</a:t>
              </a:r>
              <a:r>
                <a:rPr lang="ru-RU" altLang="ru-RU" sz="2800">
                  <a:cs typeface="Times New Roman" panose="02020603050405020304" pitchFamily="18" charset="0"/>
                </a:rPr>
                <a:t>  </a:t>
              </a:r>
              <a:r>
                <a:rPr lang="ru-RU" altLang="ru-RU" sz="2800" i="1">
                  <a:cs typeface="Times New Roman" panose="02020603050405020304" pitchFamily="18" charset="0"/>
                </a:rPr>
                <a:t>MN</a:t>
              </a:r>
              <a:r>
                <a:rPr lang="ru-RU" altLang="ru-RU" sz="2800">
                  <a:cs typeface="Times New Roman" panose="02020603050405020304" pitchFamily="18" charset="0"/>
                </a:rPr>
                <a:t>,</a:t>
              </a:r>
              <a:r>
                <a:rPr lang="ru-RU" altLang="ru-RU" sz="2800" i="1">
                  <a:cs typeface="Times New Roman" panose="02020603050405020304" pitchFamily="18" charset="0"/>
                </a:rPr>
                <a:t> BC  NK</a:t>
              </a:r>
              <a:r>
                <a:rPr lang="ru-RU" altLang="ru-RU" sz="2800">
                  <a:cs typeface="Times New Roman" panose="02020603050405020304" pitchFamily="18" charset="0"/>
                </a:rPr>
                <a:t>,</a:t>
              </a:r>
              <a:r>
                <a:rPr lang="ru-RU" altLang="ru-RU" sz="2800" i="1">
                  <a:cs typeface="Times New Roman" panose="02020603050405020304" pitchFamily="18" charset="0"/>
                </a:rPr>
                <a:t> CA  KM</a:t>
              </a:r>
              <a:r>
                <a:rPr lang="ru-RU" altLang="ru-RU" sz="2800">
                  <a:cs typeface="Times New Roman" panose="02020603050405020304" pitchFamily="18" charset="0"/>
                </a:rPr>
                <a:t>, а треугольники все же равны. Возможно ли это?</a:t>
              </a:r>
            </a:p>
          </p:txBody>
        </p:sp>
        <p:graphicFrame>
          <p:nvGraphicFramePr>
            <p:cNvPr id="5128" name="Object 8">
              <a:extLst>
                <a:ext uri="{FF2B5EF4-FFF2-40B4-BE49-F238E27FC236}">
                  <a16:creationId xmlns:a16="http://schemas.microsoft.com/office/drawing/2014/main" id="{2F5A49A0-603C-4C7E-BE1E-90BAF9B31CB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160" y="864"/>
            <a:ext cx="152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9" name="Equation" r:id="rId4" imgW="241195" imgH="241195" progId="Equation.DSMT4">
                    <p:embed/>
                  </p:oleObj>
                </mc:Choice>
                <mc:Fallback>
                  <p:oleObj name="Equation" r:id="rId4" imgW="241195" imgH="241195" progId="Equation.DSMT4">
                    <p:embed/>
                    <p:pic>
                      <p:nvPicPr>
                        <p:cNvPr id="0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0" y="864"/>
                          <a:ext cx="152" cy="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29" name="Object 9">
              <a:extLst>
                <a:ext uri="{FF2B5EF4-FFF2-40B4-BE49-F238E27FC236}">
                  <a16:creationId xmlns:a16="http://schemas.microsoft.com/office/drawing/2014/main" id="{3BA30E34-E9EB-40BA-B75B-2E8334999A0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3264" y="864"/>
            <a:ext cx="152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0" name="Equation" r:id="rId6" imgW="241195" imgH="241195" progId="Equation.DSMT4">
                    <p:embed/>
                  </p:oleObj>
                </mc:Choice>
                <mc:Fallback>
                  <p:oleObj name="Equation" r:id="rId6" imgW="241195" imgH="241195" progId="Equation.DSMT4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864"/>
                          <a:ext cx="152" cy="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30" name="Object 10">
              <a:extLst>
                <a:ext uri="{FF2B5EF4-FFF2-40B4-BE49-F238E27FC236}">
                  <a16:creationId xmlns:a16="http://schemas.microsoft.com/office/drawing/2014/main" id="{1BDE1E63-92D0-4325-8210-BC7BB58A262C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320" y="864"/>
            <a:ext cx="152" cy="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1" name="Equation" r:id="rId7" imgW="241195" imgH="241195" progId="Equation.DSMT4">
                    <p:embed/>
                  </p:oleObj>
                </mc:Choice>
                <mc:Fallback>
                  <p:oleObj name="Equation" r:id="rId7" imgW="241195" imgH="241195" progId="Equation.DSMT4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20" y="864"/>
                          <a:ext cx="152" cy="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3261" name="Group 13">
            <a:extLst>
              <a:ext uri="{FF2B5EF4-FFF2-40B4-BE49-F238E27FC236}">
                <a16:creationId xmlns:a16="http://schemas.microsoft.com/office/drawing/2014/main" id="{B21891F8-8AFE-44A1-A1A2-0BC84A8E7DFB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3505200"/>
            <a:ext cx="8382000" cy="1223963"/>
            <a:chOff x="336" y="2208"/>
            <a:chExt cx="5280" cy="771"/>
          </a:xfrm>
        </p:grpSpPr>
        <p:sp>
          <p:nvSpPr>
            <p:cNvPr id="5125" name="Text Box 6">
              <a:extLst>
                <a:ext uri="{FF2B5EF4-FFF2-40B4-BE49-F238E27FC236}">
                  <a16:creationId xmlns:a16="http://schemas.microsoft.com/office/drawing/2014/main" id="{509253A2-E5B9-44FD-8067-5876461078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640"/>
              <a:ext cx="52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800">
                  <a:solidFill>
                    <a:srgbClr val="FF3300"/>
                  </a:solidFill>
                </a:rPr>
                <a:t>Ответ. </a:t>
              </a:r>
              <a:r>
                <a:rPr lang="ru-RU" altLang="ru-RU" sz="2800"/>
                <a:t>Да.</a:t>
              </a:r>
            </a:p>
          </p:txBody>
        </p:sp>
        <p:pic>
          <p:nvPicPr>
            <p:cNvPr id="5126" name="Picture 12">
              <a:extLst>
                <a:ext uri="{FF2B5EF4-FFF2-40B4-BE49-F238E27FC236}">
                  <a16:creationId xmlns:a16="http://schemas.microsoft.com/office/drawing/2014/main" id="{BC40E3C8-E5DF-469D-B4F1-5139B5E335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84" y="2208"/>
              <a:ext cx="2349" cy="7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DFB4BD7C-2A90-43BD-8095-9D96B1FF9E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2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79875" name="Text Box 3">
            <a:extLst>
              <a:ext uri="{FF2B5EF4-FFF2-40B4-BE49-F238E27FC236}">
                <a16:creationId xmlns:a16="http://schemas.microsoft.com/office/drawing/2014/main" id="{B9FD4DC9-B9F1-496C-ABD6-82BF1FD5F2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05425"/>
            <a:ext cx="9144000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>
                <a:solidFill>
                  <a:srgbClr val="FF3300"/>
                </a:solidFill>
              </a:rPr>
              <a:t>Ответ. </a:t>
            </a:r>
            <a:r>
              <a:rPr lang="ru-RU" altLang="ru-RU" sz="2400">
                <a:cs typeface="Times New Roman" panose="02020603050405020304" pitchFamily="18" charset="0"/>
              </a:rPr>
              <a:t>а) </a:t>
            </a:r>
            <a:r>
              <a:rPr lang="en-US" altLang="ru-RU" sz="2400" i="1">
                <a:cs typeface="Times New Roman" panose="02020603050405020304" pitchFamily="18" charset="0"/>
              </a:rPr>
              <a:t>ADC</a:t>
            </a:r>
            <a:r>
              <a:rPr lang="ru-RU" altLang="ru-RU" sz="2400">
                <a:cs typeface="Times New Roman" panose="02020603050405020304" pitchFamily="18" charset="0"/>
              </a:rPr>
              <a:t> и </a:t>
            </a:r>
            <a:r>
              <a:rPr lang="en-US" altLang="ru-RU" sz="2400" i="1">
                <a:cs typeface="Times New Roman" panose="02020603050405020304" pitchFamily="18" charset="0"/>
              </a:rPr>
              <a:t>BDC</a:t>
            </a:r>
            <a:r>
              <a:rPr lang="ru-RU" altLang="ru-RU" sz="2400">
                <a:cs typeface="Times New Roman" panose="02020603050405020304" pitchFamily="18" charset="0"/>
              </a:rPr>
              <a:t>; б) </a:t>
            </a:r>
            <a:r>
              <a:rPr lang="en-US" altLang="ru-RU" sz="2400" i="1">
                <a:cs typeface="Times New Roman" panose="02020603050405020304" pitchFamily="18" charset="0"/>
              </a:rPr>
              <a:t>EFH</a:t>
            </a:r>
            <a:r>
              <a:rPr lang="ru-RU" altLang="ru-RU" sz="2400">
                <a:cs typeface="Times New Roman" panose="02020603050405020304" pitchFamily="18" charset="0"/>
              </a:rPr>
              <a:t> и </a:t>
            </a:r>
            <a:r>
              <a:rPr lang="en-US" altLang="ru-RU" sz="2400" i="1">
                <a:cs typeface="Times New Roman" panose="02020603050405020304" pitchFamily="18" charset="0"/>
              </a:rPr>
              <a:t>GFH</a:t>
            </a:r>
            <a:r>
              <a:rPr lang="ru-RU" altLang="ru-RU" sz="2400">
                <a:cs typeface="Times New Roman" panose="02020603050405020304" pitchFamily="18" charset="0"/>
              </a:rPr>
              <a:t>; в) </a:t>
            </a:r>
            <a:r>
              <a:rPr lang="en-US" altLang="ru-RU" sz="2400" i="1">
                <a:cs typeface="Times New Roman" panose="02020603050405020304" pitchFamily="18" charset="0"/>
              </a:rPr>
              <a:t>KLN</a:t>
            </a:r>
            <a:r>
              <a:rPr lang="ru-RU" altLang="ru-RU" sz="2400">
                <a:cs typeface="Times New Roman" panose="02020603050405020304" pitchFamily="18" charset="0"/>
              </a:rPr>
              <a:t> и </a:t>
            </a:r>
            <a:r>
              <a:rPr lang="en-US" altLang="ru-RU" sz="2400" i="1">
                <a:cs typeface="Times New Roman" panose="02020603050405020304" pitchFamily="18" charset="0"/>
              </a:rPr>
              <a:t>MNL</a:t>
            </a:r>
            <a:r>
              <a:rPr lang="ru-RU" altLang="ru-RU" sz="2400">
                <a:cs typeface="Times New Roman" panose="02020603050405020304" pitchFamily="18" charset="0"/>
              </a:rPr>
              <a:t>; г) </a:t>
            </a:r>
            <a:r>
              <a:rPr lang="en-US" altLang="ru-RU" sz="2400" i="1">
                <a:cs typeface="Times New Roman" panose="02020603050405020304" pitchFamily="18" charset="0"/>
              </a:rPr>
              <a:t>POR</a:t>
            </a:r>
            <a:r>
              <a:rPr lang="ru-RU" altLang="ru-RU" sz="2400">
                <a:cs typeface="Times New Roman" panose="02020603050405020304" pitchFamily="18" charset="0"/>
              </a:rPr>
              <a:t> и </a:t>
            </a:r>
            <a:r>
              <a:rPr lang="en-US" altLang="ru-RU" sz="2400" i="1">
                <a:cs typeface="Times New Roman" panose="02020603050405020304" pitchFamily="18" charset="0"/>
              </a:rPr>
              <a:t>QOR</a:t>
            </a:r>
            <a:r>
              <a:rPr lang="ru-RU" altLang="ru-RU" sz="2400">
                <a:cs typeface="Times New Roman" panose="02020603050405020304" pitchFamily="18" charset="0"/>
              </a:rPr>
              <a:t>, </a:t>
            </a:r>
            <a:r>
              <a:rPr lang="en-US" altLang="ru-RU" sz="2400" i="1">
                <a:cs typeface="Times New Roman" panose="02020603050405020304" pitchFamily="18" charset="0"/>
              </a:rPr>
              <a:t>POS</a:t>
            </a:r>
            <a:r>
              <a:rPr lang="ru-RU" altLang="ru-RU" sz="2400">
                <a:cs typeface="Times New Roman" panose="02020603050405020304" pitchFamily="18" charset="0"/>
              </a:rPr>
              <a:t> и </a:t>
            </a:r>
            <a:r>
              <a:rPr lang="en-US" altLang="ru-RU" sz="2400" i="1">
                <a:cs typeface="Times New Roman" panose="02020603050405020304" pitchFamily="18" charset="0"/>
              </a:rPr>
              <a:t>QOS</a:t>
            </a:r>
            <a:r>
              <a:rPr lang="ru-RU" altLang="ru-RU" sz="2400">
                <a:cs typeface="Times New Roman" panose="02020603050405020304" pitchFamily="18" charset="0"/>
              </a:rPr>
              <a:t>, </a:t>
            </a:r>
            <a:r>
              <a:rPr lang="en-US" altLang="ru-RU" sz="2400" i="1">
                <a:cs typeface="Times New Roman" panose="02020603050405020304" pitchFamily="18" charset="0"/>
              </a:rPr>
              <a:t>PRS</a:t>
            </a:r>
            <a:r>
              <a:rPr lang="ru-RU" altLang="ru-RU" sz="2400">
                <a:cs typeface="Times New Roman" panose="02020603050405020304" pitchFamily="18" charset="0"/>
              </a:rPr>
              <a:t> и </a:t>
            </a:r>
            <a:r>
              <a:rPr lang="en-US" altLang="ru-RU" sz="2400" i="1">
                <a:cs typeface="Times New Roman" panose="02020603050405020304" pitchFamily="18" charset="0"/>
              </a:rPr>
              <a:t>QRS</a:t>
            </a:r>
            <a:r>
              <a:rPr lang="ru-RU" altLang="ru-RU" sz="2400">
                <a:cs typeface="Times New Roman" panose="02020603050405020304" pitchFamily="18" charset="0"/>
              </a:rPr>
              <a:t>; д) </a:t>
            </a:r>
            <a:r>
              <a:rPr lang="en-US" altLang="ru-RU" sz="2400" i="1">
                <a:cs typeface="Times New Roman" panose="02020603050405020304" pitchFamily="18" charset="0"/>
              </a:rPr>
              <a:t>AOD</a:t>
            </a:r>
            <a:r>
              <a:rPr lang="ru-RU" altLang="ru-RU" sz="2400">
                <a:cs typeface="Times New Roman" panose="02020603050405020304" pitchFamily="18" charset="0"/>
              </a:rPr>
              <a:t> и </a:t>
            </a:r>
            <a:r>
              <a:rPr lang="en-US" altLang="ru-RU" sz="2400" i="1">
                <a:cs typeface="Times New Roman" panose="02020603050405020304" pitchFamily="18" charset="0"/>
              </a:rPr>
              <a:t>BOC</a:t>
            </a:r>
            <a:r>
              <a:rPr lang="ru-RU" altLang="ru-RU" sz="2400">
                <a:cs typeface="Times New Roman" panose="02020603050405020304" pitchFamily="18" charset="0"/>
              </a:rPr>
              <a:t>, </a:t>
            </a:r>
            <a:r>
              <a:rPr lang="en-US" altLang="ru-RU" sz="2400" i="1">
                <a:cs typeface="Times New Roman" panose="02020603050405020304" pitchFamily="18" charset="0"/>
              </a:rPr>
              <a:t>ABD</a:t>
            </a:r>
            <a:r>
              <a:rPr lang="ru-RU" altLang="ru-RU" sz="2400">
                <a:cs typeface="Times New Roman" panose="02020603050405020304" pitchFamily="18" charset="0"/>
              </a:rPr>
              <a:t> и </a:t>
            </a:r>
            <a:r>
              <a:rPr lang="en-US" altLang="ru-RU" sz="2400" i="1">
                <a:cs typeface="Times New Roman" panose="02020603050405020304" pitchFamily="18" charset="0"/>
              </a:rPr>
              <a:t>BAC</a:t>
            </a:r>
            <a:r>
              <a:rPr lang="ru-RU" altLang="ru-RU" sz="2400">
                <a:cs typeface="Times New Roman" panose="02020603050405020304" pitchFamily="18" charset="0"/>
              </a:rPr>
              <a:t>, </a:t>
            </a:r>
            <a:r>
              <a:rPr lang="en-US" altLang="ru-RU" sz="2400" i="1">
                <a:cs typeface="Times New Roman" panose="02020603050405020304" pitchFamily="18" charset="0"/>
              </a:rPr>
              <a:t>ACD</a:t>
            </a:r>
            <a:r>
              <a:rPr lang="ru-RU" altLang="ru-RU" sz="2400">
                <a:cs typeface="Times New Roman" panose="02020603050405020304" pitchFamily="18" charset="0"/>
              </a:rPr>
              <a:t> и </a:t>
            </a:r>
            <a:r>
              <a:rPr lang="en-US" altLang="ru-RU" sz="2400" i="1">
                <a:cs typeface="Times New Roman" panose="02020603050405020304" pitchFamily="18" charset="0"/>
              </a:rPr>
              <a:t>BDC</a:t>
            </a:r>
            <a:r>
              <a:rPr lang="ru-RU" altLang="ru-RU" sz="2400">
                <a:cs typeface="Times New Roman" panose="02020603050405020304" pitchFamily="18" charset="0"/>
              </a:rPr>
              <a:t>; е) </a:t>
            </a:r>
            <a:r>
              <a:rPr lang="en-US" altLang="ru-RU" sz="2400" i="1">
                <a:cs typeface="Times New Roman" panose="02020603050405020304" pitchFamily="18" charset="0"/>
              </a:rPr>
              <a:t>KLS</a:t>
            </a:r>
            <a:r>
              <a:rPr lang="ru-RU" altLang="ru-RU" sz="2400">
                <a:cs typeface="Times New Roman" panose="02020603050405020304" pitchFamily="18" charset="0"/>
              </a:rPr>
              <a:t> и </a:t>
            </a:r>
            <a:r>
              <a:rPr lang="en-US" altLang="ru-RU" sz="2400" i="1">
                <a:cs typeface="Times New Roman" panose="02020603050405020304" pitchFamily="18" charset="0"/>
              </a:rPr>
              <a:t>NMS</a:t>
            </a:r>
            <a:r>
              <a:rPr lang="ru-RU" altLang="ru-RU" sz="2400">
                <a:cs typeface="Times New Roman" panose="02020603050405020304" pitchFamily="18" charset="0"/>
              </a:rPr>
              <a:t>, </a:t>
            </a:r>
            <a:r>
              <a:rPr lang="en-US" altLang="ru-RU" sz="2400" i="1">
                <a:cs typeface="Times New Roman" panose="02020603050405020304" pitchFamily="18" charset="0"/>
              </a:rPr>
              <a:t>KMS</a:t>
            </a:r>
            <a:r>
              <a:rPr lang="ru-RU" altLang="ru-RU" sz="2400">
                <a:cs typeface="Times New Roman" panose="02020603050405020304" pitchFamily="18" charset="0"/>
              </a:rPr>
              <a:t> и </a:t>
            </a:r>
            <a:r>
              <a:rPr lang="en-US" altLang="ru-RU" sz="2400" i="1">
                <a:cs typeface="Times New Roman" panose="02020603050405020304" pitchFamily="18" charset="0"/>
              </a:rPr>
              <a:t>NLS</a:t>
            </a:r>
            <a:r>
              <a:rPr lang="ru-RU" altLang="ru-RU" sz="2400">
                <a:cs typeface="Times New Roman" panose="02020603050405020304" pitchFamily="18" charset="0"/>
              </a:rPr>
              <a:t>; ж) </a:t>
            </a:r>
            <a:r>
              <a:rPr lang="en-US" altLang="ru-RU" sz="2400" i="1">
                <a:cs typeface="Times New Roman" panose="02020603050405020304" pitchFamily="18" charset="0"/>
              </a:rPr>
              <a:t>AOB</a:t>
            </a:r>
            <a:r>
              <a:rPr lang="ru-RU" altLang="ru-RU" sz="2400" i="1">
                <a:cs typeface="Times New Roman" panose="02020603050405020304" pitchFamily="18" charset="0"/>
              </a:rPr>
              <a:t> </a:t>
            </a:r>
            <a:r>
              <a:rPr lang="ru-RU" altLang="ru-RU" sz="2400"/>
              <a:t>и</a:t>
            </a:r>
            <a:r>
              <a:rPr lang="ru-RU" altLang="ru-RU" sz="2400" i="1">
                <a:cs typeface="Times New Roman" panose="02020603050405020304" pitchFamily="18" charset="0"/>
              </a:rPr>
              <a:t> </a:t>
            </a:r>
            <a:r>
              <a:rPr lang="en-US" altLang="ru-RU" sz="2400" i="1">
                <a:cs typeface="Times New Roman" panose="02020603050405020304" pitchFamily="18" charset="0"/>
              </a:rPr>
              <a:t>BOC</a:t>
            </a:r>
            <a:r>
              <a:rPr lang="ru-RU" altLang="ru-RU" sz="2400" i="1">
                <a:cs typeface="Times New Roman" panose="02020603050405020304" pitchFamily="18" charset="0"/>
              </a:rPr>
              <a:t> </a:t>
            </a:r>
            <a:r>
              <a:rPr lang="ru-RU" altLang="ru-RU" sz="2400"/>
              <a:t>и</a:t>
            </a:r>
            <a:r>
              <a:rPr lang="ru-RU" altLang="ru-RU" sz="2400" i="1">
                <a:cs typeface="Times New Roman" panose="02020603050405020304" pitchFamily="18" charset="0"/>
              </a:rPr>
              <a:t> </a:t>
            </a:r>
            <a:r>
              <a:rPr lang="en-US" altLang="ru-RU" sz="2400" i="1">
                <a:cs typeface="Times New Roman" panose="02020603050405020304" pitchFamily="18" charset="0"/>
              </a:rPr>
              <a:t>COD</a:t>
            </a:r>
            <a:r>
              <a:rPr lang="ru-RU" altLang="ru-RU" sz="2400" i="1">
                <a:cs typeface="Times New Roman" panose="02020603050405020304" pitchFamily="18" charset="0"/>
              </a:rPr>
              <a:t> </a:t>
            </a:r>
            <a:r>
              <a:rPr lang="ru-RU" altLang="ru-RU" sz="2400"/>
              <a:t>и</a:t>
            </a:r>
            <a:r>
              <a:rPr lang="ru-RU" altLang="ru-RU" sz="2400" i="1">
                <a:cs typeface="Times New Roman" panose="02020603050405020304" pitchFamily="18" charset="0"/>
              </a:rPr>
              <a:t> </a:t>
            </a:r>
            <a:r>
              <a:rPr lang="en-US" altLang="ru-RU" sz="2400" i="1">
                <a:cs typeface="Times New Roman" panose="02020603050405020304" pitchFamily="18" charset="0"/>
              </a:rPr>
              <a:t>AOD</a:t>
            </a:r>
            <a:r>
              <a:rPr lang="ru-RU" altLang="ru-RU" sz="2400"/>
              <a:t>,</a:t>
            </a:r>
            <a:r>
              <a:rPr lang="ru-RU" altLang="ru-RU" sz="2400">
                <a:cs typeface="Times New Roman" panose="02020603050405020304" pitchFamily="18" charset="0"/>
              </a:rPr>
              <a:t> </a:t>
            </a:r>
            <a:r>
              <a:rPr lang="en-US" altLang="ru-RU" sz="2400" i="1">
                <a:cs typeface="Times New Roman" panose="02020603050405020304" pitchFamily="18" charset="0"/>
              </a:rPr>
              <a:t>ABD</a:t>
            </a:r>
            <a:r>
              <a:rPr lang="ru-RU" altLang="ru-RU" sz="2400" i="1">
                <a:cs typeface="Times New Roman" panose="02020603050405020304" pitchFamily="18" charset="0"/>
              </a:rPr>
              <a:t> </a:t>
            </a:r>
            <a:r>
              <a:rPr lang="ru-RU" altLang="ru-RU" sz="2400"/>
              <a:t>и</a:t>
            </a:r>
            <a:r>
              <a:rPr lang="ru-RU" altLang="ru-RU" sz="2400" i="1">
                <a:cs typeface="Times New Roman" panose="02020603050405020304" pitchFamily="18" charset="0"/>
              </a:rPr>
              <a:t> </a:t>
            </a:r>
            <a:r>
              <a:rPr lang="en-US" altLang="ru-RU" sz="2400" i="1">
                <a:cs typeface="Times New Roman" panose="02020603050405020304" pitchFamily="18" charset="0"/>
              </a:rPr>
              <a:t>BCD</a:t>
            </a:r>
            <a:r>
              <a:rPr lang="ru-RU" altLang="ru-RU" sz="2400" i="1">
                <a:cs typeface="Times New Roman" panose="02020603050405020304" pitchFamily="18" charset="0"/>
              </a:rPr>
              <a:t> </a:t>
            </a:r>
            <a:r>
              <a:rPr lang="ru-RU" altLang="ru-RU" sz="2400"/>
              <a:t>и</a:t>
            </a:r>
            <a:r>
              <a:rPr lang="ru-RU" altLang="ru-RU" sz="2400" i="1">
                <a:cs typeface="Times New Roman" panose="02020603050405020304" pitchFamily="18" charset="0"/>
              </a:rPr>
              <a:t> </a:t>
            </a:r>
            <a:r>
              <a:rPr lang="en-US" altLang="ru-RU" sz="2400" i="1">
                <a:cs typeface="Times New Roman" panose="02020603050405020304" pitchFamily="18" charset="0"/>
              </a:rPr>
              <a:t>ADC</a:t>
            </a:r>
            <a:r>
              <a:rPr lang="ru-RU" altLang="ru-RU" sz="2400" i="1">
                <a:cs typeface="Times New Roman" panose="02020603050405020304" pitchFamily="18" charset="0"/>
              </a:rPr>
              <a:t> </a:t>
            </a:r>
            <a:r>
              <a:rPr lang="ru-RU" altLang="ru-RU" sz="2400"/>
              <a:t>и</a:t>
            </a:r>
            <a:r>
              <a:rPr lang="ru-RU" altLang="ru-RU" sz="2400" i="1">
                <a:cs typeface="Times New Roman" panose="02020603050405020304" pitchFamily="18" charset="0"/>
              </a:rPr>
              <a:t> </a:t>
            </a:r>
            <a:r>
              <a:rPr lang="en-US" altLang="ru-RU" sz="2400" i="1">
                <a:cs typeface="Times New Roman" panose="02020603050405020304" pitchFamily="18" charset="0"/>
              </a:rPr>
              <a:t>DAB</a:t>
            </a:r>
            <a:r>
              <a:rPr lang="ru-RU" altLang="ru-RU" sz="2400">
                <a:cs typeface="Times New Roman" panose="02020603050405020304" pitchFamily="18" charset="0"/>
              </a:rPr>
              <a:t>.</a:t>
            </a:r>
            <a:r>
              <a:rPr lang="ru-RU" altLang="ru-RU" sz="240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172" name="Text Box 4">
            <a:extLst>
              <a:ext uri="{FF2B5EF4-FFF2-40B4-BE49-F238E27FC236}">
                <a16:creationId xmlns:a16="http://schemas.microsoft.com/office/drawing/2014/main" id="{7F37FD7B-49F1-4475-BC63-62392612A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33400"/>
            <a:ext cx="80772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altLang="ru-RU" sz="2800"/>
              <a:t>Н</a:t>
            </a:r>
            <a:r>
              <a:rPr lang="ru-RU" altLang="ru-RU" sz="2800">
                <a:cs typeface="Times New Roman" panose="02020603050405020304" pitchFamily="18" charset="0"/>
              </a:rPr>
              <a:t>а рисунк</a:t>
            </a:r>
            <a:r>
              <a:rPr lang="ru-RU" altLang="ru-RU" sz="2800"/>
              <a:t>ах</a:t>
            </a:r>
            <a:r>
              <a:rPr lang="ru-RU" altLang="ru-RU" sz="2800">
                <a:cs typeface="Times New Roman" panose="02020603050405020304" pitchFamily="18" charset="0"/>
              </a:rPr>
              <a:t> </a:t>
            </a:r>
            <a:r>
              <a:rPr lang="ru-RU" altLang="ru-RU" sz="2800"/>
              <a:t>отмечены равные отрезки и равные углы. Укажите на них</a:t>
            </a:r>
            <a:r>
              <a:rPr lang="ru-RU" altLang="ru-RU" sz="2800">
                <a:cs typeface="Times New Roman" panose="02020603050405020304" pitchFamily="18" charset="0"/>
              </a:rPr>
              <a:t> равные треугольники.</a:t>
            </a:r>
          </a:p>
        </p:txBody>
      </p:sp>
      <p:pic>
        <p:nvPicPr>
          <p:cNvPr id="7173" name="Picture 5">
            <a:extLst>
              <a:ext uri="{FF2B5EF4-FFF2-40B4-BE49-F238E27FC236}">
                <a16:creationId xmlns:a16="http://schemas.microsoft.com/office/drawing/2014/main" id="{49E4F49C-4175-4937-9E77-0B9EA1326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371600"/>
            <a:ext cx="7696200" cy="3943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9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14367A4B-F04E-4B8E-B9F8-30E2EEB7A4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3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07DDCD55-1535-457B-9796-78F75129D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762000"/>
            <a:ext cx="805428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На рисунке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dirty="0">
                <a:cs typeface="Times New Roman" panose="02020603050405020304" pitchFamily="18" charset="0"/>
              </a:rPr>
              <a:t>=</a:t>
            </a:r>
            <a:r>
              <a:rPr lang="en-US" altLang="ru-RU" i="1" dirty="0">
                <a:cs typeface="Times New Roman" panose="02020603050405020304" pitchFamily="18" charset="0"/>
              </a:rPr>
              <a:t>DC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dirty="0">
                <a:cs typeface="Times New Roman" panose="02020603050405020304" pitchFamily="18" charset="0"/>
              </a:rPr>
              <a:t>=</a:t>
            </a:r>
            <a:r>
              <a:rPr lang="en-US" altLang="ru-RU" i="1" dirty="0">
                <a:cs typeface="Times New Roman" panose="02020603050405020304" pitchFamily="18" charset="0"/>
              </a:rPr>
              <a:t>AD</a:t>
            </a:r>
            <a:r>
              <a:rPr lang="ru-RU" altLang="ru-RU" dirty="0">
                <a:cs typeface="Times New Roman" panose="02020603050405020304" pitchFamily="18" charset="0"/>
              </a:rPr>
              <a:t>. Докажите, что угол 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 равен углу 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9220" name="Picture 4">
            <a:extLst>
              <a:ext uri="{FF2B5EF4-FFF2-40B4-BE49-F238E27FC236}">
                <a16:creationId xmlns:a16="http://schemas.microsoft.com/office/drawing/2014/main" id="{0A9BF6AB-3141-43A3-8BEB-0DB02A7F6F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057400"/>
            <a:ext cx="4264025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7829" name="Group 5">
            <a:extLst>
              <a:ext uri="{FF2B5EF4-FFF2-40B4-BE49-F238E27FC236}">
                <a16:creationId xmlns:a16="http://schemas.microsoft.com/office/drawing/2014/main" id="{001F7B20-1EC1-4F01-8C61-E62FCFDE1320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2057400"/>
            <a:ext cx="8382000" cy="4040188"/>
            <a:chOff x="336" y="1296"/>
            <a:chExt cx="5280" cy="2545"/>
          </a:xfrm>
        </p:grpSpPr>
        <p:sp>
          <p:nvSpPr>
            <p:cNvPr id="9222" name="Text Box 6">
              <a:extLst>
                <a:ext uri="{FF2B5EF4-FFF2-40B4-BE49-F238E27FC236}">
                  <a16:creationId xmlns:a16="http://schemas.microsoft.com/office/drawing/2014/main" id="{A2CDA61A-8B55-4FAF-A28A-4F89E32D1C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2976"/>
              <a:ext cx="5280" cy="8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  <a:buFontTx/>
                <a:buNone/>
              </a:pPr>
              <a:r>
                <a:rPr lang="ru-RU" altLang="ru-RU" sz="2400" dirty="0">
                  <a:solidFill>
                    <a:srgbClr val="FF3300"/>
                  </a:solidFill>
                </a:rPr>
                <a:t>	Решение.</a:t>
              </a:r>
              <a:r>
                <a:rPr lang="ru-RU" altLang="ru-RU" sz="2800" dirty="0">
                  <a:solidFill>
                    <a:srgbClr val="FF3300"/>
                  </a:solidFill>
                </a:rPr>
                <a:t> </a:t>
              </a:r>
              <a:r>
                <a:rPr lang="ru-RU" altLang="ru-RU" sz="2800" dirty="0"/>
                <a:t>Проведем отрезок </a:t>
              </a:r>
              <a:r>
                <a:rPr lang="en-US" altLang="ru-RU" sz="2800" i="1" dirty="0"/>
                <a:t>AC</a:t>
              </a:r>
              <a:r>
                <a:rPr lang="ru-RU" altLang="ru-RU" sz="2800" dirty="0"/>
                <a:t>. Треугольники </a:t>
              </a:r>
              <a:r>
                <a:rPr lang="en-US" altLang="ru-RU" sz="2800" i="1" dirty="0"/>
                <a:t>ABC </a:t>
              </a:r>
              <a:r>
                <a:rPr lang="ru-RU" altLang="ru-RU" sz="2800" dirty="0"/>
                <a:t>и </a:t>
              </a:r>
              <a:r>
                <a:rPr lang="en-US" altLang="ru-RU" sz="2800" i="1" dirty="0"/>
                <a:t>CAD </a:t>
              </a:r>
              <a:r>
                <a:rPr lang="ru-RU" altLang="ru-RU" sz="2800" dirty="0"/>
                <a:t>равны по третьему признаку. Следовательно, угол </a:t>
              </a:r>
              <a:r>
                <a:rPr lang="en-US" altLang="ru-RU" sz="2800" i="1" dirty="0"/>
                <a:t>B</a:t>
              </a:r>
              <a:r>
                <a:rPr lang="ru-RU" altLang="ru-RU" sz="2800" dirty="0"/>
                <a:t> равен углу </a:t>
              </a:r>
              <a:r>
                <a:rPr lang="en-US" altLang="ru-RU" sz="2800" i="1" dirty="0"/>
                <a:t>D</a:t>
              </a:r>
              <a:r>
                <a:rPr lang="ru-RU" altLang="ru-RU" sz="2800" dirty="0"/>
                <a:t>.</a:t>
              </a:r>
            </a:p>
          </p:txBody>
        </p:sp>
        <p:pic>
          <p:nvPicPr>
            <p:cNvPr id="9223" name="Picture 7">
              <a:extLst>
                <a:ext uri="{FF2B5EF4-FFF2-40B4-BE49-F238E27FC236}">
                  <a16:creationId xmlns:a16="http://schemas.microsoft.com/office/drawing/2014/main" id="{141667E9-F011-478C-8425-2A065101B8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36" y="1296"/>
              <a:ext cx="2686" cy="12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C4926E1-1386-4832-B2C5-5CE55F4D6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4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71686" name="Text Box 6">
            <a:extLst>
              <a:ext uri="{FF2B5EF4-FFF2-40B4-BE49-F238E27FC236}">
                <a16:creationId xmlns:a16="http://schemas.microsoft.com/office/drawing/2014/main" id="{962C83A8-4ADA-4F77-A00A-4998ED06AC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8006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3300"/>
                </a:solidFill>
              </a:rPr>
              <a:t>	Решение. </a:t>
            </a:r>
            <a:r>
              <a:rPr lang="ru-RU" altLang="ru-RU" sz="2800" dirty="0"/>
              <a:t>Треугольники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CAD </a:t>
            </a:r>
            <a:r>
              <a:rPr lang="ru-RU" altLang="ru-RU" sz="2800" dirty="0"/>
              <a:t>равны по третьему признаку. Следовательно, угол</a:t>
            </a:r>
            <a:r>
              <a:rPr lang="en-US" altLang="ru-RU" sz="2800" dirty="0"/>
              <a:t> </a:t>
            </a:r>
            <a:r>
              <a:rPr lang="en-US" altLang="ru-RU" sz="2800" i="1" dirty="0"/>
              <a:t>ACD </a:t>
            </a:r>
            <a:r>
              <a:rPr lang="ru-RU" altLang="ru-RU" sz="2800" dirty="0"/>
              <a:t>равен углу</a:t>
            </a:r>
            <a:r>
              <a:rPr lang="en-US" altLang="ru-RU" sz="2800" i="1" dirty="0"/>
              <a:t> BAC </a:t>
            </a:r>
            <a:r>
              <a:rPr lang="ru-RU" altLang="ru-RU" sz="2800" dirty="0"/>
              <a:t>и равен </a:t>
            </a:r>
            <a:r>
              <a:rPr lang="en-US" altLang="ru-RU" sz="2800" i="1" dirty="0"/>
              <a:t> </a:t>
            </a:r>
            <a:r>
              <a:rPr lang="en-US" altLang="ru-RU" sz="2800" dirty="0"/>
              <a:t>31</a:t>
            </a:r>
            <a:r>
              <a:rPr lang="en-US" altLang="ru-RU" sz="2800" baseline="30000" dirty="0"/>
              <a:t>o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  <p:pic>
        <p:nvPicPr>
          <p:cNvPr id="11268" name="Picture 16">
            <a:extLst>
              <a:ext uri="{FF2B5EF4-FFF2-40B4-BE49-F238E27FC236}">
                <a16:creationId xmlns:a16="http://schemas.microsoft.com/office/drawing/2014/main" id="{19841BCE-66E0-4C22-9B33-B7D2AF76B4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81200"/>
            <a:ext cx="3868738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9" name="Text Box 3">
            <a:extLst>
              <a:ext uri="{FF2B5EF4-FFF2-40B4-BE49-F238E27FC236}">
                <a16:creationId xmlns:a16="http://schemas.microsoft.com/office/drawing/2014/main" id="{86D848F2-C926-4AAA-93EE-E50E294C0F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09600"/>
            <a:ext cx="883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На рисунке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dirty="0">
                <a:cs typeface="Times New Roman" panose="02020603050405020304" pitchFamily="18" charset="0"/>
              </a:rPr>
              <a:t>=</a:t>
            </a:r>
            <a:r>
              <a:rPr lang="en-US" altLang="ru-RU" i="1" dirty="0">
                <a:cs typeface="Times New Roman" panose="02020603050405020304" pitchFamily="18" charset="0"/>
              </a:rPr>
              <a:t>DC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dirty="0">
                <a:cs typeface="Times New Roman" panose="02020603050405020304" pitchFamily="18" charset="0"/>
              </a:rPr>
              <a:t>=</a:t>
            </a:r>
            <a:r>
              <a:rPr lang="en-US" altLang="ru-RU" i="1" dirty="0">
                <a:cs typeface="Times New Roman" panose="02020603050405020304" pitchFamily="18" charset="0"/>
              </a:rPr>
              <a:t>AD</a:t>
            </a:r>
            <a:r>
              <a:rPr lang="ru-RU" altLang="ru-RU" dirty="0"/>
              <a:t>, угол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BAC </a:t>
            </a:r>
            <a:r>
              <a:rPr lang="ru-RU" altLang="ru-RU" dirty="0"/>
              <a:t>равен </a:t>
            </a:r>
            <a:r>
              <a:rPr lang="en-US" altLang="ru-RU" dirty="0">
                <a:cs typeface="Times New Roman" panose="02020603050405020304" pitchFamily="18" charset="0"/>
              </a:rPr>
              <a:t>31</a:t>
            </a:r>
            <a:r>
              <a:rPr lang="en-US" altLang="ru-RU" baseline="30000" dirty="0">
                <a:cs typeface="Times New Roman" panose="02020603050405020304" pitchFamily="18" charset="0"/>
              </a:rPr>
              <a:t>o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ru-RU" altLang="ru-RU" dirty="0"/>
              <a:t>угол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BCA </a:t>
            </a:r>
            <a:r>
              <a:rPr lang="ru-RU" altLang="ru-RU" dirty="0"/>
              <a:t>равен </a:t>
            </a:r>
            <a:r>
              <a:rPr lang="en-US" altLang="ru-RU" dirty="0">
                <a:cs typeface="Times New Roman" panose="02020603050405020304" pitchFamily="18" charset="0"/>
              </a:rPr>
              <a:t>29</a:t>
            </a:r>
            <a:r>
              <a:rPr lang="en-US" altLang="ru-RU" baseline="30000" dirty="0">
                <a:cs typeface="Times New Roman" panose="02020603050405020304" pitchFamily="18" charset="0"/>
              </a:rPr>
              <a:t>o</a:t>
            </a:r>
            <a:r>
              <a:rPr lang="en-US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/>
              <a:t>Найдите угол </a:t>
            </a:r>
            <a:r>
              <a:rPr lang="en-US" altLang="ru-RU" i="1" dirty="0"/>
              <a:t>ACD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1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120F494-C9C7-4C33-BA10-9C9CC8052D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5</a:t>
            </a:r>
            <a:endParaRPr lang="ru-RU" altLang="ru-RU" sz="3600">
              <a:solidFill>
                <a:srgbClr val="FF3300"/>
              </a:solidFill>
            </a:endParaRPr>
          </a:p>
        </p:txBody>
      </p:sp>
      <p:pic>
        <p:nvPicPr>
          <p:cNvPr id="13315" name="Picture 13">
            <a:extLst>
              <a:ext uri="{FF2B5EF4-FFF2-40B4-BE49-F238E27FC236}">
                <a16:creationId xmlns:a16="http://schemas.microsoft.com/office/drawing/2014/main" id="{D10A3B69-BCCA-4BAF-B0EC-018A10290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981200"/>
            <a:ext cx="3954463" cy="219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6" name="Text Box 4">
            <a:extLst>
              <a:ext uri="{FF2B5EF4-FFF2-40B4-BE49-F238E27FC236}">
                <a16:creationId xmlns:a16="http://schemas.microsoft.com/office/drawing/2014/main" id="{FFAA61DA-0CED-4D76-95D9-843C83E2E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85800"/>
            <a:ext cx="9144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dirty="0">
                <a:cs typeface="Times New Roman" panose="02020603050405020304" pitchFamily="18" charset="0"/>
              </a:rPr>
              <a:t>	На рисунке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dirty="0">
                <a:cs typeface="Times New Roman" panose="02020603050405020304" pitchFamily="18" charset="0"/>
              </a:rPr>
              <a:t>=</a:t>
            </a:r>
            <a:r>
              <a:rPr lang="en-US" altLang="ru-RU" i="1" dirty="0">
                <a:cs typeface="Times New Roman" panose="02020603050405020304" pitchFamily="18" charset="0"/>
              </a:rPr>
              <a:t>BD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AC</a:t>
            </a:r>
            <a:r>
              <a:rPr lang="ru-RU" altLang="ru-RU" dirty="0">
                <a:cs typeface="Times New Roman" panose="02020603050405020304" pitchFamily="18" charset="0"/>
              </a:rPr>
              <a:t>=</a:t>
            </a:r>
            <a:r>
              <a:rPr lang="en-US" altLang="ru-RU" i="1" dirty="0">
                <a:cs typeface="Times New Roman" panose="02020603050405020304" pitchFamily="18" charset="0"/>
              </a:rPr>
              <a:t>CD</a:t>
            </a:r>
            <a:r>
              <a:rPr lang="ru-RU" altLang="ru-RU" dirty="0"/>
              <a:t>,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/>
              <a:t>угол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ABC </a:t>
            </a:r>
            <a:r>
              <a:rPr lang="ru-RU" altLang="ru-RU" dirty="0"/>
              <a:t>равен</a:t>
            </a:r>
            <a:r>
              <a:rPr lang="en-US" altLang="ru-RU" i="1" dirty="0">
                <a:cs typeface="Times New Roman" panose="02020603050405020304" pitchFamily="18" charset="0"/>
              </a:rPr>
              <a:t> </a:t>
            </a:r>
            <a:r>
              <a:rPr lang="en-US" altLang="ru-RU" dirty="0">
                <a:cs typeface="Times New Roman" panose="02020603050405020304" pitchFamily="18" charset="0"/>
              </a:rPr>
              <a:t>61</a:t>
            </a:r>
            <a:r>
              <a:rPr lang="en-US" altLang="ru-RU" baseline="30000" dirty="0">
                <a:cs typeface="Times New Roman" panose="02020603050405020304" pitchFamily="18" charset="0"/>
              </a:rPr>
              <a:t>o</a:t>
            </a:r>
            <a:r>
              <a:rPr lang="en-US" altLang="ru-RU" dirty="0">
                <a:cs typeface="Times New Roman" panose="02020603050405020304" pitchFamily="18" charset="0"/>
              </a:rPr>
              <a:t>, </a:t>
            </a:r>
            <a:r>
              <a:rPr lang="ru-RU" altLang="ru-RU" dirty="0"/>
              <a:t>угол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en-US" altLang="ru-RU" i="1" dirty="0">
                <a:cs typeface="Times New Roman" panose="02020603050405020304" pitchFamily="18" charset="0"/>
              </a:rPr>
              <a:t>ACB </a:t>
            </a:r>
            <a:r>
              <a:rPr lang="ru-RU" altLang="ru-RU" dirty="0"/>
              <a:t>равен </a:t>
            </a:r>
            <a:r>
              <a:rPr lang="en-US" altLang="ru-RU" dirty="0">
                <a:cs typeface="Times New Roman" panose="02020603050405020304" pitchFamily="18" charset="0"/>
              </a:rPr>
              <a:t>59</a:t>
            </a:r>
            <a:r>
              <a:rPr lang="en-US" altLang="ru-RU" baseline="30000" dirty="0">
                <a:cs typeface="Times New Roman" panose="02020603050405020304" pitchFamily="18" charset="0"/>
              </a:rPr>
              <a:t>o</a:t>
            </a:r>
            <a:r>
              <a:rPr lang="en-US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/>
              <a:t>Найдите угол </a:t>
            </a:r>
            <a:r>
              <a:rPr lang="en-US" altLang="ru-RU" i="1" dirty="0"/>
              <a:t>BCD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5785" name="Text Box 9">
            <a:extLst>
              <a:ext uri="{FF2B5EF4-FFF2-40B4-BE49-F238E27FC236}">
                <a16:creationId xmlns:a16="http://schemas.microsoft.com/office/drawing/2014/main" id="{7FA7AD8E-6122-48C8-AB6C-D7BDE46CC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7244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3300"/>
                </a:solidFill>
              </a:rPr>
              <a:t>	Решение. </a:t>
            </a:r>
            <a:r>
              <a:rPr lang="ru-RU" altLang="ru-RU" sz="2800" dirty="0"/>
              <a:t>Треугольники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DBC </a:t>
            </a:r>
            <a:r>
              <a:rPr lang="ru-RU" altLang="ru-RU" sz="2800" dirty="0"/>
              <a:t>равны по третьему признаку. Следовательно, угол</a:t>
            </a:r>
            <a:r>
              <a:rPr lang="en-US" altLang="ru-RU" sz="2800" dirty="0"/>
              <a:t> </a:t>
            </a:r>
            <a:r>
              <a:rPr lang="en-US" altLang="ru-RU" sz="2800" i="1" dirty="0"/>
              <a:t>BCD </a:t>
            </a:r>
            <a:r>
              <a:rPr lang="ru-RU" altLang="ru-RU" sz="2800" dirty="0"/>
              <a:t>равен углу</a:t>
            </a:r>
            <a:r>
              <a:rPr lang="en-US" altLang="ru-RU" sz="2800" i="1" dirty="0"/>
              <a:t> ACB </a:t>
            </a:r>
            <a:r>
              <a:rPr lang="ru-RU" altLang="ru-RU" sz="2800" dirty="0"/>
              <a:t>и равен</a:t>
            </a:r>
            <a:r>
              <a:rPr lang="en-US" altLang="ru-RU" sz="2800" i="1" dirty="0"/>
              <a:t> </a:t>
            </a:r>
            <a:r>
              <a:rPr lang="en-US" altLang="ru-RU" sz="2800" dirty="0"/>
              <a:t>59</a:t>
            </a:r>
            <a:r>
              <a:rPr lang="en-US" altLang="ru-RU" sz="2800" baseline="30000" dirty="0"/>
              <a:t>o</a:t>
            </a:r>
            <a:r>
              <a:rPr lang="en-US" altLang="ru-RU" sz="2800" dirty="0"/>
              <a:t>.</a:t>
            </a:r>
            <a:endParaRPr lang="ru-RU" alt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93479CD-2B06-45F0-9D0D-BFDEF8401F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6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8F534077-D0BA-4005-928E-912F48471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609600"/>
            <a:ext cx="83820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cs typeface="Times New Roman" panose="02020603050405020304" pitchFamily="18" charset="0"/>
              </a:rPr>
              <a:t>	На рисунке </a:t>
            </a:r>
            <a:r>
              <a:rPr lang="ru-RU" altLang="ru-RU" sz="2800" i="1" dirty="0">
                <a:cs typeface="Times New Roman" panose="02020603050405020304" pitchFamily="18" charset="0"/>
              </a:rPr>
              <a:t>АВ = </a:t>
            </a:r>
            <a:r>
              <a:rPr lang="en-US" altLang="ru-RU" sz="2800" i="1" dirty="0">
                <a:cs typeface="Times New Roman" panose="02020603050405020304" pitchFamily="18" charset="0"/>
              </a:rPr>
              <a:t>AD</a:t>
            </a:r>
            <a:r>
              <a:rPr lang="ru-RU" altLang="ru-RU" sz="2800" dirty="0">
                <a:cs typeface="Times New Roman" panose="02020603050405020304" pitchFamily="18" charset="0"/>
              </a:rPr>
              <a:t> и </a:t>
            </a:r>
            <a:r>
              <a:rPr lang="en-US" altLang="ru-RU" sz="2800" i="1" dirty="0">
                <a:cs typeface="Times New Roman" panose="02020603050405020304" pitchFamily="18" charset="0"/>
              </a:rPr>
              <a:t>DC</a:t>
            </a:r>
            <a:r>
              <a:rPr lang="ru-RU" altLang="ru-RU" sz="2800" i="1" dirty="0">
                <a:cs typeface="Times New Roman" panose="02020603050405020304" pitchFamily="18" charset="0"/>
              </a:rPr>
              <a:t> = </a:t>
            </a:r>
            <a:r>
              <a:rPr lang="en-US" altLang="ru-RU" sz="2800" i="1" dirty="0">
                <a:cs typeface="Times New Roman" panose="02020603050405020304" pitchFamily="18" charset="0"/>
              </a:rPr>
              <a:t>BC</a:t>
            </a:r>
            <a:r>
              <a:rPr lang="ru-RU" altLang="ru-RU" sz="2800" dirty="0">
                <a:cs typeface="Times New Roman" panose="02020603050405020304" pitchFamily="18" charset="0"/>
              </a:rPr>
              <a:t>. Докажите, что отрезок </a:t>
            </a:r>
            <a:r>
              <a:rPr lang="ru-RU" altLang="ru-RU" sz="2800" i="1" dirty="0">
                <a:cs typeface="Times New Roman" panose="02020603050405020304" pitchFamily="18" charset="0"/>
              </a:rPr>
              <a:t>АС</a:t>
            </a:r>
            <a:r>
              <a:rPr lang="ru-RU" altLang="ru-RU" sz="2800" dirty="0">
                <a:cs typeface="Times New Roman" panose="02020603050405020304" pitchFamily="18" charset="0"/>
              </a:rPr>
              <a:t> является биссектрисой угла </a:t>
            </a:r>
            <a:r>
              <a:rPr lang="en-US" altLang="ru-RU" sz="2800" i="1" dirty="0">
                <a:cs typeface="Times New Roman" panose="02020603050405020304" pitchFamily="18" charset="0"/>
              </a:rPr>
              <a:t>BAD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9398" name="Text Box 6">
            <a:extLst>
              <a:ext uri="{FF2B5EF4-FFF2-40B4-BE49-F238E27FC236}">
                <a16:creationId xmlns:a16="http://schemas.microsoft.com/office/drawing/2014/main" id="{7B07486F-68DF-4AAB-980C-103A330F3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953000"/>
            <a:ext cx="8382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800" dirty="0">
                <a:solidFill>
                  <a:srgbClr val="FF3300"/>
                </a:solidFill>
              </a:rPr>
              <a:t>	Доказательство. </a:t>
            </a:r>
            <a:r>
              <a:rPr lang="ru-RU" altLang="ru-RU" sz="2800" dirty="0"/>
              <a:t>Треугольники </a:t>
            </a:r>
            <a:r>
              <a:rPr lang="en-US" altLang="ru-RU" sz="2800" i="1" dirty="0"/>
              <a:t>ABC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ADC </a:t>
            </a:r>
            <a:r>
              <a:rPr lang="ru-RU" altLang="ru-RU" sz="2800" dirty="0"/>
              <a:t>равны по третьему признаку. Следовательно, угол </a:t>
            </a:r>
            <a:r>
              <a:rPr lang="en-US" altLang="ru-RU" sz="2800" i="1" dirty="0"/>
              <a:t>BAC</a:t>
            </a:r>
            <a:r>
              <a:rPr lang="ru-RU" altLang="ru-RU" sz="2800" dirty="0"/>
              <a:t> равен углу </a:t>
            </a:r>
            <a:r>
              <a:rPr lang="en-US" altLang="ru-RU" sz="2800" i="1" dirty="0"/>
              <a:t>DAC</a:t>
            </a:r>
            <a:r>
              <a:rPr lang="ru-RU" altLang="ru-RU" sz="2800" dirty="0"/>
              <a:t>, т.е. </a:t>
            </a:r>
            <a:r>
              <a:rPr lang="en-US" altLang="ru-RU" sz="2800" i="1" dirty="0"/>
              <a:t>AC</a:t>
            </a:r>
            <a:r>
              <a:rPr lang="ru-RU" altLang="ru-RU" sz="2800" dirty="0"/>
              <a:t> – биссектриса угла </a:t>
            </a:r>
            <a:r>
              <a:rPr lang="en-US" altLang="ru-RU" sz="2800" i="1" dirty="0"/>
              <a:t>BAD</a:t>
            </a:r>
            <a:r>
              <a:rPr lang="ru-RU" altLang="ru-RU" sz="2800" dirty="0"/>
              <a:t>.</a:t>
            </a:r>
          </a:p>
        </p:txBody>
      </p:sp>
      <p:pic>
        <p:nvPicPr>
          <p:cNvPr id="15365" name="Picture 9">
            <a:extLst>
              <a:ext uri="{FF2B5EF4-FFF2-40B4-BE49-F238E27FC236}">
                <a16:creationId xmlns:a16="http://schemas.microsoft.com/office/drawing/2014/main" id="{F8DD5FD6-A952-45A9-B8C1-3D3C93DA55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524000"/>
            <a:ext cx="2287588" cy="3279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>
            <a:extLst>
              <a:ext uri="{FF2B5EF4-FFF2-40B4-BE49-F238E27FC236}">
                <a16:creationId xmlns:a16="http://schemas.microsoft.com/office/drawing/2014/main" id="{3602E0D2-D3EE-4EB6-84D3-5D9380C7F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534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cs typeface="Times New Roman" panose="02020603050405020304" pitchFamily="18" charset="0"/>
              </a:rPr>
              <a:t>	В четырехугольнике </a:t>
            </a:r>
            <a:r>
              <a:rPr lang="en-US" altLang="ru-RU" sz="2400" i="1" dirty="0">
                <a:cs typeface="Times New Roman" panose="02020603050405020304" pitchFamily="18" charset="0"/>
              </a:rPr>
              <a:t>ABCD AD </a:t>
            </a:r>
            <a:r>
              <a:rPr lang="ru-RU" altLang="ru-RU" sz="2400" dirty="0">
                <a:cs typeface="Times New Roman" panose="02020603050405020304" pitchFamily="18" charset="0"/>
              </a:rPr>
              <a:t>= </a:t>
            </a:r>
            <a:r>
              <a:rPr lang="en-US" altLang="ru-RU" sz="2400" i="1" dirty="0">
                <a:cs typeface="Times New Roman" panose="02020603050405020304" pitchFamily="18" charset="0"/>
              </a:rPr>
              <a:t>BC</a:t>
            </a:r>
            <a:r>
              <a:rPr lang="ru-RU" altLang="ru-RU" sz="2400" dirty="0">
                <a:cs typeface="Times New Roman" panose="02020603050405020304" pitchFamily="18" charset="0"/>
              </a:rPr>
              <a:t> и </a:t>
            </a:r>
            <a:r>
              <a:rPr lang="en-US" altLang="ru-RU" sz="2400" i="1" dirty="0">
                <a:cs typeface="Times New Roman" panose="02020603050405020304" pitchFamily="18" charset="0"/>
              </a:rPr>
              <a:t>AC </a:t>
            </a:r>
            <a:r>
              <a:rPr lang="ru-RU" altLang="ru-RU" sz="2400" dirty="0">
                <a:cs typeface="Times New Roman" panose="02020603050405020304" pitchFamily="18" charset="0"/>
              </a:rPr>
              <a:t>= </a:t>
            </a:r>
            <a:r>
              <a:rPr lang="en-US" altLang="ru-RU" sz="2400" i="1" dirty="0">
                <a:cs typeface="Times New Roman" panose="02020603050405020304" pitchFamily="18" charset="0"/>
              </a:rPr>
              <a:t>BD</a:t>
            </a:r>
            <a:r>
              <a:rPr lang="ru-RU" altLang="ru-RU" sz="2400" dirty="0">
                <a:cs typeface="Times New Roman" panose="02020603050405020304" pitchFamily="18" charset="0"/>
              </a:rPr>
              <a:t>. Докажите, что угол  </a:t>
            </a:r>
            <a:r>
              <a:rPr lang="en-US" altLang="ru-RU" sz="2400" i="1" dirty="0">
                <a:cs typeface="Times New Roman" panose="02020603050405020304" pitchFamily="18" charset="0"/>
              </a:rPr>
              <a:t>BAD</a:t>
            </a:r>
            <a:r>
              <a:rPr lang="ru-RU" altLang="ru-RU" sz="2400" dirty="0">
                <a:cs typeface="Times New Roman" panose="02020603050405020304" pitchFamily="18" charset="0"/>
              </a:rPr>
              <a:t> равен углу </a:t>
            </a:r>
            <a:r>
              <a:rPr lang="en-US" altLang="ru-RU" sz="2400" i="1" dirty="0">
                <a:cs typeface="Times New Roman" panose="02020603050405020304" pitchFamily="18" charset="0"/>
              </a:rPr>
              <a:t>ABC</a:t>
            </a:r>
            <a:r>
              <a:rPr lang="ru-RU" altLang="ru-RU" sz="2400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1923" name="Text Box 3">
            <a:extLst>
              <a:ext uri="{FF2B5EF4-FFF2-40B4-BE49-F238E27FC236}">
                <a16:creationId xmlns:a16="http://schemas.microsoft.com/office/drawing/2014/main" id="{9AD91B8B-581D-461D-BFBE-3EB33F088B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34340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>
                <a:solidFill>
                  <a:srgbClr val="FF3300"/>
                </a:solidFill>
              </a:rPr>
              <a:t>	Решение.</a:t>
            </a:r>
            <a:r>
              <a:rPr lang="ru-RU" altLang="ru-RU" sz="2400" dirty="0"/>
              <a:t> </a:t>
            </a:r>
            <a:r>
              <a:rPr lang="ru-RU" altLang="ru-RU" sz="2400" dirty="0">
                <a:cs typeface="Times New Roman" panose="02020603050405020304" pitchFamily="18" charset="0"/>
              </a:rPr>
              <a:t>Треугольники </a:t>
            </a:r>
            <a:r>
              <a:rPr lang="en-US" altLang="ru-RU" sz="2400" i="1" dirty="0">
                <a:cs typeface="Times New Roman" panose="02020603050405020304" pitchFamily="18" charset="0"/>
              </a:rPr>
              <a:t>ABC </a:t>
            </a:r>
            <a:r>
              <a:rPr lang="ru-RU" altLang="ru-RU" sz="2400" dirty="0">
                <a:cs typeface="Times New Roman" panose="02020603050405020304" pitchFamily="18" charset="0"/>
              </a:rPr>
              <a:t>и </a:t>
            </a:r>
            <a:r>
              <a:rPr lang="en-US" altLang="ru-RU" sz="2400" i="1" dirty="0">
                <a:cs typeface="Times New Roman" panose="02020603050405020304" pitchFamily="18" charset="0"/>
              </a:rPr>
              <a:t>BAD </a:t>
            </a:r>
            <a:r>
              <a:rPr lang="ru-RU" altLang="ru-RU" sz="2400" dirty="0">
                <a:cs typeface="Times New Roman" panose="02020603050405020304" pitchFamily="18" charset="0"/>
              </a:rPr>
              <a:t>равны по третьему признаку равенства треугольников (</a:t>
            </a:r>
            <a:r>
              <a:rPr lang="en-US" altLang="ru-RU" sz="2400" i="1" dirty="0">
                <a:cs typeface="Times New Roman" panose="02020603050405020304" pitchFamily="18" charset="0"/>
              </a:rPr>
              <a:t>AD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BC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en-US" altLang="ru-RU" sz="2400" i="1" dirty="0">
                <a:cs typeface="Times New Roman" panose="02020603050405020304" pitchFamily="18" charset="0"/>
              </a:rPr>
              <a:t>AC</a:t>
            </a:r>
            <a:r>
              <a:rPr lang="ru-RU" altLang="ru-RU" sz="2400" i="1" dirty="0">
                <a:cs typeface="Times New Roman" panose="02020603050405020304" pitchFamily="18" charset="0"/>
              </a:rPr>
              <a:t> = </a:t>
            </a:r>
            <a:r>
              <a:rPr lang="en-US" altLang="ru-RU" sz="2400" i="1" dirty="0">
                <a:cs typeface="Times New Roman" panose="02020603050405020304" pitchFamily="18" charset="0"/>
              </a:rPr>
              <a:t>BD</a:t>
            </a:r>
            <a:r>
              <a:rPr lang="ru-RU" altLang="ru-RU" sz="2400" dirty="0">
                <a:cs typeface="Times New Roman" panose="02020603050405020304" pitchFamily="18" charset="0"/>
              </a:rPr>
              <a:t>, </a:t>
            </a:r>
            <a:r>
              <a:rPr lang="en-US" altLang="ru-RU" sz="2400" i="1" dirty="0">
                <a:cs typeface="Times New Roman" panose="02020603050405020304" pitchFamily="18" charset="0"/>
              </a:rPr>
              <a:t>AB </a:t>
            </a:r>
            <a:r>
              <a:rPr lang="ru-RU" altLang="ru-RU" sz="2400" dirty="0">
                <a:cs typeface="Times New Roman" panose="02020603050405020304" pitchFamily="18" charset="0"/>
              </a:rPr>
              <a:t>– общая сторона). Следовательно, равны соответствующие углы </a:t>
            </a:r>
            <a:r>
              <a:rPr lang="en-US" altLang="ru-RU" sz="2400" i="1" dirty="0">
                <a:cs typeface="Times New Roman" panose="02020603050405020304" pitchFamily="18" charset="0"/>
              </a:rPr>
              <a:t>BAD </a:t>
            </a:r>
            <a:r>
              <a:rPr lang="ru-RU" altLang="ru-RU" sz="2400" dirty="0">
                <a:cs typeface="Times New Roman" panose="02020603050405020304" pitchFamily="18" charset="0"/>
              </a:rPr>
              <a:t>и </a:t>
            </a:r>
            <a:r>
              <a:rPr lang="en-US" altLang="ru-RU" sz="2400" i="1" dirty="0">
                <a:cs typeface="Times New Roman" panose="02020603050405020304" pitchFamily="18" charset="0"/>
              </a:rPr>
              <a:t>ABC</a:t>
            </a:r>
            <a:r>
              <a:rPr lang="ru-RU" altLang="ru-RU" sz="2400" dirty="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17412" name="Picture 4">
            <a:extLst>
              <a:ext uri="{FF2B5EF4-FFF2-40B4-BE49-F238E27FC236}">
                <a16:creationId xmlns:a16="http://schemas.microsoft.com/office/drawing/2014/main" id="{1C6AFCBA-A925-4A89-B738-46A1790B93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600200"/>
            <a:ext cx="3505200" cy="223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Rectangle 5">
            <a:extLst>
              <a:ext uri="{FF2B5EF4-FFF2-40B4-BE49-F238E27FC236}">
                <a16:creationId xmlns:a16="http://schemas.microsoft.com/office/drawing/2014/main" id="{4A5BCD1D-792C-48F3-A648-3B4740D911A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7</a:t>
            </a:r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1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1643</Words>
  <Application>Microsoft Office PowerPoint</Application>
  <PresentationFormat>Экран (4:3)</PresentationFormat>
  <Paragraphs>84</Paragraphs>
  <Slides>19</Slides>
  <Notes>14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Cambria Math</vt:lpstr>
      <vt:lpstr>Times New Roman</vt:lpstr>
      <vt:lpstr>Оформление по умолчанию</vt:lpstr>
      <vt:lpstr>Equation</vt:lpstr>
      <vt:lpstr>11. Третий признак равенства треугольников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44</cp:revision>
  <dcterms:created xsi:type="dcterms:W3CDTF">2008-04-30T05:51:18Z</dcterms:created>
  <dcterms:modified xsi:type="dcterms:W3CDTF">2021-10-10T15:14:55Z</dcterms:modified>
</cp:coreProperties>
</file>