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752" r:id="rId2"/>
    <p:sldId id="753" r:id="rId3"/>
    <p:sldId id="754" r:id="rId4"/>
    <p:sldId id="285" r:id="rId5"/>
    <p:sldId id="286" r:id="rId6"/>
    <p:sldId id="287" r:id="rId7"/>
    <p:sldId id="307" r:id="rId8"/>
    <p:sldId id="295" r:id="rId9"/>
    <p:sldId id="296" r:id="rId10"/>
    <p:sldId id="298" r:id="rId11"/>
    <p:sldId id="300" r:id="rId12"/>
    <p:sldId id="758" r:id="rId13"/>
    <p:sldId id="759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649" autoAdjust="0"/>
  </p:normalViewPr>
  <p:slideViewPr>
    <p:cSldViewPr>
      <p:cViewPr varScale="1">
        <p:scale>
          <a:sx n="101" d="100"/>
          <a:sy n="101" d="100"/>
        </p:scale>
        <p:origin x="2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35B834C-3592-4CF1-B65B-122C50EF74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162B4A1-174D-46D3-8B90-B3E4D6A5E5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A11BA7A-A20A-4C0F-9414-240DAD4411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143AAB9-3676-4EDD-9843-DEDB56F0911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1EB13F9-87C8-4BDD-8709-B8FEBE0126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1F0CFB5-02DA-4E5A-A719-3A9C6B0339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1690A9-8AF4-4AFA-B7C9-A03D21A643F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7D1E404-DBE1-4FF3-BB9F-7A2EAD43DD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A7F52E-9002-4EDC-9CED-6300BDCE211B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47C43BD-BBE0-4608-ACB6-2D309E84F4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F57055C-AE68-4937-B57E-BB2923DA6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7D1E404-DBE1-4FF3-BB9F-7A2EAD43DD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A7F52E-9002-4EDC-9CED-6300BDCE211B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47C43BD-BBE0-4608-ACB6-2D309E84F4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F57055C-AE68-4937-B57E-BB2923DA6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282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48FB4B1-780D-414F-9118-7BFAF8BFC6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2D7FBF-7D26-4BE9-8023-007D2AC9694C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913AB98-3DDA-46E4-BA5C-DCE4D7A19F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C07BA56-9994-4059-AB77-12CE31FFC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274FBA9-2716-4BE8-A4D7-3D9421CF5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3CB5F1-864B-4B8B-8B8C-515C7D5C8D40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6F53F93-431F-4CF4-8331-A821D8914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A21DE64-87DF-4004-AD18-BD4BD9771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559AB0D-DA85-4271-B306-689E3874DE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EA1467-DE37-4757-B9F7-27ACA1E33584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8691589-5906-47F6-83EC-9B07BAC89D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0E4A0E8-4121-4F69-BE96-D643EBADF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72A2DF4-D40A-4122-8ED8-FE2D67A6E7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2C9884-4026-4808-A9CC-54E5F74B382D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2291" name="Rectangle 1026">
            <a:extLst>
              <a:ext uri="{FF2B5EF4-FFF2-40B4-BE49-F238E27FC236}">
                <a16:creationId xmlns:a16="http://schemas.microsoft.com/office/drawing/2014/main" id="{B276326F-56B3-4F05-926E-B12333886E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1027">
            <a:extLst>
              <a:ext uri="{FF2B5EF4-FFF2-40B4-BE49-F238E27FC236}">
                <a16:creationId xmlns:a16="http://schemas.microsoft.com/office/drawing/2014/main" id="{90C68B4A-F6FB-4985-8149-2FB7A6019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840376D-6B31-4EE7-90FF-BBCA296B2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310F93-006E-4D0D-A1C8-7C4D9C57A082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13C928C-F577-4791-A9F8-2262C65319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B65ED521-B98C-4CEE-A378-A237F34DA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C9E15A4-0490-4526-9454-1D3D2E5A9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C5C2F0-CBEA-4B7F-9BD6-0BEE6345A5D1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D7E5404-7924-40EF-98B8-1A1493E34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43776E0-3430-4777-BEB2-DCD764A2E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99366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C9E15A4-0490-4526-9454-1D3D2E5A9E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C5C2F0-CBEA-4B7F-9BD6-0BEE6345A5D1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D7E5404-7924-40EF-98B8-1A1493E34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943776E0-3430-4777-BEB2-DCD764A2E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252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620FDD-035B-48FE-99F7-B1BA85586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862CCE-70DA-4A54-A5D2-35893840D6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8F758C-F7FD-46B4-81F3-B4FC2558FA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C30CD-5DE5-45F0-BA32-24027B3EB2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757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46B26D-C55D-40FA-90E5-0480C0ACA4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A08951-77FB-4EF5-BA98-4AAA2B31A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AC3EF9-6E3D-427C-879D-015F05668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996F4-A787-4864-A3B8-CC117A648D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21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2A34AA-574F-4299-AAB5-8A6D90CCF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03931B-D5DE-4EE7-BD2C-478CE72A9A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5A89E8-884B-45B1-ACF2-3F5FB3E524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59793-5DC3-40B3-BDEA-A9E048E93A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378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303F91-4EA4-4741-AD2E-44FE5CC873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4B5914-03CC-4EBC-8E17-11EA9486D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7F4C4C-0BCE-40B2-BF71-895D7EA909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4E0B3-2E96-49B6-9188-AE044BAB00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6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D71EA1-D1AC-478C-AD9A-FA6DC608F1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1B42FE-BB98-43BD-9743-7C4F6EE215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128020-02DA-49CF-AC49-68B87B65A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96AB48-290F-4037-B914-816ADE1330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433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43D420-E085-40A0-9907-C1971C1CAA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8AE6E8-5D1A-4A3B-8B86-C0AA6DA6F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45F633-0833-464C-909F-31A53317C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56B72-938A-4D20-8C24-9AEA7892D0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528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EF27DF-BDE8-4834-B512-E9CF52A1DD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7545F2B-B4DD-49C3-A763-9EC6214918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AFBC56-4666-4873-B486-768EC8FBE3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01725-94DF-4FF0-9482-0E8F6D0120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578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B56556B-0291-429E-936E-81EFAD6AB5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DD5B87-9B90-4AEC-A93F-16103ADBB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72EB5A-E516-448F-9F75-F04B040C5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5A3887-E8EA-47A2-967B-7695F88F84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73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1DCD430-7BE4-4182-B0C0-3CC9C3F1E7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2C451E-6202-4963-95C5-E3385E87C2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20E165-0379-4D82-8277-081A5AB7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23A17-B7F8-4A56-88A3-D8284DEF90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461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B9FDA-A35E-4948-AE9C-75BED3FC58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880B9E-371E-4B6F-9933-4A020E10B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0D89B4-F66F-4F1A-91CC-9A75C57098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134E3-1D19-44D3-9064-794521E9F4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950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E8044C-A2B0-4F2F-8F80-C017B5032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609A74-235C-44CD-BC64-0A618B3F98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50C421-5765-4055-9114-D3FAE339CC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A9B25-9B8A-4C4B-8B53-7DDA1F1CA4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707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ED84A9-8453-4A6C-87A0-3464A9E42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BD7766-4067-4008-9AE3-6A6684725F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1E6CF6-430E-49A1-9CC3-EF5E95B501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9267C6E-AFDF-4ED9-B8F1-B28A582735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B6180B-B25C-4514-A4E1-D1EC807938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4C95947-9D77-4887-9920-E90FA556DA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D808844-5131-4C19-8F22-7ED5AFE5B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196752"/>
            <a:ext cx="8712200" cy="1548408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10,б. Признак равнобедренного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DD6F27E5-F8D8-4462-AADA-8DD67E16C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400" i="1" dirty="0">
                <a:cs typeface="Times New Roman" panose="02020603050405020304" pitchFamily="18" charset="0"/>
              </a:rPr>
              <a:t>DC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B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D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400" i="1" dirty="0">
                <a:cs typeface="Times New Roman" panose="02020603050405020304" pitchFamily="18" charset="0"/>
              </a:rPr>
              <a:t>АВ =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17A96689-5ECC-454B-9F27-3D1EF7A86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95400"/>
            <a:ext cx="18557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5">
            <a:extLst>
              <a:ext uri="{FF2B5EF4-FFF2-40B4-BE49-F238E27FC236}">
                <a16:creationId xmlns:a16="http://schemas.microsoft.com/office/drawing/2014/main" id="{5156B9C9-42D9-4863-836A-8726400718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  <a:endParaRPr lang="ru-RU" altLang="ru-RU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5C1B18A-50C1-43F1-8608-19273BC81D67}"/>
              </a:ext>
            </a:extLst>
          </p:cNvPr>
          <p:cNvGrpSpPr/>
          <p:nvPr/>
        </p:nvGrpSpPr>
        <p:grpSpPr>
          <a:xfrm>
            <a:off x="0" y="1215599"/>
            <a:ext cx="9144000" cy="4990593"/>
            <a:chOff x="0" y="1215599"/>
            <a:chExt cx="9144000" cy="4990593"/>
          </a:xfrm>
        </p:grpSpPr>
        <p:sp>
          <p:nvSpPr>
            <p:cNvPr id="97283" name="Text Box 3">
              <a:extLst>
                <a:ext uri="{FF2B5EF4-FFF2-40B4-BE49-F238E27FC236}">
                  <a16:creationId xmlns:a16="http://schemas.microsoft.com/office/drawing/2014/main" id="{EEEC82D1-8456-4F51-80BC-359EE7BF4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267200"/>
              <a:ext cx="9144000" cy="1938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400" dirty="0"/>
                <a:t>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Проведем отрезок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Треугольник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BCD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равнобедренный (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DC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). Следовательно, имеет место равенство </a:t>
              </a:r>
              <a:r>
                <a:rPr lang="ru-RU" altLang="ru-RU" sz="2400" dirty="0"/>
                <a:t>углов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DBC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и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BDC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Из этого равенства и равенства углов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следует равенство углов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ABD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ADB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Значит, треугольник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ABD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– равнобедренный и, следовательно, 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АВ =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</a:t>
              </a:r>
              <a:r>
                <a:rPr lang="ru-RU" altLang="ru-RU" sz="2400" dirty="0"/>
                <a:t>.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DA56C22F-3C4D-4151-A92F-9E1FFA112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3889" y="1215599"/>
              <a:ext cx="2088232" cy="286679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EE9CC32A-1194-47AB-BA98-8AADEB639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1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2. Докажите, что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01EDA84C-31BF-4C78-9CF9-0799C06A1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1600"/>
            <a:ext cx="32004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5">
            <a:extLst>
              <a:ext uri="{FF2B5EF4-FFF2-40B4-BE49-F238E27FC236}">
                <a16:creationId xmlns:a16="http://schemas.microsoft.com/office/drawing/2014/main" id="{BB357BB0-C7BC-4296-B17D-0C180F35C2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  <a:endParaRPr lang="ru-RU" altLang="ru-RU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94CF5AC-6E3C-40F2-B984-32E2EF55564E}"/>
              </a:ext>
            </a:extLst>
          </p:cNvPr>
          <p:cNvGrpSpPr/>
          <p:nvPr/>
        </p:nvGrpSpPr>
        <p:grpSpPr>
          <a:xfrm>
            <a:off x="228600" y="1363154"/>
            <a:ext cx="8763000" cy="4233438"/>
            <a:chOff x="228600" y="1363154"/>
            <a:chExt cx="8763000" cy="4233438"/>
          </a:xfrm>
        </p:grpSpPr>
        <p:sp>
          <p:nvSpPr>
            <p:cNvPr id="99331" name="Text Box 3">
              <a:extLst>
                <a:ext uri="{FF2B5EF4-FFF2-40B4-BE49-F238E27FC236}">
                  <a16:creationId xmlns:a16="http://schemas.microsoft.com/office/drawing/2014/main" id="{65F6186C-F665-46C8-B6E3-253F8D4C9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3657600"/>
              <a:ext cx="8763000" cy="1938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400" dirty="0"/>
                <a:t>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Проведем отрезок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Треугольник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равнобедренный (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). Следовательно, </a:t>
              </a:r>
              <a:r>
                <a:rPr lang="ru-RU" altLang="ru-RU" sz="2400" dirty="0"/>
                <a:t>угол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BAC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ru-RU" altLang="ru-RU" sz="2400" dirty="0"/>
                <a:t>равен углу</a:t>
              </a:r>
              <a:r>
                <a:rPr lang="ru-RU" altLang="ru-RU" sz="2400" dirty="0">
                  <a:cs typeface="Times New Roman" panose="02020603050405020304" pitchFamily="18" charset="0"/>
                </a:rPr>
                <a:t>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BCA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Из этого равенства и равенства углов 1 и 2 следует равенство углов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DAC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DCA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Значит, треугольник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DAC </a:t>
              </a:r>
              <a:r>
                <a:rPr lang="ru-RU" altLang="ru-RU" sz="2400" dirty="0">
                  <a:cs typeface="Times New Roman" panose="02020603050405020304" pitchFamily="18" charset="0"/>
                </a:rPr>
                <a:t>равнобедренный и, следовательно,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AD</a:t>
              </a:r>
              <a:r>
                <a:rPr lang="ru-RU" altLang="ru-RU" sz="2400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sz="2400" i="1" dirty="0">
                  <a:cs typeface="Times New Roman" panose="02020603050405020304" pitchFamily="18" charset="0"/>
                </a:rPr>
                <a:t>CD</a:t>
              </a:r>
              <a:r>
                <a:rPr lang="ru-RU" altLang="ru-RU" sz="24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70088386-E9BF-4739-B9CE-B610721E77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93816" y="1363154"/>
              <a:ext cx="3335162" cy="235387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C308E63-2018-4478-B9B9-2F25AFF2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079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indent="449580" algn="just">
              <a:spcAft>
                <a:spcPts val="0"/>
              </a:spcAft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Найдите ошибку в доказательстве следующего утверждения.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+mj-lt"/>
                <a:ea typeface="Times New Roman" panose="02020603050405020304" pitchFamily="18" charset="0"/>
              </a:rPr>
              <a:t>	Если две стороны и угол одного треугольника соответственно равны двум сторонам и углу другого треугольника, то такие треугольники равны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883" name="Text Box 3">
                <a:extLst>
                  <a:ext uri="{FF2B5EF4-FFF2-40B4-BE49-F238E27FC236}">
                    <a16:creationId xmlns:a16="http://schemas.microsoft.com/office/drawing/2014/main" id="{E2493F3A-26E0-4811-8AF6-114D10E7C7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3946736"/>
                <a:ext cx="9067800" cy="29238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</a:rPr>
                  <a:t>Доказательство. </a:t>
                </a:r>
                <a:r>
                  <a:rPr lang="ru-RU" sz="2000" dirty="0"/>
                  <a:t>Отложим треугольник </a:t>
                </a:r>
                <a:r>
                  <a:rPr lang="en-US" sz="2000" i="1" dirty="0"/>
                  <a:t>ABC </a:t>
                </a:r>
                <a:r>
                  <a:rPr lang="ru-RU" sz="2000" dirty="0"/>
                  <a:t>от луча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так, чтобы вершина </a:t>
                </a:r>
                <a:r>
                  <a:rPr lang="ru-RU" sz="2000" i="1" dirty="0"/>
                  <a:t>С</a:t>
                </a:r>
                <a:r>
                  <a:rPr lang="ru-RU" sz="2000" dirty="0"/>
                  <a:t> перешла бы в точку </a:t>
                </a:r>
                <a:r>
                  <a:rPr lang="ru-RU" sz="2000" i="1" dirty="0"/>
                  <a:t>С</a:t>
                </a:r>
                <a:r>
                  <a:rPr lang="ru-RU" sz="2000" i="1" baseline="-25000" dirty="0"/>
                  <a:t>2</a:t>
                </a:r>
                <a:r>
                  <a:rPr lang="ru-RU" sz="2000" dirty="0"/>
                  <a:t>, лежащую по другую сторону от точки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относительно прямой 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Из равенства сторон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следует, что треугольник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равнобедренный, значит,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Из этого и равенства углов 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следует равенство углов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=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Значит, треугольник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равнобедренный. Следовательно, его стороны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 </a:t>
                </a:r>
                <a:r>
                  <a:rPr lang="ru-RU" sz="2000" dirty="0"/>
                  <a:t>и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равны. Треугольники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равны по двум сторонам и углу между ними (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=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,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=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,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000" i="1">
                        <a:latin typeface="Cambria Math" panose="02040503050406030204" pitchFamily="18" charset="0"/>
                      </a:rPr>
                      <m:t>=∠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000" dirty="0"/>
                  <a:t>).</a:t>
                </a:r>
                <a:r>
                  <a:rPr lang="ru-RU" sz="2000" i="1" dirty="0"/>
                  <a:t> </a:t>
                </a:r>
                <a:r>
                  <a:rPr lang="ru-RU" sz="2000" dirty="0"/>
                  <a:t>Следовательно, равны и треугольники </a:t>
                </a:r>
                <a:r>
                  <a:rPr lang="ru-RU" sz="2000" i="1" dirty="0"/>
                  <a:t>АВС</a:t>
                </a:r>
                <a:r>
                  <a:rPr lang="ru-RU" sz="2000" dirty="0"/>
                  <a:t> и 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</a:t>
                </a:r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2883" name="Text Box 3">
                <a:extLst>
                  <a:ext uri="{FF2B5EF4-FFF2-40B4-BE49-F238E27FC236}">
                    <a16:creationId xmlns:a16="http://schemas.microsoft.com/office/drawing/2014/main" id="{E2493F3A-26E0-4811-8AF6-114D10E7C7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3946736"/>
                <a:ext cx="9067800" cy="2923877"/>
              </a:xfrm>
              <a:prstGeom prst="rect">
                <a:avLst/>
              </a:prstGeom>
              <a:blipFill>
                <a:blip r:embed="rId3"/>
                <a:stretch>
                  <a:fillRect l="-740" r="-672" b="-27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1026">
            <a:extLst>
              <a:ext uri="{FF2B5EF4-FFF2-40B4-BE49-F238E27FC236}">
                <a16:creationId xmlns:a16="http://schemas.microsoft.com/office/drawing/2014/main" id="{77DF8279-FF4B-4E50-A208-B5249B4C6E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204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C71240-7A2F-465E-A0A5-B58B0C4F4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580" y="1971486"/>
            <a:ext cx="4971653" cy="188441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11A54EC-1E18-4D87-9C7F-AFB743A554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8145" y="1577153"/>
            <a:ext cx="2016224" cy="236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83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C308E63-2018-4478-B9B9-2F25AFF2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079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indent="449580" algn="just">
              <a:spcAft>
                <a:spcPts val="0"/>
              </a:spcAft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самом деле, это утверждение неверно. Пример приведён на рисунке. Треугольники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равны, но у них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общая сторона, угол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5C493FD-6125-462A-BD05-1EFD9472F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772816"/>
            <a:ext cx="3139489" cy="279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4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">
            <a:extLst>
              <a:ext uri="{FF2B5EF4-FFF2-40B4-BE49-F238E27FC236}">
                <a16:creationId xmlns:a16="http://schemas.microsoft.com/office/drawing/2014/main" id="{F44E512C-8607-4B2D-A760-1FBE1F9E1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704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Теорема.</a:t>
            </a:r>
            <a:r>
              <a:rPr lang="ru-RU" altLang="ru-RU" sz="2800" b="1" dirty="0"/>
              <a:t> </a:t>
            </a:r>
            <a:r>
              <a:rPr lang="ru-RU" altLang="ru-RU" sz="2800" dirty="0"/>
              <a:t>(Признак равнобедренного треугольника.)</a:t>
            </a:r>
            <a:r>
              <a:rPr lang="ru-RU" altLang="ru-RU" sz="2800" b="1" dirty="0"/>
              <a:t>  	</a:t>
            </a:r>
            <a:r>
              <a:rPr lang="ru-RU" altLang="ru-RU" sz="2800" dirty="0"/>
              <a:t>Если в треуголь­нике два угла равны, то он равнобедренный.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417" name="Text Box 25">
                <a:extLst>
                  <a:ext uri="{FF2B5EF4-FFF2-40B4-BE49-F238E27FC236}">
                    <a16:creationId xmlns:a16="http://schemas.microsoft.com/office/drawing/2014/main" id="{1EFF838F-B185-4475-9849-6C097EF02C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77072"/>
                <a:ext cx="91440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Доказательство.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400" dirty="0"/>
                  <a:t>Пусть в треугольнике </a:t>
                </a:r>
                <a:r>
                  <a:rPr lang="ru-RU" altLang="ru-RU" sz="2400" i="1" dirty="0"/>
                  <a:t>АВС</a:t>
                </a:r>
                <a:r>
                  <a:rPr lang="ru-RU" altLang="ru-RU" sz="2400" dirty="0"/>
                  <a:t> угол </a:t>
                </a:r>
                <a:r>
                  <a:rPr lang="ru-RU" altLang="ru-RU" sz="2400" i="1" dirty="0"/>
                  <a:t>А</a:t>
                </a:r>
                <a:r>
                  <a:rPr lang="ru-RU" altLang="ru-RU" sz="2400" dirty="0"/>
                  <a:t> равен углу </a:t>
                </a:r>
                <a:r>
                  <a:rPr lang="ru-RU" altLang="ru-RU" sz="2400" i="1" dirty="0"/>
                  <a:t>В. </a:t>
                </a:r>
                <a:r>
                  <a:rPr lang="ru-RU" altLang="ru-RU" sz="2400" dirty="0"/>
                  <a:t>Воспользуемся вторым признаком равенства треугольников, примененным к треугольнику </a:t>
                </a:r>
                <a:r>
                  <a:rPr lang="ru-RU" altLang="ru-RU" sz="2400" i="1" dirty="0"/>
                  <a:t>АВС</a:t>
                </a:r>
                <a:r>
                  <a:rPr lang="ru-RU" altLang="ru-RU" sz="2400" dirty="0"/>
                  <a:t> и треугольнику </a:t>
                </a:r>
                <a:r>
                  <a:rPr lang="ru-RU" altLang="ru-RU" sz="2400" i="1" dirty="0"/>
                  <a:t>ВАС</a:t>
                </a:r>
                <a:r>
                  <a:rPr lang="ru-RU" altLang="ru-RU" sz="2400" dirty="0"/>
                  <a:t>, т. е. к тому же са­мому треугольнику, вершины в котором записаны в другом порядке. Имеем, сторона </a:t>
                </a:r>
                <a:r>
                  <a:rPr lang="ru-RU" altLang="ru-RU" sz="2400" i="1" dirty="0"/>
                  <a:t>АВ</a:t>
                </a:r>
                <a:r>
                  <a:rPr lang="ru-RU" altLang="ru-RU" sz="2400" dirty="0"/>
                  <a:t> равна стороне </a:t>
                </a:r>
                <a:r>
                  <a:rPr lang="ru-RU" altLang="ru-RU" sz="2400" i="1" dirty="0"/>
                  <a:t>ВА</a:t>
                </a:r>
                <a:r>
                  <a:rPr lang="ru-RU" altLang="ru-RU" sz="2400" dirty="0"/>
                  <a:t>,</a:t>
                </a:r>
                <a:r>
                  <a:rPr lang="ru-RU" altLang="ru-RU" sz="2400" i="1" dirty="0"/>
                  <a:t>  </a:t>
                </a:r>
                <a14:m>
                  <m:oMath xmlns:m="http://schemas.openxmlformats.org/officeDocument/2006/math">
                    <m:r>
                      <a:rPr lang="ru-RU" alt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2400" i="1" dirty="0"/>
                  <a:t>A</a:t>
                </a:r>
                <a:r>
                  <a:rPr lang="ru-RU" altLang="ru-RU" sz="2400" i="1" dirty="0"/>
                  <a:t> = </a:t>
                </a: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altLang="ru-RU" sz="2400" i="1" dirty="0"/>
                  <a:t>B</a:t>
                </a:r>
                <a:r>
                  <a:rPr lang="ru-RU" altLang="ru-RU" sz="2400" dirty="0"/>
                  <a:t>,</a:t>
                </a:r>
                <a:r>
                  <a:rPr lang="ru-RU" altLang="ru-RU" sz="2400" i="1" dirty="0"/>
                  <a:t> </a:t>
                </a: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altLang="ru-RU" sz="2400" i="1" dirty="0"/>
                  <a:t>B</a:t>
                </a:r>
                <a:r>
                  <a:rPr lang="ru-RU" altLang="ru-RU" sz="2400" i="1" dirty="0"/>
                  <a:t> = </a:t>
                </a: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altLang="ru-RU" sz="2400" i="1" dirty="0"/>
                  <a:t>A</a:t>
                </a:r>
                <a:r>
                  <a:rPr lang="ru-RU" altLang="ru-RU" sz="2400" dirty="0"/>
                  <a:t>. Следовательно, </a:t>
                </a:r>
                <a:r>
                  <a:rPr lang="ru-RU" altLang="ru-RU" sz="2400" i="1" dirty="0"/>
                  <a:t>АС = ВС</a:t>
                </a:r>
                <a:r>
                  <a:rPr lang="ru-RU" altLang="ru-RU" sz="2400" dirty="0"/>
                  <a:t>, т. е. треугольник </a:t>
                </a:r>
                <a:r>
                  <a:rPr lang="ru-RU" altLang="ru-RU" sz="2400" i="1" dirty="0"/>
                  <a:t>АВС</a:t>
                </a:r>
                <a:r>
                  <a:rPr lang="ru-RU" altLang="ru-RU" sz="2400" dirty="0"/>
                  <a:t> - равнобедренный.  </a:t>
                </a:r>
              </a:p>
            </p:txBody>
          </p:sp>
        </mc:Choice>
        <mc:Fallback xmlns="">
          <p:sp>
            <p:nvSpPr>
              <p:cNvPr id="59417" name="Text Box 25">
                <a:extLst>
                  <a:ext uri="{FF2B5EF4-FFF2-40B4-BE49-F238E27FC236}">
                    <a16:creationId xmlns:a16="http://schemas.microsoft.com/office/drawing/2014/main" id="{1EFF838F-B185-4475-9849-6C097EF02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77072"/>
                <a:ext cx="9144000" cy="2308324"/>
              </a:xfrm>
              <a:prstGeom prst="rect">
                <a:avLst/>
              </a:prstGeom>
              <a:blipFill>
                <a:blip r:embed="rId3"/>
                <a:stretch>
                  <a:fillRect l="-1000" t="-2116" r="-1000" b="-52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7" name="Picture 29">
            <a:extLst>
              <a:ext uri="{FF2B5EF4-FFF2-40B4-BE49-F238E27FC236}">
                <a16:creationId xmlns:a16="http://schemas.microsoft.com/office/drawing/2014/main" id="{458695CA-A52D-4021-8897-7C6757F08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520032"/>
            <a:ext cx="27051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895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8093F08E-B4B5-464F-B8C6-27159F48A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89566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В равнобедренном треугольнике биссектриса, проведенная к основанию, является одновременно медианой и высотой.</a:t>
            </a:r>
          </a:p>
        </p:txBody>
      </p:sp>
      <p:pic>
        <p:nvPicPr>
          <p:cNvPr id="5124" name="Picture 24">
            <a:extLst>
              <a:ext uri="{FF2B5EF4-FFF2-40B4-BE49-F238E27FC236}">
                <a16:creationId xmlns:a16="http://schemas.microsoft.com/office/drawing/2014/main" id="{BF91BD52-1C7D-4472-91ED-325E7037D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648717"/>
            <a:ext cx="2543443" cy="250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9417" name="Text Box 25">
                <a:extLst>
                  <a:ext uri="{FF2B5EF4-FFF2-40B4-BE49-F238E27FC236}">
                    <a16:creationId xmlns:a16="http://schemas.microsoft.com/office/drawing/2014/main" id="{A2E1AC38-4E62-40A8-9C59-AEF343D8AA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151313"/>
                <a:ext cx="9144000" cy="26776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4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Доказательство.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Пусть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ABC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– равнобедренный треугольник,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AC</a:t>
                </a:r>
                <a:r>
                  <a:rPr lang="ru-RU" altLang="ru-RU" sz="2400" i="1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BC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2400" i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CD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– биссектриса. Тогда треугольник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ACD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равен треугольнику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BCD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по первому признаку равенства треугольников (</a:t>
                </a:r>
                <a:r>
                  <a:rPr lang="ru-RU" altLang="ru-RU" sz="2400" i="1" dirty="0">
                    <a:cs typeface="Times New Roman" panose="02020603050405020304" pitchFamily="18" charset="0"/>
                  </a:rPr>
                  <a:t>АС = ВС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2400" i="1" dirty="0">
                    <a:cs typeface="Times New Roman" panose="02020603050405020304" pitchFamily="18" charset="0"/>
                  </a:rPr>
                  <a:t> С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– общая сторона, </a:t>
                </a:r>
                <a14:m>
                  <m:oMath xmlns:m="http://schemas.openxmlformats.org/officeDocument/2006/math">
                    <m:r>
                      <a:rPr lang="ru-RU" alt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2400" i="1" dirty="0">
                    <a:cs typeface="Times New Roman" panose="02020603050405020304" pitchFamily="18" charset="0"/>
                  </a:rPr>
                  <a:t>ACD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 </m:t>
                    </m:r>
                  </m:oMath>
                </a14:m>
                <a:r>
                  <a:rPr lang="en-US" altLang="ru-RU" sz="2400" i="1" dirty="0">
                    <a:cs typeface="Times New Roman" panose="02020603050405020304" pitchFamily="18" charset="0"/>
                  </a:rPr>
                  <a:t>BCD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). Следовательно, имеют место равенства</a:t>
                </a:r>
                <a:r>
                  <a:rPr lang="ru-RU" altLang="ru-RU" sz="2400" dirty="0"/>
                  <a:t>: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400" dirty="0">
                    <a:cs typeface="Times New Roman" panose="02020603050405020304" pitchFamily="18" charset="0"/>
                  </a:rPr>
                  <a:t> 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AD</a:t>
                </a:r>
                <a:r>
                  <a:rPr lang="ru-RU" altLang="ru-RU" sz="2400" i="1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BD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 </m:t>
                    </m:r>
                  </m:oMath>
                </a14:m>
                <a:r>
                  <a:rPr lang="en-US" altLang="ru-RU" sz="2400" i="1" dirty="0">
                    <a:cs typeface="Times New Roman" panose="02020603050405020304" pitchFamily="18" charset="0"/>
                  </a:rPr>
                  <a:t>ADC = </a:t>
                </a:r>
                <a14:m>
                  <m:oMath xmlns:m="http://schemas.openxmlformats.org/officeDocument/2006/math">
                    <m:r>
                      <a:rPr lang="ru-RU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2400" i="1" dirty="0">
                    <a:cs typeface="Times New Roman" panose="02020603050405020304" pitchFamily="18" charset="0"/>
                  </a:rPr>
                  <a:t>BDC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. Первое из этих равенств означает, что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CD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 является медианой данного треугольника, второе – что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CD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является его высотой.</a:t>
                </a:r>
                <a:r>
                  <a:rPr lang="ru-RU" altLang="ru-RU" sz="2400" dirty="0"/>
                  <a:t> </a:t>
                </a:r>
              </a:p>
            </p:txBody>
          </p:sp>
        </mc:Choice>
        <mc:Fallback>
          <p:sp>
            <p:nvSpPr>
              <p:cNvPr id="59417" name="Text Box 25">
                <a:extLst>
                  <a:ext uri="{FF2B5EF4-FFF2-40B4-BE49-F238E27FC236}">
                    <a16:creationId xmlns:a16="http://schemas.microsoft.com/office/drawing/2014/main" id="{A2E1AC38-4E62-40A8-9C59-AEF343D8A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151313"/>
                <a:ext cx="9144000" cy="2677656"/>
              </a:xfrm>
              <a:prstGeom prst="rect">
                <a:avLst/>
              </a:prstGeom>
              <a:blipFill>
                <a:blip r:embed="rId4"/>
                <a:stretch>
                  <a:fillRect l="-1000" t="-1822" r="-1000" b="-4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7483FE1-3006-4445-9ADA-5BC23B48A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53C57B41-6A60-49C1-9C37-0EB14205D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CDE </a:t>
            </a:r>
            <a:r>
              <a:rPr lang="ru-RU" altLang="ru-RU" sz="2800" dirty="0"/>
              <a:t>угол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равен углу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2. Верно ли утверждение о том, что это равнобедренный треугольник?</a:t>
            </a:r>
          </a:p>
        </p:txBody>
      </p:sp>
      <p:sp>
        <p:nvSpPr>
          <p:cNvPr id="73735" name="Text Box 7">
            <a:extLst>
              <a:ext uri="{FF2B5EF4-FFF2-40B4-BE49-F238E27FC236}">
                <a16:creationId xmlns:a16="http://schemas.microsoft.com/office/drawing/2014/main" id="{7C4ADD8A-1049-41AD-B3C6-E1E3A32AB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76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Ответ. </a:t>
            </a:r>
            <a:r>
              <a:rPr lang="ru-RU" altLang="ru-RU" sz="2800" dirty="0"/>
              <a:t>Да.</a:t>
            </a:r>
          </a:p>
        </p:txBody>
      </p:sp>
      <p:pic>
        <p:nvPicPr>
          <p:cNvPr id="7173" name="Picture 13">
            <a:extLst>
              <a:ext uri="{FF2B5EF4-FFF2-40B4-BE49-F238E27FC236}">
                <a16:creationId xmlns:a16="http://schemas.microsoft.com/office/drawing/2014/main" id="{4616EA3F-4E0A-4C19-B06F-70E8D0BB0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3078163" cy="294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DFE42EA-206E-4375-9112-036DCD14A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5783" name="Text Box 7">
            <a:extLst>
              <a:ext uri="{FF2B5EF4-FFF2-40B4-BE49-F238E27FC236}">
                <a16:creationId xmlns:a16="http://schemas.microsoft.com/office/drawing/2014/main" id="{DA2320EC-A920-46A1-9D4C-57E03A2F4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76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Ответ. </a:t>
            </a:r>
            <a:r>
              <a:rPr lang="ru-RU" altLang="ru-RU" sz="2800" dirty="0"/>
              <a:t>а), б), в) Да.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314B8FD1-A34B-42E7-ADF0-CDBE5193E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FGH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 угол </a:t>
            </a:r>
            <a:r>
              <a:rPr lang="ru-RU" altLang="ru-RU" sz="28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равен углу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/>
              <a:t> и равен углу </a:t>
            </a:r>
            <a:r>
              <a:rPr lang="ru-RU" altLang="ru-RU" sz="2800" dirty="0">
                <a:cs typeface="Times New Roman" panose="02020603050405020304" pitchFamily="18" charset="0"/>
              </a:rPr>
              <a:t>3. Верно ли утверждение о том, что это треугольник: а) равнобедренный; б) равносторонний; в) правильный?</a:t>
            </a:r>
          </a:p>
        </p:txBody>
      </p:sp>
      <p:pic>
        <p:nvPicPr>
          <p:cNvPr id="9221" name="Picture 11">
            <a:extLst>
              <a:ext uri="{FF2B5EF4-FFF2-40B4-BE49-F238E27FC236}">
                <a16:creationId xmlns:a16="http://schemas.microsoft.com/office/drawing/2014/main" id="{DE6EEC66-5A70-4E7D-AA59-B5AF01465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09800"/>
            <a:ext cx="3322638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FD50B8E-4F24-49AE-8A90-8EFFD1F23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637D45DD-937A-4F6D-89C4-0BA04D683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915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/>
              <a:t>Пусть 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биссектриса </a:t>
            </a:r>
            <a:r>
              <a:rPr lang="en-US" altLang="ru-RU" sz="2800" i="1" dirty="0"/>
              <a:t>CD </a:t>
            </a:r>
            <a:r>
              <a:rPr lang="ru-RU" altLang="ru-RU" sz="2800" dirty="0"/>
              <a:t>является высотой. Тогда треугольники </a:t>
            </a:r>
            <a:r>
              <a:rPr lang="en-US" altLang="ru-RU" sz="2800" i="1" dirty="0"/>
              <a:t>ACD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BCD </a:t>
            </a:r>
            <a:r>
              <a:rPr lang="ru-RU" altLang="ru-RU" sz="2800" dirty="0"/>
              <a:t>равны по стороне и двум прилежащим к ней углам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</a:t>
            </a:r>
            <a:r>
              <a:rPr lang="en-US" altLang="ru-RU" sz="2800" i="1" dirty="0"/>
              <a:t>AC = BC</a:t>
            </a:r>
            <a:r>
              <a:rPr lang="ru-RU" altLang="ru-RU" sz="2800" dirty="0"/>
              <a:t>, т.</a:t>
            </a:r>
            <a:r>
              <a:rPr lang="en-US" altLang="ru-RU" sz="2800" dirty="0"/>
              <a:t> </a:t>
            </a:r>
            <a:r>
              <a:rPr lang="ru-RU" altLang="ru-RU" sz="2800" dirty="0"/>
              <a:t>е.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равнобедренный.</a:t>
            </a:r>
          </a:p>
        </p:txBody>
      </p:sp>
      <p:sp>
        <p:nvSpPr>
          <p:cNvPr id="11268" name="Text Box 5">
            <a:extLst>
              <a:ext uri="{FF2B5EF4-FFF2-40B4-BE49-F238E27FC236}">
                <a16:creationId xmlns:a16="http://schemas.microsoft.com/office/drawing/2014/main" id="{2D990C84-CC07-43CA-85C7-83B8DACA5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</a:t>
            </a:r>
            <a:r>
              <a:rPr lang="ru-RU" altLang="ru-RU" sz="2800" dirty="0"/>
              <a:t>если биссектриса треугольника является и высотой, то треугольник равнобедренный.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1269" name="Picture 11">
            <a:extLst>
              <a:ext uri="{FF2B5EF4-FFF2-40B4-BE49-F238E27FC236}">
                <a16:creationId xmlns:a16="http://schemas.microsoft.com/office/drawing/2014/main" id="{6208024B-9C34-48C1-8ACD-2117F9A41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2500313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F3F009E-C4C3-4D00-A963-EB3766CE9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F1567408-0AAF-438F-A331-91575FBF6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915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/>
              <a:t>Пусть 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медиана </a:t>
            </a:r>
            <a:r>
              <a:rPr lang="en-US" altLang="ru-RU" sz="2800" i="1" dirty="0"/>
              <a:t>CD </a:t>
            </a:r>
            <a:r>
              <a:rPr lang="ru-RU" altLang="ru-RU" sz="2800" dirty="0"/>
              <a:t>является высотой. Тогда треугольники </a:t>
            </a:r>
            <a:r>
              <a:rPr lang="en-US" altLang="ru-RU" sz="2800" i="1" dirty="0"/>
              <a:t>ACD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BCD </a:t>
            </a:r>
            <a:r>
              <a:rPr lang="ru-RU" altLang="ru-RU" sz="2800" dirty="0"/>
              <a:t>равны по двум сторонам и углу между ними</a:t>
            </a:r>
            <a:r>
              <a:rPr lang="en-US" altLang="ru-RU" sz="2800" dirty="0"/>
              <a:t>.</a:t>
            </a:r>
            <a:r>
              <a:rPr lang="ru-RU" altLang="ru-RU" sz="2800" dirty="0"/>
              <a:t> Следовательно, </a:t>
            </a:r>
            <a:r>
              <a:rPr lang="en-US" altLang="ru-RU" sz="2800" i="1" dirty="0"/>
              <a:t>AC = BC</a:t>
            </a:r>
            <a:r>
              <a:rPr lang="ru-RU" altLang="ru-RU" sz="2800" dirty="0"/>
              <a:t>, т.</a:t>
            </a:r>
            <a:r>
              <a:rPr lang="en-US" altLang="ru-RU" sz="2800" dirty="0"/>
              <a:t> </a:t>
            </a:r>
            <a:r>
              <a:rPr lang="ru-RU" altLang="ru-RU" sz="2800" dirty="0"/>
              <a:t>е.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равнобедренный.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F78FA3B0-8AED-4E2A-A571-CFADC3163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</a:t>
            </a:r>
            <a:r>
              <a:rPr lang="ru-RU" altLang="ru-RU" sz="2800" dirty="0"/>
              <a:t>если медиана треугольника является и высотой, то треугольник равнобедренный.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3317" name="Picture 6">
            <a:extLst>
              <a:ext uri="{FF2B5EF4-FFF2-40B4-BE49-F238E27FC236}">
                <a16:creationId xmlns:a16="http://schemas.microsoft.com/office/drawing/2014/main" id="{0525423D-ED5E-4D63-8969-46FFA5E5E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2500313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F4E143F3-3B80-461D-B7DB-87049AFB2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1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2. Докажите, что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ACB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ABC</a:t>
            </a:r>
            <a:r>
              <a:rPr lang="ru-RU" altLang="ru-RU" sz="2400" i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84374C03-0697-4A06-8ABB-9B7D0AA90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38600"/>
            <a:ext cx="8610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ABD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ACD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AD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сторона,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ADB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ADC</a:t>
            </a:r>
            <a:r>
              <a:rPr lang="ru-RU" altLang="ru-RU" sz="2400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sz="2400" i="1" dirty="0">
                <a:cs typeface="Times New Roman" panose="02020603050405020304" pitchFamily="18" charset="0"/>
              </a:rPr>
              <a:t>AB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AC </a:t>
            </a:r>
            <a:r>
              <a:rPr lang="ru-RU" altLang="ru-RU" sz="2400" dirty="0">
                <a:cs typeface="Times New Roman" panose="02020603050405020304" pitchFamily="18" charset="0"/>
              </a:rPr>
              <a:t>этих треугольников. Треугольник </a:t>
            </a:r>
            <a:r>
              <a:rPr lang="en-US" altLang="ru-RU" sz="2400" i="1" dirty="0">
                <a:cs typeface="Times New Roman" panose="02020603050405020304" pitchFamily="18" charset="0"/>
              </a:rPr>
              <a:t>ABC </a:t>
            </a:r>
            <a:r>
              <a:rPr lang="ru-RU" altLang="ru-RU" sz="2400" dirty="0">
                <a:cs typeface="Times New Roman" panose="02020603050405020304" pitchFamily="18" charset="0"/>
              </a:rPr>
              <a:t>равнобедренный и, значит,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ACB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ABC</a:t>
            </a:r>
            <a:r>
              <a:rPr lang="ru-RU" altLang="ru-RU" sz="2400" i="1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05E46503-1E52-49E8-BB35-18CED9349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47800"/>
            <a:ext cx="2743200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5">
            <a:extLst>
              <a:ext uri="{FF2B5EF4-FFF2-40B4-BE49-F238E27FC236}">
                <a16:creationId xmlns:a16="http://schemas.microsoft.com/office/drawing/2014/main" id="{CA63F61C-335D-4162-BA84-0E02F89B82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A186A4B5-3B22-436C-B057-EF5B2A3BC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1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2,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5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6. Докажите, что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3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4</a:t>
            </a:r>
            <a:r>
              <a:rPr lang="ru-RU" altLang="ru-RU" sz="2400" i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BFD7FA99-F3F3-47FB-A45C-9D66FA4FB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434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С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ABD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второму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сторона,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ABC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ABD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BAC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BAD</a:t>
            </a:r>
            <a:r>
              <a:rPr lang="ru-RU" altLang="ru-RU" sz="2400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sz="2400" i="1" dirty="0">
                <a:cs typeface="Times New Roman" panose="02020603050405020304" pitchFamily="18" charset="0"/>
              </a:rPr>
              <a:t>BC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BD </a:t>
            </a:r>
            <a:r>
              <a:rPr lang="ru-RU" altLang="ru-RU" sz="2400" dirty="0">
                <a:cs typeface="Times New Roman" panose="02020603050405020304" pitchFamily="18" charset="0"/>
              </a:rPr>
              <a:t>этих треугольников. Треугольник </a:t>
            </a:r>
            <a:r>
              <a:rPr lang="en-US" altLang="ru-RU" sz="2400" i="1" dirty="0">
                <a:cs typeface="Times New Roman" panose="02020603050405020304" pitchFamily="18" charset="0"/>
              </a:rPr>
              <a:t>BCD </a:t>
            </a:r>
            <a:r>
              <a:rPr lang="ru-RU" altLang="ru-RU" sz="2400" dirty="0">
                <a:cs typeface="Times New Roman" panose="02020603050405020304" pitchFamily="18" charset="0"/>
              </a:rPr>
              <a:t>равнобедренный и, значит,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3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4</a:t>
            </a:r>
            <a:r>
              <a:rPr lang="ru-RU" altLang="ru-RU" sz="2400" i="1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5EE37F89-783C-4A04-ABCB-C58946736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24000"/>
            <a:ext cx="2667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5">
            <a:extLst>
              <a:ext uri="{FF2B5EF4-FFF2-40B4-BE49-F238E27FC236}">
                <a16:creationId xmlns:a16="http://schemas.microsoft.com/office/drawing/2014/main" id="{626D4EF3-23FA-4A13-9B6D-596A79C8A9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1043</Words>
  <Application>Microsoft Office PowerPoint</Application>
  <PresentationFormat>Экран (4:3)</PresentationFormat>
  <Paragraphs>52</Paragraphs>
  <Slides>13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Cambria Math</vt:lpstr>
      <vt:lpstr>Times New Roman</vt:lpstr>
      <vt:lpstr>Оформление по умолчанию</vt:lpstr>
      <vt:lpstr>10,б. Признак равнобедренного треугольника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55</cp:revision>
  <dcterms:created xsi:type="dcterms:W3CDTF">2008-04-30T05:51:18Z</dcterms:created>
  <dcterms:modified xsi:type="dcterms:W3CDTF">2021-10-12T06:14:56Z</dcterms:modified>
</cp:coreProperties>
</file>