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8" r:id="rId2"/>
    <p:sldId id="313" r:id="rId3"/>
    <p:sldId id="279" r:id="rId4"/>
    <p:sldId id="757" r:id="rId5"/>
    <p:sldId id="758" r:id="rId6"/>
    <p:sldId id="759" r:id="rId7"/>
    <p:sldId id="760" r:id="rId8"/>
    <p:sldId id="761" r:id="rId9"/>
    <p:sldId id="762" r:id="rId10"/>
    <p:sldId id="763" r:id="rId11"/>
    <p:sldId id="764" r:id="rId12"/>
    <p:sldId id="765" r:id="rId13"/>
    <p:sldId id="766" r:id="rId14"/>
    <p:sldId id="767" r:id="rId15"/>
    <p:sldId id="768" r:id="rId16"/>
    <p:sldId id="769" r:id="rId17"/>
    <p:sldId id="770" r:id="rId18"/>
    <p:sldId id="771" r:id="rId19"/>
    <p:sldId id="772" r:id="rId20"/>
    <p:sldId id="773" r:id="rId21"/>
    <p:sldId id="774" r:id="rId22"/>
    <p:sldId id="775" r:id="rId23"/>
    <p:sldId id="776" r:id="rId24"/>
    <p:sldId id="777" r:id="rId25"/>
    <p:sldId id="778" r:id="rId26"/>
    <p:sldId id="779" r:id="rId27"/>
    <p:sldId id="780" r:id="rId2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1" autoAdjust="0"/>
    <p:restoredTop sz="94649" autoAdjust="0"/>
  </p:normalViewPr>
  <p:slideViewPr>
    <p:cSldViewPr>
      <p:cViewPr varScale="1">
        <p:scale>
          <a:sx n="101" d="100"/>
          <a:sy n="101" d="100"/>
        </p:scale>
        <p:origin x="2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40C1486-7DF1-4E01-B0D4-ED4C5A0214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FF18F9-A9CE-4C98-A43D-77D6074E1FC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2F0AB1A-4FC9-40FD-9E3F-509A97A170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0E6AB78-9885-49A8-BC64-512A0F9D6D4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4F21585-E5AF-4ABB-A7A3-E24D7920B41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F10440F-F9EB-41F6-B415-6842CBFD2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A002B5-89D2-46E1-9EFA-93479B42FBF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28D1C2C-C38C-4E54-BB1B-25412E46A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59F355-804D-4B51-86E9-6F7D1F5C4236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C4CB06F-46A7-4E6B-8580-72F8C084CF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92EA5B4-3106-4B38-9E80-8A2CC1384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63398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771A85E-DD31-436C-8454-DAF6B97B6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95CE61-FC4B-415A-B251-9FCEC64DBF19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624C48E-FDE8-48ED-9A69-F267FF9B2B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986CE67-92DB-4410-A027-757AFCAB7D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229CAAC-5FD5-41C9-B929-7BC0C51B55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3837A7-E81B-4A52-BDC7-70894FDF7830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385771F-44B5-4EB9-AF4A-DB4714799D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293D473-51A8-46F5-9036-1478A0033A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5622554-371B-4AC7-963C-7E1449646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C31C01-0743-4A38-A954-1E6CD9F37B2E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BBA13A6-8492-4C51-9D99-7CADB2963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CE4F2F4-0186-4244-A75E-534BC9F9A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269847B-68BB-4AB0-9089-3A7FB9AB06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D23002-C79C-4D85-AD93-3E47CFAAB5A0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2EF7A27-30F1-42E8-B8DC-2F8991DAB1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04B0D75-5F57-4326-A214-8F4B7FA19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D44CA90-370A-42E9-BE25-9255D532D2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D52F54-D2EB-41F5-A463-D9D59CECF91C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A970DA6-41D1-4C8A-BF4B-3367E5EFDB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7C962F-994D-4E51-8BDD-7D6FBA5B1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57E3246-FB55-49FD-9071-272FB458CB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774250-CD09-4A53-81F6-E71AA7EB8748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9D19A4A0-7037-4F97-856D-E2AA86D2E1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C635271-D894-430C-B956-E7104E78D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966A13E-605A-4D07-8D1E-F730A5DAD2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B5AAA2-A9B6-45FC-82F1-63F76E7F36CA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81383193-B1F3-4840-A802-8DB4A44B4A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10ECD55-4D59-4193-A4CC-ECC36C6B9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68C2FB88-0E8A-4C6C-9019-A8611A43EA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F05415-70B2-4F1D-8F98-0F125EAA8158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0B22C44-CED0-459F-B103-44AEC4F43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ADE63D3-14C2-4ABF-982C-3C24EBBE6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7E6A6B7-4A51-4AC5-BD52-21A66F9B10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8B3B96-EF13-4393-B089-C9ED7C309F74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7701D46-B241-4989-BF81-350A5E1B51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FEB09E2-B128-4AB3-8556-9E440F8276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576DD9D9-DCBC-49E5-8BF8-EA396ACAE6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8A4FE4-B6CE-449E-8146-49560062624D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31A8324-F43E-43A3-B1D6-6ABCE1292C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2E39309-CD48-422B-9FB3-B94E9CBF2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28D1C2C-C38C-4E54-BB1B-25412E46A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59F355-804D-4B51-86E9-6F7D1F5C4236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C4CB06F-46A7-4E6B-8580-72F8C084CF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92EA5B4-3106-4B38-9E80-8A2CC1384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95322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211BDBF-E67E-4D41-8272-E09F9C900F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21D4EC-746B-4AF4-939C-03F1DB0E8886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BD3189E-573D-4E5A-A221-20CA706312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F112E26-2AC4-4568-8AF4-6AAA54FD5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508718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989971D-7235-4DAD-B250-A8A982DF1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8C892C-E83D-4551-93B8-A906E149CC84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B8D105B-D543-4F64-986E-94E7E38D34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A82953E3-8BEE-40F8-B6CD-3A8E78580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094A5BF-24AF-4713-8128-A8580B20C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26AE928-0DE9-464A-AD48-B500C012C1C0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19459" name="Rectangle 1026">
            <a:extLst>
              <a:ext uri="{FF2B5EF4-FFF2-40B4-BE49-F238E27FC236}">
                <a16:creationId xmlns:a16="http://schemas.microsoft.com/office/drawing/2014/main" id="{797EA5C6-2811-4464-ADF7-6CC788B1F7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1027">
            <a:extLst>
              <a:ext uri="{FF2B5EF4-FFF2-40B4-BE49-F238E27FC236}">
                <a16:creationId xmlns:a16="http://schemas.microsoft.com/office/drawing/2014/main" id="{E3FAE244-447D-44E1-8C18-C87DBB239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DCFD692-9030-4734-AB71-CB9A8A6F1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E39927-ED3A-4C33-8CD6-46E7A0B7B105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853C009-102E-4299-BA30-6E18E1C4D5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55FBB3D-8FDC-443C-89D7-DE3E4441E0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C9E15A4-0490-4526-9454-1D3D2E5A9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C5C2F0-CBEA-4B7F-9BD6-0BEE6345A5D1}" type="slidenum">
              <a:rPr lang="ru-RU" altLang="ru-RU" sz="1200"/>
              <a:pPr/>
              <a:t>26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D7E5404-7924-40EF-98B8-1A1493E34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43776E0-3430-4777-BEB2-DCD764A2E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C9E15A4-0490-4526-9454-1D3D2E5A9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C5C2F0-CBEA-4B7F-9BD6-0BEE6345A5D1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D7E5404-7924-40EF-98B8-1A1493E34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43776E0-3430-4777-BEB2-DCD764A2E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13197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B93FBFF-0A0F-4BF0-88DF-44030D01F3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F47238-3C80-4AB5-A7A3-2CEADD68411C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7A6C32E-D7A5-43AD-A278-8B2857D06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A0E8216-24FB-4E6D-BA0D-DEC2EC917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B93FBFF-0A0F-4BF0-88DF-44030D01F3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F47238-3C80-4AB5-A7A3-2CEADD68411C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7A6C32E-D7A5-43AD-A278-8B2857D06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A0E8216-24FB-4E6D-BA0D-DEC2EC917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32896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39EB958-B88F-46EC-AC16-0434F1DA8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0D58CA-17DE-44A2-8BEF-AEF2F72F65F0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367E9E5-2843-4693-B4E8-F58BAA760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7F42CFC-7042-437D-A560-4D9B0C06A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21A31B4-AF57-4C29-9F02-B2D36B3A60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3B6DB9D-E437-4D43-A875-12EF7F03F17D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61D930F-6B1D-4DBA-8CFF-C4DB6469C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2F5ED25-E01A-4828-B00C-7113FA6909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DB05841-EEAD-41CF-ACFF-E2484DC02E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038FE6-875E-4926-82A7-A6786B81AB1C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A326DBE7-A963-4BD6-8AEF-F11DB5F977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0CA201E-1D2D-4E37-8B12-1FBFBC7AC3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275E77E-E7B9-4576-A82D-5679A7D6A3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05723C8-E892-4AFA-BA27-E032DFD244DB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E8C7E6-8057-4CA7-A177-51CB622189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20287C8-A8F1-4A1F-A46E-882B33335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F92E098-ADA3-4F5E-8355-5BF2A5159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DC7105-14A8-43E9-B7E8-593BAD35E68C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399A8EC-EBA6-4C03-8BB8-94CEFCFDFC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661331C-9427-45DB-AF3B-4F6E1884D2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8A5B61-2DE2-4135-B013-151A7373B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E7E74A-F3A8-4E4A-9061-FEAE75F4A5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BE92EC-091B-4214-B9CC-E0B269157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10C6C-9031-4855-A2BC-66B88E4A99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238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256FBE-7CAC-4FD7-9E73-E7D9AD4856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97957-19F2-4202-8A76-6E45B17F7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CD3648-7A8D-48CB-A0BB-42F63012E0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7A99-62EC-4C30-928B-4E82C77B25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63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0BFCA0-805F-4986-9BDE-18AED1822B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703D2E-57B4-48B1-A7DE-B86C541624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95FB37-2BAC-4D3A-95D2-C2C8C8A9A3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A41E3-E3BB-4281-8BBD-0999DA5094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894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509B89-AE69-44FD-AB87-B3C1B69E0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54285B-A4FF-4E6E-94AC-FB75CE9435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E0FCF6-DEB9-4E39-8B20-B88F60760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081E1-F86A-4E39-AEC6-9E5771722C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712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06C7D8-969B-44BF-99E1-5D05101CE6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D8914D-7CD7-4AC4-8362-DD005E041D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5E5AD0-40E3-4025-880B-7C1B121D13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D85B2-1A15-48DA-9795-EF0C8863E7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171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DAED85-CFB5-4709-88E1-24998CF88D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FF502B-0DD8-4DB3-9488-5C13F1512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9F229B-51B7-4066-A972-F9B0CD9AE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8EECA0-6712-45DD-BE10-297DD79F63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676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40001C-D3AA-4BDC-B013-58571147F3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A1B465B-5A39-4490-BCBA-ED58AA602D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C2005F-D5D3-4E97-9089-7A6DA2DD0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BCF59-8396-4CF3-8C00-3A8EBFE1BF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27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B3004B-95C8-40E0-80C3-2318042F6F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C30231-1DA4-4520-9F31-01FF9A6527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1B68BEA-7E0A-4030-AEB2-7879FE789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89E712-60B8-4C25-A3DF-CA584FD89A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294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7A040E-7F44-467E-958B-044CA1AEF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E2F904-CFE1-4958-B807-85A1A576F5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189AE83-982E-4270-90A0-44B43F3AC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6F832-4F81-4D07-87CF-A6D79D6592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480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76EB07-54AE-4BE7-88BF-91E1186DF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7E075D-3377-4B09-A6A6-CC3598284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9B1CA-1C97-4E90-B8CC-2D2B344494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2AF4A-5354-4689-B612-A048E75802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554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B38489-B2BB-4B5E-8707-4519E4ED9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DD881E-A320-4DA4-8B72-E3AABD7AB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61E74E-EDDC-4BCF-BB81-447E1DF2A3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8B6F0-4605-4B66-AE40-B71ACC164E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20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04E161A-1148-4D1F-A35A-272576D43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AE5570-05AD-4F4E-965A-C463C1E9A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547EA56-ACBB-48A9-84EB-4989DBE6CB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2F83096-A05F-432F-9FC6-ECD88985D3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C3C4522-F0D3-4B44-8AED-EB5688C73C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F1DE39B-5305-4A8F-A09A-6703B212928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67BFE3D-50B2-4811-90B7-AF23A5587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628800"/>
            <a:ext cx="8712968" cy="1692424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10,а. Равнобедренные треугольники</a:t>
            </a:r>
          </a:p>
        </p:txBody>
      </p:sp>
    </p:spTree>
    <p:extLst>
      <p:ext uri="{BB962C8B-B14F-4D97-AF65-F5344CB8AC3E}">
        <p14:creationId xmlns:p14="http://schemas.microsoft.com/office/powerpoint/2010/main" val="1411521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D9A6D4C-3520-4107-BDF0-DCC4A1AC5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F500373B-28E2-4C8C-AA30-F7FF34ADA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На рисунке </a:t>
            </a:r>
            <a:r>
              <a:rPr lang="en-US" altLang="ru-RU" sz="2400" i="1">
                <a:cs typeface="Times New Roman" panose="02020603050405020304" pitchFamily="18" charset="0"/>
              </a:rPr>
              <a:t>AB</a:t>
            </a:r>
            <a:r>
              <a:rPr lang="ru-RU" altLang="ru-RU" sz="2400" i="1">
                <a:cs typeface="Times New Roman" panose="02020603050405020304" pitchFamily="18" charset="0"/>
              </a:rPr>
              <a:t> = </a:t>
            </a:r>
            <a:r>
              <a:rPr lang="en-US" altLang="ru-RU" sz="2400" i="1">
                <a:cs typeface="Times New Roman" panose="02020603050405020304" pitchFamily="18" charset="0"/>
              </a:rPr>
              <a:t>BC</a:t>
            </a:r>
            <a:r>
              <a:rPr lang="ru-RU" altLang="ru-RU" sz="240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400"/>
              <a:t>угол </a:t>
            </a:r>
            <a:r>
              <a:rPr lang="ru-RU" altLang="ru-RU" sz="2400">
                <a:cs typeface="Times New Roman" panose="02020603050405020304" pitchFamily="18" charset="0"/>
              </a:rPr>
              <a:t>1 </a:t>
            </a:r>
            <a:r>
              <a:rPr lang="ru-RU" altLang="ru-RU" sz="2400"/>
              <a:t>равен углу </a:t>
            </a:r>
            <a:r>
              <a:rPr lang="ru-RU" altLang="ru-RU" sz="2400">
                <a:cs typeface="Times New Roman" panose="02020603050405020304" pitchFamily="18" charset="0"/>
              </a:rPr>
              <a:t>2. </a:t>
            </a:r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11A7F993-EA94-4967-8A9A-E1177F34C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 </a:t>
            </a:r>
            <a:r>
              <a:rPr lang="en-US" altLang="ru-RU" sz="2400" i="1" dirty="0">
                <a:cs typeface="Times New Roman" panose="02020603050405020304" pitchFamily="18" charset="0"/>
              </a:rPr>
              <a:t>ABC</a:t>
            </a:r>
            <a:r>
              <a:rPr lang="ru-RU" altLang="ru-RU" sz="2400" dirty="0">
                <a:cs typeface="Times New Roman" panose="02020603050405020304" pitchFamily="18" charset="0"/>
              </a:rPr>
              <a:t> – равнобедренный, так как 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. Следовательно,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BAC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 </a:t>
            </a:r>
            <a:r>
              <a:rPr lang="en-US" altLang="ru-RU" sz="2400" i="1" dirty="0">
                <a:cs typeface="Times New Roman" panose="02020603050405020304" pitchFamily="18" charset="0"/>
              </a:rPr>
              <a:t>BCA</a:t>
            </a:r>
            <a:r>
              <a:rPr lang="ru-RU" altLang="ru-RU" sz="2400" dirty="0">
                <a:cs typeface="Times New Roman" panose="02020603050405020304" pitchFamily="18" charset="0"/>
              </a:rPr>
              <a:t>, как углы при основании равнобедренного треугольника. Отсюда следует, что </a:t>
            </a:r>
            <a:r>
              <a:rPr lang="ru-RU" altLang="ru-RU" sz="2400" dirty="0"/>
              <a:t>   угол </a:t>
            </a:r>
            <a:r>
              <a:rPr lang="ru-RU" altLang="ru-RU" sz="2400" dirty="0">
                <a:cs typeface="Times New Roman" panose="02020603050405020304" pitchFamily="18" charset="0"/>
              </a:rPr>
              <a:t>1 </a:t>
            </a:r>
            <a:r>
              <a:rPr lang="ru-RU" altLang="ru-RU" sz="2400" dirty="0"/>
              <a:t>равен углу </a:t>
            </a:r>
            <a:r>
              <a:rPr lang="ru-RU" altLang="ru-RU" sz="2400" dirty="0">
                <a:cs typeface="Times New Roman" panose="02020603050405020304" pitchFamily="18" charset="0"/>
              </a:rPr>
              <a:t>2 как смежные углы соответственно равным углам.</a:t>
            </a: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F22A6BA5-F85C-4130-86FF-7F293D856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295400"/>
            <a:ext cx="2927350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B1C7B2A-DF9B-4BE3-8694-856A309A5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8ED40536-016A-45C0-842F-7E18EBD9B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400" dirty="0"/>
              <a:t>Пусть треугольник </a:t>
            </a:r>
            <a:r>
              <a:rPr lang="en-US" altLang="ru-RU" sz="2400" i="1" dirty="0"/>
              <a:t>ABC </a:t>
            </a:r>
            <a:r>
              <a:rPr lang="ru-RU" altLang="ru-RU" sz="2400" dirty="0"/>
              <a:t>равнобедренный (</a:t>
            </a:r>
            <a:r>
              <a:rPr lang="en-US" altLang="ru-RU" sz="2400" i="1" dirty="0"/>
              <a:t>AC = BC</a:t>
            </a:r>
            <a:r>
              <a:rPr lang="ru-RU" altLang="ru-RU" sz="2400" dirty="0"/>
              <a:t>). </a:t>
            </a:r>
            <a:r>
              <a:rPr lang="en-US" altLang="ru-RU" sz="2400" i="1" dirty="0"/>
              <a:t>N</a:t>
            </a:r>
            <a:r>
              <a:rPr lang="en-US" altLang="ru-RU" sz="2400" dirty="0"/>
              <a:t>, </a:t>
            </a:r>
            <a:r>
              <a:rPr lang="en-US" altLang="ru-RU" sz="2400" i="1" dirty="0"/>
              <a:t>M</a:t>
            </a:r>
            <a:r>
              <a:rPr lang="en-US" altLang="ru-RU" sz="2400" dirty="0"/>
              <a:t>, </a:t>
            </a:r>
            <a:r>
              <a:rPr lang="en-US" altLang="ru-RU" sz="2400" i="1" dirty="0"/>
              <a:t>K</a:t>
            </a:r>
            <a:r>
              <a:rPr lang="en-US" altLang="ru-RU" sz="2400" dirty="0"/>
              <a:t> </a:t>
            </a:r>
            <a:r>
              <a:rPr lang="ru-RU" altLang="ru-RU" sz="2400" dirty="0"/>
              <a:t>– середины сторон. Тогда треугольники </a:t>
            </a:r>
            <a:r>
              <a:rPr lang="en-US" altLang="ru-RU" sz="2400" i="1" dirty="0"/>
              <a:t>AMN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BMK </a:t>
            </a:r>
            <a:r>
              <a:rPr lang="ru-RU" altLang="ru-RU" sz="2400" dirty="0"/>
              <a:t>равны по первому признаку и, следовательно, </a:t>
            </a:r>
            <a:r>
              <a:rPr lang="en-US" altLang="ru-RU" sz="2400" i="1" dirty="0"/>
              <a:t>NM = MK</a:t>
            </a:r>
            <a:r>
              <a:rPr lang="ru-RU" altLang="ru-RU" sz="2400" dirty="0"/>
              <a:t>, т.е. треугольник </a:t>
            </a:r>
            <a:r>
              <a:rPr lang="en-US" altLang="ru-RU" sz="2400" i="1" dirty="0"/>
              <a:t>NMK </a:t>
            </a:r>
            <a:r>
              <a:rPr lang="ru-RU" altLang="ru-RU" sz="2400" dirty="0"/>
              <a:t>равнобедренный.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946A3FCC-AF15-48FC-8B4B-69A432A39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середины сторон равнобедренного треугольника являются вершинами также равнобедренного треугольника.</a:t>
            </a: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0419FB13-3032-4536-88CD-C56DE24C3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2065338"/>
            <a:ext cx="3302000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AD746C5-940E-41D9-BF1B-75E29DFCB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B8C23CFC-7062-4BC8-B63B-6B6A6584A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В треугольнике </a:t>
            </a:r>
            <a:r>
              <a:rPr lang="ru-RU" altLang="ru-RU" sz="2400" i="1" dirty="0">
                <a:cs typeface="Times New Roman" panose="02020603050405020304" pitchFamily="18" charset="0"/>
              </a:rPr>
              <a:t>АВС АВ = АС</a:t>
            </a:r>
            <a:r>
              <a:rPr lang="ru-RU" altLang="ru-RU" sz="2400" dirty="0">
                <a:cs typeface="Times New Roman" panose="02020603050405020304" pitchFamily="18" charset="0"/>
              </a:rPr>
              <a:t> и</a:t>
            </a:r>
            <a:r>
              <a:rPr lang="ru-RU" altLang="ru-RU" sz="2400" dirty="0"/>
              <a:t> угол </a:t>
            </a:r>
            <a:r>
              <a:rPr lang="ru-RU" altLang="ru-RU" sz="2400" dirty="0">
                <a:cs typeface="Times New Roman" panose="02020603050405020304" pitchFamily="18" charset="0"/>
              </a:rPr>
              <a:t>1</a:t>
            </a:r>
            <a:r>
              <a:rPr lang="ru-RU" altLang="ru-RU" sz="2400" dirty="0"/>
              <a:t> равен углу</a:t>
            </a:r>
            <a:r>
              <a:rPr lang="ru-RU" altLang="ru-RU" sz="2400" i="1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2</a:t>
            </a:r>
            <a:r>
              <a:rPr lang="en-US" altLang="ru-RU" sz="2400" dirty="0">
                <a:cs typeface="Times New Roman" panose="02020603050405020304" pitchFamily="18" charset="0"/>
              </a:rPr>
              <a:t>.</a:t>
            </a:r>
            <a:r>
              <a:rPr lang="en-US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Докажите, что</a:t>
            </a:r>
            <a:r>
              <a:rPr lang="en-US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3</a:t>
            </a:r>
            <a:r>
              <a:rPr lang="ru-RU" altLang="ru-RU" sz="2400" i="1" dirty="0"/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/>
              <a:t> 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4.</a:t>
            </a:r>
          </a:p>
        </p:txBody>
      </p:sp>
      <p:sp>
        <p:nvSpPr>
          <p:cNvPr id="67594" name="Text Box 10">
            <a:extLst>
              <a:ext uri="{FF2B5EF4-FFF2-40B4-BE49-F238E27FC236}">
                <a16:creationId xmlns:a16="http://schemas.microsoft.com/office/drawing/2014/main" id="{0DBAFCAF-F041-4D21-8A64-46C2CED34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en-US" altLang="ru-RU" sz="2400" i="1" dirty="0"/>
              <a:t>BE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ACD</a:t>
            </a:r>
            <a:r>
              <a:rPr lang="ru-RU" altLang="ru-RU" sz="2400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AB = AC</a:t>
            </a:r>
            <a:r>
              <a:rPr lang="ru-RU" altLang="ru-RU" sz="2400" dirty="0"/>
              <a:t>, угол</a:t>
            </a:r>
            <a:r>
              <a:rPr lang="en-US" altLang="ru-RU" sz="2400" dirty="0"/>
              <a:t> </a:t>
            </a:r>
            <a:r>
              <a:rPr lang="en-US" altLang="ru-RU" sz="2400" i="1" dirty="0"/>
              <a:t>BAE </a:t>
            </a:r>
            <a:r>
              <a:rPr lang="ru-RU" altLang="ru-RU" sz="2400" dirty="0"/>
              <a:t>равен углу </a:t>
            </a:r>
            <a:r>
              <a:rPr lang="en-US" altLang="ru-RU" sz="2400" i="1" dirty="0"/>
              <a:t>CAD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dirty="0"/>
              <a:t>угол </a:t>
            </a:r>
            <a:r>
              <a:rPr lang="en-US" altLang="ru-RU" sz="2400" i="1" dirty="0"/>
              <a:t>ABE </a:t>
            </a:r>
            <a:r>
              <a:rPr lang="ru-RU" altLang="ru-RU" sz="2400" dirty="0"/>
              <a:t>равен углу</a:t>
            </a:r>
            <a:r>
              <a:rPr lang="ru-RU" altLang="ru-RU" sz="2400" i="1" dirty="0"/>
              <a:t> </a:t>
            </a:r>
            <a:r>
              <a:rPr lang="en-US" altLang="ru-RU" sz="2400" i="1" dirty="0"/>
              <a:t>ACD</a:t>
            </a:r>
            <a:r>
              <a:rPr lang="ru-RU" altLang="ru-RU" sz="2400" dirty="0">
                <a:cs typeface="Times New Roman" panose="02020603050405020304" pitchFamily="18" charset="0"/>
              </a:rPr>
              <a:t>). </a:t>
            </a:r>
            <a:r>
              <a:rPr lang="ru-RU" altLang="ru-RU" sz="2400" dirty="0"/>
              <a:t>Следовательно,</a:t>
            </a:r>
            <a:r>
              <a:rPr lang="en-US" altLang="ru-RU" sz="2400" dirty="0"/>
              <a:t> </a:t>
            </a:r>
            <a:r>
              <a:rPr lang="en-US" altLang="ru-RU" sz="2400" i="1" dirty="0"/>
              <a:t>AE = AD</a:t>
            </a:r>
            <a:r>
              <a:rPr lang="ru-RU" altLang="ru-RU" sz="2400" dirty="0"/>
              <a:t>, значит, угол 3 равен углу 4.</a:t>
            </a:r>
          </a:p>
        </p:txBody>
      </p:sp>
      <p:pic>
        <p:nvPicPr>
          <p:cNvPr id="21509" name="Picture 19">
            <a:extLst>
              <a:ext uri="{FF2B5EF4-FFF2-40B4-BE49-F238E27FC236}">
                <a16:creationId xmlns:a16="http://schemas.microsoft.com/office/drawing/2014/main" id="{EC586771-AEB8-4D39-9DCD-EFC4D6B49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3098800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D50954F-8F88-4AFE-9312-D1F86302C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AC7A59FD-CEB3-4A8A-BAE5-2649F5228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006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ABD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ACE</a:t>
            </a:r>
            <a:r>
              <a:rPr lang="ru-RU" altLang="ru-RU" sz="2400" dirty="0">
                <a:cs typeface="Times New Roman" panose="02020603050405020304" pitchFamily="18" charset="0"/>
              </a:rPr>
              <a:t> равны по второму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AD = AE</a:t>
            </a:r>
            <a:r>
              <a:rPr lang="ru-RU" altLang="ru-RU" sz="2400" dirty="0"/>
              <a:t>, угол</a:t>
            </a:r>
            <a:r>
              <a:rPr lang="en-US" altLang="ru-RU" sz="2400" dirty="0"/>
              <a:t> </a:t>
            </a:r>
            <a:r>
              <a:rPr lang="en-US" altLang="ru-RU" sz="2400" i="1" dirty="0"/>
              <a:t>BAD </a:t>
            </a:r>
            <a:r>
              <a:rPr lang="ru-RU" altLang="ru-RU" sz="2400" dirty="0"/>
              <a:t>равен углу</a:t>
            </a:r>
            <a:r>
              <a:rPr lang="ru-RU" altLang="ru-RU" sz="2400" i="1" dirty="0"/>
              <a:t> </a:t>
            </a:r>
            <a:r>
              <a:rPr lang="en-US" altLang="ru-RU" sz="2400" i="1" dirty="0"/>
              <a:t> CAE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dirty="0"/>
              <a:t>угол </a:t>
            </a:r>
            <a:r>
              <a:rPr lang="en-US" altLang="ru-RU" sz="2400" i="1" dirty="0"/>
              <a:t>ADB  </a:t>
            </a:r>
            <a:r>
              <a:rPr lang="ru-RU" altLang="ru-RU" sz="2400" dirty="0"/>
              <a:t>равен углу</a:t>
            </a:r>
            <a:r>
              <a:rPr lang="ru-RU" altLang="ru-RU" sz="2400" i="1" dirty="0"/>
              <a:t>  </a:t>
            </a:r>
            <a:r>
              <a:rPr lang="en-US" altLang="ru-RU" sz="2400" i="1" dirty="0"/>
              <a:t>AEC</a:t>
            </a:r>
            <a:r>
              <a:rPr lang="ru-RU" altLang="ru-RU" sz="2400" dirty="0">
                <a:cs typeface="Times New Roman" panose="02020603050405020304" pitchFamily="18" charset="0"/>
              </a:rPr>
              <a:t>). </a:t>
            </a:r>
            <a:r>
              <a:rPr lang="ru-RU" altLang="ru-RU" sz="2400" dirty="0"/>
              <a:t>Следовательно,</a:t>
            </a:r>
            <a:r>
              <a:rPr lang="en-US" altLang="ru-RU" sz="2400" dirty="0"/>
              <a:t> </a:t>
            </a:r>
            <a:r>
              <a:rPr lang="en-US" altLang="ru-RU" sz="2400" i="1" dirty="0"/>
              <a:t>BD = CE</a:t>
            </a:r>
            <a:r>
              <a:rPr lang="ru-RU" altLang="ru-RU" sz="2400" dirty="0"/>
              <a:t>.</a:t>
            </a:r>
          </a:p>
        </p:txBody>
      </p:sp>
      <p:sp>
        <p:nvSpPr>
          <p:cNvPr id="23556" name="Text Box 10">
            <a:extLst>
              <a:ext uri="{FF2B5EF4-FFF2-40B4-BE49-F238E27FC236}">
                <a16:creationId xmlns:a16="http://schemas.microsoft.com/office/drawing/2014/main" id="{76A97B85-154B-4601-9113-AB78DF7B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AE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угол</a:t>
            </a:r>
            <a:r>
              <a:rPr lang="en-US" altLang="ru-RU" sz="2400" i="1" dirty="0">
                <a:cs typeface="Times New Roman" panose="02020603050405020304" pitchFamily="18" charset="0"/>
              </a:rPr>
              <a:t> CAD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en-US" altLang="ru-RU" sz="2400" i="1" dirty="0">
                <a:cs typeface="Times New Roman" panose="02020603050405020304" pitchFamily="18" charset="0"/>
              </a:rPr>
              <a:t>  BAE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CE</a:t>
            </a:r>
            <a:r>
              <a:rPr lang="ru-RU" altLang="ru-RU" sz="2400" i="1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3557" name="Picture 13">
            <a:extLst>
              <a:ext uri="{FF2B5EF4-FFF2-40B4-BE49-F238E27FC236}">
                <a16:creationId xmlns:a16="http://schemas.microsoft.com/office/drawing/2014/main" id="{F75EFD76-FD33-48DA-85AE-3E9F82D4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76400"/>
            <a:ext cx="394335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6EDCFAAF-13D7-4AFE-9D50-9E2A580D9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400" i="1" dirty="0">
                <a:cs typeface="Times New Roman" panose="02020603050405020304" pitchFamily="18" charset="0"/>
              </a:rPr>
              <a:t>АВ =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DC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ABC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ADC</a:t>
            </a:r>
            <a:r>
              <a:rPr lang="ru-RU" altLang="ru-RU" sz="24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1E3694F4-3F67-42F6-8BE0-A7AF9E649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524000"/>
            <a:ext cx="2063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>
            <a:extLst>
              <a:ext uri="{FF2B5EF4-FFF2-40B4-BE49-F238E27FC236}">
                <a16:creationId xmlns:a16="http://schemas.microsoft.com/office/drawing/2014/main" id="{5D3B6713-EE55-47F3-A994-09A39F618C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  <a:endParaRPr lang="ru-RU" altLang="ru-RU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0E4F6D8-73D5-410F-B1A9-0E3CF4332043}"/>
              </a:ext>
            </a:extLst>
          </p:cNvPr>
          <p:cNvGrpSpPr/>
          <p:nvPr/>
        </p:nvGrpSpPr>
        <p:grpSpPr>
          <a:xfrm>
            <a:off x="0" y="1523999"/>
            <a:ext cx="9144000" cy="4998661"/>
            <a:chOff x="0" y="1523999"/>
            <a:chExt cx="9144000" cy="4998661"/>
          </a:xfrm>
        </p:grpSpPr>
        <p:sp>
          <p:nvSpPr>
            <p:cNvPr id="96259" name="Text Box 3">
              <a:extLst>
                <a:ext uri="{FF2B5EF4-FFF2-40B4-BE49-F238E27FC236}">
                  <a16:creationId xmlns:a16="http://schemas.microsoft.com/office/drawing/2014/main" id="{2AA3CAA0-0B43-4FBC-9311-FCEE7CDBB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953000"/>
              <a:ext cx="91440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400" dirty="0"/>
                <a:t>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Проведем отрезок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Треугольник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ABD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равнобедренный (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). Следовательно, </a:t>
              </a:r>
              <a:r>
                <a:rPr lang="ru-RU" altLang="ru-RU" sz="2400" dirty="0"/>
                <a:t>угол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ABD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равен углу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ADB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Треугольник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CBD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равнобедренный (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CB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). Следовательно, </a:t>
              </a:r>
              <a:r>
                <a:rPr lang="ru-RU" altLang="ru-RU" sz="2400" dirty="0"/>
                <a:t>угол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CBD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равен углу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CDB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Значит, </a:t>
              </a:r>
              <a:r>
                <a:rPr lang="ru-RU" altLang="ru-RU" sz="2400" dirty="0"/>
                <a:t>угол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равен углу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87C709A1-F7DC-4884-BE0C-EA6033D748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04002" y="1523999"/>
              <a:ext cx="2335995" cy="3075931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710C19D3-ABB5-4BF2-AF76-BF9B5125E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cs typeface="Times New Roman" panose="02020603050405020304" pitchFamily="18" charset="0"/>
              </a:rPr>
              <a:t>На рисунке 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DE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BAC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CED</a:t>
            </a:r>
            <a:r>
              <a:rPr lang="ru-RU" altLang="ru-RU" sz="24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43C69FF3-2B15-4C02-83AB-D1FF30AE2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 </a:t>
            </a:r>
            <a:r>
              <a:rPr lang="en-US" altLang="ru-RU" sz="2400" i="1" dirty="0">
                <a:cs typeface="Times New Roman" panose="02020603050405020304" pitchFamily="18" charset="0"/>
              </a:rPr>
              <a:t>ABC </a:t>
            </a:r>
            <a:r>
              <a:rPr lang="ru-RU" altLang="ru-RU" sz="2400" dirty="0">
                <a:cs typeface="Times New Roman" panose="02020603050405020304" pitchFamily="18" charset="0"/>
              </a:rPr>
              <a:t>– равнобедренный и, следовательно,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BAC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BCA</a:t>
            </a:r>
            <a:r>
              <a:rPr lang="ru-RU" altLang="ru-RU" sz="2400" dirty="0">
                <a:cs typeface="Times New Roman" panose="02020603050405020304" pitchFamily="18" charset="0"/>
              </a:rPr>
              <a:t>. Треугольник </a:t>
            </a:r>
            <a:r>
              <a:rPr lang="en-US" altLang="ru-RU" sz="2400" i="1" dirty="0">
                <a:cs typeface="Times New Roman" panose="02020603050405020304" pitchFamily="18" charset="0"/>
              </a:rPr>
              <a:t>CDE </a:t>
            </a:r>
            <a:r>
              <a:rPr lang="ru-RU" altLang="ru-RU" sz="2400" dirty="0">
                <a:cs typeface="Times New Roman" panose="02020603050405020304" pitchFamily="18" charset="0"/>
              </a:rPr>
              <a:t>– равнобедренный и, следовательно,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DCE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DEC</a:t>
            </a:r>
            <a:r>
              <a:rPr lang="ru-RU" altLang="ru-RU" sz="2400" dirty="0">
                <a:cs typeface="Times New Roman" panose="02020603050405020304" pitchFamily="18" charset="0"/>
              </a:rPr>
              <a:t>. Углы </a:t>
            </a:r>
            <a:r>
              <a:rPr lang="en-US" altLang="ru-RU" sz="2400" i="1" dirty="0">
                <a:cs typeface="Times New Roman" panose="02020603050405020304" pitchFamily="18" charset="0"/>
              </a:rPr>
              <a:t>BCA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DCE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как вертикальные. Следовательно,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BAC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DEC</a:t>
            </a:r>
            <a:r>
              <a:rPr lang="ru-RU" altLang="ru-RU" sz="24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9350C1EE-D73A-4EDE-A944-8AA73A0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47800"/>
            <a:ext cx="22860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Rectangle 5">
            <a:extLst>
              <a:ext uri="{FF2B5EF4-FFF2-40B4-BE49-F238E27FC236}">
                <a16:creationId xmlns:a16="http://schemas.microsoft.com/office/drawing/2014/main" id="{0A136EB4-A58B-4DE8-9B89-F6C99CF62D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27EA59F-C3D3-4C6C-8040-C8575115E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4EDDB3E7-F089-4136-8286-315BECAD3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953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Треугольники </a:t>
            </a:r>
            <a:r>
              <a:rPr lang="en-US" altLang="ru-RU" sz="2400" i="1" dirty="0"/>
              <a:t>ADF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BED </a:t>
            </a:r>
            <a:r>
              <a:rPr lang="ru-RU" altLang="ru-RU" sz="2400" dirty="0"/>
              <a:t>равны по первому признаку равенства треугольников </a:t>
            </a:r>
            <a:r>
              <a:rPr lang="ru-RU" altLang="ru-RU" sz="2400" dirty="0">
                <a:cs typeface="Times New Roman" panose="02020603050405020304" pitchFamily="18" charset="0"/>
              </a:rPr>
              <a:t>(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en-US" altLang="ru-RU" sz="2400" i="1" dirty="0"/>
              <a:t>D</a:t>
            </a:r>
            <a:r>
              <a:rPr lang="en-US" altLang="ru-RU" sz="2400" i="1" dirty="0">
                <a:cs typeface="Times New Roman" panose="02020603050405020304" pitchFamily="18" charset="0"/>
              </a:rPr>
              <a:t> = BE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AF = BD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dirty="0"/>
              <a:t>  </a:t>
            </a:r>
            <a:r>
              <a:rPr lang="ru-RU" altLang="ru-RU" sz="2400" dirty="0">
                <a:cs typeface="Times New Roman" panose="02020603050405020304" pitchFamily="18" charset="0"/>
              </a:rPr>
              <a:t>угол </a:t>
            </a:r>
            <a:r>
              <a:rPr lang="en-US" altLang="ru-RU" sz="2400" i="1" dirty="0"/>
              <a:t>A</a:t>
            </a:r>
            <a:r>
              <a:rPr lang="ru-RU" altLang="ru-RU" sz="2400" dirty="0"/>
              <a:t> равен углу </a:t>
            </a:r>
            <a:r>
              <a:rPr lang="en-US" altLang="ru-RU" sz="2400" i="1" dirty="0"/>
              <a:t>B</a:t>
            </a:r>
            <a:r>
              <a:rPr lang="ru-RU" altLang="ru-RU" sz="2400" dirty="0">
                <a:cs typeface="Times New Roman" panose="02020603050405020304" pitchFamily="18" charset="0"/>
              </a:rPr>
              <a:t>).</a:t>
            </a:r>
            <a:r>
              <a:rPr lang="en-US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Следовательно, </a:t>
            </a:r>
            <a:r>
              <a:rPr lang="en-US" altLang="ru-RU" sz="2400" i="1" dirty="0"/>
              <a:t>DF = ED</a:t>
            </a:r>
            <a:r>
              <a:rPr lang="ru-RU" altLang="ru-RU" sz="2400" dirty="0"/>
              <a:t>. Аналогично доказывается, что </a:t>
            </a:r>
            <a:r>
              <a:rPr lang="en-US" altLang="ru-RU" sz="2400" i="1" dirty="0"/>
              <a:t>ED = FE</a:t>
            </a:r>
            <a:r>
              <a:rPr lang="en-US" altLang="ru-RU" sz="2400" dirty="0"/>
              <a:t>.</a:t>
            </a:r>
            <a:endParaRPr lang="ru-RU" altLang="ru-RU" sz="2400" dirty="0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E0083D15-E0B7-49BD-8593-5010B4727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сторонах правильного треугольника </a:t>
            </a:r>
            <a:r>
              <a:rPr lang="ru-RU" altLang="ru-RU" sz="2400" i="1" dirty="0">
                <a:cs typeface="Times New Roman" panose="02020603050405020304" pitchFamily="18" charset="0"/>
              </a:rPr>
              <a:t>АВС</a:t>
            </a:r>
            <a:r>
              <a:rPr lang="ru-RU" altLang="ru-RU" sz="2400" dirty="0">
                <a:cs typeface="Times New Roman" panose="02020603050405020304" pitchFamily="18" charset="0"/>
              </a:rPr>
              <a:t> отложены равные отрезки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BE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CF</a:t>
            </a:r>
            <a:r>
              <a:rPr lang="ru-RU" altLang="ru-RU" sz="2400" dirty="0">
                <a:cs typeface="Times New Roman" panose="02020603050405020304" pitchFamily="18" charset="0"/>
              </a:rPr>
              <a:t>. Точки </a:t>
            </a:r>
            <a:r>
              <a:rPr lang="en-US" altLang="ru-RU" sz="2400" i="1" dirty="0">
                <a:cs typeface="Times New Roman" panose="02020603050405020304" pitchFamily="18" charset="0"/>
              </a:rPr>
              <a:t>D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E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F</a:t>
            </a:r>
            <a:r>
              <a:rPr lang="ru-RU" altLang="ru-RU" sz="2400" dirty="0">
                <a:cs typeface="Times New Roman" panose="02020603050405020304" pitchFamily="18" charset="0"/>
              </a:rPr>
              <a:t> соединены отрезками. Докажите, что треугольник </a:t>
            </a:r>
            <a:r>
              <a:rPr lang="en-US" altLang="ru-RU" sz="2400" i="1" dirty="0">
                <a:cs typeface="Times New Roman" panose="02020603050405020304" pitchFamily="18" charset="0"/>
              </a:rPr>
              <a:t>DEF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правильный</a:t>
            </a:r>
            <a:r>
              <a:rPr lang="ru-RU" altLang="ru-RU" sz="24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7653" name="Picture 5">
            <a:extLst>
              <a:ext uri="{FF2B5EF4-FFF2-40B4-BE49-F238E27FC236}">
                <a16:creationId xmlns:a16="http://schemas.microsoft.com/office/drawing/2014/main" id="{8A5558E5-714F-4053-A48F-7A52E86F3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1997075"/>
            <a:ext cx="3162300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8EC48F5-0127-4E3E-80AE-C2B35BCF5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9365D8DC-C369-493E-AC82-AB52DA0E9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05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Треугольники </a:t>
            </a:r>
            <a:r>
              <a:rPr lang="en-US" altLang="ru-RU" sz="2400" i="1" dirty="0"/>
              <a:t>ADF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BED </a:t>
            </a:r>
            <a:r>
              <a:rPr lang="ru-RU" altLang="ru-RU" sz="2400" dirty="0"/>
              <a:t>равны по первому признаку равенства треугольников </a:t>
            </a:r>
            <a:r>
              <a:rPr lang="ru-RU" altLang="ru-RU" sz="2400" dirty="0">
                <a:cs typeface="Times New Roman" panose="02020603050405020304" pitchFamily="18" charset="0"/>
              </a:rPr>
              <a:t>(</a:t>
            </a:r>
            <a:r>
              <a:rPr lang="en-US" altLang="ru-RU" sz="2400" i="1" dirty="0">
                <a:cs typeface="Times New Roman" panose="02020603050405020304" pitchFamily="18" charset="0"/>
              </a:rPr>
              <a:t>A</a:t>
            </a:r>
            <a:r>
              <a:rPr lang="en-US" altLang="ru-RU" sz="2400" i="1" dirty="0"/>
              <a:t>D</a:t>
            </a:r>
            <a:r>
              <a:rPr lang="en-US" altLang="ru-RU" sz="2400" i="1" dirty="0">
                <a:cs typeface="Times New Roman" panose="02020603050405020304" pitchFamily="18" charset="0"/>
              </a:rPr>
              <a:t> = BE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AF = BD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dirty="0"/>
              <a:t>  </a:t>
            </a:r>
            <a:r>
              <a:rPr lang="ru-RU" altLang="ru-RU" sz="2400" dirty="0">
                <a:cs typeface="Times New Roman" panose="02020603050405020304" pitchFamily="18" charset="0"/>
              </a:rPr>
              <a:t>угол </a:t>
            </a:r>
            <a:r>
              <a:rPr lang="en-US" altLang="ru-RU" sz="2400" i="1" dirty="0"/>
              <a:t>A</a:t>
            </a:r>
            <a:r>
              <a:rPr lang="ru-RU" altLang="ru-RU" sz="2400" dirty="0"/>
              <a:t> равен углу </a:t>
            </a:r>
            <a:r>
              <a:rPr lang="en-US" altLang="ru-RU" sz="2400" i="1" dirty="0"/>
              <a:t>B</a:t>
            </a:r>
            <a:r>
              <a:rPr lang="ru-RU" altLang="ru-RU" sz="2400" dirty="0">
                <a:cs typeface="Times New Roman" panose="02020603050405020304" pitchFamily="18" charset="0"/>
              </a:rPr>
              <a:t>).</a:t>
            </a:r>
            <a:r>
              <a:rPr lang="en-US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Следовательно, </a:t>
            </a:r>
            <a:r>
              <a:rPr lang="en-US" altLang="ru-RU" sz="2400" i="1" dirty="0"/>
              <a:t>DF = ED</a:t>
            </a:r>
            <a:r>
              <a:rPr lang="ru-RU" altLang="ru-RU" sz="2400" dirty="0"/>
              <a:t>. Аналогично доказывается, что </a:t>
            </a:r>
            <a:r>
              <a:rPr lang="en-US" altLang="ru-RU" sz="2400" i="1" dirty="0"/>
              <a:t>ED = FE</a:t>
            </a:r>
            <a:r>
              <a:rPr lang="en-US" altLang="ru-RU" sz="2400" dirty="0"/>
              <a:t>.</a:t>
            </a:r>
            <a:endParaRPr lang="ru-RU" altLang="ru-RU" sz="2400" dirty="0"/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16282296-8DA9-40D1-8306-5D8903900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продолжении сторон правильного треугольника </a:t>
            </a:r>
            <a:r>
              <a:rPr lang="ru-RU" altLang="ru-RU" sz="2400" i="1" dirty="0">
                <a:cs typeface="Times New Roman" panose="02020603050405020304" pitchFamily="18" charset="0"/>
              </a:rPr>
              <a:t>АВС</a:t>
            </a:r>
            <a:r>
              <a:rPr lang="ru-RU" altLang="ru-RU" sz="2400" dirty="0">
                <a:cs typeface="Times New Roman" panose="02020603050405020304" pitchFamily="18" charset="0"/>
              </a:rPr>
              <a:t> отложены равные отрезки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BE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CF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400" dirty="0"/>
              <a:t>треугольник </a:t>
            </a:r>
            <a:r>
              <a:rPr lang="en-US" altLang="ru-RU" sz="2400" i="1" dirty="0">
                <a:cs typeface="Times New Roman" panose="02020603050405020304" pitchFamily="18" charset="0"/>
              </a:rPr>
              <a:t>DEF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правильный</a:t>
            </a:r>
            <a:r>
              <a:rPr lang="ru-RU" altLang="ru-RU" sz="24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840DDB6F-6F37-417C-9226-633AC9A57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75" y="1765300"/>
            <a:ext cx="3421063" cy="33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489607B-6F9E-45ED-87A5-B8C3AFE4A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49810FE3-EBC7-4C04-BB59-AE07DB972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3434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0,8 м.</a:t>
            </a: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C8909A2B-B0E7-4546-BEC4-8AED44C98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Периметр равнобедренного треугольника равен 2 м, а основание - 0,4 м. Найдите боковую сторону.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056DD54-C645-40EC-A80D-C08C87C86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8FB04A2B-E69E-485A-9CC2-C71D3462E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3434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3,5 м.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3163F674-D0AB-4BED-A312-1D641A1C5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Периметр равнобедренного треугольника равен 7,5 м, а боковая сторона - 2 м. Найдите основание.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>
            <a:extLst>
              <a:ext uri="{FF2B5EF4-FFF2-40B4-BE49-F238E27FC236}">
                <a16:creationId xmlns:a16="http://schemas.microsoft.com/office/drawing/2014/main" id="{C057A72B-4E8A-4F2C-8D8F-83587A7DD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153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Треугольник называется</a:t>
            </a:r>
            <a:r>
              <a:rPr lang="ru-RU" altLang="ru-RU" sz="2400">
                <a:solidFill>
                  <a:schemeClr val="accent1"/>
                </a:solidFill>
              </a:rPr>
              <a:t> </a:t>
            </a:r>
            <a:r>
              <a:rPr lang="ru-RU" altLang="ru-RU" sz="2400">
                <a:solidFill>
                  <a:srgbClr val="FF3300"/>
                </a:solidFill>
              </a:rPr>
              <a:t>равнобедренным</a:t>
            </a:r>
            <a:r>
              <a:rPr lang="ru-RU" altLang="ru-RU" sz="2400"/>
              <a:t>, если у него две стороны равны (рис. 1).</a:t>
            </a:r>
          </a:p>
        </p:txBody>
      </p:sp>
      <p:sp>
        <p:nvSpPr>
          <p:cNvPr id="3076" name="Text Box 7">
            <a:extLst>
              <a:ext uri="{FF2B5EF4-FFF2-40B4-BE49-F238E27FC236}">
                <a16:creationId xmlns:a16="http://schemas.microsoft.com/office/drawing/2014/main" id="{09712280-B044-4CD3-B276-406B1D0FF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1524000"/>
            <a:ext cx="79263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Эти равные стороны называются </a:t>
            </a:r>
            <a:r>
              <a:rPr lang="ru-RU" altLang="ru-RU" sz="2400">
                <a:solidFill>
                  <a:srgbClr val="FF3300"/>
                </a:solidFill>
              </a:rPr>
              <a:t>боковыми сторонами</a:t>
            </a:r>
            <a:r>
              <a:rPr lang="ru-RU" altLang="ru-RU" sz="2400"/>
              <a:t>, а третья сторона – </a:t>
            </a:r>
            <a:r>
              <a:rPr lang="ru-RU" altLang="ru-RU" sz="2400">
                <a:solidFill>
                  <a:srgbClr val="FF3300"/>
                </a:solidFill>
              </a:rPr>
              <a:t>основанием.</a:t>
            </a:r>
            <a:endParaRPr lang="ru-RU" altLang="ru-RU" sz="2400"/>
          </a:p>
        </p:txBody>
      </p:sp>
      <p:sp>
        <p:nvSpPr>
          <p:cNvPr id="3077" name="Text Box 11">
            <a:extLst>
              <a:ext uri="{FF2B5EF4-FFF2-40B4-BE49-F238E27FC236}">
                <a16:creationId xmlns:a16="http://schemas.microsoft.com/office/drawing/2014/main" id="{6D54148E-8D7E-4FE2-89D7-4812ABC8E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153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Треугольник называется</a:t>
            </a:r>
            <a:r>
              <a:rPr lang="ru-RU" altLang="ru-RU" sz="2400">
                <a:solidFill>
                  <a:schemeClr val="accent1"/>
                </a:solidFill>
              </a:rPr>
              <a:t> </a:t>
            </a:r>
            <a:r>
              <a:rPr lang="ru-RU" altLang="ru-RU" sz="2400">
                <a:solidFill>
                  <a:srgbClr val="FF3300"/>
                </a:solidFill>
              </a:rPr>
              <a:t>равносторонним</a:t>
            </a:r>
            <a:r>
              <a:rPr lang="ru-RU" altLang="ru-RU" sz="2400"/>
              <a:t>, если у него все стороны равны (рис. 2).</a:t>
            </a:r>
          </a:p>
        </p:txBody>
      </p:sp>
      <p:pic>
        <p:nvPicPr>
          <p:cNvPr id="3078" name="Picture 13">
            <a:extLst>
              <a:ext uri="{FF2B5EF4-FFF2-40B4-BE49-F238E27FC236}">
                <a16:creationId xmlns:a16="http://schemas.microsoft.com/office/drawing/2014/main" id="{763384A3-BE9C-4721-8E84-FFF34DF77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276600"/>
            <a:ext cx="5056188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491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E5EA651-7C7F-42D8-8ADB-CC6FEB3BF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0B9875A9-1E0F-4630-856C-B90E06CAC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>
                <a:cs typeface="Times New Roman" panose="02020603050405020304" pitchFamily="18" charset="0"/>
              </a:rPr>
              <a:t>а) 3,2 м</a:t>
            </a:r>
            <a:r>
              <a:rPr lang="ru-RU" altLang="ru-RU"/>
              <a:t>;</a:t>
            </a:r>
            <a:r>
              <a:rPr lang="ru-RU" altLang="ru-RU">
                <a:cs typeface="Times New Roman" panose="02020603050405020304" pitchFamily="18" charset="0"/>
              </a:rPr>
              <a:t> 6, 2 м; 6,2 м; 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F685E8C3-1B6E-4156-B665-40AE70A99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Периметр равнобедренного треугольника равен 15,6 м. Найдите его стороны, если: а) основание меньше боковой стороны на 3 м; б) основание больше боковой стороны на 3 м.</a:t>
            </a:r>
          </a:p>
        </p:txBody>
      </p:sp>
      <p:sp>
        <p:nvSpPr>
          <p:cNvPr id="88069" name="Text Box 5">
            <a:extLst>
              <a:ext uri="{FF2B5EF4-FFF2-40B4-BE49-F238E27FC236}">
                <a16:creationId xmlns:a16="http://schemas.microsoft.com/office/drawing/2014/main" id="{AA8F57F7-787A-4707-B993-4E39CC339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396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cs typeface="Times New Roman" panose="02020603050405020304" pitchFamily="18" charset="0"/>
              </a:rPr>
              <a:t>б) 7,2 м; 4,2 м; 4,2 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  <p:bldP spid="880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>
            <a:extLst>
              <a:ext uri="{FF2B5EF4-FFF2-40B4-BE49-F238E27FC236}">
                <a16:creationId xmlns:a16="http://schemas.microsoft.com/office/drawing/2014/main" id="{55E2E98C-350A-4353-9731-56CA7AB44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90115" name="Text Box 1027">
            <a:extLst>
              <a:ext uri="{FF2B5EF4-FFF2-40B4-BE49-F238E27FC236}">
                <a16:creationId xmlns:a16="http://schemas.microsoft.com/office/drawing/2014/main" id="{6991B725-B636-4756-89A5-879507D38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10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>
                <a:cs typeface="Times New Roman" panose="02020603050405020304" pitchFamily="18" charset="0"/>
              </a:rPr>
              <a:t>6 см; 16 см; 16 см. </a:t>
            </a:r>
          </a:p>
        </p:txBody>
      </p:sp>
      <p:sp>
        <p:nvSpPr>
          <p:cNvPr id="37892" name="Text Box 1028">
            <a:extLst>
              <a:ext uri="{FF2B5EF4-FFF2-40B4-BE49-F238E27FC236}">
                <a16:creationId xmlns:a16="http://schemas.microsoft.com/office/drawing/2014/main" id="{45F88726-18E9-4621-BE86-0CED5FCA3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Основание и боковая сторона равнобедренного треугольника относятся как 3:8. Найдите стороны этого треугольника, если его периметр равен 38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88A70EF-E9D8-4541-9B5F-7D563ADE5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1EEEF2A4-4B08-4657-A8F1-0DF6C85C4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10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>
                <a:cs typeface="Times New Roman" panose="02020603050405020304" pitchFamily="18" charset="0"/>
              </a:rPr>
              <a:t>15 м.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0E91DB52-EF05-4ADD-BBAA-0BDA91381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равнобедренном треугольнике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 с основанием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 проведена медиана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её длину, если периметр треугольника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 равен 50 м, а треугольника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 - 40 м.</a:t>
            </a:r>
          </a:p>
        </p:txBody>
      </p:sp>
    </p:spTree>
    <p:extLst>
      <p:ext uri="{BB962C8B-B14F-4D97-AF65-F5344CB8AC3E}">
        <p14:creationId xmlns:p14="http://schemas.microsoft.com/office/powerpoint/2010/main" val="360611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91AF543B-09EE-4025-BC4D-8814899DE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36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 </a:t>
            </a:r>
            <a:r>
              <a:rPr lang="ru-RU" altLang="ru-RU" sz="2800" dirty="0"/>
              <a:t>Докажите, что если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биссектриса треугольника является его высотой, то треугольник равнобедренный.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16739" name="Text Box 3">
            <a:extLst>
              <a:ext uri="{FF2B5EF4-FFF2-40B4-BE49-F238E27FC236}">
                <a16:creationId xmlns:a16="http://schemas.microsoft.com/office/drawing/2014/main" id="{D059D34E-A4CD-4D3F-A2BA-98CCB9FBB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480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/>
              <a:t>Пусть биссектриса </a:t>
            </a:r>
            <a:r>
              <a:rPr lang="en-US" altLang="ru-RU" sz="2800" i="1" dirty="0"/>
              <a:t>CD</a:t>
            </a:r>
            <a:r>
              <a:rPr lang="ru-RU" altLang="ru-RU" sz="2800" dirty="0"/>
              <a:t> треугольника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является его высотой. Тогда треугольники </a:t>
            </a:r>
            <a:r>
              <a:rPr lang="en-US" altLang="ru-RU" sz="2800" i="1" dirty="0"/>
              <a:t>ADC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BDC </a:t>
            </a:r>
            <a:r>
              <a:rPr lang="ru-RU" altLang="ru-RU" sz="2800" dirty="0"/>
              <a:t>равны по стороне и двум прилежащим к ней углам. Следовательно, равны их соответствующие стороны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ru-RU" altLang="ru-RU" sz="2800" dirty="0"/>
              <a:t>, т.е.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– равнобедренный.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390A1A19-50D2-4128-8996-523425300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424781"/>
            <a:ext cx="2586038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4EF2E92A-DEB4-4FCC-967F-00B2362D3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5102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026">
            <a:extLst>
              <a:ext uri="{FF2B5EF4-FFF2-40B4-BE49-F238E27FC236}">
                <a16:creationId xmlns:a16="http://schemas.microsoft.com/office/drawing/2014/main" id="{36341DD6-4883-4592-BF50-B8F551886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8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Докажите, что если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медиана треугольника является его высотой, то треугольник равнобедренный.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18787" name="Text Box 1027">
            <a:extLst>
              <a:ext uri="{FF2B5EF4-FFF2-40B4-BE49-F238E27FC236}">
                <a16:creationId xmlns:a16="http://schemas.microsoft.com/office/drawing/2014/main" id="{DE07BAE4-1D05-4777-8663-8802156E6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93096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/>
              <a:t>Пусть в медиана </a:t>
            </a:r>
            <a:r>
              <a:rPr lang="en-US" altLang="ru-RU" sz="2800" i="1" dirty="0"/>
              <a:t>CD</a:t>
            </a:r>
            <a:r>
              <a:rPr lang="ru-RU" altLang="ru-RU" sz="2800" dirty="0"/>
              <a:t> треугольника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является его высотой. Тогда треугольники </a:t>
            </a:r>
            <a:r>
              <a:rPr lang="en-US" altLang="ru-RU" sz="2800" i="1" dirty="0"/>
              <a:t>ADC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BDC </a:t>
            </a:r>
            <a:r>
              <a:rPr lang="ru-RU" altLang="ru-RU" sz="2800" dirty="0"/>
              <a:t>равны по двум сторонам и углу между ними. Следовательно, равны их соответствующие стороны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ru-RU" altLang="ru-RU" sz="2800" dirty="0"/>
              <a:t>, т.е.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– равнобедренный.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8436" name="Picture 1028">
            <a:extLst>
              <a:ext uri="{FF2B5EF4-FFF2-40B4-BE49-F238E27FC236}">
                <a16:creationId xmlns:a16="http://schemas.microsoft.com/office/drawing/2014/main" id="{DD853D24-CEF5-4FCB-8706-1E084E09E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544389"/>
            <a:ext cx="2586038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C35E0BFF-6D9A-444F-9988-D4B2CB9819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FFF96125-5E77-453D-AF0D-E244134BD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81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медианы равнобедренного треугольника, проведенные к боковым сторонам, равны. </a:t>
            </a:r>
          </a:p>
        </p:txBody>
      </p:sp>
      <p:sp>
        <p:nvSpPr>
          <p:cNvPr id="120835" name="Text Box 3">
            <a:extLst>
              <a:ext uri="{FF2B5EF4-FFF2-40B4-BE49-F238E27FC236}">
                <a16:creationId xmlns:a16="http://schemas.microsoft.com/office/drawing/2014/main" id="{015BE85F-4B53-4047-9B51-53F87DDBA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191000"/>
            <a:ext cx="9067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>
                <a:cs typeface="Times New Roman" panose="02020603050405020304" pitchFamily="18" charset="0"/>
              </a:rPr>
              <a:t>Пусть в равнобедренном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 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– медианы, проведенные к боковым сторонам. В треугольниках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– общий,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. Следовательно, эти треугольники равны по двум сторонам и углу между ними. Значит,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3C0A9030-F136-44C2-8E85-46524C576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543050"/>
            <a:ext cx="3048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541FEBE3-CB56-43AF-A6A6-3512D938E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C308E63-2018-4478-B9B9-2F25AFF2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2800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Докажите, что биссектрисы равнобедренного треугольника, проведенные к боковым сторонам, равны. </a:t>
            </a:r>
          </a:p>
        </p:txBody>
      </p:sp>
      <p:sp>
        <p:nvSpPr>
          <p:cNvPr id="122883" name="Text Box 3">
            <a:extLst>
              <a:ext uri="{FF2B5EF4-FFF2-40B4-BE49-F238E27FC236}">
                <a16:creationId xmlns:a16="http://schemas.microsoft.com/office/drawing/2014/main" id="{E2493F3A-26E0-4811-8AF6-114D10E7C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191000"/>
            <a:ext cx="9067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>
                <a:cs typeface="Times New Roman" panose="02020603050405020304" pitchFamily="18" charset="0"/>
              </a:rPr>
              <a:t>Пусть в равнобедренном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 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– биссектрисы, проведенные к боковым сторонам. В треугольниках </a:t>
            </a:r>
            <a:r>
              <a:rPr lang="en-US" altLang="ru-RU" sz="2800" i="1" dirty="0">
                <a:cs typeface="Times New Roman" panose="02020603050405020304" pitchFamily="18" charset="0"/>
              </a:rPr>
              <a:t>ABB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BAA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сторона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– общая, 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Следовательно, эти треугольники равны по стороне и двум прилежащим к ней углам. Значит,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114ED6B3-E79D-43D5-A55F-0D8000DA8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76400"/>
            <a:ext cx="2895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77DF8279-FF4B-4E50-A208-B5249B4C6E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C308E63-2018-4478-B9B9-2F25AFF2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2800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четырёхугольнике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 </a:t>
            </a:r>
            <a:r>
              <a:rPr lang="ru-RU" altLang="ru-RU" sz="2800" dirty="0">
                <a:cs typeface="Times New Roman" panose="02020603050405020304" pitchFamily="18" charset="0"/>
              </a:rPr>
              <a:t>стороны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CD </a:t>
            </a:r>
            <a:r>
              <a:rPr lang="ru-RU" altLang="ru-RU" sz="2800" dirty="0">
                <a:cs typeface="Times New Roman" panose="02020603050405020304" pitchFamily="18" charset="0"/>
              </a:rPr>
              <a:t>равны, а сумма углов </a:t>
            </a:r>
            <a:r>
              <a:rPr lang="en-US" altLang="ru-RU" sz="2800" i="1" dirty="0">
                <a:cs typeface="Times New Roman" panose="02020603050405020304" pitchFamily="18" charset="0"/>
              </a:rPr>
              <a:t>ADB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DBC </a:t>
            </a:r>
            <a:r>
              <a:rPr lang="ru-RU" altLang="ru-RU" sz="2800" dirty="0">
                <a:cs typeface="Times New Roman" panose="02020603050405020304" pitchFamily="18" charset="0"/>
              </a:rPr>
              <a:t>равна 180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углы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этого четырёхугольника равны. </a:t>
            </a:r>
          </a:p>
        </p:txBody>
      </p:sp>
      <p:sp>
        <p:nvSpPr>
          <p:cNvPr id="5" name="Rectangle 1026">
            <a:extLst>
              <a:ext uri="{FF2B5EF4-FFF2-40B4-BE49-F238E27FC236}">
                <a16:creationId xmlns:a16="http://schemas.microsoft.com/office/drawing/2014/main" id="{77DF8279-FF4B-4E50-A208-B5249B4C6E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E6A8B1-626D-4A8D-8FBE-94652B65D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348880"/>
            <a:ext cx="3467028" cy="1619965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59934C43-8FA2-433C-A074-DCEC34C33B51}"/>
              </a:ext>
            </a:extLst>
          </p:cNvPr>
          <p:cNvGrpSpPr/>
          <p:nvPr/>
        </p:nvGrpSpPr>
        <p:grpSpPr>
          <a:xfrm>
            <a:off x="76200" y="2063699"/>
            <a:ext cx="9067800" cy="4374070"/>
            <a:chOff x="76200" y="2063699"/>
            <a:chExt cx="9067800" cy="4374070"/>
          </a:xfrm>
        </p:grpSpPr>
        <p:sp>
          <p:nvSpPr>
            <p:cNvPr id="122883" name="Text Box 3">
              <a:extLst>
                <a:ext uri="{FF2B5EF4-FFF2-40B4-BE49-F238E27FC236}">
                  <a16:creationId xmlns:a16="http://schemas.microsoft.com/office/drawing/2014/main" id="{E2493F3A-26E0-4811-8AF6-114D10E7C7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4191000"/>
              <a:ext cx="9067800" cy="2246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Доказательство.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Заменим треугольник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BCD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на равный ему треугольник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DC’B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Получим равнобедренный треугольник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ABC’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в котором углы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C’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равны. Так как 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C’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равен углу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то получаем искомое равенство углов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четырёхугольника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905C3619-4708-4DC7-81D7-AC704981F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48064" y="2063699"/>
              <a:ext cx="2448272" cy="20162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025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70F7802D-58A9-4731-9012-3F86C2D90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247"/>
            <a:ext cx="8763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Теорема. </a:t>
            </a:r>
            <a:r>
              <a:rPr lang="ru-RU" altLang="ru-RU" sz="2800" dirty="0"/>
              <a:t>В равнобедренном треугольнике углы при основании равны.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417" name="Text Box 25">
                <a:extLst>
                  <a:ext uri="{FF2B5EF4-FFF2-40B4-BE49-F238E27FC236}">
                    <a16:creationId xmlns:a16="http://schemas.microsoft.com/office/drawing/2014/main" id="{5864154E-1412-4309-AB05-EC7E2AE3CF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9525" y="4077072"/>
                <a:ext cx="9144000" cy="2677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Доказательство.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</a:t>
                </a:r>
                <a:r>
                  <a:rPr lang="ru-RU" sz="2400" dirty="0"/>
                  <a:t>Пусть </a:t>
                </a:r>
                <a:r>
                  <a:rPr lang="ru-RU" sz="2400" i="1" dirty="0"/>
                  <a:t>ABC</a:t>
                </a:r>
                <a:r>
                  <a:rPr lang="ru-RU" sz="2400" dirty="0"/>
                  <a:t> – равнобедренный треугольник (</a:t>
                </a:r>
                <a:r>
                  <a:rPr lang="ru-RU" sz="2400" i="1" dirty="0"/>
                  <a:t>AC = BC</a:t>
                </a:r>
                <a:r>
                  <a:rPr lang="ru-RU" sz="2400" dirty="0"/>
                  <a:t>). Докажем, что угол </a:t>
                </a:r>
                <a:r>
                  <a:rPr lang="en-US" sz="2400" i="1" dirty="0"/>
                  <a:t>A </a:t>
                </a:r>
                <a:r>
                  <a:rPr lang="ru-RU" sz="2400" dirty="0"/>
                  <a:t>равен углу </a:t>
                </a:r>
                <a:r>
                  <a:rPr lang="en-US" sz="2400" i="1" dirty="0"/>
                  <a:t>B</a:t>
                </a:r>
                <a:r>
                  <a:rPr lang="ru-RU" sz="2400" dirty="0"/>
                  <a:t>. Воспользуемся первым признаком равенства треугольников, применённым к треугольнику </a:t>
                </a:r>
                <a:r>
                  <a:rPr lang="ru-RU" sz="2400" i="1" dirty="0"/>
                  <a:t>АВС</a:t>
                </a:r>
                <a:r>
                  <a:rPr lang="ru-RU" sz="2400" dirty="0"/>
                  <a:t> и треугольнику </a:t>
                </a:r>
                <a:r>
                  <a:rPr lang="ru-RU" sz="2400" i="1" dirty="0"/>
                  <a:t>ВАС</a:t>
                </a:r>
                <a:r>
                  <a:rPr lang="ru-RU" sz="2400" dirty="0"/>
                  <a:t>, т. е. к тому же самому треугольнику, вершины в котором записаны в другом порядке. Имеем: </a:t>
                </a:r>
                <a:r>
                  <a:rPr lang="ru-RU" sz="2400" i="1" dirty="0"/>
                  <a:t>AC = BC</a:t>
                </a:r>
                <a:r>
                  <a:rPr lang="ru-RU" sz="2400" dirty="0"/>
                  <a:t>, </a:t>
                </a:r>
                <a:r>
                  <a:rPr lang="en-US" sz="2400" i="1" dirty="0"/>
                  <a:t>B</a:t>
                </a:r>
                <a:r>
                  <a:rPr lang="ru-RU" sz="2400" i="1" dirty="0"/>
                  <a:t>C = </a:t>
                </a:r>
                <a:r>
                  <a:rPr lang="en-US" sz="2400" i="1" dirty="0"/>
                  <a:t>A</a:t>
                </a:r>
                <a:r>
                  <a:rPr lang="ru-RU" sz="2400" i="1" dirty="0"/>
                  <a:t>C</a:t>
                </a:r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400" i="1" dirty="0"/>
                  <a:t>ACB</a:t>
                </a:r>
                <a:r>
                  <a:rPr lang="ru-RU" sz="2400" i="1" dirty="0"/>
                  <a:t> = 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400" i="1" dirty="0"/>
                  <a:t>BCA</a:t>
                </a:r>
                <a:r>
                  <a:rPr lang="ru-RU" sz="2400" dirty="0"/>
                  <a:t>. Следовательно, эти треугольники равны. Значит, 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i="1" dirty="0"/>
                  <a:t>A</a:t>
                </a:r>
                <a:r>
                  <a:rPr lang="ru-RU" sz="2400" dirty="0"/>
                  <a:t> = 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i="1" dirty="0"/>
                  <a:t>B</a:t>
                </a:r>
                <a:r>
                  <a:rPr lang="ru-RU" sz="2400" dirty="0"/>
                  <a:t>.</a:t>
                </a:r>
                <a:endParaRPr lang="ru-RU" altLang="ru-RU" sz="2400" dirty="0"/>
              </a:p>
            </p:txBody>
          </p:sp>
        </mc:Choice>
        <mc:Fallback xmlns="">
          <p:sp>
            <p:nvSpPr>
              <p:cNvPr id="59417" name="Text Box 25">
                <a:extLst>
                  <a:ext uri="{FF2B5EF4-FFF2-40B4-BE49-F238E27FC236}">
                    <a16:creationId xmlns:a16="http://schemas.microsoft.com/office/drawing/2014/main" id="{5864154E-1412-4309-AB05-EC7E2AE3C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9525" y="4077072"/>
                <a:ext cx="9144000" cy="2677656"/>
              </a:xfrm>
              <a:prstGeom prst="rect">
                <a:avLst/>
              </a:prstGeom>
              <a:blipFill>
                <a:blip r:embed="rId3"/>
                <a:stretch>
                  <a:fillRect l="-1000" t="-1822" r="-1067" b="-4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F344648-AA91-4E95-8912-73AF668839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1196752"/>
            <a:ext cx="3550245" cy="2576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70F7802D-58A9-4731-9012-3F86C2D90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247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Следствие. </a:t>
            </a:r>
            <a:r>
              <a:rPr lang="ru-RU" altLang="ru-RU" sz="2800" dirty="0"/>
              <a:t>В равностороннем треугольнике все углы равны, следовательно, этот треугольник правильный.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401248-9888-4114-ACCA-1751DA9A1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832475"/>
            <a:ext cx="4248472" cy="292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5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63425AB6-C8D1-46E0-996A-1FE2857E3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171" name="Text Box 1027">
            <a:extLst>
              <a:ext uri="{FF2B5EF4-FFF2-40B4-BE49-F238E27FC236}">
                <a16:creationId xmlns:a16="http://schemas.microsoft.com/office/drawing/2014/main" id="{2DC442C6-78FF-4DBB-9F57-A0F8034B6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Нарисуйте какой-нибудь равнобедренный треугольник, основанием которого является отрезок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а вершина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расположена </a:t>
            </a:r>
            <a:r>
              <a:rPr lang="ru-RU" altLang="ru-RU" sz="2800" dirty="0">
                <a:cs typeface="Times New Roman" panose="02020603050405020304" pitchFamily="18" charset="0"/>
              </a:rPr>
              <a:t>в одном из узлов сетки. </a:t>
            </a:r>
            <a:r>
              <a:rPr lang="ru-RU" altLang="ru-RU" sz="2800" dirty="0"/>
              <a:t>Сколько таких треугольников?</a:t>
            </a:r>
          </a:p>
        </p:txBody>
      </p:sp>
      <p:pic>
        <p:nvPicPr>
          <p:cNvPr id="7172" name="Picture 1037">
            <a:extLst>
              <a:ext uri="{FF2B5EF4-FFF2-40B4-BE49-F238E27FC236}">
                <a16:creationId xmlns:a16="http://schemas.microsoft.com/office/drawing/2014/main" id="{C4186586-09BF-412B-A0FA-1958F9418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1935" name="Group 1039">
            <a:extLst>
              <a:ext uri="{FF2B5EF4-FFF2-40B4-BE49-F238E27FC236}">
                <a16:creationId xmlns:a16="http://schemas.microsoft.com/office/drawing/2014/main" id="{5CEBD8D2-2430-423D-B818-BB13A9116C2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5405438" cy="3279775"/>
            <a:chOff x="288" y="1584"/>
            <a:chExt cx="3405" cy="2066"/>
          </a:xfrm>
        </p:grpSpPr>
        <p:sp>
          <p:nvSpPr>
            <p:cNvPr id="7174" name="Text Box 1031">
              <a:extLst>
                <a:ext uri="{FF2B5EF4-FFF2-40B4-BE49-F238E27FC236}">
                  <a16:creationId xmlns:a16="http://schemas.microsoft.com/office/drawing/2014/main" id="{54DF83B3-B3DE-44C8-8CFA-D86207808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2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ru-RU" altLang="ru-RU" sz="2800"/>
                <a:t>6.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7175" name="Picture 1038">
              <a:extLst>
                <a:ext uri="{FF2B5EF4-FFF2-40B4-BE49-F238E27FC236}">
                  <a16:creationId xmlns:a16="http://schemas.microsoft.com/office/drawing/2014/main" id="{6FA13867-5652-466F-9859-D9F775E5D1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584"/>
              <a:ext cx="1965" cy="20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6D6BFC4-4FC9-4981-9183-5A5FCEF414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625C0B2-5436-49BC-A501-570EFBFCF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Нарисуйте какой-нибудь равнобедренный треугольник, основанием которого является отрезок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а вершина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расположена </a:t>
            </a:r>
            <a:r>
              <a:rPr lang="ru-RU" altLang="ru-RU" sz="2800" dirty="0">
                <a:cs typeface="Times New Roman" panose="02020603050405020304" pitchFamily="18" charset="0"/>
              </a:rPr>
              <a:t>в одном из узлов сетки. </a:t>
            </a:r>
            <a:r>
              <a:rPr lang="ru-RU" altLang="ru-RU" sz="2800" dirty="0"/>
              <a:t>Сколько таких треугольников?</a:t>
            </a:r>
          </a:p>
        </p:txBody>
      </p:sp>
      <p:pic>
        <p:nvPicPr>
          <p:cNvPr id="9220" name="Picture 8">
            <a:extLst>
              <a:ext uri="{FF2B5EF4-FFF2-40B4-BE49-F238E27FC236}">
                <a16:creationId xmlns:a16="http://schemas.microsoft.com/office/drawing/2014/main" id="{F7F1D032-FF4B-43C6-AF3F-EB7BC2CD8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58" name="Group 10">
            <a:extLst>
              <a:ext uri="{FF2B5EF4-FFF2-40B4-BE49-F238E27FC236}">
                <a16:creationId xmlns:a16="http://schemas.microsoft.com/office/drawing/2014/main" id="{BDCA8A11-A485-4D27-8826-4D83F439EBE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5461000" cy="3109913"/>
            <a:chOff x="288" y="1680"/>
            <a:chExt cx="3440" cy="1959"/>
          </a:xfrm>
        </p:grpSpPr>
        <p:sp>
          <p:nvSpPr>
            <p:cNvPr id="9222" name="Text Box 6">
              <a:extLst>
                <a:ext uri="{FF2B5EF4-FFF2-40B4-BE49-F238E27FC236}">
                  <a16:creationId xmlns:a16="http://schemas.microsoft.com/office/drawing/2014/main" id="{300A737D-0FEA-4062-9937-4405678566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2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ru-RU" altLang="ru-RU" sz="2800"/>
                <a:t>6.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9223" name="Picture 9">
              <a:extLst>
                <a:ext uri="{FF2B5EF4-FFF2-40B4-BE49-F238E27FC236}">
                  <a16:creationId xmlns:a16="http://schemas.microsoft.com/office/drawing/2014/main" id="{D87E1DCF-458A-4074-BA5F-F7C19C85DA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680"/>
              <a:ext cx="2000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C31362D-DA4B-4F74-BE50-37A10E345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56C3A005-1997-4FCD-AEBD-547DC91C7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Нарисуйте какой-нибудь равнобедренный треугольник, основанием которого является отрезок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а вершина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расположена </a:t>
            </a:r>
            <a:r>
              <a:rPr lang="ru-RU" altLang="ru-RU" sz="2800" dirty="0">
                <a:cs typeface="Times New Roman" panose="02020603050405020304" pitchFamily="18" charset="0"/>
              </a:rPr>
              <a:t>в одном из узлов сетки. </a:t>
            </a:r>
            <a:r>
              <a:rPr lang="ru-RU" altLang="ru-RU" sz="2800" dirty="0"/>
              <a:t>Сколько таких треугольников?</a:t>
            </a:r>
          </a:p>
        </p:txBody>
      </p:sp>
      <p:pic>
        <p:nvPicPr>
          <p:cNvPr id="11268" name="Picture 9">
            <a:extLst>
              <a:ext uri="{FF2B5EF4-FFF2-40B4-BE49-F238E27FC236}">
                <a16:creationId xmlns:a16="http://schemas.microsoft.com/office/drawing/2014/main" id="{E6B76320-0E8E-4615-8F66-6DD9FBBDB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411" name="Group 11">
            <a:extLst>
              <a:ext uri="{FF2B5EF4-FFF2-40B4-BE49-F238E27FC236}">
                <a16:creationId xmlns:a16="http://schemas.microsoft.com/office/drawing/2014/main" id="{863C3DDC-F4EB-4AEC-8D92-C26B08343E5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743200"/>
            <a:ext cx="5613400" cy="3121025"/>
            <a:chOff x="288" y="1728"/>
            <a:chExt cx="3536" cy="1966"/>
          </a:xfrm>
        </p:grpSpPr>
        <p:sp>
          <p:nvSpPr>
            <p:cNvPr id="11270" name="Text Box 6">
              <a:extLst>
                <a:ext uri="{FF2B5EF4-FFF2-40B4-BE49-F238E27FC236}">
                  <a16:creationId xmlns:a16="http://schemas.microsoft.com/office/drawing/2014/main" id="{A63AA1D1-40B8-40ED-86E0-156224A287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2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ru-RU" altLang="ru-RU" sz="2800"/>
                <a:t>6.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11271" name="Picture 10">
              <a:extLst>
                <a:ext uri="{FF2B5EF4-FFF2-40B4-BE49-F238E27FC236}">
                  <a16:creationId xmlns:a16="http://schemas.microsoft.com/office/drawing/2014/main" id="{362A28DD-23F1-45E0-8A7F-D3644614DF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728"/>
              <a:ext cx="2000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45727C3-6558-4776-8D4C-87241700E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F81DAD45-B35F-47E8-AD4A-42A321450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Нарисуйте какой-нибудь равнобедренный треугольник, боковой стороной которого является отрезок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С</a:t>
            </a:r>
            <a:r>
              <a:rPr lang="ru-RU" altLang="ru-RU" sz="2800" dirty="0"/>
              <a:t>, а вершина </a:t>
            </a:r>
            <a:r>
              <a:rPr lang="en-US" altLang="ru-RU" sz="2800" i="1" dirty="0"/>
              <a:t>B </a:t>
            </a:r>
            <a:r>
              <a:rPr lang="ru-RU" altLang="ru-RU" sz="2800" dirty="0"/>
              <a:t>расположена </a:t>
            </a:r>
            <a:r>
              <a:rPr lang="ru-RU" altLang="ru-RU" sz="2800" dirty="0">
                <a:cs typeface="Times New Roman" panose="02020603050405020304" pitchFamily="18" charset="0"/>
              </a:rPr>
              <a:t>в одном из узлов сетки. </a:t>
            </a:r>
            <a:r>
              <a:rPr lang="ru-RU" altLang="ru-RU" sz="2800" dirty="0"/>
              <a:t>Сколько таких треугольников?</a:t>
            </a:r>
          </a:p>
        </p:txBody>
      </p:sp>
      <p:pic>
        <p:nvPicPr>
          <p:cNvPr id="13316" name="Picture 11">
            <a:extLst>
              <a:ext uri="{FF2B5EF4-FFF2-40B4-BE49-F238E27FC236}">
                <a16:creationId xmlns:a16="http://schemas.microsoft.com/office/drawing/2014/main" id="{5BD39C7F-C984-48B1-9E55-EB060574A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67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09" name="Group 13">
            <a:extLst>
              <a:ext uri="{FF2B5EF4-FFF2-40B4-BE49-F238E27FC236}">
                <a16:creationId xmlns:a16="http://schemas.microsoft.com/office/drawing/2014/main" id="{B32837B0-C9EF-4ED0-AA1A-E254D868FC3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5634038" cy="3109913"/>
            <a:chOff x="288" y="1680"/>
            <a:chExt cx="3549" cy="1959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DA949D6F-A541-4E91-BF4F-2632B5422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2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en-US" altLang="ru-RU" sz="2800"/>
                <a:t>2</a:t>
              </a:r>
              <a:r>
                <a:rPr lang="ru-RU" altLang="ru-RU" sz="2800"/>
                <a:t>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13319" name="Picture 12">
              <a:extLst>
                <a:ext uri="{FF2B5EF4-FFF2-40B4-BE49-F238E27FC236}">
                  <a16:creationId xmlns:a16="http://schemas.microsoft.com/office/drawing/2014/main" id="{665CD6EF-BC5F-4025-8BA7-D6B1C4617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68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775E7CC-50B6-41D4-81E1-1F4E608E5D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A6A48229-DE09-4D8A-B61A-44D02A117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Нарисуйте какой-нибудь равнобедренный треугольник, боковой стороной которого является отрезок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С</a:t>
            </a:r>
            <a:r>
              <a:rPr lang="ru-RU" altLang="ru-RU" sz="2800" dirty="0"/>
              <a:t>, а вершина </a:t>
            </a:r>
            <a:r>
              <a:rPr lang="en-US" altLang="ru-RU" sz="2800" i="1" dirty="0"/>
              <a:t>B </a:t>
            </a:r>
            <a:r>
              <a:rPr lang="ru-RU" altLang="ru-RU" sz="2800" dirty="0"/>
              <a:t>расположена </a:t>
            </a:r>
            <a:r>
              <a:rPr lang="ru-RU" altLang="ru-RU" sz="2800" dirty="0">
                <a:cs typeface="Times New Roman" panose="02020603050405020304" pitchFamily="18" charset="0"/>
              </a:rPr>
              <a:t>в одном из узлов сетки. </a:t>
            </a:r>
            <a:r>
              <a:rPr lang="ru-RU" altLang="ru-RU" sz="2800" dirty="0"/>
              <a:t>Сколько таких треугольников?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0BC4987D-69B4-428C-A1F5-0B2EB6224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8549" name="Group 5">
            <a:extLst>
              <a:ext uri="{FF2B5EF4-FFF2-40B4-BE49-F238E27FC236}">
                <a16:creationId xmlns:a16="http://schemas.microsoft.com/office/drawing/2014/main" id="{960A7D9A-4894-485D-A65D-4CBDE948E42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5505450" cy="3111500"/>
            <a:chOff x="288" y="1680"/>
            <a:chExt cx="3468" cy="1960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4B298F1A-9515-4FA5-BBC4-8F13851F3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2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en-US" altLang="ru-RU" sz="2800"/>
                <a:t>12</a:t>
              </a:r>
              <a:r>
                <a:rPr lang="ru-RU" altLang="ru-RU" sz="2800"/>
                <a:t>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15367" name="Picture 7">
              <a:extLst>
                <a:ext uri="{FF2B5EF4-FFF2-40B4-BE49-F238E27FC236}">
                  <a16:creationId xmlns:a16="http://schemas.microsoft.com/office/drawing/2014/main" id="{04777A73-235D-4597-8008-5CF2F298A7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680"/>
              <a:ext cx="1980" cy="1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1651</Words>
  <Application>Microsoft Office PowerPoint</Application>
  <PresentationFormat>Экран (4:3)</PresentationFormat>
  <Paragraphs>127</Paragraphs>
  <Slides>27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Cambria Math</vt:lpstr>
      <vt:lpstr>Times New Roman</vt:lpstr>
      <vt:lpstr>Оформление по умолчанию</vt:lpstr>
      <vt:lpstr>10,а. Равнобедренные треугольники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5*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56</cp:revision>
  <dcterms:created xsi:type="dcterms:W3CDTF">2008-04-30T05:51:18Z</dcterms:created>
  <dcterms:modified xsi:type="dcterms:W3CDTF">2022-01-08T12:47:04Z</dcterms:modified>
</cp:coreProperties>
</file>