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461" r:id="rId3"/>
    <p:sldId id="444" r:id="rId4"/>
    <p:sldId id="454" r:id="rId5"/>
    <p:sldId id="290" r:id="rId6"/>
    <p:sldId id="447" r:id="rId7"/>
    <p:sldId id="443" r:id="rId8"/>
    <p:sldId id="264" r:id="rId9"/>
    <p:sldId id="265" r:id="rId10"/>
    <p:sldId id="448" r:id="rId11"/>
    <p:sldId id="449" r:id="rId12"/>
    <p:sldId id="450" r:id="rId13"/>
    <p:sldId id="266" r:id="rId14"/>
    <p:sldId id="452" r:id="rId15"/>
    <p:sldId id="453" r:id="rId16"/>
    <p:sldId id="267" r:id="rId17"/>
    <p:sldId id="455" r:id="rId18"/>
    <p:sldId id="273" r:id="rId19"/>
    <p:sldId id="276" r:id="rId20"/>
    <p:sldId id="277" r:id="rId21"/>
    <p:sldId id="278" r:id="rId22"/>
    <p:sldId id="458" r:id="rId23"/>
    <p:sldId id="459" r:id="rId24"/>
    <p:sldId id="279" r:id="rId25"/>
    <p:sldId id="293" r:id="rId26"/>
    <p:sldId id="294" r:id="rId27"/>
    <p:sldId id="295" r:id="rId28"/>
    <p:sldId id="291" r:id="rId29"/>
    <p:sldId id="281" r:id="rId30"/>
    <p:sldId id="282" r:id="rId31"/>
    <p:sldId id="283" r:id="rId32"/>
    <p:sldId id="284" r:id="rId33"/>
    <p:sldId id="285" r:id="rId34"/>
    <p:sldId id="439" r:id="rId35"/>
    <p:sldId id="440" r:id="rId36"/>
    <p:sldId id="286" r:id="rId37"/>
    <p:sldId id="287" r:id="rId38"/>
    <p:sldId id="288" r:id="rId39"/>
    <p:sldId id="289" r:id="rId40"/>
    <p:sldId id="441" r:id="rId41"/>
    <p:sldId id="460" r:id="rId42"/>
    <p:sldId id="297" r:id="rId4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49" autoAdjust="0"/>
  </p:normalViewPr>
  <p:slideViewPr>
    <p:cSldViewPr>
      <p:cViewPr varScale="1">
        <p:scale>
          <a:sx n="99" d="100"/>
          <a:sy n="99" d="100"/>
        </p:scale>
        <p:origin x="2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3A35B8-2E91-4A9C-9000-5FD9BF680D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C85B43-1BAA-49F3-A65B-A3C10F2B212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73425F2-9C39-4C31-BC35-B9ADED14E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C7CBB8F-80ED-4B60-807B-B94220CD3F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B79BA6D-F3E5-4D5B-859C-4BE9A78C74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5A1B32A-D6AC-4804-9D08-FE744D9163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5E8408-4CF2-484C-93F7-FFB7AA82C1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A6C7A35-D4CA-4BF0-9EA2-C6F3256BB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AE1440-408F-4164-86D6-C3D90FF68D26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1BEB111-1F5A-461E-92AF-9ECEDC5124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4729D83-2278-4C6A-B643-22BE1883B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94F2CF3-37A5-4A63-9D8C-D6F8932F6A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06731F-1F69-44A9-A1B7-CDDFEA0C2925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FF751E-C6C1-42ED-B947-F65F6F99B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4C5336C-91E2-4E49-A529-49F9A49EE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04970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94F2CF3-37A5-4A63-9D8C-D6F8932F6A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06731F-1F69-44A9-A1B7-CDDFEA0C2925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FF751E-C6C1-42ED-B947-F65F6F99B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4C5336C-91E2-4E49-A529-49F9A49EE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32820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94F2CF3-37A5-4A63-9D8C-D6F8932F6A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06731F-1F69-44A9-A1B7-CDDFEA0C2925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FF751E-C6C1-42ED-B947-F65F6F99B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4C5336C-91E2-4E49-A529-49F9A49EE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94906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C8EF40E-A7A4-4EE4-8ED2-72CA958CF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265543-4484-436E-B097-4276D8B5715E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22CA3AE-F442-4BA9-AD1E-BA7CAF52F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00A234D-A4FB-4612-9AD6-8F87BA926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C8EF40E-A7A4-4EE4-8ED2-72CA958CF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265543-4484-436E-B097-4276D8B5715E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22CA3AE-F442-4BA9-AD1E-BA7CAF52F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00A234D-A4FB-4612-9AD6-8F87BA926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85255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C8EF40E-A7A4-4EE4-8ED2-72CA958CF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265543-4484-436E-B097-4276D8B5715E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22CA3AE-F442-4BA9-AD1E-BA7CAF52F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00A234D-A4FB-4612-9AD6-8F87BA926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12589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26F8AA9-4B3F-4AE8-8E4C-6404ABFCE1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1543ED-EEFE-4994-B71D-20FE932B9178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1EF84FE-9512-43BD-A82C-C7C6F5E71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3CC9D36-69F2-4BB8-B905-46D3E9283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26F8AA9-4B3F-4AE8-8E4C-6404ABFCE1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1543ED-EEFE-4994-B71D-20FE932B9178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1EF84FE-9512-43BD-A82C-C7C6F5E71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3CC9D36-69F2-4BB8-B905-46D3E9283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48275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13837354-C9B4-4211-8F2D-375395763F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754046-72BA-418B-9931-B6341883E039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5996899-3A1E-4A35-923D-1DF3D77BF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3B919A8-7381-4662-877C-C7708E2F3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205B92A-E4D0-4372-A25B-5DADA8CD85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4E1B16-2B0A-4F5D-94E1-DB8EBF9A83E6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71901D4-CC3E-49D7-8B3C-F165AA4BE3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C3316AF-7CA5-47D4-992E-3A3EE1FD2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A6C7A35-D4CA-4BF0-9EA2-C6F3256BB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AE1440-408F-4164-86D6-C3D90FF68D26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1BEB111-1F5A-461E-92AF-9ECEDC5124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4729D83-2278-4C6A-B643-22BE1883B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34839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75B4248-3660-45C1-8352-6393D4A42A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3B012C-2ED0-4FF6-A3EF-CB37C4BF1EB3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57D9F4A5-05AB-4231-94C5-8DDCD2140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6923D716-D363-4A06-A026-3AAD80C1A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BB7738D-A810-4EB8-B323-E61886D87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49DC74-6BA3-4A81-8B7D-7663E47E4FF5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3718895-8509-42F1-AB16-DBC32A3BE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975FC81-9118-4422-9C3E-854886BC8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BB7738D-A810-4EB8-B323-E61886D87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49DC74-6BA3-4A81-8B7D-7663E47E4FF5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3718895-8509-42F1-AB16-DBC32A3BE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975FC81-9118-4422-9C3E-854886BC8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957822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BB7738D-A810-4EB8-B323-E61886D87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49DC74-6BA3-4A81-8B7D-7663E47E4FF5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3718895-8509-42F1-AB16-DBC32A3BE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975FC81-9118-4422-9C3E-854886BC8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0523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B3D792D-8BFD-4699-AA8C-1BAB569E3B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C61B6D-A314-4EE3-941C-ACE8B54372E7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2777D868-168D-47DF-9202-E03BBB7FED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F41BECF8-182A-4EF2-868B-9A017BC92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463AB8D2-E658-48BF-B797-30D501256C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FD7B96-FE7F-4082-86A8-9761997EF79D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46054B2-69EF-42DC-95C5-EF43703A4F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4526A53-411D-435D-BDCC-48EA10A96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E4458F71-AD9C-4785-9FDC-D41AEB923C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AFCEF31-4E8B-4460-BFB4-028772BBA24A}" type="slidenum">
              <a:rPr lang="ru-RU" altLang="ru-RU"/>
              <a:pPr>
                <a:spcBef>
                  <a:spcPct val="0"/>
                </a:spcBef>
              </a:pPr>
              <a:t>26</a:t>
            </a:fld>
            <a:endParaRPr lang="ru-RU" altLang="ru-RU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775A6A8-2144-4091-AE9D-680E64DCD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1C5E7E48-EB6B-49D8-B200-8D1D10521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5BBA4058-ED67-42C4-9520-01A7FCFBB2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98AAD1-2A83-45BD-886A-4D073B4D7F48}" type="slidenum">
              <a:rPr lang="ru-RU" altLang="ru-RU"/>
              <a:pPr>
                <a:spcBef>
                  <a:spcPct val="0"/>
                </a:spcBef>
              </a:pPr>
              <a:t>27</a:t>
            </a:fld>
            <a:endParaRPr lang="ru-RU" altLang="ru-RU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F3C2F39-7BFF-4FEB-8263-F67E866B27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C5DB153A-4B6C-422A-B723-D5F1661DB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504A0741-EFBF-46EF-A50B-703DC236E7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B2D77AE-CA40-4AF2-85E8-0DCCA1C97AB6}" type="slidenum">
              <a:rPr lang="ru-RU" altLang="ru-RU"/>
              <a:pPr>
                <a:spcBef>
                  <a:spcPct val="0"/>
                </a:spcBef>
              </a:pPr>
              <a:t>28</a:t>
            </a:fld>
            <a:endParaRPr lang="ru-RU" altLang="ru-RU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3AD2113D-1C0A-4969-A4A4-E7EBCB010D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0520F29-49C8-48C5-B1A0-7E54FFDC5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5164A38B-2F0B-4D65-84CF-6D9C4AA14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C0BAA1-B293-4138-B8DF-50C31B311D8B}" type="slidenum">
              <a:rPr lang="ru-RU" altLang="ru-RU"/>
              <a:pPr>
                <a:spcBef>
                  <a:spcPct val="0"/>
                </a:spcBef>
              </a:pPr>
              <a:t>29</a:t>
            </a:fld>
            <a:endParaRPr lang="ru-RU" altLang="ru-RU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4CD9130A-8B3F-4390-87A3-EC39004CD3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D774061-6954-4033-9B9C-0D11ED246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9A441D9-A4CD-4C32-9834-230AD0BEEB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9E66CD-8C13-45A1-8E4A-17D6BE1B8419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1026">
            <a:extLst>
              <a:ext uri="{FF2B5EF4-FFF2-40B4-BE49-F238E27FC236}">
                <a16:creationId xmlns:a16="http://schemas.microsoft.com/office/drawing/2014/main" id="{1F38D62C-99B5-45A8-849E-7BFC888101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B8532DB8-59BA-42A3-883E-42E58CB29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128166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D7A82910-93C8-468C-A32C-67217E476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F901F0-E39D-45CE-B1FA-5EB649945F08}" type="slidenum">
              <a:rPr lang="ru-RU" altLang="ru-RU"/>
              <a:pPr>
                <a:spcBef>
                  <a:spcPct val="0"/>
                </a:spcBef>
              </a:pPr>
              <a:t>30</a:t>
            </a:fld>
            <a:endParaRPr lang="ru-RU" altLang="ru-RU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FF9BC2D-D572-4139-AE60-19782EDA1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9C0FDC48-D6CE-4826-9556-16AFC318C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21A5F0BA-0C47-4A7D-B63D-6547272B2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8F6828D-E0DC-4BF5-8C1C-E42BCC1120AD}" type="slidenum">
              <a:rPr lang="ru-RU" altLang="ru-RU"/>
              <a:pPr>
                <a:spcBef>
                  <a:spcPct val="0"/>
                </a:spcBef>
              </a:pPr>
              <a:t>31</a:t>
            </a:fld>
            <a:endParaRPr lang="ru-RU" altLang="ru-RU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3E84AAA2-31AE-4C20-95ED-8452E0E3D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0C69296C-CCD0-4614-B225-F7A798CE0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E8EAD71D-4578-4E92-BB0F-11C2FF17A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AB05FB6-242C-4CDE-9F49-BEF26E1C8832}" type="slidenum">
              <a:rPr lang="ru-RU" altLang="ru-RU"/>
              <a:pPr>
                <a:spcBef>
                  <a:spcPct val="0"/>
                </a:spcBef>
              </a:pPr>
              <a:t>32</a:t>
            </a:fld>
            <a:endParaRPr lang="ru-RU" altLang="ru-RU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40D0320-ED43-4B8A-BE3C-B0E1B98AA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8CAF37BC-8BDA-4175-85E4-314F53AC5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25E29788-74B6-4C83-8E49-9D6154CCE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90302D-6389-4DEB-8454-072FBDE5601F}" type="slidenum">
              <a:rPr lang="ru-RU" altLang="ru-RU"/>
              <a:pPr>
                <a:spcBef>
                  <a:spcPct val="0"/>
                </a:spcBef>
              </a:pPr>
              <a:t>33</a:t>
            </a:fld>
            <a:endParaRPr lang="ru-RU" altLang="ru-RU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749A6719-D4D8-4794-B4BD-624F7DE0C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C01133C1-AFB0-4C61-ACAF-F7A428FEA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743CB5-1FC2-4484-941C-594BFE72B797}" type="slidenum">
              <a:rPr lang="ru-RU" sz="1200" smtClean="0"/>
              <a:pPr eaLnBrk="1" hangingPunct="1"/>
              <a:t>34</a:t>
            </a:fld>
            <a:endParaRPr lang="ru-RU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743CB5-1FC2-4484-941C-594BFE72B797}" type="slidenum">
              <a:rPr lang="ru-RU" sz="1200" smtClean="0"/>
              <a:pPr eaLnBrk="1" hangingPunct="1"/>
              <a:t>35</a:t>
            </a:fld>
            <a:endParaRPr lang="ru-RU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16776FE0-DDA8-44C5-B6A5-2B53F000C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71953-EE10-4250-866A-F3C16D53547E}" type="slidenum">
              <a:rPr lang="ru-RU" altLang="ru-RU"/>
              <a:pPr>
                <a:spcBef>
                  <a:spcPct val="0"/>
                </a:spcBef>
              </a:pPr>
              <a:t>36</a:t>
            </a:fld>
            <a:endParaRPr lang="ru-RU" altLang="ru-RU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D80F5CF-8C1C-4816-AF84-EC6B90E01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A83C64B-D9D2-4223-8E24-ADF2DCAF6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264E4843-9463-4BF6-8462-CF7733826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8B1782-B48B-453C-A98B-D6A57BB7598F}" type="slidenum">
              <a:rPr lang="ru-RU" altLang="ru-RU"/>
              <a:pPr>
                <a:spcBef>
                  <a:spcPct val="0"/>
                </a:spcBef>
              </a:pPr>
              <a:t>37</a:t>
            </a:fld>
            <a:endParaRPr lang="ru-RU" altLang="ru-RU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CC1BDE2C-B05E-4683-9FB6-89B426B88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E134C3B8-7140-40A3-8862-F648199EC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EB62C7B6-C3E9-4917-A9A7-8F5F1309E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CA6064-40A2-4F88-9939-CF312AD05CA3}" type="slidenum">
              <a:rPr lang="ru-RU" altLang="ru-RU"/>
              <a:pPr>
                <a:spcBef>
                  <a:spcPct val="0"/>
                </a:spcBef>
              </a:pPr>
              <a:t>38</a:t>
            </a:fld>
            <a:endParaRPr lang="ru-RU" altLang="ru-RU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A14147F-A011-4392-9607-84CE852D22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B78C61E-DB13-4AED-86C0-99ABF639C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214C9E3F-AAFB-43A6-B55F-A4B1C80E78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97E1BD-4665-4555-A6D5-4F805B7BCBB0}" type="slidenum">
              <a:rPr lang="ru-RU" altLang="ru-RU"/>
              <a:pPr>
                <a:spcBef>
                  <a:spcPct val="0"/>
                </a:spcBef>
              </a:pPr>
              <a:t>39</a:t>
            </a:fld>
            <a:endParaRPr lang="ru-RU" altLang="ru-RU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E3B60ED6-4231-4B7A-8D16-5ADA34A68F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A0F349A3-A42B-4CB5-BCCA-308F95E7B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6105192-7DD5-464A-AAE5-E2755DBCA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D52C93-DF1F-4F3B-856E-E74402DD6193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F18719C-A593-4F97-9EC3-F5B730F58E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7B3B896-23E7-43BC-B6FD-C1B184AAE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388564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214C9E3F-AAFB-43A6-B55F-A4B1C80E78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97E1BD-4665-4555-A6D5-4F805B7BCBB0}" type="slidenum">
              <a:rPr lang="ru-RU" altLang="ru-RU"/>
              <a:pPr>
                <a:spcBef>
                  <a:spcPct val="0"/>
                </a:spcBef>
              </a:pPr>
              <a:t>40</a:t>
            </a:fld>
            <a:endParaRPr lang="ru-RU" altLang="ru-RU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E3B60ED6-4231-4B7A-8D16-5ADA34A68F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A0F349A3-A42B-4CB5-BCCA-308F95E7B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5218613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B9C19319-6775-465A-B38B-DB00217141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00C79E-3E63-4C3B-9429-E29596B7395B}" type="slidenum">
              <a:rPr lang="ru-RU" altLang="ru-RU"/>
              <a:pPr>
                <a:spcBef>
                  <a:spcPct val="0"/>
                </a:spcBef>
              </a:pPr>
              <a:t>41</a:t>
            </a:fld>
            <a:endParaRPr lang="ru-RU" altLang="ru-RU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51759793-3014-40DE-8A68-B7BA12CB8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A17FDCF1-33CD-4CED-B3F2-D27B0AFFB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2067913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1CF90CB6-FC18-4257-B4AA-7852E130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6665D7-C71E-42A9-9AE1-D39925944916}" type="slidenum">
              <a:rPr lang="ru-RU" altLang="ru-RU"/>
              <a:pPr>
                <a:spcBef>
                  <a:spcPct val="0"/>
                </a:spcBef>
              </a:pPr>
              <a:t>42</a:t>
            </a:fld>
            <a:endParaRPr lang="ru-RU" altLang="ru-RU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2DEE7894-3D58-4445-86F3-B8D247A1E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DDBBEE9E-835D-4BC4-B864-2B47F60B3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99444C9-42F9-4D4F-BAA1-DF8792A6D0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162C826-0F7A-403B-B6C6-5FAAD0BDC472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9213B9F-D2B2-4A75-9FB7-E8E943AF12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8A3EC0E-DB6F-4FC9-8265-574E9565E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48313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6105192-7DD5-464A-AAE5-E2755DBCA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D52C93-DF1F-4F3B-856E-E74402DD6193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F18719C-A593-4F97-9EC3-F5B730F58E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7B3B896-23E7-43BC-B6FD-C1B184AAE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03500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6105192-7DD5-464A-AAE5-E2755DBCA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D52C93-DF1F-4F3B-856E-E74402DD6193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F18719C-A593-4F97-9EC3-F5B730F58E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7B3B896-23E7-43BC-B6FD-C1B184AAE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38167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C0DBA9D9-97C1-48B8-ACF3-469C104AF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503546-EEA2-499F-9465-4B88F863AF3E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0DFA29A-A256-4FC0-B5A2-85E1DB1E73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0B9E49B-2194-43EA-91A9-AC89066C6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94F2CF3-37A5-4A63-9D8C-D6F8932F6A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06731F-1F69-44A9-A1B7-CDDFEA0C2925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FF751E-C6C1-42ED-B947-F65F6F99B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4C5336C-91E2-4E49-A529-49F9A49EE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14AB2F-94B6-46BD-9AAC-16ECFF8923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15540D-BCB8-4F19-A7F8-958436CF8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56C990-CEFA-4DF0-9860-688FF1499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1D02B-467B-4602-A49A-33D081D0B5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899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ACCB2-B760-4029-B8F5-37B18AFB5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965E28-DAEF-4539-A33F-7742198A1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9830AA-520E-4DD0-B5BD-9BFD3B0C6E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6193-9614-4763-8124-41B27555EE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301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B6F1CE-6817-4043-9F32-AFD8ABA70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D0C08D-45A1-4720-8292-0ED1E5FCE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79550D-EECA-444C-8DED-15791AA6B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B3F41-BA6B-4E79-83C4-D31B63250A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960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64A180-0E82-4B73-BBA4-9F4436E8F4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087D3E-578F-4F61-AFB3-A3F84B47D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E34E4C-883F-4138-A059-57DE15673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79D5-2922-4125-A385-096E1D438C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796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3D33DA-F2D2-4648-94C8-BCCF2231EB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B7AA02-9D73-4E27-A1BE-847D4EDEE1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2D115C-CEEF-486F-B4C8-F5EB5A303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2578-26FB-434C-9D09-FE636FB689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2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72D791-4C3D-4226-85BA-816A4B1AC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01BB4-04E7-4F6E-A6EE-5E73984803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22D92-A8CF-43B6-B3BB-EE8D2C2AE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6D8BA-FAF5-4FDA-8453-A7CB56DFDD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241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5099B07-A3B2-45AD-8471-A0C0D5546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CF7286-D5D0-44E9-921F-A4A0A25790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3051BF8-06D4-4A36-AFCA-DAB88F426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5D1FE-4996-4466-8BC3-47BC3809DC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11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84CF4B-F98E-41A2-B556-646510FC71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8FD4CC-070E-4D22-A535-A5796F152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545952-FA41-4704-BE9B-85D6D859D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B5555-047A-4182-83D2-16A513EECA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149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BB7AD03-E61A-4D40-A02D-E6AEE4F116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932C9B-FECC-4769-8499-E758CCC143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73FC2D-F77E-4194-BEFB-8C174783D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1E4E2-FB90-42F9-8CF8-4D6AD18CE3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336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ADEA6F-6E87-46A7-AB3B-2138B212B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E8859-3F0A-4D99-A533-269030CA2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0D1B7C-0C2E-4E2D-ACAD-5071B43AB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F93D7-B8D1-432F-9F3C-DAF752AD6E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69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30D722-D176-4F19-9004-3B72F14B3E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BB3A6D-FE32-40CE-B9C6-F9DB1614B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A7B84E-2DA8-4C16-B878-BC826534CB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96DE9-40B6-4416-BA75-15157B6C43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002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C34A98-7735-4044-A2C0-A29FCB79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2E92BC-9099-42BC-A81F-92AF042DF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7438260-C399-4E7E-B35B-B10C7FDA46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8D9CC7-E675-47A5-BE05-48F0FDB41E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05FD64-2833-4EF9-9091-4F6987925F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EE2086F-05F7-4507-BE55-8D5DFB1A9C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F554B4D-2CF2-46DC-938A-CD0B37CD8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01419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200" dirty="0">
                <a:solidFill>
                  <a:srgbClr val="FF3300"/>
                </a:solidFill>
              </a:rPr>
              <a:t>Основные геометрические фигуры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3DE5BA2E-E2CA-4323-915B-63722F134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" y="3276852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Точки</a:t>
            </a:r>
            <a:r>
              <a:rPr lang="ru-RU" altLang="ru-RU" sz="2400" dirty="0">
                <a:cs typeface="Times New Roman" panose="02020603050405020304" pitchFamily="18" charset="0"/>
              </a:rPr>
              <a:t> являются идеализацией маленьких объектов, не имеющих частей.</a:t>
            </a:r>
            <a:endParaRPr lang="ru-RU" altLang="ru-RU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20045A-93E7-4B65-BD25-D71352FB8B74}"/>
              </a:ext>
            </a:extLst>
          </p:cNvPr>
          <p:cNvSpPr txBox="1"/>
          <p:nvPr/>
        </p:nvSpPr>
        <p:spPr>
          <a:xfrm>
            <a:off x="0" y="55861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	Основными геометрическими фигурами на плоскости являются точка и прямая.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9CE8FA00-1653-A205-734B-280D6CFFE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71632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П</a:t>
            </a:r>
            <a:r>
              <a:rPr lang="ru-RU" altLang="ru-RU" sz="2400" dirty="0">
                <a:solidFill>
                  <a:srgbClr val="FF3300"/>
                </a:solidFill>
              </a:rPr>
              <a:t>лоскость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является идеализацией</a:t>
            </a:r>
            <a:r>
              <a:rPr lang="ru-RU" altLang="ru-RU" sz="2400" dirty="0"/>
              <a:t> ровной поверхности воды, поверхности стола, доски, зеркала и т. п.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72ED7DB0-916C-957C-9200-88D5C7B4F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040719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Прямая </a:t>
            </a:r>
            <a:r>
              <a:rPr lang="ru-RU" altLang="ru-RU" sz="2400" dirty="0">
                <a:cs typeface="Times New Roman" panose="02020603050405020304" pitchFamily="18" charset="0"/>
              </a:rPr>
              <a:t>является идеализацией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тонкой натянутой нити, края стола прямоугольной формы. По прямой распространяется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луч света.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6669E3E-B477-48BE-85E8-2A0DBEE38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5150861A-D6BB-41DF-917D-389571F41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рассматривал точку Евклид?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5D460D9F-1CCF-4485-8FFA-8D8E3EED0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Евклид рассматривал точку как то, что не имеет частей. </a:t>
            </a:r>
          </a:p>
        </p:txBody>
      </p:sp>
    </p:spTree>
    <p:extLst>
      <p:ext uri="{BB962C8B-B14F-4D97-AF65-F5344CB8AC3E}">
        <p14:creationId xmlns:p14="http://schemas.microsoft.com/office/powerpoint/2010/main" val="4660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6669E3E-B477-48BE-85E8-2A0DBEE38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5150861A-D6BB-41DF-917D-389571F41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изображаются точки?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5D460D9F-1CCF-4485-8FFA-8D8E3EED0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Точки </a:t>
            </a:r>
            <a:r>
              <a:rPr lang="ru-RU" altLang="ru-RU" dirty="0"/>
              <a:t>изображаются остро отточенным карандашом или ручкой на листе бумаги, мелом на доске и т. п.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246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6669E3E-B477-48BE-85E8-2A0DBEE38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5150861A-D6BB-41DF-917D-389571F41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обозначаются точки?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5D460D9F-1CCF-4485-8FFA-8D8E3EED0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Точки обозначаются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прописными латинскими буквами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i="1" dirty="0">
                <a:cs typeface="Times New Roman" panose="02020603050405020304" pitchFamily="18" charset="0"/>
              </a:rPr>
              <a:t>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i="1" dirty="0">
                <a:cs typeface="Times New Roman" panose="02020603050405020304" pitchFamily="18" charset="0"/>
              </a:rPr>
              <a:t>''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'''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...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122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F535C88-BC3A-47C0-9504-768DB0BDD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0F751EB2-408C-4BA3-8ADE-87740912D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Идеализацией каких объектов является прямая?</a:t>
            </a:r>
            <a:r>
              <a:rPr lang="ru-RU" altLang="ru-RU" dirty="0">
                <a:cs typeface="Times New Roman" panose="02020603050405020304" pitchFamily="18" charset="0"/>
              </a:rPr>
              <a:t>  </a:t>
            </a:r>
            <a:endParaRPr lang="ru-RU" altLang="ru-RU" dirty="0"/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E984297A-3CDD-4E20-9025-7E89EAF25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Прямая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является идеализацией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тонкой натянутой нити, края стола прямоугольной формы. По прямой распространяется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луч света.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F535C88-BC3A-47C0-9504-768DB0BDD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0F751EB2-408C-4BA3-8ADE-87740912D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изображаются прямые?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E984297A-3CDD-4E20-9025-7E89EAF25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Прямые </a:t>
            </a:r>
            <a:r>
              <a:rPr lang="ru-RU" altLang="ru-RU" dirty="0"/>
              <a:t>проводятся на листе бумаги или доске с помощью линейки.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22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F535C88-BC3A-47C0-9504-768DB0BDD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8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0F751EB2-408C-4BA3-8ADE-87740912D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обозначаются прямые?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E984297A-3CDD-4E20-9025-7E89EAF25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Прямые обозначаются </a:t>
            </a:r>
            <a:r>
              <a:rPr lang="ru-RU" altLang="ru-RU" dirty="0">
                <a:cs typeface="Times New Roman" panose="02020603050405020304" pitchFamily="18" charset="0"/>
              </a:rPr>
              <a:t>строчными латинскими буквами </a:t>
            </a:r>
            <a:r>
              <a:rPr lang="ru-RU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 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 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 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c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a'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b''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c'''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 </a:t>
            </a:r>
            <a:r>
              <a:rPr lang="ru-RU" altLang="ru-RU" dirty="0">
                <a:cs typeface="Times New Roman" panose="02020603050405020304" pitchFamily="18" charset="0"/>
              </a:rPr>
              <a:t>, или двумя прописными латинскими буквами </a:t>
            </a:r>
            <a:r>
              <a:rPr lang="ru-RU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CD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A'B'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C''D''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...</a:t>
            </a:r>
            <a:r>
              <a:rPr lang="ru-RU" altLang="ru-RU" dirty="0"/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E385075-B36D-4AA1-AED1-E2CC0C9E1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9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97558E5D-5A59-4BE3-89E6-E11C57A72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Какие </a:t>
            </a:r>
            <a:r>
              <a:rPr lang="ru-RU" altLang="ru-RU"/>
              <a:t>объекты идеализирует плоскость</a:t>
            </a:r>
            <a:r>
              <a:rPr lang="ru-RU" altLang="ru-RU">
                <a:cs typeface="Times New Roman" panose="02020603050405020304" pitchFamily="18" charset="0"/>
              </a:rPr>
              <a:t>?  </a:t>
            </a:r>
            <a:endParaRPr lang="ru-RU" altLang="ru-RU"/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CFE85E36-3613-4C55-80D0-91EB0D896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	Ответ: </a:t>
            </a:r>
            <a:r>
              <a:rPr lang="ru-RU" altLang="ru-RU">
                <a:cs typeface="Times New Roman" panose="02020603050405020304" pitchFamily="18" charset="0"/>
              </a:rPr>
              <a:t>Плоскость является идеализацией ровной поверхности воды, поверхности стола, доски, зеркала и т.п.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E385075-B36D-4AA1-AED1-E2CC0C9E1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10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97558E5D-5A59-4BE3-89E6-E11C57A72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могут располагаться относительно друг друга точка и прямая?</a:t>
            </a:r>
            <a:endParaRPr lang="ru-RU" altLang="ru-RU" dirty="0"/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CFE85E36-3613-4C55-80D0-91EB0D896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Точка может принадлежать данной прямой, в этом случае говорят также, что прямая проходит через точку, 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может и не принадлежать ей, в этом случае говорят, что прямая не проходит через точку</a:t>
            </a:r>
            <a:r>
              <a:rPr lang="ru-RU" alt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5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>
            <a:extLst>
              <a:ext uri="{FF2B5EF4-FFF2-40B4-BE49-F238E27FC236}">
                <a16:creationId xmlns:a16="http://schemas.microsoft.com/office/drawing/2014/main" id="{A4C3F78D-302B-4DAA-9ADD-34A6BE563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11</a:t>
            </a:r>
          </a:p>
        </p:txBody>
      </p:sp>
      <p:sp>
        <p:nvSpPr>
          <p:cNvPr id="31747" name="Text Box 1027">
            <a:extLst>
              <a:ext uri="{FF2B5EF4-FFF2-40B4-BE49-F238E27FC236}">
                <a16:creationId xmlns:a16="http://schemas.microsoft.com/office/drawing/2014/main" id="{3632A0E6-5C81-435D-AA4C-8D7616F71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Какие свойства основных геометрических фигур называются аксиомами? </a:t>
            </a:r>
          </a:p>
        </p:txBody>
      </p:sp>
      <p:sp>
        <p:nvSpPr>
          <p:cNvPr id="43012" name="Text Box 1028">
            <a:extLst>
              <a:ext uri="{FF2B5EF4-FFF2-40B4-BE49-F238E27FC236}">
                <a16:creationId xmlns:a16="http://schemas.microsoft.com/office/drawing/2014/main" id="{9623BA1D-707C-4DD5-9DEE-4987D537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Аксиомами называются свойства геометрических фигур, принимаемые без доказательства.</a:t>
            </a:r>
            <a:endParaRPr lang="ru-RU" alt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AB569BC-4AD3-4E62-949D-8F310FC3E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12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4C024EA2-BD21-4EFE-96A4-4DB8E7D8B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Какое свойство принимается в качестве аксиомы взаимного расположения точек и прямой?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73A3D49B-F50F-4FB8-B6AE-D92969C52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0"/>
            <a:ext cx="8991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	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Через любые две точки проходит единственная прямая.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2">
            <a:extLst>
              <a:ext uri="{FF2B5EF4-FFF2-40B4-BE49-F238E27FC236}">
                <a16:creationId xmlns:a16="http://schemas.microsoft.com/office/drawing/2014/main" id="{2BEB047A-E3C5-1BE3-2134-8497CF4DA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1512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Точки обозначаются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прописными латинскими буквами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i="1" dirty="0">
                <a:cs typeface="Times New Roman" panose="02020603050405020304" pitchFamily="18" charset="0"/>
              </a:rPr>
              <a:t>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i="1" dirty="0">
                <a:cs typeface="Times New Roman" panose="02020603050405020304" pitchFamily="18" charset="0"/>
              </a:rPr>
              <a:t>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i="1" dirty="0">
                <a:cs typeface="Times New Roman" panose="02020603050405020304" pitchFamily="18" charset="0"/>
              </a:rPr>
              <a:t>'''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...</a:t>
            </a:r>
            <a:endParaRPr lang="ru-RU" altLang="ru-RU" sz="2400" i="1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9F66710-C5C7-966C-1E40-6328A4BFC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400" dirty="0"/>
              <a:t>Прямые обозначаются </a:t>
            </a:r>
            <a:r>
              <a:rPr lang="ru-RU" altLang="ru-RU" sz="2400" dirty="0">
                <a:cs typeface="Times New Roman" panose="02020603050405020304" pitchFamily="18" charset="0"/>
              </a:rPr>
              <a:t>строчными латинскими буквами </a:t>
            </a:r>
            <a:r>
              <a:rPr lang="ru-RU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 b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 c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 a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b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i="1" dirty="0">
                <a:cs typeface="Times New Roman" panose="02020603050405020304" pitchFamily="18" charset="0"/>
              </a:rPr>
              <a:t>a'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i="1" dirty="0">
                <a:cs typeface="Times New Roman" panose="02020603050405020304" pitchFamily="18" charset="0"/>
              </a:rPr>
              <a:t>b''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c'''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 </a:t>
            </a:r>
            <a:r>
              <a:rPr lang="ru-RU" altLang="ru-RU" sz="2400" dirty="0">
                <a:cs typeface="Times New Roman" panose="02020603050405020304" pitchFamily="18" charset="0"/>
              </a:rPr>
              <a:t>, или двумя прописными латинскими буквами </a:t>
            </a:r>
            <a:r>
              <a:rPr lang="ru-RU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CD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A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i="1" dirty="0">
                <a:cs typeface="Times New Roman" panose="02020603050405020304" pitchFamily="18" charset="0"/>
              </a:rPr>
              <a:t>D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A'B'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C''D''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 </a:t>
            </a:r>
            <a:endParaRPr lang="ru-RU" altLang="ru-RU" sz="2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C905AD0-9885-0118-3261-1F218E0BA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1" y="4797152"/>
            <a:ext cx="3856425" cy="1152128"/>
          </a:xfrm>
          <a:prstGeom prst="rect">
            <a:avLst/>
          </a:prstGeom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231C93AF-1025-0670-1A38-1924E5E86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438" y="2026588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 Точки и прямые можно </a:t>
            </a:r>
            <a:r>
              <a:rPr lang="ru-RU" altLang="ru-RU" sz="2400" dirty="0"/>
              <a:t>изображать карандашом или ручкой на листе бумаги, мелом или фломастером на доске, используя графические компьютерные программы и т. п. Однако всё это будет только изображением точек и прямых. Сами точки и прямые являются идеальными объектами. Это же касается и других геометрических фигур.</a:t>
            </a:r>
            <a:endParaRPr lang="ru-RU" alt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411372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DC821B1-6C9B-48FD-9917-8DC07574C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13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706D2BA0-6F41-4C93-97E9-0DD097010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Какие две прямые называются пересекающимися?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D6544252-F8D9-4D87-BCD1-319B57DAF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	Ответ: </a:t>
            </a:r>
            <a:r>
              <a:rPr lang="ru-RU" altLang="ru-RU"/>
              <a:t>Две прямые называются пересекающимися, если они имеют одну общую точку.</a:t>
            </a:r>
            <a:endParaRPr lang="ru-RU" altLang="ru-RU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A509213-C4EF-44B7-94EF-85A40CC95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14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13F45B82-29CF-4DFF-9DD7-CEDC77BD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Какие две прямые называются параллельными?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03BB0BF8-2E05-4D14-8264-60335B194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	Ответ: </a:t>
            </a:r>
            <a:r>
              <a:rPr lang="ru-RU" altLang="ru-RU"/>
              <a:t>Две прямые называются параллельными, если они не имеют ни одной общей точки.</a:t>
            </a:r>
            <a:endParaRPr lang="ru-RU" altLang="ru-RU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A509213-C4EF-44B7-94EF-85A40CC95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15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13F45B82-29CF-4DFF-9DD7-CEDC77BD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Сколько общих точек могут иметь две прямые?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03BB0BF8-2E05-4D14-8264-60335B194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Одну или ни одной.</a:t>
            </a:r>
            <a:endParaRPr lang="ru-RU" altLang="ru-RU" i="1" dirty="0"/>
          </a:p>
        </p:txBody>
      </p:sp>
    </p:spTree>
    <p:extLst>
      <p:ext uri="{BB962C8B-B14F-4D97-AF65-F5344CB8AC3E}">
        <p14:creationId xmlns:p14="http://schemas.microsoft.com/office/powerpoint/2010/main" val="377537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A509213-C4EF-44B7-94EF-85A40CC95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16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13F45B82-29CF-4DFF-9DD7-CEDC77BD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Почему две прямые не могут иметь две общие точки?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03BB0BF8-2E05-4D14-8264-60335B194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В силу аксиомы о том, что через две точки проходит единственная прямая.</a:t>
            </a:r>
            <a:endParaRPr lang="ru-RU" altLang="ru-RU" i="1" dirty="0"/>
          </a:p>
        </p:txBody>
      </p:sp>
    </p:spTree>
    <p:extLst>
      <p:ext uri="{BB962C8B-B14F-4D97-AF65-F5344CB8AC3E}">
        <p14:creationId xmlns:p14="http://schemas.microsoft.com/office/powerpoint/2010/main" val="420198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897B50E-1443-482A-A49B-CB286C39A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DD528117-9665-4D00-87BF-754FB8755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/>
              <a:t>	</a:t>
            </a:r>
            <a:r>
              <a:rPr lang="ru-RU" altLang="ru-RU" dirty="0"/>
              <a:t>Точки </a:t>
            </a:r>
            <a:r>
              <a:rPr lang="en-US" altLang="ru-RU" i="1" dirty="0"/>
              <a:t>A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B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C</a:t>
            </a:r>
            <a:r>
              <a:rPr lang="ru-RU" altLang="ru-RU" dirty="0"/>
              <a:t> принадлежат одной прямой и точки </a:t>
            </a:r>
            <a:r>
              <a:rPr lang="en-US" altLang="ru-RU" i="1" dirty="0"/>
              <a:t>B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C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D</a:t>
            </a:r>
            <a:r>
              <a:rPr lang="ru-RU" altLang="ru-RU" dirty="0"/>
              <a:t> принадлежат одной прямой. Что можно сказать о всех точках </a:t>
            </a:r>
            <a:r>
              <a:rPr lang="en-US" altLang="ru-RU" i="1" dirty="0"/>
              <a:t>A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B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C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en-US" altLang="ru-RU" i="1" dirty="0"/>
              <a:t>D</a:t>
            </a:r>
            <a:r>
              <a:rPr lang="ru-RU" altLang="ru-RU" dirty="0"/>
              <a:t>?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62F6A8BC-0EFE-4D7F-AAA0-62F849E70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789363"/>
            <a:ext cx="8991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Принадлежат одной прямой, так как через две точки проходит одна прямая.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B898391-7DE9-41A0-88F9-96AEB40F0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65193F01-BC6E-462E-B9A6-223523472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990600"/>
            <a:ext cx="91090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3600" dirty="0"/>
              <a:t>	Прямые </a:t>
            </a:r>
            <a:r>
              <a:rPr lang="en-US" altLang="ru-RU" sz="3600" i="1" dirty="0"/>
              <a:t>a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b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c</a:t>
            </a:r>
            <a:r>
              <a:rPr lang="ru-RU" altLang="ru-RU" sz="3600" dirty="0"/>
              <a:t> пересекаются в одной точке и прямые </a:t>
            </a:r>
            <a:r>
              <a:rPr lang="en-US" altLang="ru-RU" sz="3600" i="1" dirty="0"/>
              <a:t>b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c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d</a:t>
            </a:r>
            <a:r>
              <a:rPr lang="ru-RU" altLang="ru-RU" sz="3600" dirty="0"/>
              <a:t> пересекаются в одной точке. Что можно сказать о всех прямых </a:t>
            </a:r>
            <a:r>
              <a:rPr lang="en-US" altLang="ru-RU" sz="3600" i="1" dirty="0"/>
              <a:t>a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b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c</a:t>
            </a:r>
            <a:r>
              <a:rPr lang="ru-RU" altLang="ru-RU" sz="3600" dirty="0"/>
              <a:t>,</a:t>
            </a:r>
            <a:r>
              <a:rPr lang="ru-RU" altLang="ru-RU" sz="3600" i="1" dirty="0"/>
              <a:t> </a:t>
            </a:r>
            <a:r>
              <a:rPr lang="en-US" altLang="ru-RU" sz="3600" i="1" dirty="0"/>
              <a:t>d</a:t>
            </a:r>
            <a:r>
              <a:rPr lang="ru-RU" altLang="ru-RU" sz="3600" dirty="0"/>
              <a:t>? 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B87A7DFC-F810-4E44-B34C-B69916ADA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789363"/>
            <a:ext cx="8991600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	Ответ: </a:t>
            </a:r>
            <a:r>
              <a:rPr lang="ru-RU" altLang="ru-RU" sz="3600">
                <a:cs typeface="Times New Roman" panose="02020603050405020304" pitchFamily="18" charset="0"/>
              </a:rPr>
              <a:t>Пересекаются в одной точке, так как две прямые не могут иметь более одной общей точки.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7E47D8B-6913-413D-BEF2-777E3DA4E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4CD2E89A-21D7-4C1B-B8E1-1B204561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20713"/>
            <a:ext cx="9109075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3600"/>
              <a:t>	</a:t>
            </a:r>
            <a:r>
              <a:rPr lang="ru-RU" altLang="ru-RU"/>
              <a:t>На клетчатой бумаге изобразите прямую </a:t>
            </a:r>
            <a:r>
              <a:rPr lang="en-US" altLang="ru-RU" i="1"/>
              <a:t>AB </a:t>
            </a:r>
            <a:r>
              <a:rPr lang="ru-RU" altLang="ru-RU"/>
              <a:t>и точку </a:t>
            </a:r>
            <a:r>
              <a:rPr lang="en-US" altLang="ru-RU" i="1"/>
              <a:t>C</a:t>
            </a:r>
            <a:r>
              <a:rPr lang="ru-RU" altLang="ru-RU"/>
              <a:t>, как показано на рисунке. Через точку </a:t>
            </a:r>
            <a:r>
              <a:rPr lang="en-US" altLang="ru-RU" i="1"/>
              <a:t>C </a:t>
            </a:r>
            <a:r>
              <a:rPr lang="ru-RU" altLang="ru-RU"/>
              <a:t>проведите прямую, параллельную прямой </a:t>
            </a:r>
            <a:r>
              <a:rPr lang="en-US" altLang="ru-RU" i="1"/>
              <a:t>AB</a:t>
            </a:r>
            <a:r>
              <a:rPr lang="ru-RU" altLang="ru-RU"/>
              <a:t>.</a:t>
            </a:r>
          </a:p>
        </p:txBody>
      </p:sp>
      <p:pic>
        <p:nvPicPr>
          <p:cNvPr id="48132" name="Picture 2">
            <a:extLst>
              <a:ext uri="{FF2B5EF4-FFF2-40B4-BE49-F238E27FC236}">
                <a16:creationId xmlns:a16="http://schemas.microsoft.com/office/drawing/2014/main" id="{6E3D1032-8B5F-48F9-B9BD-0BEAFECB8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28938"/>
            <a:ext cx="75914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1E92108-8F9C-4F5A-A991-3B7E07059AF8}"/>
              </a:ext>
            </a:extLst>
          </p:cNvPr>
          <p:cNvGrpSpPr>
            <a:grpSpLocks/>
          </p:cNvGrpSpPr>
          <p:nvPr/>
        </p:nvGrpSpPr>
        <p:grpSpPr bwMode="auto">
          <a:xfrm>
            <a:off x="212725" y="2928938"/>
            <a:ext cx="8991600" cy="3579812"/>
            <a:chOff x="213437" y="2929012"/>
            <a:chExt cx="8991600" cy="3579318"/>
          </a:xfrm>
        </p:grpSpPr>
        <p:sp>
          <p:nvSpPr>
            <p:cNvPr id="48134" name="Text Box 4">
              <a:extLst>
                <a:ext uri="{FF2B5EF4-FFF2-40B4-BE49-F238E27FC236}">
                  <a16:creationId xmlns:a16="http://schemas.microsoft.com/office/drawing/2014/main" id="{A4C6EEA3-2FDA-450E-A439-6B72D02B78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437" y="5861999"/>
              <a:ext cx="89916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>
                <a:cs typeface="Times New Roman" panose="02020603050405020304" pitchFamily="18" charset="0"/>
              </a:endParaRPr>
            </a:p>
          </p:txBody>
        </p:sp>
        <p:pic>
          <p:nvPicPr>
            <p:cNvPr id="48135" name="Picture 3">
              <a:extLst>
                <a:ext uri="{FF2B5EF4-FFF2-40B4-BE49-F238E27FC236}">
                  <a16:creationId xmlns:a16="http://schemas.microsoft.com/office/drawing/2014/main" id="{0B2891BF-2CC8-4779-8969-575E9D8A10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2929012"/>
              <a:ext cx="7591425" cy="278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3234F1F-E746-458C-B6D0-939E684A1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80A55EB5-E76F-438A-AA4C-9C0830910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20713"/>
            <a:ext cx="91090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3600" dirty="0"/>
              <a:t>	Укажите прямые, изображенные на рисунке: а) параллельные прямой </a:t>
            </a:r>
            <a:r>
              <a:rPr lang="en-US" altLang="ru-RU" sz="3600" i="1" dirty="0"/>
              <a:t>a</a:t>
            </a:r>
            <a:r>
              <a:rPr lang="en-US" altLang="ru-RU" sz="3600" dirty="0"/>
              <a:t>;</a:t>
            </a:r>
            <a:r>
              <a:rPr lang="ru-RU" altLang="ru-RU" sz="3600" dirty="0"/>
              <a:t> б) пересекающие прямую </a:t>
            </a:r>
            <a:r>
              <a:rPr lang="en-US" altLang="ru-RU" sz="3600" i="1" dirty="0"/>
              <a:t>a</a:t>
            </a:r>
            <a:r>
              <a:rPr lang="ru-RU" altLang="ru-RU" sz="3600" dirty="0"/>
              <a:t>.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3B70415A-F2B4-4F10-AC7E-CED435CB4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360724"/>
            <a:ext cx="8991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solidFill>
                  <a:srgbClr val="FF3300"/>
                </a:solidFill>
              </a:rPr>
              <a:t>Ответ: </a:t>
            </a:r>
            <a:r>
              <a:rPr lang="ru-RU" altLang="ru-RU" sz="3600" dirty="0"/>
              <a:t>а) </a:t>
            </a:r>
            <a:r>
              <a:rPr lang="en-US" altLang="ru-RU" sz="3600" i="1" dirty="0"/>
              <a:t>f</a:t>
            </a:r>
            <a:r>
              <a:rPr lang="en-US" altLang="ru-RU" sz="3600" dirty="0"/>
              <a:t>; </a:t>
            </a:r>
            <a:endParaRPr lang="ru-RU" altLang="ru-RU" sz="3600" i="1" dirty="0">
              <a:cs typeface="Times New Roman" panose="02020603050405020304" pitchFamily="18" charset="0"/>
            </a:endParaRPr>
          </a:p>
        </p:txBody>
      </p:sp>
      <p:pic>
        <p:nvPicPr>
          <p:cNvPr id="50181" name="Picture 2">
            <a:extLst>
              <a:ext uri="{FF2B5EF4-FFF2-40B4-BE49-F238E27FC236}">
                <a16:creationId xmlns:a16="http://schemas.microsoft.com/office/drawing/2014/main" id="{299D7A31-8C77-4CD3-B2AE-72C086A7D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7" y="2309089"/>
            <a:ext cx="28384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9A3CE0F9-D14B-4F69-A9F3-03CF72620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08424"/>
            <a:ext cx="8991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/>
              <a:t>	    б)</a:t>
            </a:r>
            <a:r>
              <a:rPr lang="en-US" altLang="ru-RU" sz="3600" i="1" dirty="0"/>
              <a:t> b</a:t>
            </a:r>
            <a:r>
              <a:rPr lang="en-US" altLang="ru-RU" sz="3600" dirty="0"/>
              <a:t>, </a:t>
            </a:r>
            <a:r>
              <a:rPr lang="en-US" altLang="ru-RU" sz="3600" i="1" dirty="0"/>
              <a:t>c</a:t>
            </a:r>
            <a:r>
              <a:rPr lang="en-US" altLang="ru-RU" sz="3600" dirty="0"/>
              <a:t>, </a:t>
            </a:r>
            <a:r>
              <a:rPr lang="en-US" altLang="ru-RU" sz="3600" i="1" dirty="0"/>
              <a:t>d</a:t>
            </a:r>
            <a:r>
              <a:rPr lang="en-US" altLang="ru-RU" sz="3600" dirty="0"/>
              <a:t>, </a:t>
            </a:r>
            <a:r>
              <a:rPr lang="en-US" altLang="ru-RU" sz="3600" i="1" dirty="0"/>
              <a:t>e</a:t>
            </a:r>
            <a:r>
              <a:rPr lang="en-US" altLang="ru-RU" sz="3600" dirty="0"/>
              <a:t>, </a:t>
            </a:r>
            <a:r>
              <a:rPr lang="en-US" altLang="ru-RU" sz="3600" i="1" dirty="0"/>
              <a:t>g</a:t>
            </a:r>
            <a:r>
              <a:rPr lang="en-US" altLang="ru-RU" sz="3600" dirty="0"/>
              <a:t>, </a:t>
            </a:r>
            <a:r>
              <a:rPr lang="en-US" altLang="ru-RU" sz="3600" i="1" dirty="0"/>
              <a:t>h</a:t>
            </a:r>
            <a:r>
              <a:rPr lang="en-US" altLang="ru-RU" sz="3600" dirty="0"/>
              <a:t>, </a:t>
            </a:r>
            <a:r>
              <a:rPr lang="en-US" altLang="ru-RU" sz="3600" i="1" dirty="0"/>
              <a:t>p</a:t>
            </a:r>
            <a:r>
              <a:rPr lang="en-US" altLang="ru-RU" sz="3600" dirty="0"/>
              <a:t>, </a:t>
            </a:r>
            <a:r>
              <a:rPr lang="en-US" altLang="ru-RU" sz="3600" i="1" dirty="0"/>
              <a:t>q</a:t>
            </a:r>
            <a:r>
              <a:rPr lang="en-US" altLang="ru-RU" sz="3600" dirty="0"/>
              <a:t>, </a:t>
            </a:r>
            <a:r>
              <a:rPr lang="en-US" altLang="ru-RU" sz="3600" i="1" dirty="0"/>
              <a:t>r</a:t>
            </a:r>
            <a:r>
              <a:rPr lang="en-US" altLang="ru-RU" sz="3600" dirty="0"/>
              <a:t>.</a:t>
            </a:r>
            <a:endParaRPr lang="ru-RU" altLang="ru-RU" sz="3600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CF6324E-2343-4C0F-AAAA-76A55AC59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F7357377-2CE0-4E04-8960-92927FE91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Сколько прямых можно провести через: а) одну точку;</a:t>
            </a:r>
            <a:r>
              <a:rPr lang="ru-RU" altLang="ru-RU" sz="3600" dirty="0"/>
              <a:t> </a:t>
            </a:r>
            <a:r>
              <a:rPr lang="ru-RU" altLang="ru-RU" sz="3600" dirty="0">
                <a:cs typeface="Times New Roman" panose="02020603050405020304" pitchFamily="18" charset="0"/>
              </a:rPr>
              <a:t>б) две точки; в) три точки?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AA2E7069-B33B-49F5-80E8-DB289DC01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80027"/>
            <a:ext cx="899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solidFill>
                  <a:srgbClr val="FF3300"/>
                </a:solidFill>
              </a:rPr>
              <a:t>Ответ: </a:t>
            </a:r>
            <a:r>
              <a:rPr lang="ru-RU" altLang="ru-RU" sz="3600" dirty="0">
                <a:cs typeface="Times New Roman" panose="02020603050405020304" pitchFamily="18" charset="0"/>
              </a:rPr>
              <a:t>а) Бесконечно много; 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D7110CB1-CDEB-43FD-B587-784B0ACF7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5803"/>
            <a:ext cx="899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    б) одну;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1E9135C-FD7B-4A99-A6B2-72153F714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91579"/>
            <a:ext cx="899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    в) либо одну, либо ни одной.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" grpId="0" autoUpdateAnimBg="0"/>
      <p:bldP spid="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DE295EF-1A3A-4EC7-8550-892014D61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D22032BF-7DFB-4868-8739-F049ADA37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</a:t>
            </a:r>
            <a:r>
              <a:rPr lang="ru-RU" altLang="ru-RU"/>
              <a:t>Сколько прямых изображено на рисунке? Сколько у них точек попарных пересечений?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05E23221-F7AC-475D-A70A-5B7D76DDE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80038"/>
            <a:ext cx="769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 5 прямых, 10 точек.</a:t>
            </a:r>
          </a:p>
        </p:txBody>
      </p:sp>
      <p:pic>
        <p:nvPicPr>
          <p:cNvPr id="56325" name="Picture 2">
            <a:extLst>
              <a:ext uri="{FF2B5EF4-FFF2-40B4-BE49-F238E27FC236}">
                <a16:creationId xmlns:a16="http://schemas.microsoft.com/office/drawing/2014/main" id="{A8F82A9B-8110-4C78-ABF5-34347323C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2052638"/>
            <a:ext cx="62388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5">
            <a:extLst>
              <a:ext uri="{FF2B5EF4-FFF2-40B4-BE49-F238E27FC236}">
                <a16:creationId xmlns:a16="http://schemas.microsoft.com/office/drawing/2014/main" id="{1F2FD5AA-2460-4F90-A961-C82D73A7A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6083300"/>
            <a:ext cx="5254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б) 7 прямых, 21 точка.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1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2">
                <a:extLst>
                  <a:ext uri="{FF2B5EF4-FFF2-40B4-BE49-F238E27FC236}">
                    <a16:creationId xmlns:a16="http://schemas.microsoft.com/office/drawing/2014/main" id="{CEA4BDCF-4C9E-C635-1092-9345FBE5AF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987" y="1682236"/>
                <a:ext cx="8975725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ts val="0"/>
                  </a:spcBef>
                  <a:buFontTx/>
                  <a:buNone/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Если точка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принадлежит прямой</a:t>
                </a:r>
                <a:r>
                  <a:rPr lang="en-US" altLang="ru-RU" sz="24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, то говорят также, что прямая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проходит через точку</a:t>
                </a:r>
                <a:r>
                  <a:rPr lang="en-US" altLang="ru-RU" sz="24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и обозначают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4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22">
                <a:extLst>
                  <a:ext uri="{FF2B5EF4-FFF2-40B4-BE49-F238E27FC236}">
                    <a16:creationId xmlns:a16="http://schemas.microsoft.com/office/drawing/2014/main" id="{CEA4BDCF-4C9E-C635-1092-9345FBE5A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987" y="1682236"/>
                <a:ext cx="8975725" cy="892552"/>
              </a:xfrm>
              <a:prstGeom prst="rect">
                <a:avLst/>
              </a:prstGeom>
              <a:blipFill>
                <a:blip r:embed="rId3"/>
                <a:stretch>
                  <a:fillRect l="-1087" r="-1019" b="-150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7">
            <a:extLst>
              <a:ext uri="{FF2B5EF4-FFF2-40B4-BE49-F238E27FC236}">
                <a16:creationId xmlns:a16="http://schemas.microsoft.com/office/drawing/2014/main" id="{C5DBD2C4-D9BA-11B7-A1B5-C0FA33DEE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43539"/>
            <a:ext cx="20304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8">
            <a:extLst>
              <a:ext uri="{FF2B5EF4-FFF2-40B4-BE49-F238E27FC236}">
                <a16:creationId xmlns:a16="http://schemas.microsoft.com/office/drawing/2014/main" id="{EDA85928-789C-C7C1-7275-EA1CD5110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669" y="5309166"/>
            <a:ext cx="20304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Box 7">
            <a:extLst>
              <a:ext uri="{FF2B5EF4-FFF2-40B4-BE49-F238E27FC236}">
                <a16:creationId xmlns:a16="http://schemas.microsoft.com/office/drawing/2014/main" id="{DFF6D82B-9B6D-3DF6-4F31-4E9611476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592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Точки принадлежат плоскости. Прямые лежат в плоскости. Это означает, что все точки прямой принадлежат плоскости. При этом точки могут принадлежать данной прямой или не принадлежать ей.	</a:t>
            </a:r>
            <a:endParaRPr lang="ru-RU" altLang="ru-RU" sz="24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2">
                <a:extLst>
                  <a:ext uri="{FF2B5EF4-FFF2-40B4-BE49-F238E27FC236}">
                    <a16:creationId xmlns:a16="http://schemas.microsoft.com/office/drawing/2014/main" id="{CFBE5D95-725F-1E3D-28B6-CCFF163385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7987" y="4149989"/>
                <a:ext cx="8975725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ts val="0"/>
                  </a:spcBef>
                  <a:buNone/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Если точка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не принадлежит прямой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400" dirty="0"/>
                  <a:t>, то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говорят также, что прямая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не проходит через точку</a:t>
                </a:r>
                <a:r>
                  <a:rPr lang="en-US" altLang="ru-RU" sz="24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и обозначают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∉</m:t>
                    </m:r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altLang="ru-RU" sz="2400" dirty="0"/>
                  <a:t>.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7" name="Text Box 22">
                <a:extLst>
                  <a:ext uri="{FF2B5EF4-FFF2-40B4-BE49-F238E27FC236}">
                    <a16:creationId xmlns:a16="http://schemas.microsoft.com/office/drawing/2014/main" id="{CFBE5D95-725F-1E3D-28B6-CCFF16338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987" y="4149989"/>
                <a:ext cx="8975725" cy="892552"/>
              </a:xfrm>
              <a:prstGeom prst="rect">
                <a:avLst/>
              </a:prstGeom>
              <a:blipFill>
                <a:blip r:embed="rId6"/>
                <a:stretch>
                  <a:fillRect l="-1087" r="-1019" b="-150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2075CBC-C945-435D-A53C-645F3A162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515938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pic>
        <p:nvPicPr>
          <p:cNvPr id="58371" name="Picture 5">
            <a:extLst>
              <a:ext uri="{FF2B5EF4-FFF2-40B4-BE49-F238E27FC236}">
                <a16:creationId xmlns:a16="http://schemas.microsoft.com/office/drawing/2014/main" id="{977A65FC-35BA-4163-B3CF-1665E0B48AB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3038" y="3008313"/>
            <a:ext cx="2295525" cy="2058987"/>
          </a:xfrm>
          <a:noFill/>
        </p:spPr>
      </p:pic>
      <p:sp>
        <p:nvSpPr>
          <p:cNvPr id="58372" name="Text Box 3">
            <a:extLst>
              <a:ext uri="{FF2B5EF4-FFF2-40B4-BE49-F238E27FC236}">
                <a16:creationId xmlns:a16="http://schemas.microsoft.com/office/drawing/2014/main" id="{8C67A175-12E1-4C93-BB4F-11EA3B016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86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Сколько прямых можно провести через </a:t>
            </a:r>
            <a:r>
              <a:rPr lang="ru-RU" altLang="ru-RU" sz="3600"/>
              <a:t>различные пары из </a:t>
            </a:r>
            <a:r>
              <a:rPr lang="ru-RU" altLang="ru-RU" sz="3600">
                <a:cs typeface="Times New Roman" panose="02020603050405020304" pitchFamily="18" charset="0"/>
              </a:rPr>
              <a:t>трё</a:t>
            </a:r>
            <a:r>
              <a:rPr lang="ru-RU" altLang="ru-RU" sz="3600"/>
              <a:t>х</a:t>
            </a:r>
            <a:r>
              <a:rPr lang="ru-RU" altLang="ru-RU" sz="3600">
                <a:cs typeface="Times New Roman" panose="02020603050405020304" pitchFamily="18" charset="0"/>
              </a:rPr>
              <a:t> точ</a:t>
            </a:r>
            <a:r>
              <a:rPr lang="ru-RU" altLang="ru-RU" sz="3600"/>
              <a:t>ек, не принадлежащих одной прямой</a:t>
            </a:r>
            <a:r>
              <a:rPr lang="ru-RU" altLang="ru-RU" sz="360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61449" name="Group 9">
            <a:extLst>
              <a:ext uri="{FF2B5EF4-FFF2-40B4-BE49-F238E27FC236}">
                <a16:creationId xmlns:a16="http://schemas.microsoft.com/office/drawing/2014/main" id="{EEFC48F9-1377-493F-B3A7-0783C76A2197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857500"/>
            <a:ext cx="4992687" cy="3589338"/>
            <a:chOff x="1837" y="1800"/>
            <a:chExt cx="3145" cy="2261"/>
          </a:xfrm>
        </p:grpSpPr>
        <p:sp>
          <p:nvSpPr>
            <p:cNvPr id="58374" name="Text Box 4">
              <a:extLst>
                <a:ext uri="{FF2B5EF4-FFF2-40B4-BE49-F238E27FC236}">
                  <a16:creationId xmlns:a16="http://schemas.microsoft.com/office/drawing/2014/main" id="{C08B0252-8EA9-4F32-BF1B-58D7B423C6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7" y="3657"/>
              <a:ext cx="233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Три.</a:t>
              </a:r>
              <a:r>
                <a:rPr lang="ru-RU" altLang="ru-RU" sz="36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8375" name="Picture 7">
              <a:extLst>
                <a:ext uri="{FF2B5EF4-FFF2-40B4-BE49-F238E27FC236}">
                  <a16:creationId xmlns:a16="http://schemas.microsoft.com/office/drawing/2014/main" id="{8FB6661B-9E02-4BC7-BA94-A55B6308F7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4" y="1800"/>
              <a:ext cx="1708" cy="1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D0CA0840-160D-4D2C-8B3E-0380C9372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pic>
        <p:nvPicPr>
          <p:cNvPr id="60419" name="Picture 5">
            <a:extLst>
              <a:ext uri="{FF2B5EF4-FFF2-40B4-BE49-F238E27FC236}">
                <a16:creationId xmlns:a16="http://schemas.microsoft.com/office/drawing/2014/main" id="{4C591313-CC4D-4B97-AFE0-219325694C9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1925" y="3276600"/>
            <a:ext cx="2317750" cy="2081213"/>
          </a:xfrm>
          <a:noFill/>
        </p:spPr>
      </p:pic>
      <p:sp>
        <p:nvSpPr>
          <p:cNvPr id="60420" name="Text Box 3">
            <a:extLst>
              <a:ext uri="{FF2B5EF4-FFF2-40B4-BE49-F238E27FC236}">
                <a16:creationId xmlns:a16="http://schemas.microsoft.com/office/drawing/2014/main" id="{DFD304FA-74B7-430D-B0BB-03A24F43A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868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Сколько прямых можно провести через </a:t>
            </a:r>
            <a:r>
              <a:rPr lang="ru-RU" altLang="ru-RU" sz="3600" dirty="0"/>
              <a:t>различные пары из четырёх</a:t>
            </a:r>
            <a:r>
              <a:rPr lang="ru-RU" altLang="ru-RU" sz="3600" dirty="0">
                <a:cs typeface="Times New Roman" panose="02020603050405020304" pitchFamily="18" charset="0"/>
              </a:rPr>
              <a:t> точ</a:t>
            </a:r>
            <a:r>
              <a:rPr lang="ru-RU" altLang="ru-RU" sz="3600" dirty="0"/>
              <a:t>ек, ни какие три из которых не принадлежат  одной прямой</a:t>
            </a:r>
            <a:r>
              <a:rPr lang="ru-RU" altLang="ru-RU" sz="3600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63497" name="Group 9">
            <a:extLst>
              <a:ext uri="{FF2B5EF4-FFF2-40B4-BE49-F238E27FC236}">
                <a16:creationId xmlns:a16="http://schemas.microsoft.com/office/drawing/2014/main" id="{0641E4D4-989E-4B3C-B912-18C4D13A5B99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3141663"/>
            <a:ext cx="5281612" cy="3376612"/>
            <a:chOff x="1655" y="1979"/>
            <a:chExt cx="3327" cy="2127"/>
          </a:xfrm>
        </p:grpSpPr>
        <p:sp>
          <p:nvSpPr>
            <p:cNvPr id="60422" name="Text Box 4">
              <a:extLst>
                <a:ext uri="{FF2B5EF4-FFF2-40B4-BE49-F238E27FC236}">
                  <a16:creationId xmlns:a16="http://schemas.microsoft.com/office/drawing/2014/main" id="{CBC894D8-D7D9-44A1-A436-B22C941AE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3702"/>
              <a:ext cx="22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6.</a:t>
              </a:r>
              <a:r>
                <a:rPr lang="ru-RU" altLang="ru-RU" sz="36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60423" name="Picture 7">
              <a:extLst>
                <a:ext uri="{FF2B5EF4-FFF2-40B4-BE49-F238E27FC236}">
                  <a16:creationId xmlns:a16="http://schemas.microsoft.com/office/drawing/2014/main" id="{C54218C4-EE4B-4E58-B118-B714D2752B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4" y="1979"/>
              <a:ext cx="1708" cy="1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000AFE0A-7A40-4F0D-AE5B-2C13558D5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87375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62467" name="Picture 5">
            <a:extLst>
              <a:ext uri="{FF2B5EF4-FFF2-40B4-BE49-F238E27FC236}">
                <a16:creationId xmlns:a16="http://schemas.microsoft.com/office/drawing/2014/main" id="{1995EDD3-4306-4852-81EC-3A2AAB1F9F6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82725" y="2997200"/>
            <a:ext cx="2216150" cy="2081213"/>
          </a:xfrm>
          <a:noFill/>
        </p:spPr>
      </p:pic>
      <p:sp>
        <p:nvSpPr>
          <p:cNvPr id="62468" name="Text Box 3">
            <a:extLst>
              <a:ext uri="{FF2B5EF4-FFF2-40B4-BE49-F238E27FC236}">
                <a16:creationId xmlns:a16="http://schemas.microsoft.com/office/drawing/2014/main" id="{6E1B0380-AAC2-46AC-89F1-7B6B7ABA1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92150"/>
            <a:ext cx="86868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Сколько прямых можно провести через </a:t>
            </a:r>
            <a:r>
              <a:rPr lang="ru-RU" altLang="ru-RU" sz="3600" dirty="0"/>
              <a:t>различные пары из пяти</a:t>
            </a:r>
            <a:r>
              <a:rPr lang="ru-RU" altLang="ru-RU" sz="3600" dirty="0">
                <a:cs typeface="Times New Roman" panose="02020603050405020304" pitchFamily="18" charset="0"/>
              </a:rPr>
              <a:t> точ</a:t>
            </a:r>
            <a:r>
              <a:rPr lang="ru-RU" altLang="ru-RU" sz="3600" dirty="0"/>
              <a:t>ек, ни какие три из которых не принадлежат одной прямой</a:t>
            </a:r>
            <a:r>
              <a:rPr lang="ru-RU" altLang="ru-RU" sz="3600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65545" name="Group 9">
            <a:extLst>
              <a:ext uri="{FF2B5EF4-FFF2-40B4-BE49-F238E27FC236}">
                <a16:creationId xmlns:a16="http://schemas.microsoft.com/office/drawing/2014/main" id="{6793ED86-19B5-4C00-A99F-B76713157C33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2851150"/>
            <a:ext cx="4808538" cy="3595688"/>
            <a:chOff x="1882" y="1796"/>
            <a:chExt cx="3029" cy="2265"/>
          </a:xfrm>
        </p:grpSpPr>
        <p:sp>
          <p:nvSpPr>
            <p:cNvPr id="62470" name="Text Box 4">
              <a:extLst>
                <a:ext uri="{FF2B5EF4-FFF2-40B4-BE49-F238E27FC236}">
                  <a16:creationId xmlns:a16="http://schemas.microsoft.com/office/drawing/2014/main" id="{EFE051F7-B15A-4AA7-8279-17176E7D9A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3657"/>
              <a:ext cx="192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10.</a:t>
              </a:r>
              <a:r>
                <a:rPr lang="ru-RU" altLang="ru-RU" sz="36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62471" name="Picture 7">
              <a:extLst>
                <a:ext uri="{FF2B5EF4-FFF2-40B4-BE49-F238E27FC236}">
                  <a16:creationId xmlns:a16="http://schemas.microsoft.com/office/drawing/2014/main" id="{DAC7C78F-5CB6-422E-B9D3-826176035E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5" y="1796"/>
              <a:ext cx="1566" cy="14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58CFA5C-2395-4221-8294-1AA1A3757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404813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0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154D20BE-33C9-484E-AF91-B9413424C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3375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Сколько прямых можно провести через </a:t>
            </a:r>
            <a:r>
              <a:rPr lang="ru-RU" altLang="ru-RU" sz="2400" dirty="0"/>
              <a:t>различные пары из </a:t>
            </a:r>
            <a:r>
              <a:rPr lang="en-US" altLang="ru-RU" sz="2400" i="1" dirty="0"/>
              <a:t>n</a:t>
            </a:r>
            <a:r>
              <a:rPr lang="ru-RU" altLang="ru-RU" sz="2400" dirty="0">
                <a:cs typeface="Times New Roman" panose="02020603050405020304" pitchFamily="18" charset="0"/>
              </a:rPr>
              <a:t> точ</a:t>
            </a:r>
            <a:r>
              <a:rPr lang="ru-RU" altLang="ru-RU" sz="2400" dirty="0"/>
              <a:t>ек, ни какие три из которых не лежат на одной прямой</a:t>
            </a:r>
            <a:r>
              <a:rPr lang="ru-RU" altLang="ru-RU" sz="2400" dirty="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2926724-ADF7-4A31-AD9F-0B8D6E990D6E}"/>
              </a:ext>
            </a:extLst>
          </p:cNvPr>
          <p:cNvGrpSpPr/>
          <p:nvPr/>
        </p:nvGrpSpPr>
        <p:grpSpPr>
          <a:xfrm>
            <a:off x="2729" y="1052736"/>
            <a:ext cx="9144000" cy="5805263"/>
            <a:chOff x="2729" y="1052736"/>
            <a:chExt cx="9144000" cy="5805263"/>
          </a:xfrm>
        </p:grpSpPr>
        <p:pic>
          <p:nvPicPr>
            <p:cNvPr id="64518" name="Picture 8">
              <a:extLst>
                <a:ext uri="{FF2B5EF4-FFF2-40B4-BE49-F238E27FC236}">
                  <a16:creationId xmlns:a16="http://schemas.microsoft.com/office/drawing/2014/main" id="{FE80C9F5-2B3D-4C92-A013-E896503D64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239" y="4788474"/>
              <a:ext cx="2303834" cy="2069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4">
                  <a:extLst>
                    <a:ext uri="{FF2B5EF4-FFF2-40B4-BE49-F238E27FC236}">
                      <a16:creationId xmlns:a16="http://schemas.microsoft.com/office/drawing/2014/main" id="{ADEC40B8-D02E-44C0-BC15-AD16337566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29" y="1052736"/>
                  <a:ext cx="9144000" cy="43100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</a:pPr>
                  <a:r>
                    <a:rPr lang="ru-RU" sz="20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sz="2200" dirty="0">
                      <a:solidFill>
                        <a:srgbClr val="FF3300"/>
                      </a:solidFill>
                    </a:rPr>
                    <a:t>Решение 1.</a:t>
                  </a:r>
                  <a:r>
                    <a:rPr lang="ru-RU" sz="2200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sz="2200" dirty="0">
                      <a:cs typeface="Times New Roman" pitchFamily="18" charset="0"/>
                    </a:rPr>
                    <a:t>Пусть </a:t>
                  </a:r>
                  <a:r>
                    <a:rPr lang="en-US" sz="2200" i="1" dirty="0">
                      <a:cs typeface="Times New Roman" pitchFamily="18" charset="0"/>
                    </a:rPr>
                    <a:t>A</a:t>
                  </a:r>
                  <a:r>
                    <a:rPr lang="ru-RU" sz="2200" baseline="-30000" dirty="0">
                      <a:cs typeface="Times New Roman" pitchFamily="18" charset="0"/>
                    </a:rPr>
                    <a:t>1</a:t>
                  </a:r>
                  <a:r>
                    <a:rPr lang="ru-RU" sz="2200" dirty="0">
                      <a:cs typeface="Times New Roman" pitchFamily="18" charset="0"/>
                    </a:rPr>
                    <a:t>, …, </a:t>
                  </a:r>
                  <a:r>
                    <a:rPr lang="en-US" sz="2200" i="1" dirty="0">
                      <a:cs typeface="Times New Roman" pitchFamily="18" charset="0"/>
                    </a:rPr>
                    <a:t>A</a:t>
                  </a:r>
                  <a:r>
                    <a:rPr lang="en-US" sz="2200" i="1" baseline="-30000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– 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точек, никакие три из которых не лежат на одной прямой. </a:t>
                  </a:r>
                  <a:r>
                    <a:rPr lang="ru-RU" sz="2200" dirty="0"/>
                    <a:t>Зафиксируем </a:t>
                  </a:r>
                  <a:r>
                    <a:rPr lang="ru-RU" sz="2200" dirty="0">
                      <a:cs typeface="Times New Roman" pitchFamily="18" charset="0"/>
                    </a:rPr>
                    <a:t>точку </a:t>
                  </a:r>
                  <a:r>
                    <a:rPr lang="en-US" sz="2200" i="1" dirty="0">
                      <a:cs typeface="Times New Roman" pitchFamily="18" charset="0"/>
                    </a:rPr>
                    <a:t>A</a:t>
                  </a:r>
                  <a:r>
                    <a:rPr lang="ru-RU" sz="2200" baseline="-30000" dirty="0">
                      <a:cs typeface="Times New Roman" pitchFamily="18" charset="0"/>
                    </a:rPr>
                    <a:t>1</a:t>
                  </a:r>
                  <a:r>
                    <a:rPr lang="ru-RU" sz="2200" dirty="0">
                      <a:cs typeface="Times New Roman" pitchFamily="18" charset="0"/>
                    </a:rPr>
                    <a:t>. Так как число оставшихся точек равно 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– 1 и через каждую из них и точку </a:t>
                  </a:r>
                  <a:r>
                    <a:rPr lang="en-US" sz="2200" i="1" dirty="0">
                      <a:cs typeface="Times New Roman" pitchFamily="18" charset="0"/>
                    </a:rPr>
                    <a:t>A</a:t>
                  </a:r>
                  <a:r>
                    <a:rPr lang="ru-RU" sz="2200" baseline="-30000" dirty="0">
                      <a:cs typeface="Times New Roman" pitchFamily="18" charset="0"/>
                    </a:rPr>
                    <a:t>1</a:t>
                  </a:r>
                  <a:r>
                    <a:rPr lang="ru-RU" sz="2200" dirty="0">
                      <a:cs typeface="Times New Roman" pitchFamily="18" charset="0"/>
                    </a:rPr>
                    <a:t> проходит одна прямая, то </a:t>
                  </a:r>
                  <a:r>
                    <a:rPr lang="ru-RU" sz="2200" dirty="0"/>
                    <a:t>через точку </a:t>
                  </a:r>
                  <a:r>
                    <a:rPr lang="en-US" sz="2200" i="1" dirty="0"/>
                    <a:t>A</a:t>
                  </a:r>
                  <a:r>
                    <a:rPr lang="en-US" sz="2200" baseline="-25000" dirty="0"/>
                    <a:t>1</a:t>
                  </a:r>
                  <a:r>
                    <a:rPr lang="ru-RU" sz="2200" baseline="-25000" dirty="0"/>
                    <a:t> </a:t>
                  </a:r>
                  <a:r>
                    <a:rPr lang="ru-RU" sz="2200" dirty="0"/>
                    <a:t>будет проходить</a:t>
                  </a:r>
                  <a:r>
                    <a:rPr lang="ru-RU" sz="2200" dirty="0">
                      <a:cs typeface="Times New Roman" pitchFamily="18" charset="0"/>
                    </a:rPr>
                    <a:t> 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– 1</a:t>
                  </a:r>
                  <a:r>
                    <a:rPr lang="ru-RU" sz="2200" dirty="0"/>
                    <a:t> прямая</a:t>
                  </a:r>
                  <a:r>
                    <a:rPr lang="ru-RU" sz="2200" dirty="0">
                      <a:cs typeface="Times New Roman" pitchFamily="18" charset="0"/>
                    </a:rPr>
                    <a:t>. Заметим, что рассуждения, проведенные для точки </a:t>
                  </a:r>
                  <a:r>
                    <a:rPr lang="en-US" sz="2200" i="1" dirty="0">
                      <a:cs typeface="Times New Roman" pitchFamily="18" charset="0"/>
                    </a:rPr>
                    <a:t>A</a:t>
                  </a:r>
                  <a:r>
                    <a:rPr lang="ru-RU" sz="2200" baseline="-30000" dirty="0">
                      <a:cs typeface="Times New Roman" pitchFamily="18" charset="0"/>
                    </a:rPr>
                    <a:t>1</a:t>
                  </a:r>
                  <a:r>
                    <a:rPr lang="ru-RU" sz="2200" dirty="0">
                      <a:cs typeface="Times New Roman" pitchFamily="18" charset="0"/>
                    </a:rPr>
                    <a:t>, справедливы для любой </a:t>
                  </a:r>
                  <a:r>
                    <a:rPr lang="ru-RU" sz="2200" dirty="0"/>
                    <a:t>другой </a:t>
                  </a:r>
                  <a:r>
                    <a:rPr lang="ru-RU" sz="2200" dirty="0">
                      <a:cs typeface="Times New Roman" pitchFamily="18" charset="0"/>
                    </a:rPr>
                    <a:t>точки. Поскольку всего </a:t>
                  </a:r>
                  <a:r>
                    <a:rPr lang="en-US" sz="2200" i="1" dirty="0"/>
                    <a:t>n</a:t>
                  </a:r>
                  <a:r>
                    <a:rPr lang="ru-RU" sz="2200" dirty="0"/>
                    <a:t> </a:t>
                  </a:r>
                  <a:r>
                    <a:rPr lang="ru-RU" sz="2200" dirty="0">
                      <a:cs typeface="Times New Roman" pitchFamily="18" charset="0"/>
                    </a:rPr>
                    <a:t>точек и через каждую из них проходит 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– 1 прямая, то число </a:t>
                  </a:r>
                  <a:r>
                    <a:rPr lang="ru-RU" sz="2200" dirty="0"/>
                    <a:t>прямых, </a:t>
                  </a:r>
                  <a:r>
                    <a:rPr lang="ru-RU" sz="2200" dirty="0">
                      <a:cs typeface="Times New Roman" pitchFamily="18" charset="0"/>
                    </a:rPr>
                    <a:t>посчитанных </a:t>
                  </a:r>
                  <a:r>
                    <a:rPr lang="ru-RU" sz="2200" dirty="0"/>
                    <a:t>для всех точек,</a:t>
                  </a:r>
                  <a:r>
                    <a:rPr lang="ru-RU" sz="2200" dirty="0">
                      <a:cs typeface="Times New Roman" pitchFamily="18" charset="0"/>
                    </a:rPr>
                    <a:t> будет равно 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(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– 1). </a:t>
                  </a:r>
                  <a:r>
                    <a:rPr lang="ru-RU" sz="2200" dirty="0"/>
                    <a:t>При этом, поскольку одна прямая проходит через две точки, то </a:t>
                  </a:r>
                  <a:r>
                    <a:rPr lang="ru-RU" sz="2200" dirty="0">
                      <a:cs typeface="Times New Roman" pitchFamily="18" charset="0"/>
                    </a:rPr>
                    <a:t>каждую прямую посчита</a:t>
                  </a:r>
                  <a:r>
                    <a:rPr lang="ru-RU" sz="2200" dirty="0"/>
                    <a:t>ем</a:t>
                  </a:r>
                  <a:r>
                    <a:rPr lang="ru-RU" sz="2200" dirty="0">
                      <a:cs typeface="Times New Roman" pitchFamily="18" charset="0"/>
                    </a:rPr>
                    <a:t> дважды</a:t>
                  </a:r>
                  <a:r>
                    <a:rPr lang="ru-RU" sz="2200" dirty="0"/>
                    <a:t>, один раз как прямую, проходящую через одну точку, а другой – как прямую, проходящую через вторую точку.</a:t>
                  </a:r>
                  <a:r>
                    <a:rPr lang="ru-RU" sz="2200" dirty="0">
                      <a:cs typeface="Times New Roman" pitchFamily="18" charset="0"/>
                    </a:rPr>
                    <a:t> </a:t>
                  </a:r>
                  <a:r>
                    <a:rPr lang="ru-RU" sz="2200" dirty="0"/>
                    <a:t>Следовательно, </a:t>
                  </a:r>
                  <a:r>
                    <a:rPr lang="ru-RU" sz="2200" dirty="0">
                      <a:cs typeface="Times New Roman" pitchFamily="18" charset="0"/>
                    </a:rPr>
                    <a:t>число прямых, проходящих через различные пары из </a:t>
                  </a:r>
                  <a:r>
                    <a:rPr lang="en-US" sz="2200" i="1" dirty="0">
                      <a:cs typeface="Times New Roman" pitchFamily="18" charset="0"/>
                    </a:rPr>
                    <a:t>n</a:t>
                  </a:r>
                  <a:r>
                    <a:rPr lang="ru-RU" sz="2200" dirty="0">
                      <a:cs typeface="Times New Roman" pitchFamily="18" charset="0"/>
                    </a:rPr>
                    <a:t> данных точек, </a:t>
                  </a:r>
                  <a:r>
                    <a:rPr lang="ru-RU" sz="2200" dirty="0"/>
                    <a:t>будет </a:t>
                  </a:r>
                  <a:r>
                    <a:rPr lang="ru-RU" sz="2200" dirty="0">
                      <a:cs typeface="Times New Roman" pitchFamily="18" charset="0"/>
                    </a:rPr>
                    <a:t>равно </a:t>
                  </a:r>
                  <a:r>
                    <a:rPr lang="ru-RU" sz="22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ru-RU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0" smtClean="0">
                          <a:latin typeface="Cambria Math"/>
                        </a:rPr>
                        <m:t>.</m:t>
                      </m:r>
                    </m:oMath>
                  </a14:m>
                  <a:r>
                    <a:rPr lang="ru-RU" sz="2200" dirty="0"/>
                    <a:t> </a:t>
                  </a:r>
                  <a:r>
                    <a:rPr lang="ru-RU" sz="2000" dirty="0">
                      <a:cs typeface="Times New Roman" pitchFamily="18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7" name="Text Box 4">
                  <a:extLst>
                    <a:ext uri="{FF2B5EF4-FFF2-40B4-BE49-F238E27FC236}">
                      <a16:creationId xmlns:a16="http://schemas.microsoft.com/office/drawing/2014/main" id="{ADEC40B8-D02E-44C0-BC15-AD16337566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29" y="1052736"/>
                  <a:ext cx="9144000" cy="4310062"/>
                </a:xfrm>
                <a:prstGeom prst="rect">
                  <a:avLst/>
                </a:prstGeom>
                <a:blipFill>
                  <a:blip r:embed="rId4"/>
                  <a:stretch>
                    <a:fillRect l="-867" t="-990" r="-867" b="-14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775" name="Text Box 4"/>
              <p:cNvSpPr txBox="1">
                <a:spLocks noChangeArrowheads="1"/>
              </p:cNvSpPr>
              <p:nvPr/>
            </p:nvSpPr>
            <p:spPr bwMode="auto">
              <a:xfrm>
                <a:off x="-28575" y="5358"/>
                <a:ext cx="9144000" cy="39550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sz="2000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solidFill>
                      <a:srgbClr val="FF3300"/>
                    </a:solidFill>
                  </a:rPr>
                  <a:t>Решение 2. </a:t>
                </a:r>
                <a:r>
                  <a:rPr lang="ru-RU" dirty="0"/>
                  <a:t>Выясним, на сколько увеличивается число прямых при добавлении новой точки к данным. Через две точки проходит одна прямая. Если к данным точкам добавляется третья точка, то к этой прямой добавляется две прямые, проходящие через третью точку и одну из двух данных. Аналогично, если добавить </a:t>
                </a:r>
                <a:r>
                  <a:rPr lang="en-US" i="1" dirty="0"/>
                  <a:t>n</a:t>
                </a:r>
                <a:r>
                  <a:rPr lang="ru-RU" dirty="0"/>
                  <a:t>-ю точку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n</a:t>
                </a:r>
                <a:r>
                  <a:rPr lang="en-US" i="1" dirty="0"/>
                  <a:t> </a:t>
                </a:r>
                <a:r>
                  <a:rPr lang="ru-RU" dirty="0"/>
                  <a:t>к данным </a:t>
                </a:r>
                <a:r>
                  <a:rPr lang="en-US" i="1" dirty="0"/>
                  <a:t>n</a:t>
                </a:r>
                <a:r>
                  <a:rPr lang="ru-RU" dirty="0"/>
                  <a:t> – 1 точкам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ru-RU" dirty="0"/>
                  <a:t>, …,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n</a:t>
                </a:r>
                <a:r>
                  <a:rPr lang="ru-RU" baseline="-25000" dirty="0"/>
                  <a:t>-1</a:t>
                </a:r>
                <a:r>
                  <a:rPr lang="ru-RU" dirty="0"/>
                  <a:t>, то к числу прямых, проходящих через различные пары из точек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ru-RU" dirty="0"/>
                  <a:t>, …,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n</a:t>
                </a:r>
                <a:r>
                  <a:rPr lang="ru-RU" baseline="-25000" dirty="0"/>
                  <a:t>-1</a:t>
                </a:r>
                <a:r>
                  <a:rPr lang="ru-RU" dirty="0"/>
                  <a:t>, добавится    </a:t>
                </a:r>
                <a:r>
                  <a:rPr lang="en-US" i="1" dirty="0"/>
                  <a:t>n</a:t>
                </a:r>
                <a:r>
                  <a:rPr lang="en-US" dirty="0"/>
                  <a:t> </a:t>
                </a:r>
                <a:r>
                  <a:rPr lang="ru-RU" dirty="0"/>
                  <a:t>– 1 прямая, проходящих через точку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n</a:t>
                </a:r>
                <a:r>
                  <a:rPr lang="en-US" i="1" dirty="0"/>
                  <a:t> </a:t>
                </a:r>
                <a:r>
                  <a:rPr lang="ru-RU" dirty="0"/>
                  <a:t>и одну из точек. Таким образом, общее число прямых равно сумме 1 + 2 + … + </a:t>
                </a:r>
                <a:r>
                  <a:rPr lang="en-US" i="1" dirty="0"/>
                  <a:t>n</a:t>
                </a:r>
                <a:r>
                  <a:rPr lang="ru-RU" dirty="0"/>
                  <a:t> – 1. Эта сумма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𝑛</m:t>
                        </m:r>
                        <m:r>
                          <a:rPr lang="ru-RU" i="1">
                            <a:latin typeface="Cambria Math"/>
                          </a:rPr>
                          <m:t>(</m:t>
                        </m:r>
                        <m:r>
                          <a:rPr lang="ru-RU" i="1">
                            <a:latin typeface="Cambria Math"/>
                          </a:rPr>
                          <m:t>𝑛</m:t>
                        </m:r>
                        <m:r>
                          <a:rPr lang="ru-RU" i="1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  <a:endParaRPr lang="ru-RU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77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8575" y="5358"/>
                <a:ext cx="9144000" cy="3955057"/>
              </a:xfrm>
              <a:prstGeom prst="rect">
                <a:avLst/>
              </a:prstGeom>
              <a:blipFill>
                <a:blip r:embed="rId3"/>
                <a:stretch>
                  <a:fillRect l="-1000" t="-1233" r="-1067" b="-4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960415"/>
            <a:ext cx="2981325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047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775" name="Text Box 4"/>
              <p:cNvSpPr txBox="1">
                <a:spLocks noChangeArrowheads="1"/>
              </p:cNvSpPr>
              <p:nvPr/>
            </p:nvSpPr>
            <p:spPr bwMode="auto">
              <a:xfrm>
                <a:off x="-28575" y="5358"/>
                <a:ext cx="9144000" cy="4832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sz="2000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Полученная формула числа прямых имеет большое значение, в дальнейшем будет появляться при решении различных комбинаторных задач. Поскольку каждая прямая однозначно задается двумя точками, мы, по существу, вычислили, сколько различных пар можно составить из </a:t>
                </a:r>
                <a:r>
                  <a:rPr lang="en-US" sz="2800" i="1" dirty="0"/>
                  <a:t>n </a:t>
                </a:r>
                <a:r>
                  <a:rPr lang="ru-RU" sz="2800" dirty="0"/>
                  <a:t>элементов. При этом не имеет значение, какие это элементы. Число таких пар называется числом сочетаний из </a:t>
                </a:r>
                <a:r>
                  <a:rPr lang="en-US" sz="2800" i="1" dirty="0"/>
                  <a:t>n</a:t>
                </a:r>
                <a:r>
                  <a:rPr lang="ru-RU" sz="2800" dirty="0"/>
                  <a:t> элементов по два и обозначается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sz="2800" b="0" i="1" baseline="30000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ru-RU" sz="2800" baseline="30000" dirty="0"/>
                  <a:t>.</a:t>
                </a:r>
                <a:r>
                  <a:rPr lang="ru-RU" sz="2800" dirty="0"/>
                  <a:t> Например, если в классе 20 учеников, то число различных пар, которые можно образовать из учеников этого класса, равно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20</m:t>
                        </m:r>
                      </m:sub>
                      <m:sup>
                        <m:r>
                          <a:rPr lang="en-US" sz="2800" i="1" baseline="3000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ru-RU" sz="2800" dirty="0"/>
                  <a:t> = 190. </a:t>
                </a:r>
                <a:endParaRPr lang="ru-RU" sz="2800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77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8575" y="5358"/>
                <a:ext cx="9144000" cy="4832092"/>
              </a:xfrm>
              <a:prstGeom prst="rect">
                <a:avLst/>
              </a:prstGeom>
              <a:blipFill>
                <a:blip r:embed="rId3"/>
                <a:stretch>
                  <a:fillRect l="-1333" t="-1387" r="-1400" b="-25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656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AE01B5AF-AA48-48AD-A12E-49B197104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E6F82690-2A6C-4B4E-9BF6-882016411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3600">
                <a:cs typeface="Times New Roman" panose="02020603050405020304" pitchFamily="18" charset="0"/>
              </a:rPr>
              <a:t>	</a:t>
            </a:r>
            <a:r>
              <a:rPr lang="ru-RU" altLang="ru-RU" sz="3600">
                <a:cs typeface="Times New Roman" panose="02020603050405020304" pitchFamily="18" charset="0"/>
              </a:rPr>
              <a:t>Сколько </a:t>
            </a:r>
            <a:r>
              <a:rPr lang="ru-RU" altLang="ru-RU" sz="3600"/>
              <a:t>различных </a:t>
            </a:r>
            <a:r>
              <a:rPr lang="ru-RU" altLang="ru-RU" sz="3600">
                <a:cs typeface="Times New Roman" panose="02020603050405020304" pitchFamily="18" charset="0"/>
              </a:rPr>
              <a:t>точек попарных пересечений могут  иметь три прямые? </a:t>
            </a:r>
          </a:p>
        </p:txBody>
      </p:sp>
      <p:grpSp>
        <p:nvGrpSpPr>
          <p:cNvPr id="69639" name="Group 7">
            <a:extLst>
              <a:ext uri="{FF2B5EF4-FFF2-40B4-BE49-F238E27FC236}">
                <a16:creationId xmlns:a16="http://schemas.microsoft.com/office/drawing/2014/main" id="{8492F70E-EEB5-4E27-A195-F671A53DCB2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590800"/>
            <a:ext cx="8991600" cy="2541588"/>
            <a:chOff x="96" y="1632"/>
            <a:chExt cx="5664" cy="1601"/>
          </a:xfrm>
        </p:grpSpPr>
        <p:sp>
          <p:nvSpPr>
            <p:cNvPr id="66565" name="Text Box 4">
              <a:extLst>
                <a:ext uri="{FF2B5EF4-FFF2-40B4-BE49-F238E27FC236}">
                  <a16:creationId xmlns:a16="http://schemas.microsoft.com/office/drawing/2014/main" id="{91094C08-0A11-455C-BAF0-23849B0E2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632"/>
              <a:ext cx="56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Н</a:t>
              </a:r>
              <a:r>
                <a:rPr lang="ru-RU" altLang="ru-RU" sz="3600">
                  <a:cs typeface="Times New Roman" panose="02020603050405020304" pitchFamily="18" charset="0"/>
                </a:rPr>
                <a:t>и одной, одну, две, три. </a:t>
              </a:r>
            </a:p>
          </p:txBody>
        </p:sp>
        <p:pic>
          <p:nvPicPr>
            <p:cNvPr id="66566" name="Picture 6">
              <a:extLst>
                <a:ext uri="{FF2B5EF4-FFF2-40B4-BE49-F238E27FC236}">
                  <a16:creationId xmlns:a16="http://schemas.microsoft.com/office/drawing/2014/main" id="{D556AC17-6EE7-48F9-ABA9-0E03B0AA3C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496"/>
              <a:ext cx="4666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7551A2F7-B1B3-4F31-B1D6-654D74097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587375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DEE017F9-5C5F-4292-8366-61EF10170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86868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3600"/>
              <a:t>	</a:t>
            </a:r>
            <a:r>
              <a:rPr lang="ru-RU" altLang="ru-RU" sz="3600"/>
              <a:t>Какое наибольшее число </a:t>
            </a:r>
            <a:r>
              <a:rPr lang="ru-RU" altLang="ru-RU" sz="3600">
                <a:cs typeface="Times New Roman" panose="02020603050405020304" pitchFamily="18" charset="0"/>
              </a:rPr>
              <a:t>точек попарных пересечений могут  иметь </a:t>
            </a:r>
            <a:r>
              <a:rPr lang="ru-RU" altLang="ru-RU" sz="3600"/>
              <a:t>четыре</a:t>
            </a:r>
            <a:r>
              <a:rPr lang="ru-RU" altLang="ru-RU" sz="3600">
                <a:cs typeface="Times New Roman" panose="02020603050405020304" pitchFamily="18" charset="0"/>
              </a:rPr>
              <a:t> прямые? </a:t>
            </a:r>
          </a:p>
        </p:txBody>
      </p:sp>
      <p:grpSp>
        <p:nvGrpSpPr>
          <p:cNvPr id="71687" name="Group 7">
            <a:extLst>
              <a:ext uri="{FF2B5EF4-FFF2-40B4-BE49-F238E27FC236}">
                <a16:creationId xmlns:a16="http://schemas.microsoft.com/office/drawing/2014/main" id="{C75BC38C-1CD7-4ACE-AFAC-584A7199973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755900"/>
            <a:ext cx="8991600" cy="3546475"/>
            <a:chOff x="96" y="1736"/>
            <a:chExt cx="5664" cy="2234"/>
          </a:xfrm>
        </p:grpSpPr>
        <p:sp>
          <p:nvSpPr>
            <p:cNvPr id="68613" name="Text Box 4">
              <a:extLst>
                <a:ext uri="{FF2B5EF4-FFF2-40B4-BE49-F238E27FC236}">
                  <a16:creationId xmlns:a16="http://schemas.microsoft.com/office/drawing/2014/main" id="{126507C4-644E-415F-A221-70CAA55115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566"/>
              <a:ext cx="56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6.</a:t>
              </a:r>
              <a:endParaRPr lang="ru-RU" altLang="ru-RU" sz="3600">
                <a:cs typeface="Times New Roman" panose="02020603050405020304" pitchFamily="18" charset="0"/>
              </a:endParaRPr>
            </a:p>
          </p:txBody>
        </p:sp>
        <p:pic>
          <p:nvPicPr>
            <p:cNvPr id="68614" name="Picture 5">
              <a:extLst>
                <a:ext uri="{FF2B5EF4-FFF2-40B4-BE49-F238E27FC236}">
                  <a16:creationId xmlns:a16="http://schemas.microsoft.com/office/drawing/2014/main" id="{691F70F7-DD94-4DFC-BAAD-433FC43E55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" y="1736"/>
              <a:ext cx="2133" cy="1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D4FDB95-A500-4A64-A939-861C31C73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42912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BE6DDC53-01EE-4CF9-AF20-BB086FC66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868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3600"/>
              <a:t>	</a:t>
            </a:r>
            <a:r>
              <a:rPr lang="ru-RU" altLang="ru-RU" sz="3600"/>
              <a:t>Какое наибольшее число </a:t>
            </a:r>
            <a:r>
              <a:rPr lang="ru-RU" altLang="ru-RU" sz="3600">
                <a:cs typeface="Times New Roman" panose="02020603050405020304" pitchFamily="18" charset="0"/>
              </a:rPr>
              <a:t>точек попарных пересечений могут  иметь </a:t>
            </a:r>
            <a:r>
              <a:rPr lang="ru-RU" altLang="ru-RU" sz="3600"/>
              <a:t>пять</a:t>
            </a:r>
            <a:r>
              <a:rPr lang="ru-RU" altLang="ru-RU" sz="3600">
                <a:cs typeface="Times New Roman" panose="02020603050405020304" pitchFamily="18" charset="0"/>
              </a:rPr>
              <a:t> прямы</a:t>
            </a:r>
            <a:r>
              <a:rPr lang="ru-RU" altLang="ru-RU" sz="3600"/>
              <a:t>х</a:t>
            </a:r>
            <a:r>
              <a:rPr lang="ru-RU" altLang="ru-RU" sz="3600"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73735" name="Group 7">
            <a:extLst>
              <a:ext uri="{FF2B5EF4-FFF2-40B4-BE49-F238E27FC236}">
                <a16:creationId xmlns:a16="http://schemas.microsoft.com/office/drawing/2014/main" id="{6BC54A98-F1DE-4A21-A30F-429A794CBA6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20938"/>
            <a:ext cx="8991600" cy="3881437"/>
            <a:chOff x="96" y="1525"/>
            <a:chExt cx="5664" cy="2445"/>
          </a:xfrm>
        </p:grpSpPr>
        <p:sp>
          <p:nvSpPr>
            <p:cNvPr id="70661" name="Text Box 4">
              <a:extLst>
                <a:ext uri="{FF2B5EF4-FFF2-40B4-BE49-F238E27FC236}">
                  <a16:creationId xmlns:a16="http://schemas.microsoft.com/office/drawing/2014/main" id="{82C58123-2B84-4F63-8686-7908A48AC3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566"/>
              <a:ext cx="56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10.</a:t>
              </a:r>
              <a:endParaRPr lang="ru-RU" altLang="ru-RU" sz="3600">
                <a:cs typeface="Times New Roman" panose="02020603050405020304" pitchFamily="18" charset="0"/>
              </a:endParaRPr>
            </a:p>
          </p:txBody>
        </p:sp>
        <p:pic>
          <p:nvPicPr>
            <p:cNvPr id="70662" name="Picture 5">
              <a:extLst>
                <a:ext uri="{FF2B5EF4-FFF2-40B4-BE49-F238E27FC236}">
                  <a16:creationId xmlns:a16="http://schemas.microsoft.com/office/drawing/2014/main" id="{4F9C58D4-5201-48FE-962D-A1B0B49AE6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" y="1525"/>
              <a:ext cx="1963" cy="1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C868521-BDA0-4C86-8C3B-E087AF36F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7189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9CF44FDD-24C8-4F78-A082-206017300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7838"/>
            <a:ext cx="91440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/>
              <a:t>	</a:t>
            </a:r>
            <a:r>
              <a:rPr lang="ru-RU" altLang="ru-RU" sz="2800" dirty="0"/>
              <a:t>Какое наибольшее число </a:t>
            </a:r>
            <a:r>
              <a:rPr lang="ru-RU" altLang="ru-RU" sz="2800" dirty="0">
                <a:cs typeface="Times New Roman" panose="02020603050405020304" pitchFamily="18" charset="0"/>
              </a:rPr>
              <a:t>точек попарных пересечений могут  иметь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 прямы</a:t>
            </a:r>
            <a:r>
              <a:rPr lang="ru-RU" altLang="ru-RU" sz="2800" dirty="0"/>
              <a:t>х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F49B728-D3E9-4F0B-B936-FDC82820C18A}"/>
              </a:ext>
            </a:extLst>
          </p:cNvPr>
          <p:cNvGrpSpPr/>
          <p:nvPr/>
        </p:nvGrpSpPr>
        <p:grpSpPr>
          <a:xfrm>
            <a:off x="0" y="1340768"/>
            <a:ext cx="9144000" cy="5412781"/>
            <a:chOff x="0" y="1340768"/>
            <a:chExt cx="9144000" cy="54127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 Box 5">
                  <a:extLst>
                    <a:ext uri="{FF2B5EF4-FFF2-40B4-BE49-F238E27FC236}">
                      <a16:creationId xmlns:a16="http://schemas.microsoft.com/office/drawing/2014/main" id="{EF939CEB-5FF0-43D3-9A19-8B89996BC0E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340768"/>
                  <a:ext cx="9144000" cy="3602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</a:pPr>
                  <a:r>
                    <a:rPr lang="en-US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dirty="0">
                      <a:solidFill>
                        <a:srgbClr val="FF3300"/>
                      </a:solidFill>
                    </a:rPr>
                    <a:t>Решение 1.</a:t>
                  </a:r>
                  <a:r>
                    <a:rPr lang="en-US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Заметим, что наибольшее число точек попарных пересечений получается, если каждая прямая пересекается с каждой, при этом никакие три прямые не пересекаются в одной точке. В этом случае каждая прямая имеет </a:t>
                  </a:r>
                  <a:r>
                    <a:rPr lang="en-US" i="1" dirty="0">
                      <a:cs typeface="Times New Roman" pitchFamily="18" charset="0"/>
                    </a:rPr>
                    <a:t>n</a:t>
                  </a:r>
                  <a:r>
                    <a:rPr lang="ru-RU" dirty="0">
                      <a:cs typeface="Times New Roman" pitchFamily="18" charset="0"/>
                    </a:rPr>
                    <a:t> – 1 точку пересечения с остальными прямыми, и мы находимся в ситуации, аналогичной ситуации задачи </a:t>
                  </a:r>
                  <a:r>
                    <a:rPr lang="ru-RU" dirty="0"/>
                    <a:t>7</a:t>
                  </a:r>
                  <a:r>
                    <a:rPr lang="ru-RU" dirty="0">
                      <a:cs typeface="Times New Roman" pitchFamily="18" charset="0"/>
                    </a:rPr>
                    <a:t>. </a:t>
                  </a:r>
                  <a:r>
                    <a:rPr lang="ru-RU" dirty="0"/>
                    <a:t>Имеется</a:t>
                  </a:r>
                  <a:r>
                    <a:rPr lang="ru-RU" dirty="0">
                      <a:cs typeface="Times New Roman" pitchFamily="18" charset="0"/>
                    </a:rPr>
                    <a:t> </a:t>
                  </a:r>
                  <a:r>
                    <a:rPr lang="en-US" i="1" dirty="0">
                      <a:cs typeface="Times New Roman" pitchFamily="18" charset="0"/>
                    </a:rPr>
                    <a:t>n</a:t>
                  </a:r>
                  <a:r>
                    <a:rPr lang="ru-RU" dirty="0"/>
                    <a:t> прямых</a:t>
                  </a:r>
                  <a:r>
                    <a:rPr lang="ru-RU" dirty="0">
                      <a:cs typeface="Times New Roman" pitchFamily="18" charset="0"/>
                    </a:rPr>
                    <a:t> и на каждой прямой </a:t>
                  </a:r>
                  <a:r>
                    <a:rPr lang="en-US" i="1" dirty="0">
                      <a:cs typeface="Times New Roman" pitchFamily="18" charset="0"/>
                    </a:rPr>
                    <a:t>n </a:t>
                  </a:r>
                  <a:r>
                    <a:rPr lang="ru-RU" dirty="0">
                      <a:cs typeface="Times New Roman" pitchFamily="18" charset="0"/>
                    </a:rPr>
                    <a:t>– 1 точка</a:t>
                  </a:r>
                  <a:r>
                    <a:rPr lang="ru-RU" dirty="0"/>
                    <a:t>. При этом</a:t>
                  </a:r>
                  <a:r>
                    <a:rPr lang="ru-RU" dirty="0">
                      <a:cs typeface="Times New Roman" pitchFamily="18" charset="0"/>
                    </a:rPr>
                    <a:t>, </a:t>
                  </a:r>
                  <a:r>
                    <a:rPr lang="ru-RU" dirty="0"/>
                    <a:t>каждая точка принадлежит ровно двум прямым. Следовательно, </a:t>
                  </a:r>
                  <a:r>
                    <a:rPr lang="ru-RU" dirty="0">
                      <a:cs typeface="Times New Roman" pitchFamily="18" charset="0"/>
                    </a:rPr>
                    <a:t>число точек </a:t>
                  </a:r>
                  <a:r>
                    <a:rPr lang="ru-RU" dirty="0"/>
                    <a:t>попарных </a:t>
                  </a:r>
                  <a:r>
                    <a:rPr lang="ru-RU" dirty="0">
                      <a:cs typeface="Times New Roman" pitchFamily="18" charset="0"/>
                    </a:rPr>
                    <a:t>пересечени</a:t>
                  </a:r>
                  <a:r>
                    <a:rPr lang="ru-RU" dirty="0"/>
                    <a:t>й</a:t>
                  </a:r>
                  <a:r>
                    <a:rPr lang="ru-RU" dirty="0">
                      <a:cs typeface="Times New Roman" pitchFamily="18" charset="0"/>
                    </a:rPr>
                    <a:t> будет равно</a:t>
                  </a:r>
                  <a:r>
                    <a:rPr lang="ru-RU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</m:oMath>
                  </a14:m>
                  <a:endParaRPr lang="ru-RU" dirty="0">
                    <a:solidFill>
                      <a:schemeClr val="accent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 Box 5">
                  <a:extLst>
                    <a:ext uri="{FF2B5EF4-FFF2-40B4-BE49-F238E27FC236}">
                      <a16:creationId xmlns:a16="http://schemas.microsoft.com/office/drawing/2014/main" id="{EF939CEB-5FF0-43D3-9A19-8B89996BC0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340768"/>
                  <a:ext cx="9144000" cy="3602038"/>
                </a:xfrm>
                <a:prstGeom prst="rect">
                  <a:avLst/>
                </a:prstGeom>
                <a:blipFill>
                  <a:blip r:embed="rId3"/>
                  <a:stretch>
                    <a:fillRect l="-1000" t="-1354" r="-1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F033061-15F9-41CA-982E-2BA53AF00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27785" y="4403070"/>
              <a:ext cx="3024336" cy="235047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09D4F86-0E99-4C45-BA05-319C6CCAC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2119" y="54868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Схема расположения точки и прямой</a:t>
            </a:r>
          </a:p>
        </p:txBody>
      </p:sp>
      <p:grpSp>
        <p:nvGrpSpPr>
          <p:cNvPr id="11271" name="Группа 18">
            <a:extLst>
              <a:ext uri="{FF2B5EF4-FFF2-40B4-BE49-F238E27FC236}">
                <a16:creationId xmlns:a16="http://schemas.microsoft.com/office/drawing/2014/main" id="{B9E4AF78-C18D-4A79-A3CE-5DC13B9C6930}"/>
              </a:ext>
            </a:extLst>
          </p:cNvPr>
          <p:cNvGrpSpPr>
            <a:grpSpLocks/>
          </p:cNvGrpSpPr>
          <p:nvPr/>
        </p:nvGrpSpPr>
        <p:grpSpPr bwMode="auto">
          <a:xfrm>
            <a:off x="5114925" y="8189913"/>
            <a:ext cx="5049838" cy="547687"/>
            <a:chOff x="2272" y="7438"/>
            <a:chExt cx="7952" cy="864"/>
          </a:xfrm>
        </p:grpSpPr>
        <p:sp>
          <p:nvSpPr>
            <p:cNvPr id="11275" name="Text Box 692">
              <a:extLst>
                <a:ext uri="{FF2B5EF4-FFF2-40B4-BE49-F238E27FC236}">
                  <a16:creationId xmlns:a16="http://schemas.microsoft.com/office/drawing/2014/main" id="{812315FE-6424-4377-ABE3-31AB4F9B42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0" y="7438"/>
              <a:ext cx="374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Не имеют общих точек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>
                  <a:cs typeface="Times New Roman" panose="02020603050405020304" pitchFamily="18" charset="0"/>
                </a:rPr>
                <a:t>(параллельны)</a:t>
              </a:r>
            </a:p>
          </p:txBody>
        </p:sp>
        <p:sp>
          <p:nvSpPr>
            <p:cNvPr id="11276" name="Text Box 693">
              <a:extLst>
                <a:ext uri="{FF2B5EF4-FFF2-40B4-BE49-F238E27FC236}">
                  <a16:creationId xmlns:a16="http://schemas.microsoft.com/office/drawing/2014/main" id="{737F3FF9-71E8-4134-8778-0D778264B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2" y="7438"/>
              <a:ext cx="369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Имеют одну общую точку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(пересекаются)</a:t>
              </a:r>
            </a:p>
          </p:txBody>
        </p:sp>
      </p:grpSp>
      <p:cxnSp>
        <p:nvCxnSpPr>
          <p:cNvPr id="11272" name="Прямая соединительная линия 21">
            <a:extLst>
              <a:ext uri="{FF2B5EF4-FFF2-40B4-BE49-F238E27FC236}">
                <a16:creationId xmlns:a16="http://schemas.microsoft.com/office/drawing/2014/main" id="{7D3DE58B-3B8D-4773-A792-B9D97389104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323013" y="7823200"/>
            <a:ext cx="1006475" cy="366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Прямая соединительная линия 22">
            <a:extLst>
              <a:ext uri="{FF2B5EF4-FFF2-40B4-BE49-F238E27FC236}">
                <a16:creationId xmlns:a16="http://schemas.microsoft.com/office/drawing/2014/main" id="{E3DCA028-DC75-4701-8BD4-AB907B1846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29488" y="7823200"/>
            <a:ext cx="1463675" cy="366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995D678-2A9C-4CE3-8177-49DC61B69C58}"/>
              </a:ext>
            </a:extLst>
          </p:cNvPr>
          <p:cNvGrpSpPr/>
          <p:nvPr/>
        </p:nvGrpSpPr>
        <p:grpSpPr>
          <a:xfrm>
            <a:off x="90837" y="1604448"/>
            <a:ext cx="9036836" cy="1972945"/>
            <a:chOff x="234853" y="2306002"/>
            <a:chExt cx="9036836" cy="197294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175C2DF5-00A7-447F-B862-A4CBCE7DAA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853" y="2306002"/>
              <a:ext cx="9036836" cy="1972945"/>
              <a:chOff x="-1118" y="7615"/>
              <a:chExt cx="14954" cy="3107"/>
            </a:xfrm>
          </p:grpSpPr>
          <p:sp>
            <p:nvSpPr>
              <p:cNvPr id="17" name="Text Box 692">
                <a:extLst>
                  <a:ext uri="{FF2B5EF4-FFF2-40B4-BE49-F238E27FC236}">
                    <a16:creationId xmlns:a16="http://schemas.microsoft.com/office/drawing/2014/main" id="{91175B87-1E3A-46C8-AEAE-7D90964449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7" y="9379"/>
                <a:ext cx="7539" cy="13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dirty="0">
                    <a:effectLst/>
                    <a:latin typeface="Times New Roman" panose="02020603050405020304" pitchFamily="18" charset="0"/>
                  </a:rPr>
                  <a:t>Точка не принадлежит прямой</a:t>
                </a:r>
              </a:p>
              <a:p>
                <a:pPr algn="ctr"/>
                <a:r>
                  <a:rPr lang="ru-RU" dirty="0">
                    <a:effectLst/>
                    <a:latin typeface="Times New Roman" panose="02020603050405020304" pitchFamily="18" charset="0"/>
                  </a:rPr>
                  <a:t>(прямая не проходит через точку)</a:t>
                </a:r>
              </a:p>
            </p:txBody>
          </p:sp>
          <p:sp>
            <p:nvSpPr>
              <p:cNvPr id="18" name="Text Box 693">
                <a:extLst>
                  <a:ext uri="{FF2B5EF4-FFF2-40B4-BE49-F238E27FC236}">
                    <a16:creationId xmlns:a16="http://schemas.microsoft.com/office/drawing/2014/main" id="{7216896D-35D3-4F81-A07C-FF03405331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118" y="9349"/>
                <a:ext cx="7226" cy="13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dirty="0">
                    <a:effectLst/>
                    <a:latin typeface="Times New Roman" panose="02020603050405020304" pitchFamily="18" charset="0"/>
                  </a:rPr>
                  <a:t>Точка принадлежит прямой</a:t>
                </a:r>
              </a:p>
              <a:p>
                <a:pPr algn="ctr"/>
                <a:r>
                  <a:rPr lang="ru-RU" dirty="0">
                    <a:effectLst/>
                    <a:latin typeface="Times New Roman" panose="02020603050405020304" pitchFamily="18" charset="0"/>
                  </a:rPr>
                  <a:t>(прямая проходит через точку)</a:t>
                </a:r>
              </a:p>
            </p:txBody>
          </p:sp>
          <p:sp>
            <p:nvSpPr>
              <p:cNvPr id="19" name="Text Box 693">
                <a:extLst>
                  <a:ext uri="{FF2B5EF4-FFF2-40B4-BE49-F238E27FC236}">
                    <a16:creationId xmlns:a16="http://schemas.microsoft.com/office/drawing/2014/main" id="{886B13EF-BFB2-4709-A5ED-389E7C0D3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1" y="7615"/>
                <a:ext cx="6279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2800" dirty="0">
                    <a:effectLst/>
                    <a:latin typeface="Times New Roman" panose="02020603050405020304" pitchFamily="18" charset="0"/>
                  </a:rPr>
                  <a:t>Точка и прямая</a:t>
                </a:r>
              </a:p>
            </p:txBody>
          </p:sp>
        </p:grp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6A6D2994-3972-4C66-BD5B-871E45C2C1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543208" y="2892742"/>
              <a:ext cx="1005840" cy="3657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ABCC28C6-FA50-4BFA-AA92-44D3AB6BCF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24283" y="2883217"/>
              <a:ext cx="1463040" cy="3657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734939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5">
                <a:extLst>
                  <a:ext uri="{FF2B5EF4-FFF2-40B4-BE49-F238E27FC236}">
                    <a16:creationId xmlns:a16="http://schemas.microsoft.com/office/drawing/2014/main" id="{EF939CEB-5FF0-43D3-9A19-8B89996BC0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04451"/>
                <a:ext cx="9144000" cy="24443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>
                    <a:solidFill>
                      <a:srgbClr val="FF3300"/>
                    </a:solidFill>
                  </a:rPr>
                  <a:t>Решение 2.</a:t>
                </a:r>
                <a:r>
                  <a:rPr lang="en-US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sz="2800" dirty="0"/>
                  <a:t>Можно было бы рассуждать и короче. Действительно, для того, чтобы подсчитать количество точек пересечения, достаточно подсчитать, количество пар прямых, которые можно образовать из данных </a:t>
                </a:r>
                <a:r>
                  <a:rPr lang="ru-RU" sz="2800" i="1" dirty="0"/>
                  <a:t>n </a:t>
                </a:r>
                <a:r>
                  <a:rPr lang="ru-RU" sz="2800" dirty="0"/>
                  <a:t>прямых. Как мы знаем, это число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  <m:r>
                          <a:rPr lang="en-US" sz="2800" i="1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800" dirty="0"/>
                  <a:t> . </a:t>
                </a:r>
                <a:endParaRPr lang="ru-RU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" name="Text Box 5">
                <a:extLst>
                  <a:ext uri="{FF2B5EF4-FFF2-40B4-BE49-F238E27FC236}">
                    <a16:creationId xmlns:a16="http://schemas.microsoft.com/office/drawing/2014/main" id="{EF939CEB-5FF0-43D3-9A19-8B89996BC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04451"/>
                <a:ext cx="9144000" cy="2444323"/>
              </a:xfrm>
              <a:prstGeom prst="rect">
                <a:avLst/>
              </a:prstGeom>
              <a:blipFill>
                <a:blip r:embed="rId3"/>
                <a:stretch>
                  <a:fillRect l="-1333" t="-2494" r="-1333" b="-22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F033061-15F9-41CA-982E-2BA53AF00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2548774"/>
            <a:ext cx="3024336" cy="235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14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6BE50141-86D3-4895-91C7-BC029589F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0D5F9023-CAB5-4BFE-BA2E-6B92DD3A9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113" y="609600"/>
            <a:ext cx="9144001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Не используя линейку, скажите, какие две линии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en-US" altLang="ru-RU" sz="2800" i="1"/>
              <a:t>b </a:t>
            </a:r>
            <a:r>
              <a:rPr lang="ru-RU" altLang="ru-RU" sz="2800"/>
              <a:t>или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en-US" altLang="ru-RU" sz="2800" i="1"/>
              <a:t>c </a:t>
            </a:r>
            <a:r>
              <a:rPr lang="ru-RU" altLang="ru-RU" sz="2800"/>
              <a:t>изображают одну и ту же прямую. Ответ проверьте с помощью линейки.</a:t>
            </a:r>
            <a:endParaRPr lang="ru-RU" altLang="ru-RU" sz="3600">
              <a:cs typeface="Times New Roman" panose="02020603050405020304" pitchFamily="18" charset="0"/>
            </a:endParaRPr>
          </a:p>
        </p:txBody>
      </p:sp>
      <p:pic>
        <p:nvPicPr>
          <p:cNvPr id="74756" name="Picture 2">
            <a:extLst>
              <a:ext uri="{FF2B5EF4-FFF2-40B4-BE49-F238E27FC236}">
                <a16:creationId xmlns:a16="http://schemas.microsoft.com/office/drawing/2014/main" id="{C11D8FB7-0633-454A-BA96-6E1A5EFDC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90725"/>
            <a:ext cx="4502150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6FCE04-D7C4-4007-AAEA-7E95C7516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846763"/>
            <a:ext cx="3095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Ответ.</a:t>
            </a:r>
            <a:r>
              <a:rPr lang="ru-RU" altLang="ru-RU" sz="2400" dirty="0"/>
              <a:t> </a:t>
            </a:r>
            <a:r>
              <a:rPr lang="en-US" altLang="ru-RU" sz="2400" i="1" dirty="0"/>
              <a:t>a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c</a:t>
            </a:r>
            <a:r>
              <a:rPr lang="ru-RU" alt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53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D68434F-1F15-4D9D-82FB-8F8352B03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F7021E30-448C-4C71-A9C7-7038F5028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113" y="609600"/>
            <a:ext cx="9144001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Не используя линейку, скажите, являются ли линии </a:t>
            </a:r>
            <a:r>
              <a:rPr lang="en-US" altLang="ru-RU" sz="2800" i="1"/>
              <a:t>a</a:t>
            </a:r>
            <a:r>
              <a:rPr lang="ru-RU" altLang="ru-RU" sz="2800"/>
              <a:t> и </a:t>
            </a:r>
            <a:r>
              <a:rPr lang="en-US" altLang="ru-RU" sz="2800" i="1"/>
              <a:t>b</a:t>
            </a:r>
            <a:r>
              <a:rPr lang="ru-RU" altLang="ru-RU" sz="2800"/>
              <a:t> прямыми или нет. Ответ проверьте с помощью линейки.</a:t>
            </a:r>
            <a:endParaRPr lang="ru-RU" altLang="ru-RU" sz="3600"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C5E1C7-7377-42F5-816B-A5A59083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445125"/>
            <a:ext cx="4716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Ответ.</a:t>
            </a:r>
            <a:r>
              <a:rPr lang="ru-RU" altLang="ru-RU" sz="2800" dirty="0"/>
              <a:t> Являются прямыми. </a:t>
            </a:r>
          </a:p>
        </p:txBody>
      </p:sp>
      <p:pic>
        <p:nvPicPr>
          <p:cNvPr id="76805" name="Picture 2">
            <a:extLst>
              <a:ext uri="{FF2B5EF4-FFF2-40B4-BE49-F238E27FC236}">
                <a16:creationId xmlns:a16="http://schemas.microsoft.com/office/drawing/2014/main" id="{E73BF540-3228-49E6-9343-A0409DD57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2060575"/>
            <a:ext cx="52609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2E4A443-A979-4895-82BA-49EC80D58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Обозначения</a:t>
            </a:r>
          </a:p>
        </p:txBody>
      </p:sp>
      <p:graphicFrame>
        <p:nvGraphicFramePr>
          <p:cNvPr id="79956" name="Group 84">
            <a:extLst>
              <a:ext uri="{FF2B5EF4-FFF2-40B4-BE49-F238E27FC236}">
                <a16:creationId xmlns:a16="http://schemas.microsoft.com/office/drawing/2014/main" id="{E4694EDD-A18E-4990-8475-017669078F4C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838200"/>
          <a:ext cx="8382000" cy="4281487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Запись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Чтение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9922" name="Object 50">
                <a:extLst>
                  <a:ext uri="{FF2B5EF4-FFF2-40B4-BE49-F238E27FC236}">
                    <a16:creationId xmlns:a16="http://schemas.microsoft.com/office/drawing/2014/main" id="{2E094B45-A028-427A-81BE-1E22465BA962}"/>
                  </a:ext>
                </a:extLst>
              </p:cNvPr>
              <p:cNvSpPr txBox="1"/>
              <p:nvPr/>
            </p:nvSpPr>
            <p:spPr bwMode="auto">
              <a:xfrm>
                <a:off x="1320800" y="3714750"/>
                <a:ext cx="1234976" cy="51911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9922" name="Object 50">
                <a:extLst>
                  <a:ext uri="{FF2B5EF4-FFF2-40B4-BE49-F238E27FC236}">
                    <a16:creationId xmlns:a16="http://schemas.microsoft.com/office/drawing/2014/main" id="{2E094B45-A028-427A-81BE-1E22465BA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0800" y="3714750"/>
                <a:ext cx="1234976" cy="519112"/>
              </a:xfrm>
              <a:prstGeom prst="rect">
                <a:avLst/>
              </a:prstGeom>
              <a:blipFill>
                <a:blip r:embed="rId3"/>
                <a:stretch>
                  <a:fillRect l="-148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923" name="Object 51">
                <a:extLst>
                  <a:ext uri="{FF2B5EF4-FFF2-40B4-BE49-F238E27FC236}">
                    <a16:creationId xmlns:a16="http://schemas.microsoft.com/office/drawing/2014/main" id="{9573975A-AFE7-47B8-A26A-FB0CA56B9806}"/>
                  </a:ext>
                </a:extLst>
              </p:cNvPr>
              <p:cNvSpPr txBox="1"/>
              <p:nvPr/>
            </p:nvSpPr>
            <p:spPr bwMode="auto">
              <a:xfrm>
                <a:off x="1248792" y="4364037"/>
                <a:ext cx="1378992" cy="6302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∉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9923" name="Object 51">
                <a:extLst>
                  <a:ext uri="{FF2B5EF4-FFF2-40B4-BE49-F238E27FC236}">
                    <a16:creationId xmlns:a16="http://schemas.microsoft.com/office/drawing/2014/main" id="{9573975A-AFE7-47B8-A26A-FB0CA56B9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48792" y="4364037"/>
                <a:ext cx="1378992" cy="630237"/>
              </a:xfrm>
              <a:prstGeom prst="rect">
                <a:avLst/>
              </a:prstGeom>
              <a:blipFill>
                <a:blip r:embed="rId4"/>
                <a:stretch>
                  <a:fillRect l="-132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927" name="Text Box 55">
            <a:extLst>
              <a:ext uri="{FF2B5EF4-FFF2-40B4-BE49-F238E27FC236}">
                <a16:creationId xmlns:a16="http://schemas.microsoft.com/office/drawing/2014/main" id="{7BD9457A-F3EB-4028-91EE-5BE174BD3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7526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800"/>
              <a:t>Точка </a:t>
            </a:r>
            <a:r>
              <a:rPr lang="en-US" altLang="ru-RU" sz="2800" i="1"/>
              <a:t>A</a:t>
            </a:r>
            <a:r>
              <a:rPr lang="ru-RU" altLang="ru-RU" sz="2800"/>
              <a:t>, точка </a:t>
            </a:r>
            <a:r>
              <a:rPr lang="en-US" altLang="ru-RU" sz="2800" i="1"/>
              <a:t>B</a:t>
            </a:r>
            <a:r>
              <a:rPr lang="ru-RU" altLang="ru-RU" sz="2800"/>
              <a:t>, точка </a:t>
            </a:r>
            <a:r>
              <a:rPr lang="en-US" altLang="ru-RU" sz="2800" i="1"/>
              <a:t>C</a:t>
            </a:r>
            <a:r>
              <a:rPr lang="en-US" altLang="ru-RU" sz="2800"/>
              <a:t>, …</a:t>
            </a:r>
            <a:endParaRPr lang="ru-RU" altLang="ru-RU" sz="2400"/>
          </a:p>
        </p:txBody>
      </p:sp>
      <p:sp>
        <p:nvSpPr>
          <p:cNvPr id="79928" name="Text Box 56">
            <a:extLst>
              <a:ext uri="{FF2B5EF4-FFF2-40B4-BE49-F238E27FC236}">
                <a16:creationId xmlns:a16="http://schemas.microsoft.com/office/drawing/2014/main" id="{AC04F41C-E9A7-4078-9709-996D74610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52600"/>
            <a:ext cx="266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ru-RU" sz="2800" i="1"/>
              <a:t>A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/>
              <a:t>, </a:t>
            </a:r>
            <a:r>
              <a:rPr lang="en-US" altLang="ru-RU" sz="2800" i="1"/>
              <a:t>C</a:t>
            </a:r>
            <a:r>
              <a:rPr lang="en-US" altLang="ru-RU" sz="2800"/>
              <a:t>, …</a:t>
            </a:r>
            <a:endParaRPr lang="ru-RU" altLang="ru-RU" sz="2400"/>
          </a:p>
        </p:txBody>
      </p:sp>
      <p:sp>
        <p:nvSpPr>
          <p:cNvPr id="79929" name="Text Box 57">
            <a:extLst>
              <a:ext uri="{FF2B5EF4-FFF2-40B4-BE49-F238E27FC236}">
                <a16:creationId xmlns:a16="http://schemas.microsoft.com/office/drawing/2014/main" id="{BAD0A205-3131-4E66-A84F-547B029B7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38400"/>
            <a:ext cx="2667000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ru-RU" sz="2800" i="1"/>
              <a:t>a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/>
              <a:t>, </a:t>
            </a:r>
            <a:r>
              <a:rPr lang="en-US" altLang="ru-RU" sz="2800" i="1"/>
              <a:t>c</a:t>
            </a:r>
            <a:r>
              <a:rPr lang="en-US" altLang="ru-RU" sz="2800"/>
              <a:t>, …</a:t>
            </a:r>
          </a:p>
          <a:p>
            <a:pPr algn="ctr" eaLnBrk="1" hangingPunct="1">
              <a:buFontTx/>
              <a:buNone/>
            </a:pPr>
            <a:r>
              <a:rPr lang="en-US" altLang="ru-RU" sz="2800" i="1"/>
              <a:t>AB</a:t>
            </a:r>
            <a:r>
              <a:rPr lang="en-US" altLang="ru-RU" sz="2800"/>
              <a:t>, </a:t>
            </a:r>
            <a:r>
              <a:rPr lang="en-US" altLang="ru-RU" sz="2800" i="1"/>
              <a:t>CD</a:t>
            </a:r>
            <a:r>
              <a:rPr lang="en-US" altLang="ru-RU" sz="2800"/>
              <a:t>, …</a:t>
            </a:r>
            <a:endParaRPr lang="ru-RU" altLang="ru-RU" sz="2400"/>
          </a:p>
        </p:txBody>
      </p:sp>
      <p:sp>
        <p:nvSpPr>
          <p:cNvPr id="79931" name="Text Box 59">
            <a:extLst>
              <a:ext uri="{FF2B5EF4-FFF2-40B4-BE49-F238E27FC236}">
                <a16:creationId xmlns:a16="http://schemas.microsoft.com/office/drawing/2014/main" id="{3C8C8179-9182-4DDB-847C-B1DE6424A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438400"/>
            <a:ext cx="5715000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800" dirty="0"/>
              <a:t>Прямая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b</a:t>
            </a:r>
            <a:r>
              <a:rPr lang="en-US" altLang="ru-RU" sz="2800" dirty="0"/>
              <a:t>,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c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en-US" altLang="ru-RU" sz="2800" dirty="0"/>
              <a:t>…</a:t>
            </a:r>
          </a:p>
          <a:p>
            <a:pPr eaLnBrk="1" hangingPunct="1">
              <a:buFontTx/>
              <a:buNone/>
            </a:pPr>
            <a:r>
              <a:rPr lang="ru-RU" altLang="ru-RU" sz="2800" dirty="0"/>
              <a:t>Прямая </a:t>
            </a:r>
            <a:r>
              <a:rPr lang="en-US" altLang="ru-RU" sz="2800" i="1" dirty="0"/>
              <a:t>AB</a:t>
            </a:r>
            <a:r>
              <a:rPr lang="en-US" altLang="ru-RU" sz="2800" dirty="0"/>
              <a:t>,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CD</a:t>
            </a:r>
            <a:r>
              <a:rPr lang="ru-RU" altLang="ru-RU" sz="2800" dirty="0"/>
              <a:t>, …</a:t>
            </a:r>
            <a:endParaRPr lang="ru-RU" altLang="ru-RU" sz="2400" dirty="0"/>
          </a:p>
        </p:txBody>
      </p:sp>
      <p:sp>
        <p:nvSpPr>
          <p:cNvPr id="79933" name="Text Box 61">
            <a:extLst>
              <a:ext uri="{FF2B5EF4-FFF2-40B4-BE49-F238E27FC236}">
                <a16:creationId xmlns:a16="http://schemas.microsoft.com/office/drawing/2014/main" id="{C40C08F6-7D68-4BD0-B070-EDC78F763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800"/>
              <a:t>Точка </a:t>
            </a:r>
            <a:r>
              <a:rPr lang="en-US" altLang="ru-RU" sz="2800" i="1"/>
              <a:t>A </a:t>
            </a:r>
            <a:r>
              <a:rPr lang="ru-RU" altLang="ru-RU" sz="2800"/>
              <a:t>принадлежит прямой </a:t>
            </a:r>
            <a:r>
              <a:rPr lang="en-US" altLang="ru-RU" sz="2800" i="1"/>
              <a:t>a</a:t>
            </a:r>
            <a:r>
              <a:rPr lang="ru-RU" altLang="ru-RU" sz="2800"/>
              <a:t>.</a:t>
            </a:r>
          </a:p>
        </p:txBody>
      </p:sp>
      <p:sp>
        <p:nvSpPr>
          <p:cNvPr id="79935" name="Text Box 63">
            <a:extLst>
              <a:ext uri="{FF2B5EF4-FFF2-40B4-BE49-F238E27FC236}">
                <a16:creationId xmlns:a16="http://schemas.microsoft.com/office/drawing/2014/main" id="{56D8F1DE-9BCF-494E-9573-897FC76BA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196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800"/>
              <a:t>Точка </a:t>
            </a:r>
            <a:r>
              <a:rPr lang="en-US" altLang="ru-RU" sz="2800" i="1"/>
              <a:t>B </a:t>
            </a:r>
            <a:r>
              <a:rPr lang="ru-RU" altLang="ru-RU" sz="2800"/>
              <a:t>не принадлежит прямой </a:t>
            </a:r>
            <a:r>
              <a:rPr lang="en-US" altLang="ru-RU" sz="2800" i="1"/>
              <a:t>a</a:t>
            </a:r>
            <a:r>
              <a:rPr lang="ru-RU" altLang="ru-RU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578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27" grpId="0" autoUpdateAnimBg="0"/>
      <p:bldP spid="79928" grpId="0" autoUpdateAnimBg="0"/>
      <p:bldP spid="79929" grpId="0" autoUpdateAnimBg="0"/>
      <p:bldP spid="79931" grpId="0" autoUpdateAnimBg="0"/>
      <p:bldP spid="79933" grpId="0" autoUpdateAnimBg="0"/>
      <p:bldP spid="7993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F2CCE77F-34FA-41E5-96D7-C6591CF91C56}"/>
              </a:ext>
            </a:extLst>
          </p:cNvPr>
          <p:cNvGrpSpPr/>
          <p:nvPr/>
        </p:nvGrpSpPr>
        <p:grpSpPr>
          <a:xfrm>
            <a:off x="76199" y="1994784"/>
            <a:ext cx="9020175" cy="2043639"/>
            <a:chOff x="15875" y="1424690"/>
            <a:chExt cx="9020175" cy="2043639"/>
          </a:xfrm>
        </p:grpSpPr>
        <p:sp>
          <p:nvSpPr>
            <p:cNvPr id="11267" name="Text Box 8">
              <a:extLst>
                <a:ext uri="{FF2B5EF4-FFF2-40B4-BE49-F238E27FC236}">
                  <a16:creationId xmlns:a16="http://schemas.microsoft.com/office/drawing/2014/main" id="{2DF8635B-882C-4326-8F01-8FF0CF472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75" y="1424690"/>
              <a:ext cx="9020175" cy="892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/>
                <a:t>	</a:t>
              </a:r>
              <a:r>
                <a:rPr lang="ru-RU" altLang="ru-RU" sz="2400" dirty="0"/>
                <a:t>Две прямые называются</a:t>
              </a:r>
              <a:r>
                <a:rPr lang="en-US" altLang="ru-RU" sz="24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400" dirty="0">
                  <a:solidFill>
                    <a:srgbClr val="FF3300"/>
                  </a:solidFill>
                </a:rPr>
                <a:t>пересекающимися</a:t>
              </a:r>
              <a:r>
                <a:rPr lang="ru-RU" altLang="ru-RU" sz="2400" dirty="0"/>
                <a:t>, если они имеют одну общую точку.</a:t>
              </a:r>
            </a:p>
          </p:txBody>
        </p:sp>
        <p:pic>
          <p:nvPicPr>
            <p:cNvPr id="11268" name="Picture 16">
              <a:extLst>
                <a:ext uri="{FF2B5EF4-FFF2-40B4-BE49-F238E27FC236}">
                  <a16:creationId xmlns:a16="http://schemas.microsoft.com/office/drawing/2014/main" id="{2716C702-FF2C-452D-8A2D-5ED4EC868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332" y="2403117"/>
              <a:ext cx="2479675" cy="106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3BF754C-A6F5-4944-911A-8725B8BC1425}"/>
              </a:ext>
            </a:extLst>
          </p:cNvPr>
          <p:cNvGrpSpPr/>
          <p:nvPr/>
        </p:nvGrpSpPr>
        <p:grpSpPr>
          <a:xfrm>
            <a:off x="28575" y="2830038"/>
            <a:ext cx="9115425" cy="2214130"/>
            <a:chOff x="28575" y="2830038"/>
            <a:chExt cx="9115425" cy="2214130"/>
          </a:xfrm>
        </p:grpSpPr>
        <p:sp>
          <p:nvSpPr>
            <p:cNvPr id="11269" name="Text Box 13">
              <a:extLst>
                <a:ext uri="{FF2B5EF4-FFF2-40B4-BE49-F238E27FC236}">
                  <a16:creationId xmlns:a16="http://schemas.microsoft.com/office/drawing/2014/main" id="{46FF9730-BEA7-4A62-827D-A3F01DA28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75" y="4151616"/>
              <a:ext cx="9115425" cy="892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/>
                <a:t>	</a:t>
              </a:r>
              <a:r>
                <a:rPr lang="ru-RU" altLang="ru-RU" sz="2400" dirty="0"/>
                <a:t>Две прямые называются</a:t>
              </a:r>
              <a:r>
                <a:rPr lang="en-US" altLang="ru-RU" sz="24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400" dirty="0">
                  <a:solidFill>
                    <a:srgbClr val="FF3300"/>
                  </a:solidFill>
                </a:rPr>
                <a:t>параллельными</a:t>
              </a:r>
              <a:r>
                <a:rPr lang="ru-RU" altLang="ru-RU" sz="2400" dirty="0"/>
                <a:t>, если они не имеют общих точек.</a:t>
              </a:r>
            </a:p>
          </p:txBody>
        </p:sp>
        <p:pic>
          <p:nvPicPr>
            <p:cNvPr id="11270" name="Picture 17">
              <a:extLst>
                <a:ext uri="{FF2B5EF4-FFF2-40B4-BE49-F238E27FC236}">
                  <a16:creationId xmlns:a16="http://schemas.microsoft.com/office/drawing/2014/main" id="{F8AAC050-A7EF-4DC6-928C-5840385DF7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9818" y="2830038"/>
              <a:ext cx="2479675" cy="938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271" name="Группа 18">
            <a:extLst>
              <a:ext uri="{FF2B5EF4-FFF2-40B4-BE49-F238E27FC236}">
                <a16:creationId xmlns:a16="http://schemas.microsoft.com/office/drawing/2014/main" id="{B9E4AF78-C18D-4A79-A3CE-5DC13B9C6930}"/>
              </a:ext>
            </a:extLst>
          </p:cNvPr>
          <p:cNvGrpSpPr>
            <a:grpSpLocks/>
          </p:cNvGrpSpPr>
          <p:nvPr/>
        </p:nvGrpSpPr>
        <p:grpSpPr bwMode="auto">
          <a:xfrm>
            <a:off x="5114925" y="8189913"/>
            <a:ext cx="5049838" cy="547687"/>
            <a:chOff x="2272" y="7438"/>
            <a:chExt cx="7952" cy="864"/>
          </a:xfrm>
        </p:grpSpPr>
        <p:sp>
          <p:nvSpPr>
            <p:cNvPr id="11275" name="Text Box 692">
              <a:extLst>
                <a:ext uri="{FF2B5EF4-FFF2-40B4-BE49-F238E27FC236}">
                  <a16:creationId xmlns:a16="http://schemas.microsoft.com/office/drawing/2014/main" id="{812315FE-6424-4377-ABE3-31AB4F9B42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0" y="7438"/>
              <a:ext cx="374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Не имеют общих точек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>
                  <a:cs typeface="Times New Roman" panose="02020603050405020304" pitchFamily="18" charset="0"/>
                </a:rPr>
                <a:t>(параллельны)</a:t>
              </a:r>
            </a:p>
          </p:txBody>
        </p:sp>
        <p:sp>
          <p:nvSpPr>
            <p:cNvPr id="11276" name="Text Box 693">
              <a:extLst>
                <a:ext uri="{FF2B5EF4-FFF2-40B4-BE49-F238E27FC236}">
                  <a16:creationId xmlns:a16="http://schemas.microsoft.com/office/drawing/2014/main" id="{737F3FF9-71E8-4134-8778-0D778264B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2" y="7438"/>
              <a:ext cx="369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Имеют одну общую точку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(пересекаются)</a:t>
              </a:r>
            </a:p>
          </p:txBody>
        </p:sp>
      </p:grpSp>
      <p:cxnSp>
        <p:nvCxnSpPr>
          <p:cNvPr id="11272" name="Прямая соединительная линия 21">
            <a:extLst>
              <a:ext uri="{FF2B5EF4-FFF2-40B4-BE49-F238E27FC236}">
                <a16:creationId xmlns:a16="http://schemas.microsoft.com/office/drawing/2014/main" id="{7D3DE58B-3B8D-4773-A792-B9D97389104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323013" y="7823200"/>
            <a:ext cx="1006475" cy="366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Прямая соединительная линия 22">
            <a:extLst>
              <a:ext uri="{FF2B5EF4-FFF2-40B4-BE49-F238E27FC236}">
                <a16:creationId xmlns:a16="http://schemas.microsoft.com/office/drawing/2014/main" id="{E3DCA028-DC75-4701-8BD4-AB907B1846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29488" y="7823200"/>
            <a:ext cx="1463675" cy="366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23">
            <a:extLst>
              <a:ext uri="{FF2B5EF4-FFF2-40B4-BE49-F238E27FC236}">
                <a16:creationId xmlns:a16="http://schemas.microsoft.com/office/drawing/2014/main" id="{339C0E12-FF89-4B22-BAB3-78F6119E3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727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В качестве аксиомы принимается следующее свойство прямых:</a:t>
            </a:r>
          </a:p>
        </p:txBody>
      </p:sp>
      <p:sp>
        <p:nvSpPr>
          <p:cNvPr id="16" name="Text Box 24">
            <a:extLst>
              <a:ext uri="{FF2B5EF4-FFF2-40B4-BE49-F238E27FC236}">
                <a16:creationId xmlns:a16="http://schemas.microsoft.com/office/drawing/2014/main" id="{A6D343BA-AEF9-4C5E-BA4C-FA4D467A2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61074"/>
            <a:ext cx="91440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i="1" dirty="0">
                <a:solidFill>
                  <a:srgbClr val="FF3300"/>
                </a:solidFill>
              </a:rPr>
              <a:t>	Через любые две точки проходит единственная прямая</a:t>
            </a: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F90EED77-09AE-41FE-86AC-C30A4514B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4955563"/>
            <a:ext cx="902017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400" dirty="0"/>
              <a:t>Из приведённой выше аксиомы следует, что две прямые не могут иметь более одной общей точки.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EA920DBC-4ACB-E058-6CC8-0841E1ABF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" y="-80184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400" dirty="0"/>
              <a:t>Точка, прямая и плоскость являются неопределяемыми понятиями. Они характеризуются своими свойствами</a:t>
            </a:r>
            <a:r>
              <a:rPr lang="en-US" altLang="ru-RU" sz="2400" dirty="0"/>
              <a:t> (</a:t>
            </a:r>
            <a:r>
              <a:rPr lang="ru-RU" altLang="ru-RU" sz="2400" dirty="0"/>
              <a:t>аксиомами).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4421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09D4F86-0E99-4C45-BA05-319C6CCAC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2119" y="573032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Схема расположения двух прямых</a:t>
            </a:r>
          </a:p>
        </p:txBody>
      </p:sp>
      <p:grpSp>
        <p:nvGrpSpPr>
          <p:cNvPr id="11271" name="Группа 18">
            <a:extLst>
              <a:ext uri="{FF2B5EF4-FFF2-40B4-BE49-F238E27FC236}">
                <a16:creationId xmlns:a16="http://schemas.microsoft.com/office/drawing/2014/main" id="{B9E4AF78-C18D-4A79-A3CE-5DC13B9C6930}"/>
              </a:ext>
            </a:extLst>
          </p:cNvPr>
          <p:cNvGrpSpPr>
            <a:grpSpLocks/>
          </p:cNvGrpSpPr>
          <p:nvPr/>
        </p:nvGrpSpPr>
        <p:grpSpPr bwMode="auto">
          <a:xfrm>
            <a:off x="5114925" y="8189913"/>
            <a:ext cx="5049838" cy="547687"/>
            <a:chOff x="2272" y="7438"/>
            <a:chExt cx="7952" cy="864"/>
          </a:xfrm>
        </p:grpSpPr>
        <p:sp>
          <p:nvSpPr>
            <p:cNvPr id="11275" name="Text Box 692">
              <a:extLst>
                <a:ext uri="{FF2B5EF4-FFF2-40B4-BE49-F238E27FC236}">
                  <a16:creationId xmlns:a16="http://schemas.microsoft.com/office/drawing/2014/main" id="{812315FE-6424-4377-ABE3-31AB4F9B42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0" y="7438"/>
              <a:ext cx="374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Не имеют общих точек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>
                  <a:cs typeface="Times New Roman" panose="02020603050405020304" pitchFamily="18" charset="0"/>
                </a:rPr>
                <a:t>(параллельны)</a:t>
              </a:r>
            </a:p>
          </p:txBody>
        </p:sp>
        <p:sp>
          <p:nvSpPr>
            <p:cNvPr id="11276" name="Text Box 693">
              <a:extLst>
                <a:ext uri="{FF2B5EF4-FFF2-40B4-BE49-F238E27FC236}">
                  <a16:creationId xmlns:a16="http://schemas.microsoft.com/office/drawing/2014/main" id="{737F3FF9-71E8-4134-8778-0D778264B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2" y="7438"/>
              <a:ext cx="369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Имеют одну общую точку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400" b="1"/>
                <a:t>(пересекаются)</a:t>
              </a:r>
            </a:p>
          </p:txBody>
        </p:sp>
      </p:grpSp>
      <p:cxnSp>
        <p:nvCxnSpPr>
          <p:cNvPr id="11272" name="Прямая соединительная линия 21">
            <a:extLst>
              <a:ext uri="{FF2B5EF4-FFF2-40B4-BE49-F238E27FC236}">
                <a16:creationId xmlns:a16="http://schemas.microsoft.com/office/drawing/2014/main" id="{7D3DE58B-3B8D-4773-A792-B9D97389104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323013" y="7823200"/>
            <a:ext cx="1006475" cy="366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Прямая соединительная линия 22">
            <a:extLst>
              <a:ext uri="{FF2B5EF4-FFF2-40B4-BE49-F238E27FC236}">
                <a16:creationId xmlns:a16="http://schemas.microsoft.com/office/drawing/2014/main" id="{E3DCA028-DC75-4701-8BD4-AB907B1846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29488" y="7823200"/>
            <a:ext cx="1463675" cy="366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995D678-2A9C-4CE3-8177-49DC61B69C58}"/>
              </a:ext>
            </a:extLst>
          </p:cNvPr>
          <p:cNvGrpSpPr/>
          <p:nvPr/>
        </p:nvGrpSpPr>
        <p:grpSpPr>
          <a:xfrm>
            <a:off x="755576" y="1628800"/>
            <a:ext cx="7799816" cy="1972945"/>
            <a:chOff x="899592" y="2306002"/>
            <a:chExt cx="7799816" cy="197294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175C2DF5-00A7-447F-B862-A4CBCE7DAA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9592" y="2306002"/>
              <a:ext cx="7799816" cy="1972945"/>
              <a:chOff x="-18" y="7615"/>
              <a:chExt cx="12907" cy="3107"/>
            </a:xfrm>
          </p:grpSpPr>
          <p:sp>
            <p:nvSpPr>
              <p:cNvPr id="17" name="Text Box 692">
                <a:extLst>
                  <a:ext uri="{FF2B5EF4-FFF2-40B4-BE49-F238E27FC236}">
                    <a16:creationId xmlns:a16="http://schemas.microsoft.com/office/drawing/2014/main" id="{91175B87-1E3A-46C8-AEAE-7D90964449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10" y="9379"/>
                <a:ext cx="6279" cy="13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dirty="0">
                    <a:effectLst/>
                    <a:latin typeface="Times New Roman" panose="02020603050405020304" pitchFamily="18" charset="0"/>
                  </a:rPr>
                  <a:t>Не имеют общих точек</a:t>
                </a:r>
              </a:p>
              <a:p>
                <a:pPr marR="111760" algn="ctr">
                  <a:tabLst>
                    <a:tab pos="914400" algn="l"/>
                  </a:tabLst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(параллельны)</a:t>
                </a:r>
              </a:p>
            </p:txBody>
          </p:sp>
          <p:sp>
            <p:nvSpPr>
              <p:cNvPr id="18" name="Text Box 693">
                <a:extLst>
                  <a:ext uri="{FF2B5EF4-FFF2-40B4-BE49-F238E27FC236}">
                    <a16:creationId xmlns:a16="http://schemas.microsoft.com/office/drawing/2014/main" id="{7216896D-35D3-4F81-A07C-FF03405331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8" y="9349"/>
                <a:ext cx="6392" cy="13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dirty="0">
                    <a:effectLst/>
                    <a:latin typeface="Times New Roman" panose="02020603050405020304" pitchFamily="18" charset="0"/>
                  </a:rPr>
                  <a:t>Имеют одну общую точку</a:t>
                </a:r>
              </a:p>
              <a:p>
                <a:pPr algn="ctr"/>
                <a:r>
                  <a:rPr lang="ru-RU" dirty="0">
                    <a:effectLst/>
                    <a:latin typeface="Times New Roman" panose="02020603050405020304" pitchFamily="18" charset="0"/>
                  </a:rPr>
                  <a:t>(пересекаются)</a:t>
                </a:r>
              </a:p>
            </p:txBody>
          </p:sp>
          <p:sp>
            <p:nvSpPr>
              <p:cNvPr id="19" name="Text Box 693">
                <a:extLst>
                  <a:ext uri="{FF2B5EF4-FFF2-40B4-BE49-F238E27FC236}">
                    <a16:creationId xmlns:a16="http://schemas.microsoft.com/office/drawing/2014/main" id="{886B13EF-BFB2-4709-A5ED-389E7C0D3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1" y="7615"/>
                <a:ext cx="6279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2800" dirty="0">
                    <a:effectLst/>
                    <a:latin typeface="Times New Roman" panose="02020603050405020304" pitchFamily="18" charset="0"/>
                  </a:rPr>
                  <a:t>Две прямые</a:t>
                </a:r>
              </a:p>
            </p:txBody>
          </p:sp>
        </p:grp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6A6D2994-3972-4C66-BD5B-871E45C2C1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543208" y="2892742"/>
              <a:ext cx="1005840" cy="3657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ABCC28C6-FA50-4BFA-AA92-44D3AB6BCF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24283" y="2883217"/>
              <a:ext cx="1463040" cy="3657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302226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1F81C41-7027-4CE3-B435-BEC282AFC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2976FD38-E4E3-4A4A-96B0-C68ED17C9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Какие геометрические фигуры являются основными?  </a:t>
            </a:r>
            <a:endParaRPr lang="ru-RU" altLang="ru-RU"/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DD2834C9-5DF1-4B06-851F-509627C0F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	Ответ: </a:t>
            </a:r>
            <a:r>
              <a:rPr lang="ru-RU" altLang="ru-RU">
                <a:cs typeface="Times New Roman" panose="02020603050405020304" pitchFamily="18" charset="0"/>
              </a:rPr>
              <a:t>Точка, прямая, плоскость.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6669E3E-B477-48BE-85E8-2A0DBEE38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5150861A-D6BB-41DF-917D-389571F41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Идеализацией каких объектов является точка?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5D460D9F-1CCF-4485-8FFA-8D8E3EED0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Точка является идеализацией очень маленьких объектов, т.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е. таких, размерами которых можно пренебречь.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2428</Words>
  <Application>Microsoft Office PowerPoint</Application>
  <PresentationFormat>Экран (4:3)</PresentationFormat>
  <Paragraphs>241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5" baseType="lpstr">
      <vt:lpstr>Cambria Math</vt:lpstr>
      <vt:lpstr>Times New Roman</vt:lpstr>
      <vt:lpstr>Оформление по умолчанию</vt:lpstr>
      <vt:lpstr>Основные геометрические фигуры</vt:lpstr>
      <vt:lpstr>Презентация PowerPoint</vt:lpstr>
      <vt:lpstr>Презентация PowerPoint</vt:lpstr>
      <vt:lpstr>Схема расположения точки и прямой</vt:lpstr>
      <vt:lpstr>Обозначения</vt:lpstr>
      <vt:lpstr>Презентация PowerPoint</vt:lpstr>
      <vt:lpstr>Схема расположения двух прямых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  <vt:lpstr>Вопрос 13</vt:lpstr>
      <vt:lpstr>Вопрос 14</vt:lpstr>
      <vt:lpstr>Вопрос 15</vt:lpstr>
      <vt:lpstr>Вопрос 16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10*</vt:lpstr>
      <vt:lpstr>Презентация PowerPoint</vt:lpstr>
      <vt:lpstr>Презентация PowerPoint</vt:lpstr>
      <vt:lpstr>Упражнение 11</vt:lpstr>
      <vt:lpstr>Упражнение 12</vt:lpstr>
      <vt:lpstr>Упражнение 13</vt:lpstr>
      <vt:lpstr>Упражнение 14*</vt:lpstr>
      <vt:lpstr>Презентация PowerPoint</vt:lpstr>
      <vt:lpstr>Упражнение 15</vt:lpstr>
      <vt:lpstr>Упражнение 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44</cp:revision>
  <dcterms:created xsi:type="dcterms:W3CDTF">2008-04-30T05:51:18Z</dcterms:created>
  <dcterms:modified xsi:type="dcterms:W3CDTF">2025-08-05T11:55:02Z</dcterms:modified>
</cp:coreProperties>
</file>