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09" r:id="rId2"/>
    <p:sldId id="390" r:id="rId3"/>
    <p:sldId id="310" r:id="rId4"/>
    <p:sldId id="311" r:id="rId5"/>
    <p:sldId id="312" r:id="rId6"/>
    <p:sldId id="313" r:id="rId7"/>
    <p:sldId id="314" r:id="rId8"/>
    <p:sldId id="345" r:id="rId9"/>
    <p:sldId id="346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389" r:id="rId24"/>
    <p:sldId id="347" r:id="rId25"/>
    <p:sldId id="348" r:id="rId26"/>
    <p:sldId id="349" r:id="rId27"/>
    <p:sldId id="350" r:id="rId28"/>
    <p:sldId id="351" r:id="rId29"/>
    <p:sldId id="352" r:id="rId30"/>
    <p:sldId id="366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3" r:id="rId39"/>
    <p:sldId id="360" r:id="rId40"/>
    <p:sldId id="367" r:id="rId41"/>
    <p:sldId id="361" r:id="rId42"/>
    <p:sldId id="362" r:id="rId43"/>
    <p:sldId id="364" r:id="rId44"/>
    <p:sldId id="365" r:id="rId45"/>
    <p:sldId id="343" r:id="rId46"/>
    <p:sldId id="344" r:id="rId4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0929"/>
  </p:normalViewPr>
  <p:slideViewPr>
    <p:cSldViewPr>
      <p:cViewPr varScale="1">
        <p:scale>
          <a:sx n="93" d="100"/>
          <a:sy n="93" d="100"/>
        </p:scale>
        <p:origin x="43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8AEE164-37B0-1C7E-14AA-EF0AD148EB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14DDAD2-CDA4-14FA-1CD9-A0331C5E030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49AB9F0-E7DF-5F81-8EA5-180A5AF5112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D0D5E4CF-C8C8-A5DF-BE2B-EC3866E2AF8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F46051D0-D169-B829-7B9F-CFA9979ECB9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42D181A8-B09D-0B9E-BF2F-FCB2AD3CF5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90C18B2-4CAD-42DA-9E37-13AA6C7362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DBFD7AFA-A828-BBE8-52A1-B2AD80010F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905FC9A-8720-4354-8650-0254F6300036}" type="slidenum">
              <a:rPr lang="ru-RU" altLang="ru-RU" sz="1200"/>
              <a:pPr/>
              <a:t>1</a:t>
            </a:fld>
            <a:endParaRPr lang="ru-RU" altLang="ru-RU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F3469F32-51A3-4097-1CE9-C449789C6A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740AAD47-8605-C653-84D9-EBD57F2467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51891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82A81809-A1CB-46EB-8C11-CD9B818E89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048E8C-F584-46A0-91C4-DAE67AD1B7CB}" type="slidenum">
              <a:rPr lang="ru-RU" altLang="ru-RU" sz="1200"/>
              <a:pPr/>
              <a:t>10</a:t>
            </a:fld>
            <a:endParaRPr lang="ru-RU" altLang="ru-RU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A1F77E31-CCC0-6565-D3C3-407DCBF330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F46A2A04-4989-1263-4A73-E2F37BF26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58282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FA9E50BD-820D-8538-72CB-76C6231868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C6A9E59-B72B-4143-A28E-2F479780A373}" type="slidenum">
              <a:rPr lang="ru-RU" altLang="ru-RU" sz="1200"/>
              <a:pPr/>
              <a:t>11</a:t>
            </a:fld>
            <a:endParaRPr lang="ru-RU" altLang="ru-RU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A2C8170D-EEA5-87DC-047F-3781C627DE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81C14F7B-BA92-1E2E-CA6A-EAE302FC5E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7979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E0975825-ACE3-3B7F-6006-6FE91FD420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4108C2D-8357-44AB-AE32-989A59013EB0}" type="slidenum">
              <a:rPr lang="ru-RU" altLang="ru-RU" sz="1200"/>
              <a:pPr/>
              <a:t>12</a:t>
            </a:fld>
            <a:endParaRPr lang="ru-RU" altLang="ru-RU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CD6C5C47-C5FE-E705-CA09-E3ADBE55ED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151A3C14-760C-47B7-EE1C-DCA57C0B0C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36761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26993568-A210-975A-A07C-9940AFA9E1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97AFA14-826E-444A-81C1-0F85C9870F57}" type="slidenum">
              <a:rPr lang="ru-RU" altLang="ru-RU" sz="1200"/>
              <a:pPr/>
              <a:t>13</a:t>
            </a:fld>
            <a:endParaRPr lang="ru-RU" altLang="ru-RU" sz="12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937A4A32-ABE9-991B-3B41-8BB2466ACA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2A31869F-9BE7-A6A2-F18E-40AC860599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35804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BD38D359-3097-FAC9-47DB-0F270F550C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DB7DB8-CF84-4050-A40E-1690C1615069}" type="slidenum">
              <a:rPr lang="ru-RU" altLang="ru-RU" sz="1200"/>
              <a:pPr/>
              <a:t>14</a:t>
            </a:fld>
            <a:endParaRPr lang="ru-RU" altLang="ru-RU" sz="12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2E05F55A-4FD9-BC68-65B1-D3B63AC913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05EC5D1A-4012-1B67-0657-95680AE9E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55978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F0550591-5490-4EE9-702F-9CD1392E3B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6471D19-DB9E-492D-B8DF-588422A5D915}" type="slidenum">
              <a:rPr lang="ru-RU" altLang="ru-RU" sz="1200"/>
              <a:pPr/>
              <a:t>15</a:t>
            </a:fld>
            <a:endParaRPr lang="ru-RU" altLang="ru-RU" sz="12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6B843338-36F5-A8CF-93E8-A75D6857B4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CF61D964-6EE8-3E1B-EE27-158725FB1E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07457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D5EEC7AC-2DD0-2FEF-8135-37F3BB025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78C56F3-1216-4413-88B9-74780C780CB6}" type="slidenum">
              <a:rPr lang="ru-RU" altLang="ru-RU" sz="1200"/>
              <a:pPr/>
              <a:t>16</a:t>
            </a:fld>
            <a:endParaRPr lang="ru-RU" altLang="ru-RU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5BB9315E-C877-3FDE-CEF5-95236181BC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8A4675D4-5D2D-62FF-77BD-8AE683E4C9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57486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18B05D13-A6FC-8BBD-C146-9EF774337E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50F8FD-DFDD-4391-9681-9F5D682C299F}" type="slidenum">
              <a:rPr lang="ru-RU" altLang="ru-RU" sz="1200"/>
              <a:pPr/>
              <a:t>17</a:t>
            </a:fld>
            <a:endParaRPr lang="ru-RU" altLang="ru-RU" sz="12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B49BB088-78F8-AA0A-897C-ED6C431682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23B8EEEB-D305-1DC8-3254-4B05968418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57910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FBD13661-602A-4466-AF70-9C55AEE4DA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0BDD413-C224-43A9-8F27-4256EB41E9B6}" type="slidenum">
              <a:rPr lang="ru-RU" altLang="ru-RU" sz="1200"/>
              <a:pPr/>
              <a:t>18</a:t>
            </a:fld>
            <a:endParaRPr lang="ru-RU" altLang="ru-RU" sz="12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C4B3059D-9FAB-445E-6024-F9141ED61B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47230BD0-D486-BFFE-21DD-0316744961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00675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784B5E45-BE48-EB78-23A4-302EFC0007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2AEFD4E-0F33-4C85-B792-1F2CCF01C695}" type="slidenum">
              <a:rPr lang="ru-RU" altLang="ru-RU" sz="1200"/>
              <a:pPr/>
              <a:t>19</a:t>
            </a:fld>
            <a:endParaRPr lang="ru-RU" altLang="ru-RU" sz="120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D38F634E-C77E-8C12-A8B9-201CBCEB75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87FF701F-02AD-E8F8-9595-6E48B2114E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61214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DBFD7AFA-A828-BBE8-52A1-B2AD80010F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905FC9A-8720-4354-8650-0254F6300036}" type="slidenum">
              <a:rPr lang="ru-RU" altLang="ru-RU" sz="1200"/>
              <a:pPr/>
              <a:t>2</a:t>
            </a:fld>
            <a:endParaRPr lang="ru-RU" altLang="ru-RU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F3469F32-51A3-4097-1CE9-C449789C6A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740AAD47-8605-C653-84D9-EBD57F2467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51736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E6C288E6-55A1-83E4-6FD1-03D19F4F4C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9FC3E90-8859-44AA-8671-76614213AC2F}" type="slidenum">
              <a:rPr lang="ru-RU" altLang="ru-RU" sz="1200"/>
              <a:pPr/>
              <a:t>20</a:t>
            </a:fld>
            <a:endParaRPr lang="ru-RU" altLang="ru-RU" sz="12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26A8FEEB-FD7B-81BD-7A42-B7A4D3B790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0F7DFEF1-2AFA-059C-0886-8A722FE25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983063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BDD9CFD7-ADC9-4B98-42E7-1CEBF52C22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291E557-96D6-4AE0-9173-41BC911E8676}" type="slidenum">
              <a:rPr lang="ru-RU" altLang="ru-RU" sz="1200"/>
              <a:pPr/>
              <a:t>21</a:t>
            </a:fld>
            <a:endParaRPr lang="ru-RU" altLang="ru-RU" sz="12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394353A1-1A6B-88DB-590E-2387D0DC05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DBB6BE1B-2255-D871-DD4F-AD39C86F2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452259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47BBA974-54CE-195F-C879-D428C79B47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D497978-5D9E-4AA4-ACD2-595BE1AD98B8}" type="slidenum">
              <a:rPr lang="ru-RU" altLang="ru-RU" sz="1200"/>
              <a:pPr/>
              <a:t>22</a:t>
            </a:fld>
            <a:endParaRPr lang="ru-RU" altLang="ru-RU" sz="12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DB056E85-A69C-02FA-1388-27F957E91D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A3C85FF9-C7F9-C328-C06A-BBB883F74D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606075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EE7E32B6-C2B1-B69B-EA6E-C9CEF1981A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B2BCE20-DF28-4C3C-AFC5-D0735D63493A}" type="slidenum">
              <a:rPr lang="ru-RU" altLang="ru-RU" sz="1200"/>
              <a:pPr/>
              <a:t>23</a:t>
            </a:fld>
            <a:endParaRPr lang="ru-RU" altLang="ru-RU" sz="12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4725DA67-7C4B-F9FD-E3B6-9B514D2A9F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7B4C1CB5-CE3C-94EC-8790-732F50A441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587971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EFDE42BD-DA9E-8929-5BB2-53FF51A940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5926C9F-FF84-4BE0-8604-A8712B656E9A}" type="slidenum">
              <a:rPr lang="ru-RU" altLang="ru-RU" sz="1200"/>
              <a:pPr/>
              <a:t>24</a:t>
            </a:fld>
            <a:endParaRPr lang="ru-RU" altLang="ru-RU" sz="12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60E8C8E9-AE1F-CD02-5824-32BD5E6009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AAD76187-B71D-D5A3-D4C9-E9C5E395D2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80902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5D0989E8-0E4F-97B9-01AC-0E978C4D12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56E3671-F37C-4267-AE84-215719A014F9}" type="slidenum">
              <a:rPr lang="ru-RU" altLang="ru-RU" sz="1200"/>
              <a:pPr/>
              <a:t>25</a:t>
            </a:fld>
            <a:endParaRPr lang="ru-RU" altLang="ru-RU" sz="1200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E7C32827-26AC-B26B-707E-27D4CC2C23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F068902D-C409-F9AF-E6BE-88FF4A5EDD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095812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1F4DAF47-C961-F108-C87F-6B41F951DE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2E208C2-A153-4D73-B4DA-437AC1EEC0E0}" type="slidenum">
              <a:rPr lang="ru-RU" altLang="ru-RU" sz="1200"/>
              <a:pPr/>
              <a:t>26</a:t>
            </a:fld>
            <a:endParaRPr lang="ru-RU" altLang="ru-RU" sz="12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0DFF5135-C301-BA7B-BDCF-DB6009D09D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78B87933-B311-D7B3-73F1-FBF761279B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980130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399062B4-4462-EB26-DB7E-8D78EF90A5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7CDBB1-2E1F-423E-9577-11FE3ABD031D}" type="slidenum">
              <a:rPr lang="ru-RU" altLang="ru-RU" sz="1200"/>
              <a:pPr/>
              <a:t>27</a:t>
            </a:fld>
            <a:endParaRPr lang="ru-RU" altLang="ru-RU" sz="1200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C65E577F-84B5-757B-C1BF-E55BC76121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BAF1A53C-1AF5-6BCD-8B02-FA59B6A5AC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109960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0DC68A26-CBBD-C3CC-2052-D0C199F6E3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CCD385-BA9E-4B11-A7DE-869BDF5BF3BF}" type="slidenum">
              <a:rPr lang="ru-RU" altLang="ru-RU" sz="1200"/>
              <a:pPr/>
              <a:t>28</a:t>
            </a:fld>
            <a:endParaRPr lang="ru-RU" altLang="ru-RU" sz="120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9FDEF34B-33CB-D13F-0734-8FE0974D67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0FDD0F5D-805E-3E43-422A-DE2B2A1258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31524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EBA23F94-3B9A-1C50-E67B-E012E3EED1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17FC043-3E69-47B2-B532-9C9E895729DA}" type="slidenum">
              <a:rPr lang="ru-RU" altLang="ru-RU" sz="1200"/>
              <a:pPr/>
              <a:t>29</a:t>
            </a:fld>
            <a:endParaRPr lang="ru-RU" altLang="ru-RU" sz="1200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7E489C0C-04E0-DB30-BFEF-5FA2227EE8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8B18CCC8-2CC3-2153-3023-B79A8AFCB1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24509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51D4E498-B976-C161-6F49-E976FE8DEC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F879B4-4781-4431-8DC7-081622426948}" type="slidenum">
              <a:rPr lang="ru-RU" altLang="ru-RU" sz="1200"/>
              <a:pPr/>
              <a:t>3</a:t>
            </a:fld>
            <a:endParaRPr lang="ru-RU" altLang="ru-RU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7D3CA14D-7272-31F1-D7CA-AC23707DC7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CA3D37B0-1668-CE80-9CEC-EAFAB8584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56558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ECE42FEA-F0B9-EBFF-FC6B-669D19D0BA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0BD630C-C1FF-40D5-84EA-892FAF846398}" type="slidenum">
              <a:rPr lang="ru-RU" altLang="ru-RU" sz="1200"/>
              <a:pPr/>
              <a:t>30</a:t>
            </a:fld>
            <a:endParaRPr lang="ru-RU" altLang="ru-RU" sz="1200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F48651B1-EE4B-1E5D-560F-7F27CD2B1F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123DA334-392A-F095-9D27-1BC037DE8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874833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FA4DC674-8031-AF1A-0999-CC269E48A6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8E0669-CE26-4335-9898-D0E90BAD2CA4}" type="slidenum">
              <a:rPr lang="ru-RU" altLang="ru-RU" sz="1200"/>
              <a:pPr/>
              <a:t>31</a:t>
            </a:fld>
            <a:endParaRPr lang="ru-RU" altLang="ru-RU" sz="1200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9F134D7A-1EA8-7415-7231-AA05CA478C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0E5CEEF4-F208-455B-E0A3-0E4A204014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12167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92A3E067-DAF8-D739-F959-A42B50D72E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6990326-A5D2-4C8C-B912-811286047DA0}" type="slidenum">
              <a:rPr lang="ru-RU" altLang="ru-RU" sz="1200"/>
              <a:pPr/>
              <a:t>32</a:t>
            </a:fld>
            <a:endParaRPr lang="ru-RU" altLang="ru-RU" sz="1200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6723AB91-AA35-58A8-C58B-2112F5A4CE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D2ADE4F8-8EC3-4864-8ECF-5C1B3C2D07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862659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80E0CC06-3DEB-5908-2B3E-FF029DD830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79F87C6-44ED-4A6C-A8AC-DE738CDFB769}" type="slidenum">
              <a:rPr lang="ru-RU" altLang="ru-RU" sz="1200"/>
              <a:pPr/>
              <a:t>33</a:t>
            </a:fld>
            <a:endParaRPr lang="ru-RU" altLang="ru-RU" sz="1200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F8ABE177-D2FE-C28E-1C46-486F1C7E8B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F7FA4EF9-C9BB-C314-A470-22946B1ED7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550462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A7F3EEB6-9383-084D-BAB0-147C7527C4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6C7FEF5-511C-42C3-BDF3-C9B11919D8D8}" type="slidenum">
              <a:rPr lang="ru-RU" altLang="ru-RU" sz="1200"/>
              <a:pPr/>
              <a:t>34</a:t>
            </a:fld>
            <a:endParaRPr lang="ru-RU" altLang="ru-RU" sz="1200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7F3019EB-8DB8-3B74-A41C-F36037753C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0727AA74-496B-8DB9-B004-6AF37B5D8D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044397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F6024F81-DFC8-2376-5769-19465D53A8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50928A1-00F6-4A1D-8D23-F77A49E3FA2C}" type="slidenum">
              <a:rPr lang="ru-RU" altLang="ru-RU" sz="1200"/>
              <a:pPr/>
              <a:t>35</a:t>
            </a:fld>
            <a:endParaRPr lang="ru-RU" altLang="ru-RU" sz="1200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CCB02824-C2C1-3AA6-8737-6C80DAD701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6D810613-0C97-A3E2-0D5D-40C539B676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652453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F1798828-0695-2BBE-833E-204102E5AF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238F84C-E020-40C9-A9DE-E79E637EBAA8}" type="slidenum">
              <a:rPr lang="ru-RU" altLang="ru-RU" sz="1200"/>
              <a:pPr/>
              <a:t>36</a:t>
            </a:fld>
            <a:endParaRPr lang="ru-RU" altLang="ru-RU" sz="1200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FFCC7C22-FB7C-3310-C3B4-5868D213AD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47FC6E16-2012-C067-919C-168AC1F970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826532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3D56DDFD-047F-45B6-F66D-EC235850AC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9395F99-DAB2-4174-9868-267FCDEBD671}" type="slidenum">
              <a:rPr lang="ru-RU" altLang="ru-RU" sz="1200"/>
              <a:pPr/>
              <a:t>37</a:t>
            </a:fld>
            <a:endParaRPr lang="ru-RU" altLang="ru-RU" sz="1200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905A8AFB-3262-C79E-C959-4D474D5ECF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823134C9-8114-86D1-9D64-64C75E97C2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01275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B878F2EC-980A-AB1F-9647-E39C84DDEF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600622-4934-4723-974F-B54A119ECFD0}" type="slidenum">
              <a:rPr lang="ru-RU" altLang="ru-RU" sz="1200"/>
              <a:pPr/>
              <a:t>38</a:t>
            </a:fld>
            <a:endParaRPr lang="ru-RU" altLang="ru-RU" sz="1200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3DD3BCE5-2D71-B480-576D-85C6EE7130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701AA4F2-CD8C-AD32-61D0-AE0DF13711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131319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DC993F3D-8D6E-AF17-4063-77F3452F99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A6BB75-0030-4601-9A79-CAE0805B6764}" type="slidenum">
              <a:rPr lang="ru-RU" altLang="ru-RU" sz="1200"/>
              <a:pPr/>
              <a:t>39</a:t>
            </a:fld>
            <a:endParaRPr lang="ru-RU" altLang="ru-RU" sz="1200"/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F0FF6483-88AB-6893-3D83-0B2B2EFB0A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8AB1FFA9-DA35-A96B-AF41-2F09EC0A6C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63341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CFCC5519-EF38-7959-0278-DC9900E551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D8966A6-2263-475C-BB6B-A791A13459F9}" type="slidenum">
              <a:rPr lang="ru-RU" altLang="ru-RU" sz="1200"/>
              <a:pPr/>
              <a:t>4</a:t>
            </a:fld>
            <a:endParaRPr lang="ru-RU" altLang="ru-RU" sz="12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0248B2FB-8E5C-FB51-53E2-F2A650AFF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882467E3-B48F-C230-ED8E-146A63844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312378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5494D2C2-F9E7-3AEB-97E0-8F06177113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3953A2E-4C0E-4AE2-8F47-A98BC8768098}" type="slidenum">
              <a:rPr lang="ru-RU" altLang="ru-RU" sz="1200"/>
              <a:pPr/>
              <a:t>40</a:t>
            </a:fld>
            <a:endParaRPr lang="ru-RU" altLang="ru-RU" sz="1200"/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DEA815C4-D0E3-CB3A-D330-5BA0E04512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1FE55598-B4B9-39A4-7C64-D3BCDCF4BF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97152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FAB365A3-B4C5-47D6-8833-97217935D9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4F968F9-5478-4E67-9B19-24DE7B3B7183}" type="slidenum">
              <a:rPr lang="ru-RU" altLang="ru-RU" sz="1200"/>
              <a:pPr/>
              <a:t>41</a:t>
            </a:fld>
            <a:endParaRPr lang="ru-RU" altLang="ru-RU" sz="1200"/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2935C9A3-9472-AC1A-5944-23A3210BD9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2D3D33F8-60B1-188A-3BF7-6570B56B52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548997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A48FC7AB-111D-D787-87C6-0641DD36BC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3CCCD66-A4A8-454F-AD75-69708CF6FA05}" type="slidenum">
              <a:rPr lang="ru-RU" altLang="ru-RU" sz="1200"/>
              <a:pPr/>
              <a:t>42</a:t>
            </a:fld>
            <a:endParaRPr lang="ru-RU" altLang="ru-RU" sz="1200"/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C75A2000-BCBE-CD79-B9C8-1863C1E66B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DACAFEFB-142F-CEBB-07AE-AF39C4E90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807584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2B5B18E9-0554-35FF-2456-0C0EB5DABE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B23D589-2EF3-4054-BAE8-1BEB30AACB97}" type="slidenum">
              <a:rPr lang="ru-RU" altLang="ru-RU" sz="1200"/>
              <a:pPr/>
              <a:t>43</a:t>
            </a:fld>
            <a:endParaRPr lang="ru-RU" altLang="ru-RU" sz="1200"/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E660F43C-69E1-576A-B495-718E194623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406A8754-95EE-3A2D-2BC2-D9A7E5D424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29496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6308F246-7E21-0BB3-6EE6-E4B0CE2A1C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7FB05FE-CD16-4865-BB93-8DBF0D392708}" type="slidenum">
              <a:rPr lang="ru-RU" altLang="ru-RU" sz="1200"/>
              <a:pPr/>
              <a:t>44</a:t>
            </a:fld>
            <a:endParaRPr lang="ru-RU" altLang="ru-RU" sz="1200"/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262263F1-BBFC-4924-CD13-C4DFBECA9B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D46D3528-4243-DE0B-B9B9-9B372E70F9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969088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9822D67D-CC7E-5BDE-BE10-C2C6C4D6BA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31F5B5A-FA78-4A97-BB26-9951C268B636}" type="slidenum">
              <a:rPr lang="ru-RU" altLang="ru-RU" sz="1200"/>
              <a:pPr/>
              <a:t>45</a:t>
            </a:fld>
            <a:endParaRPr lang="ru-RU" altLang="ru-RU" sz="1200"/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A5AE9415-868E-771F-3849-F286A52E95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DBA54EF4-D93C-DB1E-3FF1-5004F8F66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933588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7B37F1D8-F8A6-3663-6365-872F37CDFB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453F42A-9864-4171-B54C-E20B8359FD33}" type="slidenum">
              <a:rPr lang="ru-RU" altLang="ru-RU" sz="1200"/>
              <a:pPr/>
              <a:t>46</a:t>
            </a:fld>
            <a:endParaRPr lang="ru-RU" altLang="ru-RU" sz="1200"/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54CD9103-A363-257F-0323-65D261A088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1C8A2A2D-98F0-B746-8ED5-B9ACC05E4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87261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CBBB636-22B5-C016-26DC-C369145C53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FFC1F0D-4A99-4BE9-85A7-915A714BB5D4}" type="slidenum">
              <a:rPr lang="ru-RU" altLang="ru-RU" sz="1200"/>
              <a:pPr/>
              <a:t>5</a:t>
            </a:fld>
            <a:endParaRPr lang="ru-RU" altLang="ru-RU" sz="12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418A408B-E746-6028-613F-61E90817FD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AA660060-D5F4-4A5A-9F10-D785B3D6AF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07409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40B940F2-C493-E938-F386-6BFCB9C6C6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49B2E4F-FBB0-459C-B0E7-DBBD6B4EEF69}" type="slidenum">
              <a:rPr lang="ru-RU" altLang="ru-RU" sz="1200"/>
              <a:pPr/>
              <a:t>6</a:t>
            </a:fld>
            <a:endParaRPr lang="ru-RU" altLang="ru-RU" sz="12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2E036764-7927-14A9-C476-B5AC816639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64A0F07F-0613-8E3C-F3BA-161CF24D75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711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F0DE01B3-B86B-0E9E-5288-D3321E60DE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71BB619-CF41-4468-9D83-DB3DFF4A5C38}" type="slidenum">
              <a:rPr lang="ru-RU" altLang="ru-RU" sz="1200"/>
              <a:pPr/>
              <a:t>7</a:t>
            </a:fld>
            <a:endParaRPr lang="ru-RU" altLang="ru-RU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2CF11621-D3D2-BD62-D7DE-829C5E907E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25B0F732-6C89-1406-AE43-023ED5F2E6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80717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2489331D-C424-EFAC-0182-F1C40574CD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3497A07-EB5D-4D5F-B14F-04CC661D0C89}" type="slidenum">
              <a:rPr lang="ru-RU" altLang="ru-RU" sz="1200"/>
              <a:pPr/>
              <a:t>8</a:t>
            </a:fld>
            <a:endParaRPr lang="ru-RU" altLang="ru-RU" sz="12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BC5DC131-5324-E80D-980F-959A318105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EDCEE563-94A4-85F4-68B2-6969DB798D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34696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44BA28FF-881E-7775-531B-8B3459695E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084BC54-D130-4FEC-B816-29CDED805583}" type="slidenum">
              <a:rPr lang="ru-RU" altLang="ru-RU" sz="1200"/>
              <a:pPr/>
              <a:t>9</a:t>
            </a:fld>
            <a:endParaRPr lang="ru-RU" altLang="ru-RU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989BECD6-AEA4-0CA7-3DCC-77A5AB99C5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9F992325-B2EF-E2AF-6F8A-0A85F1E346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86379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12AB9A-8F80-675A-CBB7-C56A7F8F59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2232F2-992E-044A-8D4F-DE636AF38D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33EDDD-8142-32E1-2C83-5194225C49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C2370-B319-4459-9B35-2AC7F7EDFA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099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CBF040-E983-B2A4-4246-2858133CD9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80BF18-2E2B-B242-627C-8EA4E20932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8F5997-A8C6-C420-BEA5-BCD366614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29D95-E414-4DED-8E36-64FD410136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759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E2CB9A-2747-10FC-C4FD-38F7767E90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45D21B-5756-A2D1-533C-5D1605C51C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F8A0BD-3E06-0C65-CED8-EC1C6CE323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990C6-4A4B-4E0E-8FC1-00E452DAF9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514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9D2B26-8362-363A-EDB3-3D145638A0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999519-1054-E8F0-3048-D3D9EF0811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3BA64E-E1CC-26FA-5F2F-C62E513EDB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2DF6B-7F4E-49D6-82B7-2B19F2CB27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027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100BCA-24C6-07C7-713F-FDB9E28682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5E8D3F-854B-0399-22EA-AB94FE0A06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AB15DB-DF43-6EE6-265E-77267AEF65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0DCA6-1D59-4386-B0C5-55FCCF5540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326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4007A9-DEC1-4BC2-57D5-A7E83D97EA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04E2B9-50BD-3B6C-997A-9303E513AA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C8D095-B80A-D62D-B672-4018E9F5CB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A1733-2291-45D4-8226-FDD97A5D2C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688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CFB070D-60EB-D260-BEAA-392219ADB7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B9BC45D-FB5E-9AB0-D066-687835B84D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3D83FB0-9E70-FDA2-7AC1-5B69BCD2B4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CE2C2-907F-4620-A8CF-E92434CFF2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499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B141CB1-45F1-C53B-CACF-0025C12D3D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4548EC8-7F2E-A95B-D87C-C4D48DF12E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B2F3AE4-C41C-2E5D-AA45-B5DB12413D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32FB0-7281-453A-BB87-788A5650DD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1249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5E2F31C-EEFF-23DC-40E2-FE291CAE76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73BD6E9-0531-E258-F932-760FDB94AC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19D7BBA-CFD7-7CA8-567B-26B410866A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E74D5-5D25-460B-9B8B-A4E6224578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408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B5ACE9-55DF-EAC9-3823-9BE4D116D6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8EE9F4-BF60-5FDE-2413-3ECE511ADB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502ABF-BB5F-E39E-FA04-A9410F636C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BBC50-12CB-4280-8141-32F346F09E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6756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D9E3E3-E131-26B2-EAE5-258FBBE7CA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9E0624-0ABB-11C0-FFE8-D7AF7453C9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45163E-CCFB-8284-0683-47A19086C8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2BCF2-91F1-4B58-9F97-17BCCDD6A9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529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3447CE4-5680-34F4-932B-846F73A3D1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8E1479-948E-9CAE-C134-6D6B05C7C6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72C74F8-0B29-4B51-C45F-4C60E44D32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1D483DF-F04F-E9EA-77E5-523F0B3B38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31C1161-7EB8-6448-879D-255367CF90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14E67C0-0164-4B4B-9B74-4FAB90EB37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0F696F58-BD01-A467-61D6-5C4B9C38C3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ru-RU" sz="3600" dirty="0">
                <a:solidFill>
                  <a:srgbClr val="FF3300"/>
                </a:solidFill>
              </a:rPr>
              <a:t>6</a:t>
            </a:r>
            <a:r>
              <a:rPr lang="ru-RU" altLang="ru-RU" sz="3600" dirty="0">
                <a:solidFill>
                  <a:srgbClr val="FF3300"/>
                </a:solidFill>
              </a:rPr>
              <a:t>. Измерение величин углов</a:t>
            </a: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9F55D0E9-5887-7ED4-8F6B-10D4FA0B4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/>
              <a:t>	</a:t>
            </a:r>
            <a:r>
              <a:rPr lang="ru-RU" altLang="ru-RU"/>
              <a:t>З</a:t>
            </a:r>
            <a:r>
              <a:rPr lang="ru-RU" altLang="ru-RU">
                <a:cs typeface="Times New Roman" panose="02020603050405020304" pitchFamily="18" charset="0"/>
              </a:rPr>
              <a:t>а единицу измерения</a:t>
            </a:r>
            <a:r>
              <a:rPr lang="ru-RU" altLang="ru-RU"/>
              <a:t> углов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r>
              <a:rPr lang="ru-RU" altLang="ru-RU"/>
              <a:t>о</a:t>
            </a:r>
            <a:r>
              <a:rPr lang="ru-RU" altLang="ru-RU">
                <a:cs typeface="Times New Roman" panose="02020603050405020304" pitchFamily="18" charset="0"/>
              </a:rPr>
              <a:t>бычно </a:t>
            </a:r>
            <a:r>
              <a:rPr lang="ru-RU" altLang="ru-RU"/>
              <a:t>принимается </a:t>
            </a:r>
            <a:r>
              <a:rPr lang="ru-RU" altLang="ru-RU">
                <a:cs typeface="Times New Roman" panose="02020603050405020304" pitchFamily="18" charset="0"/>
              </a:rPr>
              <a:t>угол</a:t>
            </a:r>
            <a:r>
              <a:rPr lang="ru-RU" altLang="ru-RU"/>
              <a:t>,</a:t>
            </a:r>
            <a:r>
              <a:rPr lang="ru-RU" altLang="ru-RU">
                <a:cs typeface="Times New Roman" panose="02020603050405020304" pitchFamily="18" charset="0"/>
              </a:rPr>
              <a:t> составля</a:t>
            </a:r>
            <a:r>
              <a:rPr lang="ru-RU" altLang="ru-RU"/>
              <a:t>ющий</a:t>
            </a:r>
            <a:r>
              <a:rPr lang="ru-RU" altLang="ru-RU">
                <a:cs typeface="Times New Roman" panose="02020603050405020304" pitchFamily="18" charset="0"/>
              </a:rPr>
              <a:t> одну сто восьмидесятую часть развернутого угла. Считают, что величина этого угла равна одному градусу, обозначают 1</a:t>
            </a:r>
            <a:r>
              <a:rPr lang="ru-RU" altLang="ru-RU" baseline="30000"/>
              <a:t>о</a:t>
            </a:r>
            <a:r>
              <a:rPr lang="ru-RU" altLang="ru-RU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C892D0CE-476B-4842-7975-BF9447E6E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81200"/>
            <a:ext cx="8991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>
                <a:solidFill>
                  <a:srgbClr val="FF3300"/>
                </a:solidFill>
              </a:rPr>
              <a:t>	</a:t>
            </a:r>
            <a:r>
              <a:rPr lang="ru-RU" altLang="ru-RU">
                <a:solidFill>
                  <a:srgbClr val="FF3300"/>
                </a:solidFill>
              </a:rPr>
              <a:t>Г</a:t>
            </a:r>
            <a:r>
              <a:rPr lang="ru-RU" altLang="ru-RU">
                <a:solidFill>
                  <a:srgbClr val="FF3300"/>
                </a:solidFill>
                <a:cs typeface="Times New Roman" panose="02020603050405020304" pitchFamily="18" charset="0"/>
              </a:rPr>
              <a:t>радусная величина угла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>
                <a:cs typeface="Times New Roman" panose="02020603050405020304" pitchFamily="18" charset="0"/>
              </a:rPr>
              <a:t>показывает, сколько раз угол в один градус и его части укладываются в этом угле.</a:t>
            </a:r>
            <a:endParaRPr lang="ru-RU" altLang="ru-RU"/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DAB3BB19-A106-D07A-7468-8AF5BDF64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19400"/>
            <a:ext cx="8991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>
                <a:cs typeface="Times New Roman" panose="02020603050405020304" pitchFamily="18" charset="0"/>
              </a:rPr>
              <a:t>	</a:t>
            </a:r>
            <a:r>
              <a:rPr lang="ru-RU" altLang="ru-RU">
                <a:cs typeface="Times New Roman" panose="02020603050405020304" pitchFamily="18" charset="0"/>
              </a:rPr>
              <a:t>Для измерения величин углов применяют различные инструменты, простейшим из которых является известный вам транспортир.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B82091-3B86-1CF9-01FC-326EF521F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013" y="3994452"/>
            <a:ext cx="3572374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18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CF5457D3-58B2-C001-41C5-28404E7CD6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5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50179" name="Text Box 3">
            <a:extLst>
              <a:ext uri="{FF2B5EF4-FFF2-40B4-BE49-F238E27FC236}">
                <a16:creationId xmlns:a16="http://schemas.microsoft.com/office/drawing/2014/main" id="{00B3EE18-239C-61B4-3226-7577DC748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600">
                <a:cs typeface="Times New Roman" panose="02020603050405020304" pitchFamily="18" charset="0"/>
              </a:rPr>
              <a:t>	</a:t>
            </a:r>
            <a:r>
              <a:rPr lang="ru-RU" altLang="ru-RU" sz="3600">
                <a:cs typeface="Times New Roman" panose="02020603050405020304" pitchFamily="18" charset="0"/>
              </a:rPr>
              <a:t>Угол </a:t>
            </a:r>
            <a:r>
              <a:rPr lang="en-US" altLang="ru-RU" sz="3600" i="1">
                <a:cs typeface="Times New Roman" panose="02020603050405020304" pitchFamily="18" charset="0"/>
              </a:rPr>
              <a:t>AOB</a:t>
            </a:r>
            <a:r>
              <a:rPr lang="ru-RU" altLang="ru-RU" sz="3600">
                <a:cs typeface="Times New Roman" panose="02020603050405020304" pitchFamily="18" charset="0"/>
              </a:rPr>
              <a:t> равен 38</a:t>
            </a:r>
            <a:r>
              <a:rPr lang="ru-RU" altLang="ru-RU" sz="3600" baseline="30000">
                <a:cs typeface="Times New Roman" panose="02020603050405020304" pitchFamily="18" charset="0"/>
              </a:rPr>
              <a:t>о</a:t>
            </a:r>
            <a:r>
              <a:rPr lang="ru-RU" altLang="ru-RU" sz="3600">
                <a:cs typeface="Times New Roman" panose="02020603050405020304" pitchFamily="18" charset="0"/>
              </a:rPr>
              <a:t>. Чему равен смежный с ним  угол?</a:t>
            </a:r>
          </a:p>
        </p:txBody>
      </p:sp>
      <p:sp>
        <p:nvSpPr>
          <p:cNvPr id="258052" name="Text Box 4">
            <a:extLst>
              <a:ext uri="{FF2B5EF4-FFF2-40B4-BE49-F238E27FC236}">
                <a16:creationId xmlns:a16="http://schemas.microsoft.com/office/drawing/2014/main" id="{9479B716-06FE-9F4C-E62C-32A3BE240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24400"/>
            <a:ext cx="327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 </a:t>
            </a:r>
            <a:r>
              <a:rPr lang="ru-RU" altLang="ru-RU" sz="3600"/>
              <a:t>142</a:t>
            </a:r>
            <a:r>
              <a:rPr lang="ru-RU" altLang="ru-RU" sz="3600" baseline="30000"/>
              <a:t>о</a:t>
            </a:r>
            <a:r>
              <a:rPr lang="en-US" altLang="ru-RU" sz="3600"/>
              <a:t>.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0181" name="Picture 5">
            <a:extLst>
              <a:ext uri="{FF2B5EF4-FFF2-40B4-BE49-F238E27FC236}">
                <a16:creationId xmlns:a16="http://schemas.microsoft.com/office/drawing/2014/main" id="{0F21B9D8-3598-BB58-D45B-440EE40E8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62200"/>
            <a:ext cx="33337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50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8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04640572-DFD9-CA1E-2E01-BDD087F8AF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6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2CBD117F-7D6B-FB1A-EA3F-29636DB9B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600">
                <a:cs typeface="Times New Roman" panose="02020603050405020304" pitchFamily="18" charset="0"/>
              </a:rPr>
              <a:t>	</a:t>
            </a:r>
            <a:r>
              <a:rPr lang="ru-RU" altLang="ru-RU" sz="3600">
                <a:cs typeface="Times New Roman" panose="02020603050405020304" pitchFamily="18" charset="0"/>
              </a:rPr>
              <a:t>Угол </a:t>
            </a:r>
            <a:r>
              <a:rPr lang="en-US" altLang="ru-RU" sz="3600" i="1">
                <a:cs typeface="Times New Roman" panose="02020603050405020304" pitchFamily="18" charset="0"/>
              </a:rPr>
              <a:t>AOB</a:t>
            </a:r>
            <a:r>
              <a:rPr lang="ru-RU" altLang="ru-RU" sz="3600">
                <a:cs typeface="Times New Roman" panose="02020603050405020304" pitchFamily="18" charset="0"/>
              </a:rPr>
              <a:t> равен 120</a:t>
            </a:r>
            <a:r>
              <a:rPr lang="ru-RU" altLang="ru-RU" sz="3600" baseline="30000">
                <a:cs typeface="Times New Roman" panose="02020603050405020304" pitchFamily="18" charset="0"/>
              </a:rPr>
              <a:t>о</a:t>
            </a:r>
            <a:r>
              <a:rPr lang="ru-RU" altLang="ru-RU" sz="3600">
                <a:cs typeface="Times New Roman" panose="02020603050405020304" pitchFamily="18" charset="0"/>
              </a:rPr>
              <a:t>. Чему равен смежный с ним  угол? </a:t>
            </a:r>
          </a:p>
        </p:txBody>
      </p:sp>
      <p:sp>
        <p:nvSpPr>
          <p:cNvPr id="260100" name="Text Box 4">
            <a:extLst>
              <a:ext uri="{FF2B5EF4-FFF2-40B4-BE49-F238E27FC236}">
                <a16:creationId xmlns:a16="http://schemas.microsoft.com/office/drawing/2014/main" id="{1F22373D-035E-B3D9-A935-8D692C8ED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24400"/>
            <a:ext cx="327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 </a:t>
            </a:r>
            <a:r>
              <a:rPr lang="en-US" altLang="ru-RU" sz="3600"/>
              <a:t>60</a:t>
            </a:r>
            <a:r>
              <a:rPr lang="ru-RU" altLang="ru-RU" sz="3600" baseline="30000"/>
              <a:t>о</a:t>
            </a:r>
            <a:r>
              <a:rPr lang="en-US" altLang="ru-RU" sz="3600"/>
              <a:t>.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2229" name="Picture 5">
            <a:extLst>
              <a:ext uri="{FF2B5EF4-FFF2-40B4-BE49-F238E27FC236}">
                <a16:creationId xmlns:a16="http://schemas.microsoft.com/office/drawing/2014/main" id="{3AC11F12-EE6B-0A7E-3CB7-507B3D312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0"/>
            <a:ext cx="35052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11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36D8E5C6-C406-D8F8-10B8-A399B4C218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7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54275" name="Text Box 3">
            <a:extLst>
              <a:ext uri="{FF2B5EF4-FFF2-40B4-BE49-F238E27FC236}">
                <a16:creationId xmlns:a16="http://schemas.microsoft.com/office/drawing/2014/main" id="{B6CEBF64-1692-4705-6EFD-64560F5EE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600">
                <a:cs typeface="Times New Roman" panose="02020603050405020304" pitchFamily="18" charset="0"/>
              </a:rPr>
              <a:t>	</a:t>
            </a:r>
            <a:r>
              <a:rPr lang="ru-RU" altLang="ru-RU" sz="3600">
                <a:cs typeface="Times New Roman" panose="02020603050405020304" pitchFamily="18" charset="0"/>
              </a:rPr>
              <a:t>Угол </a:t>
            </a:r>
            <a:r>
              <a:rPr lang="en-US" altLang="ru-RU" sz="3600" i="1">
                <a:cs typeface="Times New Roman" panose="02020603050405020304" pitchFamily="18" charset="0"/>
              </a:rPr>
              <a:t>AOB</a:t>
            </a:r>
            <a:r>
              <a:rPr lang="ru-RU" altLang="ru-RU" sz="3600">
                <a:cs typeface="Times New Roman" panose="02020603050405020304" pitchFamily="18" charset="0"/>
              </a:rPr>
              <a:t> равен </a:t>
            </a:r>
            <a:r>
              <a:rPr lang="en-US" altLang="ru-RU" sz="3600">
                <a:cs typeface="Times New Roman" panose="02020603050405020304" pitchFamily="18" charset="0"/>
              </a:rPr>
              <a:t>6</a:t>
            </a:r>
            <a:r>
              <a:rPr lang="ru-RU" altLang="ru-RU" sz="3600">
                <a:cs typeface="Times New Roman" panose="02020603050405020304" pitchFamily="18" charset="0"/>
              </a:rPr>
              <a:t>0</a:t>
            </a:r>
            <a:r>
              <a:rPr lang="ru-RU" altLang="ru-RU" sz="3600" baseline="30000">
                <a:cs typeface="Times New Roman" panose="02020603050405020304" pitchFamily="18" charset="0"/>
              </a:rPr>
              <a:t>о</a:t>
            </a:r>
            <a:r>
              <a:rPr lang="ru-RU" altLang="ru-RU" sz="3600">
                <a:cs typeface="Times New Roman" panose="02020603050405020304" pitchFamily="18" charset="0"/>
              </a:rPr>
              <a:t>. Чему равен </a:t>
            </a:r>
            <a:r>
              <a:rPr lang="ru-RU" altLang="ru-RU" sz="3600"/>
              <a:t>вертикальный</a:t>
            </a:r>
            <a:r>
              <a:rPr lang="ru-RU" altLang="ru-RU" sz="3600">
                <a:cs typeface="Times New Roman" panose="02020603050405020304" pitchFamily="18" charset="0"/>
              </a:rPr>
              <a:t> с ним  угол? </a:t>
            </a:r>
          </a:p>
        </p:txBody>
      </p:sp>
      <p:sp>
        <p:nvSpPr>
          <p:cNvPr id="262148" name="Text Box 4">
            <a:extLst>
              <a:ext uri="{FF2B5EF4-FFF2-40B4-BE49-F238E27FC236}">
                <a16:creationId xmlns:a16="http://schemas.microsoft.com/office/drawing/2014/main" id="{F1DBFFBA-683C-D6E4-1DFA-A8C92B7B4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724400"/>
            <a:ext cx="327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 </a:t>
            </a:r>
            <a:r>
              <a:rPr lang="en-US" altLang="ru-RU" sz="3600"/>
              <a:t>60</a:t>
            </a:r>
            <a:r>
              <a:rPr lang="ru-RU" altLang="ru-RU" sz="3600" baseline="30000"/>
              <a:t>о</a:t>
            </a:r>
            <a:r>
              <a:rPr lang="en-US" altLang="ru-RU" sz="3600"/>
              <a:t>.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598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69CC02AD-C0ED-3DF6-4AB2-12261966DE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8</a:t>
            </a:r>
            <a:r>
              <a:rPr lang="ru-RU" altLang="ru-RU" sz="3600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8618BDE0-5682-B331-8FA1-248183C6F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600">
                <a:cs typeface="Times New Roman" panose="02020603050405020304" pitchFamily="18" charset="0"/>
              </a:rPr>
              <a:t>	</a:t>
            </a:r>
            <a:r>
              <a:rPr lang="ru-RU" altLang="ru-RU" sz="3600">
                <a:cs typeface="Times New Roman" panose="02020603050405020304" pitchFamily="18" charset="0"/>
              </a:rPr>
              <a:t>Один из смежных углов на 4</a:t>
            </a:r>
            <a:r>
              <a:rPr lang="ru-RU" altLang="ru-RU" sz="3600"/>
              <a:t>0</a:t>
            </a:r>
            <a:r>
              <a:rPr lang="ru-RU" altLang="ru-RU" sz="3600" baseline="30000"/>
              <a:t>о</a:t>
            </a:r>
            <a:r>
              <a:rPr lang="en-US" altLang="ru-RU" sz="3600" baseline="30000">
                <a:cs typeface="Times New Roman" panose="02020603050405020304" pitchFamily="18" charset="0"/>
              </a:rPr>
              <a:t> </a:t>
            </a:r>
            <a:r>
              <a:rPr lang="ru-RU" altLang="ru-RU" sz="3600">
                <a:cs typeface="Times New Roman" panose="02020603050405020304" pitchFamily="18" charset="0"/>
              </a:rPr>
              <a:t> меньше другого. Найдите эти углы.</a:t>
            </a:r>
            <a:endParaRPr lang="ru-RU" altLang="ru-RU" sz="3600"/>
          </a:p>
        </p:txBody>
      </p:sp>
      <p:sp>
        <p:nvSpPr>
          <p:cNvPr id="264196" name="Text Box 4">
            <a:extLst>
              <a:ext uri="{FF2B5EF4-FFF2-40B4-BE49-F238E27FC236}">
                <a16:creationId xmlns:a16="http://schemas.microsoft.com/office/drawing/2014/main" id="{B1482E41-EF55-54C1-C7C8-C7CE6B4EA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953000"/>
            <a:ext cx="556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 </a:t>
            </a:r>
            <a:r>
              <a:rPr lang="en-US" altLang="ru-RU" sz="3600"/>
              <a:t>7</a:t>
            </a:r>
            <a:r>
              <a:rPr lang="ru-RU" altLang="ru-RU" sz="3600"/>
              <a:t>0</a:t>
            </a:r>
            <a:r>
              <a:rPr lang="ru-RU" altLang="ru-RU" sz="3600" baseline="30000"/>
              <a:t>о</a:t>
            </a:r>
            <a:r>
              <a:rPr lang="en-US" altLang="ru-RU" sz="3600"/>
              <a:t> </a:t>
            </a:r>
            <a:r>
              <a:rPr lang="ru-RU" altLang="ru-RU" sz="3600"/>
              <a:t>и</a:t>
            </a:r>
            <a:r>
              <a:rPr lang="ru-RU" altLang="ru-RU" sz="3600">
                <a:solidFill>
                  <a:srgbClr val="FF3300"/>
                </a:solidFill>
              </a:rPr>
              <a:t> </a:t>
            </a:r>
            <a:r>
              <a:rPr lang="ru-RU" altLang="ru-RU" sz="3600"/>
              <a:t>110</a:t>
            </a:r>
            <a:r>
              <a:rPr lang="ru-RU" altLang="ru-RU" sz="3600" baseline="30000"/>
              <a:t>о</a:t>
            </a:r>
            <a:r>
              <a:rPr lang="en-US" altLang="ru-RU" sz="3600"/>
              <a:t>.</a:t>
            </a:r>
            <a:r>
              <a:rPr lang="ru-RU" altLang="ru-RU" sz="3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437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F96FDAE3-2BFB-9A7D-591D-EBA5E61497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9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4DA9F6E5-AAF7-3DE7-C21F-8DF4C1E1D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600">
                <a:cs typeface="Times New Roman" panose="02020603050405020304" pitchFamily="18" charset="0"/>
              </a:rPr>
              <a:t>	</a:t>
            </a:r>
            <a:r>
              <a:rPr lang="ru-RU" altLang="ru-RU" sz="3600">
                <a:cs typeface="Times New Roman" panose="02020603050405020304" pitchFamily="18" charset="0"/>
              </a:rPr>
              <a:t>Найдите смежные углы, если один из них в два раза больше другого.</a:t>
            </a:r>
          </a:p>
        </p:txBody>
      </p:sp>
      <p:sp>
        <p:nvSpPr>
          <p:cNvPr id="266244" name="Text Box 4">
            <a:extLst>
              <a:ext uri="{FF2B5EF4-FFF2-40B4-BE49-F238E27FC236}">
                <a16:creationId xmlns:a16="http://schemas.microsoft.com/office/drawing/2014/main" id="{5D9A617F-2DF3-7503-8438-EB9E92E86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41960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 </a:t>
            </a:r>
            <a:r>
              <a:rPr lang="ru-RU" altLang="ru-RU" sz="3600"/>
              <a:t>1</a:t>
            </a:r>
            <a:r>
              <a:rPr lang="en-US" altLang="ru-RU" sz="3600"/>
              <a:t>2</a:t>
            </a:r>
            <a:r>
              <a:rPr lang="ru-RU" altLang="ru-RU" sz="3600"/>
              <a:t>0</a:t>
            </a:r>
            <a:r>
              <a:rPr lang="ru-RU" altLang="ru-RU" sz="3600" baseline="30000"/>
              <a:t>о</a:t>
            </a:r>
            <a:r>
              <a:rPr lang="en-US" altLang="ru-RU" sz="3600"/>
              <a:t>, </a:t>
            </a:r>
            <a:r>
              <a:rPr lang="ru-RU" altLang="ru-RU" sz="3600"/>
              <a:t>60</a:t>
            </a:r>
            <a:r>
              <a:rPr lang="en-US" altLang="ru-RU" sz="3600" baseline="30000"/>
              <a:t>o</a:t>
            </a:r>
            <a:r>
              <a:rPr lang="en-US" altLang="ru-RU" sz="3600"/>
              <a:t>.</a:t>
            </a:r>
            <a:r>
              <a:rPr lang="ru-RU" altLang="ru-RU" sz="3600">
                <a:solidFill>
                  <a:srgbClr val="FF33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547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6B556F77-E3C3-8717-0398-15E3EB1FD6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10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60419" name="Text Box 3">
            <a:extLst>
              <a:ext uri="{FF2B5EF4-FFF2-40B4-BE49-F238E27FC236}">
                <a16:creationId xmlns:a16="http://schemas.microsoft.com/office/drawing/2014/main" id="{6FA51B1C-C430-1230-B7DD-F5CC13876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8051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600">
                <a:cs typeface="Times New Roman" panose="02020603050405020304" pitchFamily="18" charset="0"/>
              </a:rPr>
              <a:t>	</a:t>
            </a:r>
            <a:r>
              <a:rPr lang="ru-RU" altLang="ru-RU" sz="3600">
                <a:cs typeface="Times New Roman" panose="02020603050405020304" pitchFamily="18" charset="0"/>
              </a:rPr>
              <a:t>Один из углов, которые получаются при пересечении двух прямых, равен 30</a:t>
            </a:r>
            <a:r>
              <a:rPr lang="ru-RU" altLang="ru-RU" sz="3600" baseline="30000"/>
              <a:t>о</a:t>
            </a:r>
            <a:r>
              <a:rPr lang="ru-RU" altLang="ru-RU" sz="3600">
                <a:cs typeface="Times New Roman" panose="02020603050405020304" pitchFamily="18" charset="0"/>
              </a:rPr>
              <a:t>. Чему равны остальные углы? </a:t>
            </a:r>
          </a:p>
        </p:txBody>
      </p:sp>
      <p:sp>
        <p:nvSpPr>
          <p:cNvPr id="268292" name="Text Box 4">
            <a:extLst>
              <a:ext uri="{FF2B5EF4-FFF2-40B4-BE49-F238E27FC236}">
                <a16:creationId xmlns:a16="http://schemas.microsoft.com/office/drawing/2014/main" id="{C5A4E62B-2028-5754-1B22-07F76C006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105400"/>
            <a:ext cx="464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 </a:t>
            </a:r>
            <a:r>
              <a:rPr lang="ru-RU" altLang="ru-RU" sz="3600"/>
              <a:t>30</a:t>
            </a:r>
            <a:r>
              <a:rPr lang="ru-RU" altLang="ru-RU" sz="3600" baseline="30000"/>
              <a:t>о</a:t>
            </a:r>
            <a:r>
              <a:rPr lang="en-US" altLang="ru-RU" sz="3600"/>
              <a:t>, 1</a:t>
            </a:r>
            <a:r>
              <a:rPr lang="ru-RU" altLang="ru-RU" sz="3600"/>
              <a:t>50</a:t>
            </a:r>
            <a:r>
              <a:rPr lang="en-US" altLang="ru-RU" sz="3600" baseline="30000"/>
              <a:t>o</a:t>
            </a:r>
            <a:r>
              <a:rPr lang="en-US" altLang="ru-RU" sz="3600"/>
              <a:t>, </a:t>
            </a:r>
            <a:r>
              <a:rPr lang="ru-RU" altLang="ru-RU" sz="3600"/>
              <a:t>150</a:t>
            </a:r>
            <a:r>
              <a:rPr lang="en-US" altLang="ru-RU" sz="3600" baseline="30000"/>
              <a:t>o</a:t>
            </a:r>
            <a:r>
              <a:rPr lang="en-US" altLang="ru-RU" sz="3600"/>
              <a:t>.</a:t>
            </a:r>
            <a:r>
              <a:rPr lang="ru-RU" altLang="ru-RU" sz="3600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60421" name="Picture 5">
            <a:extLst>
              <a:ext uri="{FF2B5EF4-FFF2-40B4-BE49-F238E27FC236}">
                <a16:creationId xmlns:a16="http://schemas.microsoft.com/office/drawing/2014/main" id="{FDCC533F-0FF0-D552-4669-76DA80055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71800"/>
            <a:ext cx="274637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31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F53DA40B-7814-BD39-32F9-13317A7E40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11</a:t>
            </a:r>
            <a:r>
              <a:rPr lang="ru-RU" altLang="ru-RU" sz="3600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62467" name="Text Box 3">
            <a:extLst>
              <a:ext uri="{FF2B5EF4-FFF2-40B4-BE49-F238E27FC236}">
                <a16:creationId xmlns:a16="http://schemas.microsoft.com/office/drawing/2014/main" id="{29634D87-1909-8E77-4F86-6FC75AC5C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600">
                <a:cs typeface="Times New Roman" panose="02020603050405020304" pitchFamily="18" charset="0"/>
              </a:rPr>
              <a:t>	</a:t>
            </a:r>
            <a:r>
              <a:rPr lang="ru-RU" altLang="ru-RU" sz="3600">
                <a:cs typeface="Times New Roman" panose="02020603050405020304" pitchFamily="18" charset="0"/>
              </a:rPr>
              <a:t>Сумма </a:t>
            </a:r>
            <a:r>
              <a:rPr lang="ru-RU" altLang="ru-RU" sz="3600"/>
              <a:t>градусных величин </a:t>
            </a:r>
            <a:r>
              <a:rPr lang="ru-RU" altLang="ru-RU" sz="3600">
                <a:cs typeface="Times New Roman" panose="02020603050405020304" pitchFamily="18" charset="0"/>
              </a:rPr>
              <a:t>трех углов, образованных при пересечении двух прямых, равна 306</a:t>
            </a:r>
            <a:r>
              <a:rPr lang="ru-RU" altLang="ru-RU" sz="3600" baseline="30000">
                <a:cs typeface="Times New Roman" panose="02020603050405020304" pitchFamily="18" charset="0"/>
              </a:rPr>
              <a:t>о</a:t>
            </a:r>
            <a:r>
              <a:rPr lang="ru-RU" altLang="ru-RU" sz="3600">
                <a:cs typeface="Times New Roman" panose="02020603050405020304" pitchFamily="18" charset="0"/>
              </a:rPr>
              <a:t>. Найдите </a:t>
            </a:r>
            <a:r>
              <a:rPr lang="ru-RU" altLang="ru-RU" sz="3600"/>
              <a:t>градусную величину </a:t>
            </a:r>
            <a:r>
              <a:rPr lang="ru-RU" altLang="ru-RU" sz="3600">
                <a:cs typeface="Times New Roman" panose="02020603050405020304" pitchFamily="18" charset="0"/>
              </a:rPr>
              <a:t>больш</a:t>
            </a:r>
            <a:r>
              <a:rPr lang="ru-RU" altLang="ru-RU" sz="3600"/>
              <a:t>его</a:t>
            </a:r>
            <a:r>
              <a:rPr lang="ru-RU" altLang="ru-RU" sz="3600">
                <a:cs typeface="Times New Roman" panose="02020603050405020304" pitchFamily="18" charset="0"/>
              </a:rPr>
              <a:t> из них. </a:t>
            </a:r>
          </a:p>
        </p:txBody>
      </p:sp>
      <p:sp>
        <p:nvSpPr>
          <p:cNvPr id="270340" name="Text Box 4">
            <a:extLst>
              <a:ext uri="{FF2B5EF4-FFF2-40B4-BE49-F238E27FC236}">
                <a16:creationId xmlns:a16="http://schemas.microsoft.com/office/drawing/2014/main" id="{E853621D-E300-3A37-73D6-9D5AC05E0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867400"/>
            <a:ext cx="464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 </a:t>
            </a:r>
            <a:r>
              <a:rPr lang="ru-RU" altLang="ru-RU" sz="3600"/>
              <a:t>1</a:t>
            </a:r>
            <a:r>
              <a:rPr lang="en-US" altLang="ru-RU" sz="3600"/>
              <a:t>26</a:t>
            </a:r>
            <a:r>
              <a:rPr lang="en-US" altLang="ru-RU" sz="3600" baseline="30000"/>
              <a:t>o</a:t>
            </a:r>
            <a:r>
              <a:rPr lang="en-US" altLang="ru-RU" sz="3600"/>
              <a:t>.</a:t>
            </a:r>
            <a:r>
              <a:rPr lang="ru-RU" altLang="ru-RU" sz="3600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62469" name="Picture 5">
            <a:extLst>
              <a:ext uri="{FF2B5EF4-FFF2-40B4-BE49-F238E27FC236}">
                <a16:creationId xmlns:a16="http://schemas.microsoft.com/office/drawing/2014/main" id="{D90237F4-9C2C-E849-AD1B-4C48899EB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27432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22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9E37B233-5363-BBB5-7812-4F9DE076EE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12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64515" name="Text Box 3">
            <a:extLst>
              <a:ext uri="{FF2B5EF4-FFF2-40B4-BE49-F238E27FC236}">
                <a16:creationId xmlns:a16="http://schemas.microsoft.com/office/drawing/2014/main" id="{18ADF618-923D-E7FB-391B-D83AF8D86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600">
                <a:cs typeface="Times New Roman" panose="02020603050405020304" pitchFamily="18" charset="0"/>
              </a:rPr>
              <a:t>	</a:t>
            </a:r>
            <a:r>
              <a:rPr lang="ru-RU" altLang="ru-RU" sz="3600">
                <a:cs typeface="Times New Roman" panose="02020603050405020304" pitchFamily="18" charset="0"/>
              </a:rPr>
              <a:t>Сумма </a:t>
            </a:r>
            <a:r>
              <a:rPr lang="ru-RU" altLang="ru-RU" sz="3600"/>
              <a:t>градусных величин </a:t>
            </a:r>
            <a:r>
              <a:rPr lang="ru-RU" altLang="ru-RU" sz="3600">
                <a:cs typeface="Times New Roman" panose="02020603050405020304" pitchFamily="18" charset="0"/>
              </a:rPr>
              <a:t>трех углов, образованных при пересечении двух прямых, равна 300</a:t>
            </a:r>
            <a:r>
              <a:rPr lang="ru-RU" altLang="ru-RU" sz="3600" baseline="30000">
                <a:cs typeface="Times New Roman" panose="02020603050405020304" pitchFamily="18" charset="0"/>
              </a:rPr>
              <a:t>о</a:t>
            </a:r>
            <a:r>
              <a:rPr lang="ru-RU" altLang="ru-RU" sz="3600">
                <a:cs typeface="Times New Roman" panose="02020603050405020304" pitchFamily="18" charset="0"/>
              </a:rPr>
              <a:t>. Найдите </a:t>
            </a:r>
            <a:r>
              <a:rPr lang="ru-RU" altLang="ru-RU" sz="3600"/>
              <a:t>градусную величину </a:t>
            </a:r>
            <a:r>
              <a:rPr lang="ru-RU" altLang="ru-RU" sz="3600">
                <a:cs typeface="Times New Roman" panose="02020603050405020304" pitchFamily="18" charset="0"/>
              </a:rPr>
              <a:t>меньш</a:t>
            </a:r>
            <a:r>
              <a:rPr lang="ru-RU" altLang="ru-RU" sz="3600"/>
              <a:t>его</a:t>
            </a:r>
            <a:r>
              <a:rPr lang="ru-RU" altLang="ru-RU" sz="3600">
                <a:cs typeface="Times New Roman" panose="02020603050405020304" pitchFamily="18" charset="0"/>
              </a:rPr>
              <a:t> из них. </a:t>
            </a:r>
          </a:p>
        </p:txBody>
      </p:sp>
      <p:sp>
        <p:nvSpPr>
          <p:cNvPr id="272388" name="Text Box 4">
            <a:extLst>
              <a:ext uri="{FF2B5EF4-FFF2-40B4-BE49-F238E27FC236}">
                <a16:creationId xmlns:a16="http://schemas.microsoft.com/office/drawing/2014/main" id="{5CDFF0EA-4AA8-D7CA-4A03-2683B453C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867400"/>
            <a:ext cx="464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 </a:t>
            </a:r>
            <a:r>
              <a:rPr lang="en-US" altLang="ru-RU" sz="3600"/>
              <a:t>60</a:t>
            </a:r>
            <a:r>
              <a:rPr lang="en-US" altLang="ru-RU" sz="3600" baseline="30000"/>
              <a:t>o</a:t>
            </a:r>
            <a:r>
              <a:rPr lang="en-US" altLang="ru-RU" sz="3600"/>
              <a:t>.</a:t>
            </a:r>
            <a:r>
              <a:rPr lang="ru-RU" altLang="ru-RU" sz="3600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64517" name="Picture 5">
            <a:extLst>
              <a:ext uri="{FF2B5EF4-FFF2-40B4-BE49-F238E27FC236}">
                <a16:creationId xmlns:a16="http://schemas.microsoft.com/office/drawing/2014/main" id="{CA31534F-ABD1-5221-E06B-3D804828B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76600"/>
            <a:ext cx="27432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39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BC5A9F25-069A-199A-FE1E-4BD8809FB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13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66563" name="Text Box 3">
            <a:extLst>
              <a:ext uri="{FF2B5EF4-FFF2-40B4-BE49-F238E27FC236}">
                <a16:creationId xmlns:a16="http://schemas.microsoft.com/office/drawing/2014/main" id="{21AAF08F-2C96-8E99-EF3D-45D656834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600">
                <a:cs typeface="Times New Roman" panose="02020603050405020304" pitchFamily="18" charset="0"/>
              </a:rPr>
              <a:t>	</a:t>
            </a:r>
            <a:r>
              <a:rPr lang="ru-RU" altLang="ru-RU" sz="3600">
                <a:cs typeface="Times New Roman" panose="02020603050405020304" pitchFamily="18" charset="0"/>
              </a:rPr>
              <a:t>Найдите меньший из четырех углов, образованных при пересечении двух прямых, если сумма </a:t>
            </a:r>
            <a:r>
              <a:rPr lang="ru-RU" altLang="ru-RU" sz="3600"/>
              <a:t>градусных величин </a:t>
            </a:r>
            <a:r>
              <a:rPr lang="ru-RU" altLang="ru-RU" sz="3600">
                <a:cs typeface="Times New Roman" panose="02020603050405020304" pitchFamily="18" charset="0"/>
              </a:rPr>
              <a:t>двух из этих углов равна 280</a:t>
            </a:r>
            <a:r>
              <a:rPr lang="ru-RU" altLang="ru-RU" sz="3600" baseline="30000">
                <a:cs typeface="Times New Roman" panose="02020603050405020304" pitchFamily="18" charset="0"/>
              </a:rPr>
              <a:t>о</a:t>
            </a:r>
            <a:r>
              <a:rPr lang="ru-RU" altLang="ru-RU" sz="36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74436" name="Text Box 4">
            <a:extLst>
              <a:ext uri="{FF2B5EF4-FFF2-40B4-BE49-F238E27FC236}">
                <a16:creationId xmlns:a16="http://schemas.microsoft.com/office/drawing/2014/main" id="{D366E735-2935-BC18-B5BA-0353FE9F7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410200"/>
            <a:ext cx="464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 </a:t>
            </a:r>
            <a:r>
              <a:rPr lang="en-US" altLang="ru-RU" sz="3600"/>
              <a:t>40</a:t>
            </a:r>
            <a:r>
              <a:rPr lang="en-US" altLang="ru-RU" sz="3600" baseline="30000"/>
              <a:t>o</a:t>
            </a:r>
            <a:r>
              <a:rPr lang="en-US" altLang="ru-RU" sz="3600"/>
              <a:t>.</a:t>
            </a:r>
            <a:r>
              <a:rPr lang="ru-RU" altLang="ru-RU" sz="3600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66565" name="Picture 5">
            <a:extLst>
              <a:ext uri="{FF2B5EF4-FFF2-40B4-BE49-F238E27FC236}">
                <a16:creationId xmlns:a16="http://schemas.microsoft.com/office/drawing/2014/main" id="{30497C10-F0F7-D921-C976-2C3C93EE7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76600"/>
            <a:ext cx="2746375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75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948EC44E-01C5-DEEA-A083-B57206F371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14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68611" name="Text Box 3">
            <a:extLst>
              <a:ext uri="{FF2B5EF4-FFF2-40B4-BE49-F238E27FC236}">
                <a16:creationId xmlns:a16="http://schemas.microsoft.com/office/drawing/2014/main" id="{A04C8009-D139-CA88-84AA-C7930DC27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600">
                <a:cs typeface="Times New Roman" panose="02020603050405020304" pitchFamily="18" charset="0"/>
              </a:rPr>
              <a:t>	</a:t>
            </a:r>
            <a:r>
              <a:rPr lang="ru-RU" altLang="ru-RU" sz="3600">
                <a:cs typeface="Times New Roman" panose="02020603050405020304" pitchFamily="18" charset="0"/>
              </a:rPr>
              <a:t>Найдите </a:t>
            </a:r>
            <a:r>
              <a:rPr lang="ru-RU" altLang="ru-RU" sz="3600"/>
              <a:t>больший</a:t>
            </a:r>
            <a:r>
              <a:rPr lang="ru-RU" altLang="ru-RU" sz="3600">
                <a:cs typeface="Times New Roman" panose="02020603050405020304" pitchFamily="18" charset="0"/>
              </a:rPr>
              <a:t> из четырех углов, образованных при пересечении двух прямых, если </a:t>
            </a:r>
            <a:r>
              <a:rPr lang="ru-RU" altLang="ru-RU" sz="3600"/>
              <a:t>разность</a:t>
            </a:r>
            <a:r>
              <a:rPr lang="ru-RU" altLang="ru-RU" sz="3600">
                <a:cs typeface="Times New Roman" panose="02020603050405020304" pitchFamily="18" charset="0"/>
              </a:rPr>
              <a:t> </a:t>
            </a:r>
            <a:r>
              <a:rPr lang="ru-RU" altLang="ru-RU" sz="3600"/>
              <a:t>градусных величин </a:t>
            </a:r>
            <a:r>
              <a:rPr lang="ru-RU" altLang="ru-RU" sz="3600">
                <a:cs typeface="Times New Roman" panose="02020603050405020304" pitchFamily="18" charset="0"/>
              </a:rPr>
              <a:t>двух из этих углов равна </a:t>
            </a:r>
            <a:r>
              <a:rPr lang="ru-RU" altLang="ru-RU" sz="3600"/>
              <a:t>100</a:t>
            </a:r>
            <a:r>
              <a:rPr lang="ru-RU" altLang="ru-RU" sz="3600" baseline="30000">
                <a:cs typeface="Times New Roman" panose="02020603050405020304" pitchFamily="18" charset="0"/>
              </a:rPr>
              <a:t>о</a:t>
            </a:r>
            <a:r>
              <a:rPr lang="ru-RU" altLang="ru-RU" sz="360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76484" name="Text Box 4">
            <a:extLst>
              <a:ext uri="{FF2B5EF4-FFF2-40B4-BE49-F238E27FC236}">
                <a16:creationId xmlns:a16="http://schemas.microsoft.com/office/drawing/2014/main" id="{DAC33C48-8557-05BD-714F-B3AE0D5A9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562600"/>
            <a:ext cx="464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 </a:t>
            </a:r>
            <a:r>
              <a:rPr lang="ru-RU" altLang="ru-RU" sz="3600"/>
              <a:t>1</a:t>
            </a:r>
            <a:r>
              <a:rPr lang="en-US" altLang="ru-RU" sz="3600"/>
              <a:t>40</a:t>
            </a:r>
            <a:r>
              <a:rPr lang="en-US" altLang="ru-RU" sz="3600" baseline="30000"/>
              <a:t>o</a:t>
            </a:r>
            <a:r>
              <a:rPr lang="en-US" altLang="ru-RU" sz="3600"/>
              <a:t>.</a:t>
            </a:r>
            <a:r>
              <a:rPr lang="ru-RU" altLang="ru-RU" sz="3600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68613" name="Picture 5">
            <a:extLst>
              <a:ext uri="{FF2B5EF4-FFF2-40B4-BE49-F238E27FC236}">
                <a16:creationId xmlns:a16="http://schemas.microsoft.com/office/drawing/2014/main" id="{0F1CC882-1E4D-6C89-8489-50543F103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00400"/>
            <a:ext cx="2746375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85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>
            <a:extLst>
              <a:ext uri="{FF2B5EF4-FFF2-40B4-BE49-F238E27FC236}">
                <a16:creationId xmlns:a16="http://schemas.microsoft.com/office/drawing/2014/main" id="{9F55D0E9-5887-7ED4-8F6B-10D4FA0B4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352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рисунке градусные величины углов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AOD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равны соответственно 60</a:t>
            </a:r>
            <a:r>
              <a:rPr lang="ru-RU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90</a:t>
            </a:r>
            <a:r>
              <a:rPr lang="ru-RU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120</a:t>
            </a:r>
            <a:r>
              <a:rPr lang="ru-RU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33798" name="Picture 6">
            <a:extLst>
              <a:ext uri="{FF2B5EF4-FFF2-40B4-BE49-F238E27FC236}">
                <a16:creationId xmlns:a16="http://schemas.microsoft.com/office/drawing/2014/main" id="{8AE6D589-E7C1-C516-FB3C-7758340C3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32349"/>
            <a:ext cx="3840834" cy="288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27D7272F-130C-CDF0-B37D-F15C191AB6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819618"/>
                <a:ext cx="9144000" cy="30469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R="20955" indent="349250" algn="just"/>
                <a:r>
                  <a:rPr lang="en-US" altLang="ru-RU" dirty="0"/>
                  <a:t>	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Градусная величина угла удовлетворяет следующим свойствам.</a:t>
                </a:r>
              </a:p>
              <a:p>
                <a:pPr marR="20955" indent="349250" algn="just"/>
                <a:r>
                  <a:rPr lang="en-US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ru-RU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Свойство 1.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Градусные величины равных углов равны.</a:t>
                </a:r>
              </a:p>
              <a:p>
                <a:pPr marR="20955" indent="349250" algn="just"/>
                <a:r>
                  <a:rPr lang="en-US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ru-RU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Свойство 2.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Градусная величина суммы углов равна сумме их градусных величин.</a:t>
                </a:r>
              </a:p>
              <a:p>
                <a:pPr algn="just"/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Непосредственно из определений следует, что прямой угол равен 90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Острый угол меньше 90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а тупой угол больше 90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но меньше 180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27D7272F-130C-CDF0-B37D-F15C191AB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819618"/>
                <a:ext cx="9144000" cy="3046988"/>
              </a:xfrm>
              <a:prstGeom prst="rect">
                <a:avLst/>
              </a:prstGeom>
              <a:blipFill>
                <a:blip r:embed="rId4"/>
                <a:stretch>
                  <a:fillRect l="-1000" t="-1603" r="-1000" b="-38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4545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F20EC6A3-ED63-4C0D-3A67-D18BD4261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15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0D50713E-7AB6-BF33-C13D-4EF80DFA2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600">
                <a:cs typeface="Times New Roman" panose="02020603050405020304" pitchFamily="18" charset="0"/>
              </a:rPr>
              <a:t>	</a:t>
            </a:r>
            <a:r>
              <a:rPr lang="ru-RU" altLang="ru-RU" sz="3600">
                <a:cs typeface="Times New Roman" panose="02020603050405020304" pitchFamily="18" charset="0"/>
              </a:rPr>
              <a:t>Луч </a:t>
            </a:r>
            <a:r>
              <a:rPr lang="ru-RU" altLang="ru-RU" sz="3600" i="1">
                <a:cs typeface="Times New Roman" panose="02020603050405020304" pitchFamily="18" charset="0"/>
              </a:rPr>
              <a:t>ОС</a:t>
            </a:r>
            <a:r>
              <a:rPr lang="ru-RU" altLang="ru-RU" sz="3600">
                <a:cs typeface="Times New Roman" panose="02020603050405020304" pitchFamily="18" charset="0"/>
              </a:rPr>
              <a:t> лежит внутри угла </a:t>
            </a:r>
            <a:r>
              <a:rPr lang="ru-RU" altLang="ru-RU" sz="3600" i="1">
                <a:cs typeface="Times New Roman" panose="02020603050405020304" pitchFamily="18" charset="0"/>
              </a:rPr>
              <a:t>АОВ</a:t>
            </a:r>
            <a:r>
              <a:rPr lang="ru-RU" altLang="ru-RU" sz="3600">
                <a:cs typeface="Times New Roman" panose="02020603050405020304" pitchFamily="18" charset="0"/>
              </a:rPr>
              <a:t>, равного 60</a:t>
            </a:r>
            <a:r>
              <a:rPr lang="ru-RU" altLang="ru-RU" sz="3600" baseline="30000">
                <a:cs typeface="Times New Roman" panose="02020603050405020304" pitchFamily="18" charset="0"/>
              </a:rPr>
              <a:t>о</a:t>
            </a:r>
            <a:r>
              <a:rPr lang="ru-RU" altLang="ru-RU" sz="3600">
                <a:cs typeface="Times New Roman" panose="02020603050405020304" pitchFamily="18" charset="0"/>
              </a:rPr>
              <a:t>. Найдите </a:t>
            </a:r>
            <a:r>
              <a:rPr lang="ru-RU" altLang="ru-RU" sz="3600"/>
              <a:t>величину </a:t>
            </a:r>
            <a:r>
              <a:rPr lang="ru-RU" altLang="ru-RU" sz="3600">
                <a:cs typeface="Times New Roman" panose="02020603050405020304" pitchFamily="18" charset="0"/>
              </a:rPr>
              <a:t>уг</a:t>
            </a:r>
            <a:r>
              <a:rPr lang="ru-RU" altLang="ru-RU" sz="3600"/>
              <a:t>ла</a:t>
            </a:r>
            <a:r>
              <a:rPr lang="ru-RU" altLang="ru-RU" sz="3600">
                <a:cs typeface="Times New Roman" panose="02020603050405020304" pitchFamily="18" charset="0"/>
              </a:rPr>
              <a:t> </a:t>
            </a:r>
            <a:r>
              <a:rPr lang="ru-RU" altLang="ru-RU" sz="3600" i="1">
                <a:cs typeface="Times New Roman" panose="02020603050405020304" pitchFamily="18" charset="0"/>
              </a:rPr>
              <a:t>АОС</a:t>
            </a:r>
            <a:r>
              <a:rPr lang="ru-RU" altLang="ru-RU" sz="3600">
                <a:cs typeface="Times New Roman" panose="02020603050405020304" pitchFamily="18" charset="0"/>
              </a:rPr>
              <a:t>, если он</a:t>
            </a:r>
            <a:r>
              <a:rPr lang="ru-RU" altLang="ru-RU" sz="3600"/>
              <a:t>а</a:t>
            </a:r>
            <a:r>
              <a:rPr lang="ru-RU" altLang="ru-RU" sz="3600">
                <a:cs typeface="Times New Roman" panose="02020603050405020304" pitchFamily="18" charset="0"/>
              </a:rPr>
              <a:t> на 30</a:t>
            </a:r>
            <a:r>
              <a:rPr lang="ru-RU" altLang="ru-RU" sz="3600" baseline="30000">
                <a:cs typeface="Times New Roman" panose="02020603050405020304" pitchFamily="18" charset="0"/>
              </a:rPr>
              <a:t>о</a:t>
            </a:r>
            <a:r>
              <a:rPr lang="ru-RU" altLang="ru-RU" sz="3600">
                <a:cs typeface="Times New Roman" panose="02020603050405020304" pitchFamily="18" charset="0"/>
              </a:rPr>
              <a:t> больше </a:t>
            </a:r>
            <a:r>
              <a:rPr lang="ru-RU" altLang="ru-RU" sz="3600"/>
              <a:t>величины </a:t>
            </a:r>
            <a:r>
              <a:rPr lang="ru-RU" altLang="ru-RU" sz="3600">
                <a:cs typeface="Times New Roman" panose="02020603050405020304" pitchFamily="18" charset="0"/>
              </a:rPr>
              <a:t>угла </a:t>
            </a:r>
            <a:r>
              <a:rPr lang="ru-RU" altLang="ru-RU" sz="3600" i="1">
                <a:cs typeface="Times New Roman" panose="02020603050405020304" pitchFamily="18" charset="0"/>
              </a:rPr>
              <a:t>ВОС</a:t>
            </a:r>
            <a:r>
              <a:rPr lang="ru-RU" altLang="ru-RU" sz="3600">
                <a:cs typeface="Times New Roman" panose="02020603050405020304" pitchFamily="18" charset="0"/>
              </a:rPr>
              <a:t>. </a:t>
            </a:r>
            <a:endParaRPr lang="en-US" altLang="ru-RU" sz="3600">
              <a:cs typeface="Times New Roman" panose="02020603050405020304" pitchFamily="18" charset="0"/>
            </a:endParaRPr>
          </a:p>
        </p:txBody>
      </p:sp>
      <p:sp>
        <p:nvSpPr>
          <p:cNvPr id="278532" name="Text Box 4">
            <a:extLst>
              <a:ext uri="{FF2B5EF4-FFF2-40B4-BE49-F238E27FC236}">
                <a16:creationId xmlns:a16="http://schemas.microsoft.com/office/drawing/2014/main" id="{0DE63004-4E73-D33F-ED33-691AF9DC4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1054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  <a:r>
              <a:rPr lang="en-US" altLang="ru-RU" sz="3600"/>
              <a:t>45</a:t>
            </a:r>
            <a:r>
              <a:rPr lang="ru-RU" altLang="ru-RU" sz="3600" baseline="30000"/>
              <a:t>о</a:t>
            </a:r>
            <a:r>
              <a:rPr lang="en-US" altLang="ru-RU" sz="3600"/>
              <a:t>.</a:t>
            </a:r>
            <a:r>
              <a:rPr lang="en-US" altLang="ru-RU"/>
              <a:t> </a:t>
            </a:r>
            <a:endParaRPr lang="ru-RU" altLang="ru-RU"/>
          </a:p>
        </p:txBody>
      </p:sp>
      <p:pic>
        <p:nvPicPr>
          <p:cNvPr id="70661" name="Picture 5">
            <a:extLst>
              <a:ext uri="{FF2B5EF4-FFF2-40B4-BE49-F238E27FC236}">
                <a16:creationId xmlns:a16="http://schemas.microsoft.com/office/drawing/2014/main" id="{A975DD29-98D6-345B-CC8D-2B4ECAC14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743200"/>
            <a:ext cx="25146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77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B13107BB-DABD-0C56-C36A-8548B069D8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16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BCB0267E-B5E3-BE45-E05C-FB160BD6A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600">
                <a:cs typeface="Times New Roman" panose="02020603050405020304" pitchFamily="18" charset="0"/>
              </a:rPr>
              <a:t>	</a:t>
            </a:r>
            <a:r>
              <a:rPr lang="ru-RU" altLang="ru-RU" sz="3600">
                <a:cs typeface="Times New Roman" panose="02020603050405020304" pitchFamily="18" charset="0"/>
              </a:rPr>
              <a:t>Луч </a:t>
            </a:r>
            <a:r>
              <a:rPr lang="ru-RU" altLang="ru-RU" sz="3600" i="1">
                <a:cs typeface="Times New Roman" panose="02020603050405020304" pitchFamily="18" charset="0"/>
              </a:rPr>
              <a:t>ОС</a:t>
            </a:r>
            <a:r>
              <a:rPr lang="ru-RU" altLang="ru-RU" sz="3600">
                <a:cs typeface="Times New Roman" panose="02020603050405020304" pitchFamily="18" charset="0"/>
              </a:rPr>
              <a:t> лежит внутри угла </a:t>
            </a:r>
            <a:r>
              <a:rPr lang="ru-RU" altLang="ru-RU" sz="3600" i="1">
                <a:cs typeface="Times New Roman" panose="02020603050405020304" pitchFamily="18" charset="0"/>
              </a:rPr>
              <a:t>АОВ</a:t>
            </a:r>
            <a:r>
              <a:rPr lang="ru-RU" altLang="ru-RU" sz="3600">
                <a:cs typeface="Times New Roman" panose="02020603050405020304" pitchFamily="18" charset="0"/>
              </a:rPr>
              <a:t>, равного 45</a:t>
            </a:r>
            <a:r>
              <a:rPr lang="ru-RU" altLang="ru-RU" sz="3600" baseline="30000">
                <a:cs typeface="Times New Roman" panose="02020603050405020304" pitchFamily="18" charset="0"/>
              </a:rPr>
              <a:t>о</a:t>
            </a:r>
            <a:r>
              <a:rPr lang="ru-RU" altLang="ru-RU" sz="3600">
                <a:cs typeface="Times New Roman" panose="02020603050405020304" pitchFamily="18" charset="0"/>
              </a:rPr>
              <a:t>. Найдите </a:t>
            </a:r>
            <a:r>
              <a:rPr lang="ru-RU" altLang="ru-RU" sz="3600"/>
              <a:t>величину </a:t>
            </a:r>
            <a:r>
              <a:rPr lang="ru-RU" altLang="ru-RU" sz="3600">
                <a:cs typeface="Times New Roman" panose="02020603050405020304" pitchFamily="18" charset="0"/>
              </a:rPr>
              <a:t>уг</a:t>
            </a:r>
            <a:r>
              <a:rPr lang="ru-RU" altLang="ru-RU" sz="3600"/>
              <a:t>ла</a:t>
            </a:r>
            <a:r>
              <a:rPr lang="ru-RU" altLang="ru-RU" sz="3600">
                <a:cs typeface="Times New Roman" panose="02020603050405020304" pitchFamily="18" charset="0"/>
              </a:rPr>
              <a:t> </a:t>
            </a:r>
            <a:r>
              <a:rPr lang="ru-RU" altLang="ru-RU" sz="3600" i="1">
                <a:cs typeface="Times New Roman" panose="02020603050405020304" pitchFamily="18" charset="0"/>
              </a:rPr>
              <a:t>АОС</a:t>
            </a:r>
            <a:r>
              <a:rPr lang="ru-RU" altLang="ru-RU" sz="3600">
                <a:cs typeface="Times New Roman" panose="02020603050405020304" pitchFamily="18" charset="0"/>
              </a:rPr>
              <a:t>, если он</a:t>
            </a:r>
            <a:r>
              <a:rPr lang="ru-RU" altLang="ru-RU" sz="3600"/>
              <a:t>а</a:t>
            </a:r>
            <a:r>
              <a:rPr lang="ru-RU" altLang="ru-RU" sz="3600">
                <a:cs typeface="Times New Roman" panose="02020603050405020304" pitchFamily="18" charset="0"/>
              </a:rPr>
              <a:t> в два раза больше </a:t>
            </a:r>
            <a:r>
              <a:rPr lang="ru-RU" altLang="ru-RU" sz="3600"/>
              <a:t>величины </a:t>
            </a:r>
            <a:r>
              <a:rPr lang="ru-RU" altLang="ru-RU" sz="3600">
                <a:cs typeface="Times New Roman" panose="02020603050405020304" pitchFamily="18" charset="0"/>
              </a:rPr>
              <a:t>угла </a:t>
            </a:r>
            <a:r>
              <a:rPr lang="ru-RU" altLang="ru-RU" sz="3600" i="1">
                <a:cs typeface="Times New Roman" panose="02020603050405020304" pitchFamily="18" charset="0"/>
              </a:rPr>
              <a:t>ВОС</a:t>
            </a:r>
            <a:r>
              <a:rPr lang="ru-RU" altLang="ru-RU" sz="3600">
                <a:cs typeface="Times New Roman" panose="02020603050405020304" pitchFamily="18" charset="0"/>
              </a:rPr>
              <a:t>. </a:t>
            </a:r>
            <a:endParaRPr lang="en-US" altLang="ru-RU" sz="3600">
              <a:cs typeface="Times New Roman" panose="02020603050405020304" pitchFamily="18" charset="0"/>
            </a:endParaRPr>
          </a:p>
        </p:txBody>
      </p:sp>
      <p:sp>
        <p:nvSpPr>
          <p:cNvPr id="280580" name="Text Box 4">
            <a:extLst>
              <a:ext uri="{FF2B5EF4-FFF2-40B4-BE49-F238E27FC236}">
                <a16:creationId xmlns:a16="http://schemas.microsoft.com/office/drawing/2014/main" id="{E6058092-BD1A-395D-5CF3-F8DAC9A92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1054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  <a:r>
              <a:rPr lang="en-US" altLang="ru-RU" sz="3600"/>
              <a:t>3</a:t>
            </a:r>
            <a:r>
              <a:rPr lang="ru-RU" altLang="ru-RU" sz="3600"/>
              <a:t>0</a:t>
            </a:r>
            <a:r>
              <a:rPr lang="ru-RU" altLang="ru-RU" sz="3600" baseline="30000"/>
              <a:t>о</a:t>
            </a:r>
            <a:r>
              <a:rPr lang="en-US" altLang="ru-RU" sz="3600"/>
              <a:t>.</a:t>
            </a:r>
            <a:r>
              <a:rPr lang="en-US" altLang="ru-RU"/>
              <a:t> </a:t>
            </a:r>
            <a:endParaRPr lang="ru-RU" altLang="ru-RU"/>
          </a:p>
        </p:txBody>
      </p:sp>
      <p:pic>
        <p:nvPicPr>
          <p:cNvPr id="72709" name="Picture 5">
            <a:extLst>
              <a:ext uri="{FF2B5EF4-FFF2-40B4-BE49-F238E27FC236}">
                <a16:creationId xmlns:a16="http://schemas.microsoft.com/office/drawing/2014/main" id="{9EC17E77-5023-FEA7-EA03-2BD895611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90800"/>
            <a:ext cx="25146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93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4B56BEA9-D0D9-0B81-DA57-BA314493EE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17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74755" name="Text Box 3">
            <a:extLst>
              <a:ext uri="{FF2B5EF4-FFF2-40B4-BE49-F238E27FC236}">
                <a16:creationId xmlns:a16="http://schemas.microsoft.com/office/drawing/2014/main" id="{703FA07E-718D-EC3A-6C66-177E5F77C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600">
                <a:cs typeface="Times New Roman" panose="02020603050405020304" pitchFamily="18" charset="0"/>
              </a:rPr>
              <a:t>	</a:t>
            </a:r>
            <a:r>
              <a:rPr lang="ru-RU" altLang="ru-RU" sz="3600">
                <a:cs typeface="Times New Roman" panose="02020603050405020304" pitchFamily="18" charset="0"/>
              </a:rPr>
              <a:t>Луч </a:t>
            </a:r>
            <a:r>
              <a:rPr lang="ru-RU" altLang="ru-RU" sz="3600" i="1">
                <a:cs typeface="Times New Roman" panose="02020603050405020304" pitchFamily="18" charset="0"/>
              </a:rPr>
              <a:t>ОС</a:t>
            </a:r>
            <a:r>
              <a:rPr lang="ru-RU" altLang="ru-RU" sz="3600">
                <a:cs typeface="Times New Roman" panose="02020603050405020304" pitchFamily="18" charset="0"/>
              </a:rPr>
              <a:t> лежит внутри угла </a:t>
            </a:r>
            <a:r>
              <a:rPr lang="ru-RU" altLang="ru-RU" sz="3600" i="1">
                <a:cs typeface="Times New Roman" panose="02020603050405020304" pitchFamily="18" charset="0"/>
              </a:rPr>
              <a:t>АОВ</a:t>
            </a:r>
            <a:r>
              <a:rPr lang="ru-RU" altLang="ru-RU" sz="3600">
                <a:cs typeface="Times New Roman" panose="02020603050405020304" pitchFamily="18" charset="0"/>
              </a:rPr>
              <a:t>, равного 120</a:t>
            </a:r>
            <a:r>
              <a:rPr lang="ru-RU" altLang="ru-RU" sz="3600" baseline="30000">
                <a:cs typeface="Times New Roman" panose="02020603050405020304" pitchFamily="18" charset="0"/>
              </a:rPr>
              <a:t>о</a:t>
            </a:r>
            <a:r>
              <a:rPr lang="ru-RU" altLang="ru-RU" sz="3600">
                <a:cs typeface="Times New Roman" panose="02020603050405020304" pitchFamily="18" charset="0"/>
              </a:rPr>
              <a:t>. Найдите </a:t>
            </a:r>
            <a:r>
              <a:rPr lang="ru-RU" altLang="ru-RU" sz="3600"/>
              <a:t>величину </a:t>
            </a:r>
            <a:r>
              <a:rPr lang="ru-RU" altLang="ru-RU" sz="3600">
                <a:cs typeface="Times New Roman" panose="02020603050405020304" pitchFamily="18" charset="0"/>
              </a:rPr>
              <a:t>уг</a:t>
            </a:r>
            <a:r>
              <a:rPr lang="ru-RU" altLang="ru-RU" sz="3600"/>
              <a:t>ла</a:t>
            </a:r>
            <a:r>
              <a:rPr lang="ru-RU" altLang="ru-RU" sz="3600">
                <a:cs typeface="Times New Roman" panose="02020603050405020304" pitchFamily="18" charset="0"/>
              </a:rPr>
              <a:t> </a:t>
            </a:r>
            <a:r>
              <a:rPr lang="ru-RU" altLang="ru-RU" sz="3600" i="1">
                <a:cs typeface="Times New Roman" panose="02020603050405020304" pitchFamily="18" charset="0"/>
              </a:rPr>
              <a:t>АОС</a:t>
            </a:r>
            <a:r>
              <a:rPr lang="ru-RU" altLang="ru-RU" sz="3600">
                <a:cs typeface="Times New Roman" panose="02020603050405020304" pitchFamily="18" charset="0"/>
              </a:rPr>
              <a:t>, если</a:t>
            </a:r>
            <a:r>
              <a:rPr lang="en-US" altLang="ru-RU" sz="3600">
                <a:cs typeface="Times New Roman" panose="02020603050405020304" pitchFamily="18" charset="0"/>
              </a:rPr>
              <a:t> </a:t>
            </a:r>
            <a:r>
              <a:rPr lang="ru-RU" altLang="ru-RU" sz="3600">
                <a:cs typeface="Times New Roman" panose="02020603050405020304" pitchFamily="18" charset="0"/>
              </a:rPr>
              <a:t>он</a:t>
            </a:r>
            <a:r>
              <a:rPr lang="ru-RU" altLang="ru-RU" sz="3600"/>
              <a:t>а</a:t>
            </a:r>
            <a:r>
              <a:rPr lang="ru-RU" altLang="ru-RU" sz="3600">
                <a:cs typeface="Times New Roman" panose="02020603050405020304" pitchFamily="18" charset="0"/>
              </a:rPr>
              <a:t>  на 30</a:t>
            </a:r>
            <a:r>
              <a:rPr lang="ru-RU" altLang="ru-RU" sz="3600" baseline="30000">
                <a:cs typeface="Times New Roman" panose="02020603050405020304" pitchFamily="18" charset="0"/>
              </a:rPr>
              <a:t>о</a:t>
            </a:r>
            <a:r>
              <a:rPr lang="ru-RU" altLang="ru-RU" sz="3600">
                <a:cs typeface="Times New Roman" panose="02020603050405020304" pitchFamily="18" charset="0"/>
              </a:rPr>
              <a:t> меньше </a:t>
            </a:r>
            <a:r>
              <a:rPr lang="ru-RU" altLang="ru-RU" sz="3600"/>
              <a:t>величины </a:t>
            </a:r>
            <a:r>
              <a:rPr lang="ru-RU" altLang="ru-RU" sz="3600">
                <a:cs typeface="Times New Roman" panose="02020603050405020304" pitchFamily="18" charset="0"/>
              </a:rPr>
              <a:t>угла </a:t>
            </a:r>
            <a:r>
              <a:rPr lang="ru-RU" altLang="ru-RU" sz="3600" i="1">
                <a:cs typeface="Times New Roman" panose="02020603050405020304" pitchFamily="18" charset="0"/>
              </a:rPr>
              <a:t>ВОС</a:t>
            </a:r>
            <a:r>
              <a:rPr lang="ru-RU" altLang="ru-RU" sz="3600">
                <a:cs typeface="Times New Roman" panose="02020603050405020304" pitchFamily="18" charset="0"/>
              </a:rPr>
              <a:t>. </a:t>
            </a:r>
            <a:endParaRPr lang="en-US" altLang="ru-RU" sz="3600">
              <a:cs typeface="Times New Roman" panose="02020603050405020304" pitchFamily="18" charset="0"/>
            </a:endParaRPr>
          </a:p>
        </p:txBody>
      </p:sp>
      <p:sp>
        <p:nvSpPr>
          <p:cNvPr id="282628" name="Text Box 4">
            <a:extLst>
              <a:ext uri="{FF2B5EF4-FFF2-40B4-BE49-F238E27FC236}">
                <a16:creationId xmlns:a16="http://schemas.microsoft.com/office/drawing/2014/main" id="{A6641990-29BC-F38F-6CCA-7579B72F1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1054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  <a:r>
              <a:rPr lang="en-US" altLang="ru-RU" sz="3600"/>
              <a:t>45</a:t>
            </a:r>
            <a:r>
              <a:rPr lang="ru-RU" altLang="ru-RU" sz="3600" baseline="30000"/>
              <a:t>о</a:t>
            </a:r>
            <a:r>
              <a:rPr lang="en-US" altLang="ru-RU" sz="3600"/>
              <a:t>.</a:t>
            </a:r>
            <a:endParaRPr lang="ru-RU" altLang="ru-RU"/>
          </a:p>
        </p:txBody>
      </p:sp>
      <p:pic>
        <p:nvPicPr>
          <p:cNvPr id="74757" name="Picture 5">
            <a:extLst>
              <a:ext uri="{FF2B5EF4-FFF2-40B4-BE49-F238E27FC236}">
                <a16:creationId xmlns:a16="http://schemas.microsoft.com/office/drawing/2014/main" id="{EE3EE751-F302-29E8-F0E3-E0D60AF78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43200"/>
            <a:ext cx="3249613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20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40D03476-94C8-0CB7-DD78-73F9DCD053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18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76803" name="Text Box 3">
            <a:extLst>
              <a:ext uri="{FF2B5EF4-FFF2-40B4-BE49-F238E27FC236}">
                <a16:creationId xmlns:a16="http://schemas.microsoft.com/office/drawing/2014/main" id="{044F8CEA-028A-2F14-938D-5635B494F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600">
                <a:cs typeface="Times New Roman" panose="02020603050405020304" pitchFamily="18" charset="0"/>
              </a:rPr>
              <a:t>	</a:t>
            </a:r>
            <a:r>
              <a:rPr lang="ru-RU" altLang="ru-RU" sz="3600">
                <a:cs typeface="Times New Roman" panose="02020603050405020304" pitchFamily="18" charset="0"/>
              </a:rPr>
              <a:t>Луч </a:t>
            </a:r>
            <a:r>
              <a:rPr lang="ru-RU" altLang="ru-RU" sz="3600" i="1">
                <a:cs typeface="Times New Roman" panose="02020603050405020304" pitchFamily="18" charset="0"/>
              </a:rPr>
              <a:t>ОС</a:t>
            </a:r>
            <a:r>
              <a:rPr lang="ru-RU" altLang="ru-RU" sz="3600">
                <a:cs typeface="Times New Roman" panose="02020603050405020304" pitchFamily="18" charset="0"/>
              </a:rPr>
              <a:t> лежит внутри угла </a:t>
            </a:r>
            <a:r>
              <a:rPr lang="ru-RU" altLang="ru-RU" sz="3600" i="1">
                <a:cs typeface="Times New Roman" panose="02020603050405020304" pitchFamily="18" charset="0"/>
              </a:rPr>
              <a:t>АОВ</a:t>
            </a:r>
            <a:r>
              <a:rPr lang="ru-RU" altLang="ru-RU" sz="3600">
                <a:cs typeface="Times New Roman" panose="02020603050405020304" pitchFamily="18" charset="0"/>
              </a:rPr>
              <a:t>, равного 120</a:t>
            </a:r>
            <a:r>
              <a:rPr lang="ru-RU" altLang="ru-RU" sz="3600" baseline="30000">
                <a:cs typeface="Times New Roman" panose="02020603050405020304" pitchFamily="18" charset="0"/>
              </a:rPr>
              <a:t>о</a:t>
            </a:r>
            <a:r>
              <a:rPr lang="ru-RU" altLang="ru-RU" sz="3600">
                <a:cs typeface="Times New Roman" panose="02020603050405020304" pitchFamily="18" charset="0"/>
              </a:rPr>
              <a:t>. Найдите </a:t>
            </a:r>
            <a:r>
              <a:rPr lang="ru-RU" altLang="ru-RU" sz="3600"/>
              <a:t>величину </a:t>
            </a:r>
            <a:r>
              <a:rPr lang="ru-RU" altLang="ru-RU" sz="3600">
                <a:cs typeface="Times New Roman" panose="02020603050405020304" pitchFamily="18" charset="0"/>
              </a:rPr>
              <a:t>уг</a:t>
            </a:r>
            <a:r>
              <a:rPr lang="ru-RU" altLang="ru-RU" sz="3600"/>
              <a:t>ла</a:t>
            </a:r>
            <a:r>
              <a:rPr lang="ru-RU" altLang="ru-RU" sz="3600">
                <a:cs typeface="Times New Roman" panose="02020603050405020304" pitchFamily="18" charset="0"/>
              </a:rPr>
              <a:t> </a:t>
            </a:r>
            <a:r>
              <a:rPr lang="ru-RU" altLang="ru-RU" sz="3600" i="1">
                <a:cs typeface="Times New Roman" panose="02020603050405020304" pitchFamily="18" charset="0"/>
              </a:rPr>
              <a:t>ВОС</a:t>
            </a:r>
            <a:r>
              <a:rPr lang="ru-RU" altLang="ru-RU" sz="3600">
                <a:cs typeface="Times New Roman" panose="02020603050405020304" pitchFamily="18" charset="0"/>
              </a:rPr>
              <a:t>, если он</a:t>
            </a:r>
            <a:r>
              <a:rPr lang="ru-RU" altLang="ru-RU" sz="3600"/>
              <a:t>а</a:t>
            </a:r>
            <a:r>
              <a:rPr lang="ru-RU" altLang="ru-RU" sz="3600">
                <a:cs typeface="Times New Roman" panose="02020603050405020304" pitchFamily="18" charset="0"/>
              </a:rPr>
              <a:t>  в три раза больше </a:t>
            </a:r>
            <a:r>
              <a:rPr lang="ru-RU" altLang="ru-RU" sz="3600"/>
              <a:t>величины </a:t>
            </a:r>
            <a:r>
              <a:rPr lang="ru-RU" altLang="ru-RU" sz="3600">
                <a:cs typeface="Times New Roman" panose="02020603050405020304" pitchFamily="18" charset="0"/>
              </a:rPr>
              <a:t>угла </a:t>
            </a:r>
            <a:r>
              <a:rPr lang="en-US" altLang="ru-RU" sz="3600" i="1">
                <a:cs typeface="Times New Roman" panose="02020603050405020304" pitchFamily="18" charset="0"/>
              </a:rPr>
              <a:t>A</a:t>
            </a:r>
            <a:r>
              <a:rPr lang="ru-RU" altLang="ru-RU" sz="3600" i="1">
                <a:cs typeface="Times New Roman" panose="02020603050405020304" pitchFamily="18" charset="0"/>
              </a:rPr>
              <a:t>ОС</a:t>
            </a:r>
            <a:r>
              <a:rPr lang="ru-RU" altLang="ru-RU" sz="3600">
                <a:cs typeface="Times New Roman" panose="02020603050405020304" pitchFamily="18" charset="0"/>
              </a:rPr>
              <a:t>. </a:t>
            </a:r>
            <a:endParaRPr lang="en-US" altLang="ru-RU" sz="3600">
              <a:cs typeface="Times New Roman" panose="02020603050405020304" pitchFamily="18" charset="0"/>
            </a:endParaRPr>
          </a:p>
        </p:txBody>
      </p:sp>
      <p:sp>
        <p:nvSpPr>
          <p:cNvPr id="284676" name="Text Box 4">
            <a:extLst>
              <a:ext uri="{FF2B5EF4-FFF2-40B4-BE49-F238E27FC236}">
                <a16:creationId xmlns:a16="http://schemas.microsoft.com/office/drawing/2014/main" id="{E5A98C82-F64D-8A8E-9BC4-668E9C7BF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1054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  <a:r>
              <a:rPr lang="en-US" altLang="ru-RU" sz="3600"/>
              <a:t>90</a:t>
            </a:r>
            <a:r>
              <a:rPr lang="ru-RU" altLang="ru-RU" sz="3600" baseline="30000"/>
              <a:t>о</a:t>
            </a:r>
            <a:r>
              <a:rPr lang="en-US" altLang="ru-RU" sz="3600"/>
              <a:t>.</a:t>
            </a:r>
            <a:endParaRPr lang="ru-RU" altLang="ru-RU"/>
          </a:p>
        </p:txBody>
      </p:sp>
      <p:pic>
        <p:nvPicPr>
          <p:cNvPr id="76805" name="Picture 5">
            <a:extLst>
              <a:ext uri="{FF2B5EF4-FFF2-40B4-BE49-F238E27FC236}">
                <a16:creationId xmlns:a16="http://schemas.microsoft.com/office/drawing/2014/main" id="{0ECD3013-B5E4-8AD4-4F41-ACBF4A275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3200"/>
            <a:ext cx="30035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16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05DDC913-4F30-92AC-FDB3-2C3190D2B9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19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AAC030D1-B316-BD36-847B-CE0C66679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3888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600">
                <a:cs typeface="Times New Roman" panose="02020603050405020304" pitchFamily="18" charset="0"/>
              </a:rPr>
              <a:t>	</a:t>
            </a:r>
            <a:r>
              <a:rPr lang="ru-RU" altLang="ru-RU" sz="3600">
                <a:cs typeface="Times New Roman" panose="02020603050405020304" pitchFamily="18" charset="0"/>
              </a:rPr>
              <a:t>Колесо имеет восемь спиц. Чему равен угол между соседними спицами?</a:t>
            </a:r>
            <a:endParaRPr lang="ru-RU" altLang="ru-RU" sz="3600"/>
          </a:p>
        </p:txBody>
      </p:sp>
      <p:sp>
        <p:nvSpPr>
          <p:cNvPr id="198660" name="Text Box 4">
            <a:extLst>
              <a:ext uri="{FF2B5EF4-FFF2-40B4-BE49-F238E27FC236}">
                <a16:creationId xmlns:a16="http://schemas.microsoft.com/office/drawing/2014/main" id="{24C5C26C-54C9-B12B-F303-7735D24D8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5052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 </a:t>
            </a:r>
            <a:r>
              <a:rPr lang="ru-RU" altLang="ru-RU" sz="3600"/>
              <a:t>45</a:t>
            </a:r>
            <a:r>
              <a:rPr lang="ru-RU" altLang="ru-RU" sz="3600" baseline="30000"/>
              <a:t>о</a:t>
            </a:r>
            <a:r>
              <a:rPr lang="ru-RU" altLang="ru-RU" sz="3600"/>
              <a:t>.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731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7628A0D6-AF3E-5B03-88E2-85AFEB1AFC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20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80899" name="Text Box 3">
            <a:extLst>
              <a:ext uri="{FF2B5EF4-FFF2-40B4-BE49-F238E27FC236}">
                <a16:creationId xmlns:a16="http://schemas.microsoft.com/office/drawing/2014/main" id="{60BBF842-9CDB-9EFB-44A8-E4F316670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600">
                <a:cs typeface="Times New Roman" panose="02020603050405020304" pitchFamily="18" charset="0"/>
              </a:rPr>
              <a:t>	</a:t>
            </a:r>
            <a:r>
              <a:rPr lang="ru-RU" altLang="ru-RU" sz="3600">
                <a:cs typeface="Times New Roman" panose="02020603050405020304" pitchFamily="18" charset="0"/>
              </a:rPr>
              <a:t>Колесо имеет 18 спиц. Найдите величину угла (в градусах), который образуют две соседние спицы. </a:t>
            </a:r>
          </a:p>
        </p:txBody>
      </p:sp>
      <p:sp>
        <p:nvSpPr>
          <p:cNvPr id="200708" name="Text Box 4">
            <a:extLst>
              <a:ext uri="{FF2B5EF4-FFF2-40B4-BE49-F238E27FC236}">
                <a16:creationId xmlns:a16="http://schemas.microsoft.com/office/drawing/2014/main" id="{303CE60F-48DC-35F4-BC29-C2072D5D5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4102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 </a:t>
            </a:r>
            <a:r>
              <a:rPr lang="en-US" altLang="ru-RU" sz="3600"/>
              <a:t>20</a:t>
            </a:r>
            <a:r>
              <a:rPr lang="ru-RU" altLang="ru-RU" sz="3600" baseline="30000"/>
              <a:t>о</a:t>
            </a:r>
            <a:r>
              <a:rPr lang="ru-RU" altLang="ru-RU" sz="3600"/>
              <a:t>.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80901" name="Picture 5">
            <a:extLst>
              <a:ext uri="{FF2B5EF4-FFF2-40B4-BE49-F238E27FC236}">
                <a16:creationId xmlns:a16="http://schemas.microsoft.com/office/drawing/2014/main" id="{124AC34B-61E5-D448-24CD-E4CD32F11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90800"/>
            <a:ext cx="26670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69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97791EEA-D908-3CD4-A9BC-D4E1B2346D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21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82947" name="Text Box 3">
            <a:extLst>
              <a:ext uri="{FF2B5EF4-FFF2-40B4-BE49-F238E27FC236}">
                <a16:creationId xmlns:a16="http://schemas.microsoft.com/office/drawing/2014/main" id="{FD26FC25-4C93-1FB6-913C-3DE6B7B97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600">
                <a:cs typeface="Times New Roman" panose="02020603050405020304" pitchFamily="18" charset="0"/>
              </a:rPr>
              <a:t>	</a:t>
            </a:r>
            <a:r>
              <a:rPr lang="ru-RU" altLang="ru-RU" sz="3600">
                <a:cs typeface="Times New Roman" panose="02020603050405020304" pitchFamily="18" charset="0"/>
              </a:rPr>
              <a:t>Колесо имеет 12 спиц. Найдите величину угла (в градусах), который образуют две соседние спицы.</a:t>
            </a:r>
          </a:p>
        </p:txBody>
      </p:sp>
      <p:sp>
        <p:nvSpPr>
          <p:cNvPr id="202756" name="Text Box 4">
            <a:extLst>
              <a:ext uri="{FF2B5EF4-FFF2-40B4-BE49-F238E27FC236}">
                <a16:creationId xmlns:a16="http://schemas.microsoft.com/office/drawing/2014/main" id="{9803DA70-22B4-8B82-4D13-B5628C866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4102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 </a:t>
            </a:r>
            <a:r>
              <a:rPr lang="en-US" altLang="ru-RU" sz="3600"/>
              <a:t>30</a:t>
            </a:r>
            <a:r>
              <a:rPr lang="ru-RU" altLang="ru-RU" sz="3600" baseline="30000"/>
              <a:t>о</a:t>
            </a:r>
            <a:r>
              <a:rPr lang="ru-RU" altLang="ru-RU" sz="3600"/>
              <a:t>.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82949" name="Picture 5">
            <a:extLst>
              <a:ext uri="{FF2B5EF4-FFF2-40B4-BE49-F238E27FC236}">
                <a16:creationId xmlns:a16="http://schemas.microsoft.com/office/drawing/2014/main" id="{6B61B9A4-AE82-60DF-5934-E8F9CE581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67000"/>
            <a:ext cx="2743200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91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A3A5D62D-D9C1-3227-ED15-6175DC0E98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22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84995" name="Text Box 3">
            <a:extLst>
              <a:ext uri="{FF2B5EF4-FFF2-40B4-BE49-F238E27FC236}">
                <a16:creationId xmlns:a16="http://schemas.microsoft.com/office/drawing/2014/main" id="{8626211F-9B15-C7B4-4C93-68465E93D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600">
                <a:cs typeface="Times New Roman" panose="02020603050405020304" pitchFamily="18" charset="0"/>
              </a:rPr>
              <a:t>	</a:t>
            </a:r>
            <a:r>
              <a:rPr lang="ru-RU" altLang="ru-RU" sz="3600">
                <a:cs typeface="Times New Roman" panose="02020603050405020304" pitchFamily="18" charset="0"/>
              </a:rPr>
              <a:t>Колесо имеет </a:t>
            </a:r>
            <a:r>
              <a:rPr lang="en-US" altLang="ru-RU" sz="3600">
                <a:cs typeface="Times New Roman" panose="02020603050405020304" pitchFamily="18" charset="0"/>
              </a:rPr>
              <a:t>20</a:t>
            </a:r>
            <a:r>
              <a:rPr lang="ru-RU" altLang="ru-RU" sz="3600">
                <a:cs typeface="Times New Roman" panose="02020603050405020304" pitchFamily="18" charset="0"/>
              </a:rPr>
              <a:t> спиц. Найдите величину угла (в градусах), который образуют две соседние спицы.</a:t>
            </a:r>
          </a:p>
        </p:txBody>
      </p:sp>
      <p:sp>
        <p:nvSpPr>
          <p:cNvPr id="204804" name="Text Box 4">
            <a:extLst>
              <a:ext uri="{FF2B5EF4-FFF2-40B4-BE49-F238E27FC236}">
                <a16:creationId xmlns:a16="http://schemas.microsoft.com/office/drawing/2014/main" id="{6CC5192A-FC79-2A05-FE04-CB17ED7C7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4102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 </a:t>
            </a:r>
            <a:r>
              <a:rPr lang="en-US" altLang="ru-RU" sz="3600"/>
              <a:t>18</a:t>
            </a:r>
            <a:r>
              <a:rPr lang="ru-RU" altLang="ru-RU" sz="3600" baseline="30000"/>
              <a:t>о</a:t>
            </a:r>
            <a:r>
              <a:rPr lang="ru-RU" altLang="ru-RU" sz="3600"/>
              <a:t>.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84997" name="Picture 5">
            <a:extLst>
              <a:ext uri="{FF2B5EF4-FFF2-40B4-BE49-F238E27FC236}">
                <a16:creationId xmlns:a16="http://schemas.microsoft.com/office/drawing/2014/main" id="{18EAEAA1-14C4-B8C3-DF95-AB1178605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67000"/>
            <a:ext cx="26289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32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A4F9020D-A9E5-E8E3-B730-3C7BA7062B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23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87043" name="Text Box 3">
            <a:extLst>
              <a:ext uri="{FF2B5EF4-FFF2-40B4-BE49-F238E27FC236}">
                <a16:creationId xmlns:a16="http://schemas.microsoft.com/office/drawing/2014/main" id="{866A1DB0-5014-2BC7-C9EF-0BED2859E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600">
                <a:cs typeface="Times New Roman" panose="02020603050405020304" pitchFamily="18" charset="0"/>
              </a:rPr>
              <a:t>	</a:t>
            </a:r>
            <a:r>
              <a:rPr lang="ru-RU" altLang="ru-RU" sz="3600">
                <a:cs typeface="Times New Roman" panose="02020603050405020304" pitchFamily="18" charset="0"/>
              </a:rPr>
              <a:t>Сколько спиц в колесе, если углы между соседними спицами равны 18</a:t>
            </a:r>
            <a:r>
              <a:rPr lang="ru-RU" altLang="ru-RU" sz="3600" baseline="30000">
                <a:cs typeface="Times New Roman" panose="02020603050405020304" pitchFamily="18" charset="0"/>
              </a:rPr>
              <a:t>о</a:t>
            </a:r>
            <a:r>
              <a:rPr lang="ru-RU" altLang="ru-RU" sz="3600"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06852" name="Text Box 4">
            <a:extLst>
              <a:ext uri="{FF2B5EF4-FFF2-40B4-BE49-F238E27FC236}">
                <a16:creationId xmlns:a16="http://schemas.microsoft.com/office/drawing/2014/main" id="{F41B549F-170A-2416-0D70-8B40B16A1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4102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 </a:t>
            </a:r>
            <a:r>
              <a:rPr lang="en-US" altLang="ru-RU" sz="3600"/>
              <a:t>20</a:t>
            </a:r>
            <a:r>
              <a:rPr lang="ru-RU" altLang="ru-RU" sz="3600"/>
              <a:t>.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87045" name="Picture 5">
            <a:extLst>
              <a:ext uri="{FF2B5EF4-FFF2-40B4-BE49-F238E27FC236}">
                <a16:creationId xmlns:a16="http://schemas.microsoft.com/office/drawing/2014/main" id="{FEF3DB9B-0C94-BBE8-3C70-5AAA8B5E8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7400"/>
            <a:ext cx="281940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53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7C10311D-9DBB-32A8-B8BF-BF4547CD04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24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89091" name="Text Box 3">
            <a:extLst>
              <a:ext uri="{FF2B5EF4-FFF2-40B4-BE49-F238E27FC236}">
                <a16:creationId xmlns:a16="http://schemas.microsoft.com/office/drawing/2014/main" id="{2D6A5C2E-17C4-687B-3E6D-DF912A00D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600">
                <a:cs typeface="Times New Roman" panose="02020603050405020304" pitchFamily="18" charset="0"/>
              </a:rPr>
              <a:t>	</a:t>
            </a:r>
            <a:r>
              <a:rPr lang="ru-RU" altLang="ru-RU" sz="3600">
                <a:cs typeface="Times New Roman" panose="02020603050405020304" pitchFamily="18" charset="0"/>
              </a:rPr>
              <a:t>Сколько зубцов имеет колесо зубчатой передачи, если </a:t>
            </a:r>
            <a:r>
              <a:rPr lang="ru-RU" altLang="ru-RU" sz="3600"/>
              <a:t>центральный угол</a:t>
            </a:r>
            <a:r>
              <a:rPr lang="ru-RU" altLang="ru-RU" sz="3600">
                <a:cs typeface="Times New Roman" panose="02020603050405020304" pitchFamily="18" charset="0"/>
              </a:rPr>
              <a:t> между двумя соседними зубцами</a:t>
            </a:r>
            <a:r>
              <a:rPr lang="ru-RU" altLang="ru-RU" sz="3600"/>
              <a:t> </a:t>
            </a:r>
            <a:r>
              <a:rPr lang="ru-RU" altLang="ru-RU" sz="3600">
                <a:cs typeface="Times New Roman" panose="02020603050405020304" pitchFamily="18" charset="0"/>
              </a:rPr>
              <a:t>этого колеса, рав</a:t>
            </a:r>
            <a:r>
              <a:rPr lang="ru-RU" altLang="ru-RU" sz="3600"/>
              <a:t>ен</a:t>
            </a:r>
            <a:r>
              <a:rPr lang="ru-RU" altLang="ru-RU" sz="3600">
                <a:cs typeface="Times New Roman" panose="02020603050405020304" pitchFamily="18" charset="0"/>
              </a:rPr>
              <a:t> 12</a:t>
            </a:r>
            <a:r>
              <a:rPr lang="ru-RU" altLang="ru-RU" sz="3600" baseline="30000">
                <a:cs typeface="Times New Roman" panose="02020603050405020304" pitchFamily="18" charset="0"/>
              </a:rPr>
              <a:t>о</a:t>
            </a:r>
            <a:r>
              <a:rPr lang="ru-RU" altLang="ru-RU" sz="3600"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08900" name="Text Box 4">
            <a:extLst>
              <a:ext uri="{FF2B5EF4-FFF2-40B4-BE49-F238E27FC236}">
                <a16:creationId xmlns:a16="http://schemas.microsoft.com/office/drawing/2014/main" id="{4680C806-0A55-8019-AD01-867C61185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4102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 </a:t>
            </a:r>
            <a:r>
              <a:rPr lang="en-US" altLang="ru-RU" sz="3600"/>
              <a:t>30</a:t>
            </a:r>
            <a:r>
              <a:rPr lang="ru-RU" altLang="ru-RU" sz="3600"/>
              <a:t>.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89093" name="Picture 5">
            <a:extLst>
              <a:ext uri="{FF2B5EF4-FFF2-40B4-BE49-F238E27FC236}">
                <a16:creationId xmlns:a16="http://schemas.microsoft.com/office/drawing/2014/main" id="{69324532-1778-6526-7FD4-EDE2BDD62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24200"/>
            <a:ext cx="2387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5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D8B51C9-067F-00D7-19F5-6AC1CE9F4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7463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Астролябия</a:t>
            </a:r>
          </a:p>
        </p:txBody>
      </p:sp>
      <p:pic>
        <p:nvPicPr>
          <p:cNvPr id="35843" name="Picture 3">
            <a:extLst>
              <a:ext uri="{FF2B5EF4-FFF2-40B4-BE49-F238E27FC236}">
                <a16:creationId xmlns:a16="http://schemas.microsoft.com/office/drawing/2014/main" id="{5399BB33-DF40-98AE-266A-1441A7421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2060575"/>
            <a:ext cx="4143375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>
            <a:extLst>
              <a:ext uri="{FF2B5EF4-FFF2-40B4-BE49-F238E27FC236}">
                <a16:creationId xmlns:a16="http://schemas.microsoft.com/office/drawing/2014/main" id="{535F7324-19B1-F0F9-81CA-9E5B74398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450" y="1674813"/>
            <a:ext cx="5162550" cy="526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1800">
                <a:cs typeface="Times New Roman" panose="02020603050405020304" pitchFamily="18" charset="0"/>
              </a:rPr>
              <a:t>	</a:t>
            </a:r>
            <a:r>
              <a:rPr lang="ru-RU" altLang="ru-RU">
                <a:cs typeface="Times New Roman" panose="02020603050405020304" pitchFamily="18" charset="0"/>
              </a:rPr>
              <a:t>Она состояла из тяжелого медного диска - лимба, который подвешивался за кольцо так, чтобы он висел вертикально и линия </a:t>
            </a:r>
            <a:r>
              <a:rPr lang="ru-RU" altLang="ru-RU" i="1">
                <a:cs typeface="Times New Roman" panose="02020603050405020304" pitchFamily="18" charset="0"/>
              </a:rPr>
              <a:t>Г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 i="1">
                <a:cs typeface="Times New Roman" panose="02020603050405020304" pitchFamily="18" charset="0"/>
              </a:rPr>
              <a:t>Г</a:t>
            </a:r>
            <a:r>
              <a:rPr lang="ru-RU" altLang="ru-RU" baseline="-30000">
                <a:cs typeface="Times New Roman" panose="02020603050405020304" pitchFamily="18" charset="0"/>
              </a:rPr>
              <a:t>2</a:t>
            </a:r>
            <a:r>
              <a:rPr lang="ru-RU" altLang="ru-RU">
                <a:cs typeface="Times New Roman" panose="02020603050405020304" pitchFamily="18" charset="0"/>
              </a:rPr>
              <a:t> принимала горизонтальное положение. По краю лимба наносилась шкала, разделенная на градусы. Кроме этого, на лимбе имелась полоса </a:t>
            </a:r>
            <a:r>
              <a:rPr lang="ru-RU" altLang="ru-RU" i="1">
                <a:cs typeface="Times New Roman" panose="02020603050405020304" pitchFamily="18" charset="0"/>
              </a:rPr>
              <a:t>А</a:t>
            </a:r>
            <a:r>
              <a:rPr lang="ru-RU" altLang="ru-RU" baseline="-30000">
                <a:cs typeface="Times New Roman" panose="02020603050405020304" pitchFamily="18" charset="0"/>
              </a:rPr>
              <a:t>1</a:t>
            </a:r>
            <a:r>
              <a:rPr lang="ru-RU" altLang="ru-RU" i="1">
                <a:cs typeface="Times New Roman" panose="02020603050405020304" pitchFamily="18" charset="0"/>
              </a:rPr>
              <a:t>А</a:t>
            </a:r>
            <a:r>
              <a:rPr lang="ru-RU" altLang="ru-RU" baseline="-30000">
                <a:cs typeface="Times New Roman" panose="02020603050405020304" pitchFamily="18" charset="0"/>
              </a:rPr>
              <a:t>2</a:t>
            </a:r>
            <a:r>
              <a:rPr lang="ru-RU" altLang="ru-RU">
                <a:cs typeface="Times New Roman" panose="02020603050405020304" pitchFamily="18" charset="0"/>
              </a:rPr>
              <a:t>, называемая алидадой, которая могла вращаться вокруг центра лимба и имела на концах поперечные пластинки с отверстиями, называемыми диоптрами.</a:t>
            </a:r>
            <a:endParaRPr lang="ru-RU" altLang="ru-RU"/>
          </a:p>
        </p:txBody>
      </p:sp>
      <p:sp>
        <p:nvSpPr>
          <p:cNvPr id="35845" name="Text Box 4">
            <a:extLst>
              <a:ext uri="{FF2B5EF4-FFF2-40B4-BE49-F238E27FC236}">
                <a16:creationId xmlns:a16="http://schemas.microsoft.com/office/drawing/2014/main" id="{20D62D24-A973-5A2A-E794-8A0005B78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4650"/>
            <a:ext cx="9144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1800">
                <a:cs typeface="Times New Roman" panose="02020603050405020304" pitchFamily="18" charset="0"/>
              </a:rPr>
              <a:t>	</a:t>
            </a:r>
            <a:r>
              <a:rPr lang="ru-RU" altLang="ru-RU">
                <a:cs typeface="Times New Roman" panose="02020603050405020304" pitchFamily="18" charset="0"/>
              </a:rPr>
              <a:t> Одним из первых угломерных инструментов была астролябия, изобретенная Гиппархом (180-125 гг. до н. э.) и усовершенствованная немецким ученым Региомонтаном (1436-1476). 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3597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74507C80-EC21-30D7-3CAB-1FC7D07E82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25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91139" name="Text Box 3">
            <a:extLst>
              <a:ext uri="{FF2B5EF4-FFF2-40B4-BE49-F238E27FC236}">
                <a16:creationId xmlns:a16="http://schemas.microsoft.com/office/drawing/2014/main" id="{7AE7670B-B894-4E1F-9132-26B0C8497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600"/>
              <a:t>	</a:t>
            </a:r>
            <a:r>
              <a:rPr lang="ru-RU" altLang="ru-RU" sz="3600"/>
              <a:t>Зубчатое</a:t>
            </a:r>
            <a:r>
              <a:rPr lang="ru-RU" altLang="ru-RU" sz="3600">
                <a:cs typeface="Times New Roman" panose="02020603050405020304" pitchFamily="18" charset="0"/>
              </a:rPr>
              <a:t> колесо </a:t>
            </a:r>
            <a:r>
              <a:rPr lang="ru-RU" altLang="ru-RU" sz="3600"/>
              <a:t>имеет 20 зубцов. Найдите центральный угол</a:t>
            </a:r>
            <a:r>
              <a:rPr lang="ru-RU" altLang="ru-RU" sz="3600">
                <a:cs typeface="Times New Roman" panose="02020603050405020304" pitchFamily="18" charset="0"/>
              </a:rPr>
              <a:t> между двумя соседними зубцами</a:t>
            </a:r>
            <a:r>
              <a:rPr lang="ru-RU" altLang="ru-RU" sz="3600"/>
              <a:t> </a:t>
            </a:r>
            <a:r>
              <a:rPr lang="ru-RU" altLang="ru-RU" sz="3600">
                <a:cs typeface="Times New Roman" panose="02020603050405020304" pitchFamily="18" charset="0"/>
              </a:rPr>
              <a:t>этого колеса</a:t>
            </a:r>
            <a:r>
              <a:rPr lang="ru-RU" altLang="ru-RU" sz="3600"/>
              <a:t>.</a:t>
            </a:r>
            <a:r>
              <a:rPr lang="ru-RU" altLang="ru-RU" sz="360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7572" name="Text Box 4">
            <a:extLst>
              <a:ext uri="{FF2B5EF4-FFF2-40B4-BE49-F238E27FC236}">
                <a16:creationId xmlns:a16="http://schemas.microsoft.com/office/drawing/2014/main" id="{482657EA-341D-8F3C-C46A-B45B54ABF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4102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 </a:t>
            </a:r>
            <a:r>
              <a:rPr lang="ru-RU" altLang="ru-RU" sz="3600"/>
              <a:t>18</a:t>
            </a:r>
            <a:r>
              <a:rPr lang="ru-RU" altLang="ru-RU" sz="3600" baseline="30000"/>
              <a:t>о</a:t>
            </a:r>
            <a:r>
              <a:rPr lang="ru-RU" altLang="ru-RU" sz="3600"/>
              <a:t>.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91141" name="Picture 6">
            <a:extLst>
              <a:ext uri="{FF2B5EF4-FFF2-40B4-BE49-F238E27FC236}">
                <a16:creationId xmlns:a16="http://schemas.microsoft.com/office/drawing/2014/main" id="{269A2FB0-C5B9-833E-B4FB-9DD7F504A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14600"/>
            <a:ext cx="2820988" cy="278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71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2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B210F4DE-50C6-CAD2-452B-F6400C42B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26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93187" name="Text Box 3">
            <a:extLst>
              <a:ext uri="{FF2B5EF4-FFF2-40B4-BE49-F238E27FC236}">
                <a16:creationId xmlns:a16="http://schemas.microsoft.com/office/drawing/2014/main" id="{77D045AC-125E-ED1E-8764-3028C5CF4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600">
                <a:cs typeface="Times New Roman" panose="02020603050405020304" pitchFamily="18" charset="0"/>
              </a:rPr>
              <a:t>	</a:t>
            </a:r>
            <a:r>
              <a:rPr lang="ru-RU" altLang="ru-RU" sz="3600">
                <a:cs typeface="Times New Roman" panose="02020603050405020304" pitchFamily="18" charset="0"/>
              </a:rPr>
              <a:t>На сколько градусов повернется минутная стрелка за 10 мин? </a:t>
            </a:r>
          </a:p>
        </p:txBody>
      </p:sp>
      <p:sp>
        <p:nvSpPr>
          <p:cNvPr id="210948" name="Text Box 4">
            <a:extLst>
              <a:ext uri="{FF2B5EF4-FFF2-40B4-BE49-F238E27FC236}">
                <a16:creationId xmlns:a16="http://schemas.microsoft.com/office/drawing/2014/main" id="{E1F3F9D5-83F2-06A4-C1D1-3BA8406E8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054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</a:t>
            </a:r>
            <a:r>
              <a:rPr lang="ru-RU" altLang="ru-RU" sz="3600"/>
              <a:t> </a:t>
            </a:r>
            <a:r>
              <a:rPr lang="en-US" altLang="ru-RU" sz="3600"/>
              <a:t>6</a:t>
            </a:r>
            <a:r>
              <a:rPr lang="ru-RU" altLang="ru-RU" sz="3600"/>
              <a:t>0</a:t>
            </a:r>
            <a:r>
              <a:rPr lang="ru-RU" altLang="ru-RU" sz="3600" baseline="30000"/>
              <a:t>о</a:t>
            </a:r>
            <a:r>
              <a:rPr lang="en-US" altLang="ru-RU" sz="3600"/>
              <a:t>.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93189" name="Picture 5">
            <a:extLst>
              <a:ext uri="{FF2B5EF4-FFF2-40B4-BE49-F238E27FC236}">
                <a16:creationId xmlns:a16="http://schemas.microsoft.com/office/drawing/2014/main" id="{6961E655-04C4-0DEB-70BA-34F98F2A7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26289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24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07623937-1245-DB7E-5ECE-E8234EF512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27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95235" name="Text Box 3">
            <a:extLst>
              <a:ext uri="{FF2B5EF4-FFF2-40B4-BE49-F238E27FC236}">
                <a16:creationId xmlns:a16="http://schemas.microsoft.com/office/drawing/2014/main" id="{7BA3B25D-D492-ACBE-9992-1B455E3C6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600">
                <a:cs typeface="Times New Roman" panose="02020603050405020304" pitchFamily="18" charset="0"/>
              </a:rPr>
              <a:t>	</a:t>
            </a:r>
            <a:r>
              <a:rPr lang="ru-RU" altLang="ru-RU" sz="3600">
                <a:cs typeface="Times New Roman" panose="02020603050405020304" pitchFamily="18" charset="0"/>
              </a:rPr>
              <a:t>На сколько градусов повернется минутная стрелка за </a:t>
            </a:r>
            <a:r>
              <a:rPr lang="en-US" altLang="ru-RU" sz="3600">
                <a:cs typeface="Times New Roman" panose="02020603050405020304" pitchFamily="18" charset="0"/>
              </a:rPr>
              <a:t>5</a:t>
            </a:r>
            <a:r>
              <a:rPr lang="ru-RU" altLang="ru-RU" sz="3600">
                <a:cs typeface="Times New Roman" panose="02020603050405020304" pitchFamily="18" charset="0"/>
              </a:rPr>
              <a:t> мин? </a:t>
            </a:r>
          </a:p>
        </p:txBody>
      </p:sp>
      <p:sp>
        <p:nvSpPr>
          <p:cNvPr id="212996" name="Text Box 4">
            <a:extLst>
              <a:ext uri="{FF2B5EF4-FFF2-40B4-BE49-F238E27FC236}">
                <a16:creationId xmlns:a16="http://schemas.microsoft.com/office/drawing/2014/main" id="{75101984-4473-B7D6-CCA1-3AD9E18C6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054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</a:t>
            </a:r>
            <a:r>
              <a:rPr lang="ru-RU" altLang="ru-RU" sz="3600"/>
              <a:t> </a:t>
            </a:r>
            <a:r>
              <a:rPr lang="en-US" altLang="ru-RU" sz="3600"/>
              <a:t>3</a:t>
            </a:r>
            <a:r>
              <a:rPr lang="ru-RU" altLang="ru-RU" sz="3600"/>
              <a:t>0</a:t>
            </a:r>
            <a:r>
              <a:rPr lang="ru-RU" altLang="ru-RU" sz="3600" baseline="30000"/>
              <a:t>о</a:t>
            </a:r>
            <a:r>
              <a:rPr lang="en-US" altLang="ru-RU" sz="3600"/>
              <a:t>.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95237" name="Picture 5">
            <a:extLst>
              <a:ext uri="{FF2B5EF4-FFF2-40B4-BE49-F238E27FC236}">
                <a16:creationId xmlns:a16="http://schemas.microsoft.com/office/drawing/2014/main" id="{3E49028C-82DD-6B5C-97D6-534ADDF52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26289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78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6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5D5F3B4B-9F17-CCEF-0101-74E0F0DECD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28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97283" name="Text Box 3">
            <a:extLst>
              <a:ext uri="{FF2B5EF4-FFF2-40B4-BE49-F238E27FC236}">
                <a16:creationId xmlns:a16="http://schemas.microsoft.com/office/drawing/2014/main" id="{EBDFAF61-75E8-0E49-1ADD-E33E499A2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600">
                <a:cs typeface="Times New Roman" panose="02020603050405020304" pitchFamily="18" charset="0"/>
              </a:rPr>
              <a:t>	</a:t>
            </a:r>
            <a:r>
              <a:rPr lang="ru-RU" altLang="ru-RU" sz="3600">
                <a:cs typeface="Times New Roman" panose="02020603050405020304" pitchFamily="18" charset="0"/>
              </a:rPr>
              <a:t>На сколько градусов повернется минутная стрелка за </a:t>
            </a:r>
            <a:r>
              <a:rPr lang="en-US" altLang="ru-RU" sz="3600">
                <a:cs typeface="Times New Roman" panose="02020603050405020304" pitchFamily="18" charset="0"/>
              </a:rPr>
              <a:t>20</a:t>
            </a:r>
            <a:r>
              <a:rPr lang="ru-RU" altLang="ru-RU" sz="3600">
                <a:cs typeface="Times New Roman" panose="02020603050405020304" pitchFamily="18" charset="0"/>
              </a:rPr>
              <a:t> мин? </a:t>
            </a:r>
          </a:p>
        </p:txBody>
      </p:sp>
      <p:sp>
        <p:nvSpPr>
          <p:cNvPr id="215044" name="Text Box 4">
            <a:extLst>
              <a:ext uri="{FF2B5EF4-FFF2-40B4-BE49-F238E27FC236}">
                <a16:creationId xmlns:a16="http://schemas.microsoft.com/office/drawing/2014/main" id="{2AB17C29-2042-059E-E5EF-CEF9B7EB0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054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</a:t>
            </a:r>
            <a:r>
              <a:rPr lang="ru-RU" altLang="ru-RU" sz="3600"/>
              <a:t> </a:t>
            </a:r>
            <a:r>
              <a:rPr lang="en-US" altLang="ru-RU" sz="3600"/>
              <a:t>12</a:t>
            </a:r>
            <a:r>
              <a:rPr lang="ru-RU" altLang="ru-RU" sz="3600"/>
              <a:t>0</a:t>
            </a:r>
            <a:r>
              <a:rPr lang="ru-RU" altLang="ru-RU" sz="3600" baseline="30000"/>
              <a:t>о</a:t>
            </a:r>
            <a:r>
              <a:rPr lang="en-US" altLang="ru-RU" sz="3600"/>
              <a:t>.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97285" name="Picture 5">
            <a:extLst>
              <a:ext uri="{FF2B5EF4-FFF2-40B4-BE49-F238E27FC236}">
                <a16:creationId xmlns:a16="http://schemas.microsoft.com/office/drawing/2014/main" id="{50F0B4E9-3B3F-6FDF-9D99-0E7B60025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24003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38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2FF60944-B2CB-1A1F-B2C6-257A221914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29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99331" name="Text Box 3">
            <a:extLst>
              <a:ext uri="{FF2B5EF4-FFF2-40B4-BE49-F238E27FC236}">
                <a16:creationId xmlns:a16="http://schemas.microsoft.com/office/drawing/2014/main" id="{68947607-2B01-4151-0BF4-211FB1E95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600">
                <a:cs typeface="Times New Roman" panose="02020603050405020304" pitchFamily="18" charset="0"/>
              </a:rPr>
              <a:t>	</a:t>
            </a:r>
            <a:r>
              <a:rPr lang="ru-RU" altLang="ru-RU" sz="3600">
                <a:cs typeface="Times New Roman" panose="02020603050405020304" pitchFamily="18" charset="0"/>
              </a:rPr>
              <a:t>На сколько градусов повернется минутная стрелка за </a:t>
            </a:r>
            <a:r>
              <a:rPr lang="en-US" altLang="ru-RU" sz="3600">
                <a:cs typeface="Times New Roman" panose="02020603050405020304" pitchFamily="18" charset="0"/>
              </a:rPr>
              <a:t>25</a:t>
            </a:r>
            <a:r>
              <a:rPr lang="ru-RU" altLang="ru-RU" sz="3600">
                <a:cs typeface="Times New Roman" panose="02020603050405020304" pitchFamily="18" charset="0"/>
              </a:rPr>
              <a:t> мин? </a:t>
            </a:r>
          </a:p>
        </p:txBody>
      </p:sp>
      <p:sp>
        <p:nvSpPr>
          <p:cNvPr id="217092" name="Text Box 4">
            <a:extLst>
              <a:ext uri="{FF2B5EF4-FFF2-40B4-BE49-F238E27FC236}">
                <a16:creationId xmlns:a16="http://schemas.microsoft.com/office/drawing/2014/main" id="{EEF47A6D-6E11-4A4C-19F6-3ED37BD59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054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</a:t>
            </a:r>
            <a:r>
              <a:rPr lang="ru-RU" altLang="ru-RU" sz="3600"/>
              <a:t> </a:t>
            </a:r>
            <a:r>
              <a:rPr lang="en-US" altLang="ru-RU" sz="3600"/>
              <a:t>15</a:t>
            </a:r>
            <a:r>
              <a:rPr lang="ru-RU" altLang="ru-RU" sz="3600"/>
              <a:t>0</a:t>
            </a:r>
            <a:r>
              <a:rPr lang="ru-RU" altLang="ru-RU" sz="3600" baseline="30000"/>
              <a:t>о</a:t>
            </a:r>
            <a:r>
              <a:rPr lang="en-US" altLang="ru-RU" sz="3600"/>
              <a:t>.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99333" name="Picture 5">
            <a:extLst>
              <a:ext uri="{FF2B5EF4-FFF2-40B4-BE49-F238E27FC236}">
                <a16:creationId xmlns:a16="http://schemas.microsoft.com/office/drawing/2014/main" id="{D306A818-840D-D192-B42F-51E26B158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09800"/>
            <a:ext cx="26289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64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2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823FC267-DA13-BA3D-EE5B-663B898AC4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30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01379" name="Text Box 3">
            <a:extLst>
              <a:ext uri="{FF2B5EF4-FFF2-40B4-BE49-F238E27FC236}">
                <a16:creationId xmlns:a16="http://schemas.microsoft.com/office/drawing/2014/main" id="{8593CD25-2677-6D1E-B158-96EF2B519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600">
                <a:cs typeface="Times New Roman" panose="02020603050405020304" pitchFamily="18" charset="0"/>
              </a:rPr>
              <a:t>	</a:t>
            </a:r>
            <a:r>
              <a:rPr lang="ru-RU" altLang="ru-RU" sz="3600">
                <a:cs typeface="Times New Roman" panose="02020603050405020304" pitchFamily="18" charset="0"/>
              </a:rPr>
              <a:t>На сколько градусов повернется минутная стрелка за </a:t>
            </a:r>
            <a:r>
              <a:rPr lang="en-US" altLang="ru-RU" sz="3600">
                <a:cs typeface="Times New Roman" panose="02020603050405020304" pitchFamily="18" charset="0"/>
              </a:rPr>
              <a:t>45</a:t>
            </a:r>
            <a:r>
              <a:rPr lang="ru-RU" altLang="ru-RU" sz="3600">
                <a:cs typeface="Times New Roman" panose="02020603050405020304" pitchFamily="18" charset="0"/>
              </a:rPr>
              <a:t> мин? </a:t>
            </a:r>
          </a:p>
        </p:txBody>
      </p:sp>
      <p:sp>
        <p:nvSpPr>
          <p:cNvPr id="219140" name="Text Box 4">
            <a:extLst>
              <a:ext uri="{FF2B5EF4-FFF2-40B4-BE49-F238E27FC236}">
                <a16:creationId xmlns:a16="http://schemas.microsoft.com/office/drawing/2014/main" id="{8D42161C-0D98-B55D-5B15-8118F9D3B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054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</a:t>
            </a:r>
            <a:r>
              <a:rPr lang="ru-RU" altLang="ru-RU" sz="3600"/>
              <a:t> </a:t>
            </a:r>
            <a:r>
              <a:rPr lang="en-US" altLang="ru-RU" sz="3600"/>
              <a:t>27</a:t>
            </a:r>
            <a:r>
              <a:rPr lang="ru-RU" altLang="ru-RU" sz="3600"/>
              <a:t>0</a:t>
            </a:r>
            <a:r>
              <a:rPr lang="ru-RU" altLang="ru-RU" sz="3600" baseline="30000"/>
              <a:t>о</a:t>
            </a:r>
            <a:r>
              <a:rPr lang="en-US" altLang="ru-RU" sz="3600"/>
              <a:t>.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101381" name="Picture 5">
            <a:extLst>
              <a:ext uri="{FF2B5EF4-FFF2-40B4-BE49-F238E27FC236}">
                <a16:creationId xmlns:a16="http://schemas.microsoft.com/office/drawing/2014/main" id="{5BEF579D-6B9E-A297-C4BE-0457FADDD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38400"/>
            <a:ext cx="27146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5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0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01119EDF-BE1A-EA0A-CF8F-6CAF229CB2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31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0399CEC9-91E9-0018-E6D1-8E3FD89F7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600">
                <a:cs typeface="Times New Roman" panose="02020603050405020304" pitchFamily="18" charset="0"/>
              </a:rPr>
              <a:t>	</a:t>
            </a:r>
            <a:r>
              <a:rPr lang="ru-RU" altLang="ru-RU" sz="3600">
                <a:cs typeface="Times New Roman" panose="02020603050405020304" pitchFamily="18" charset="0"/>
              </a:rPr>
              <a:t>На сколько градусов повернется минутная стрелка за </a:t>
            </a:r>
            <a:r>
              <a:rPr lang="en-US" altLang="ru-RU" sz="3600">
                <a:cs typeface="Times New Roman" panose="02020603050405020304" pitchFamily="18" charset="0"/>
              </a:rPr>
              <a:t>40</a:t>
            </a:r>
            <a:r>
              <a:rPr lang="ru-RU" altLang="ru-RU" sz="3600">
                <a:cs typeface="Times New Roman" panose="02020603050405020304" pitchFamily="18" charset="0"/>
              </a:rPr>
              <a:t> мин? </a:t>
            </a:r>
          </a:p>
        </p:txBody>
      </p:sp>
      <p:sp>
        <p:nvSpPr>
          <p:cNvPr id="221188" name="Text Box 4">
            <a:extLst>
              <a:ext uri="{FF2B5EF4-FFF2-40B4-BE49-F238E27FC236}">
                <a16:creationId xmlns:a16="http://schemas.microsoft.com/office/drawing/2014/main" id="{F0EF1E8D-5375-305B-19FF-C80B55B8B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054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</a:t>
            </a:r>
            <a:r>
              <a:rPr lang="ru-RU" altLang="ru-RU" sz="3600"/>
              <a:t> </a:t>
            </a:r>
            <a:r>
              <a:rPr lang="en-US" altLang="ru-RU" sz="3600"/>
              <a:t>24</a:t>
            </a:r>
            <a:r>
              <a:rPr lang="ru-RU" altLang="ru-RU" sz="3600"/>
              <a:t>0</a:t>
            </a:r>
            <a:r>
              <a:rPr lang="ru-RU" altLang="ru-RU" sz="3600" baseline="30000"/>
              <a:t>о</a:t>
            </a:r>
            <a:r>
              <a:rPr lang="en-US" altLang="ru-RU" sz="3600"/>
              <a:t>.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103429" name="Picture 5">
            <a:extLst>
              <a:ext uri="{FF2B5EF4-FFF2-40B4-BE49-F238E27FC236}">
                <a16:creationId xmlns:a16="http://schemas.microsoft.com/office/drawing/2014/main" id="{F1264D61-8E9E-1C5A-B311-21D073325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271462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3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8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D969FDC2-5BE0-70D6-C3EC-35E182A1E3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32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05475" name="Text Box 3">
            <a:extLst>
              <a:ext uri="{FF2B5EF4-FFF2-40B4-BE49-F238E27FC236}">
                <a16:creationId xmlns:a16="http://schemas.microsoft.com/office/drawing/2014/main" id="{F097FE3F-E41E-5038-4FCF-AA2C90A7D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600">
                <a:cs typeface="Times New Roman" panose="02020603050405020304" pitchFamily="18" charset="0"/>
              </a:rPr>
              <a:t>	</a:t>
            </a:r>
            <a:r>
              <a:rPr lang="ru-RU" altLang="ru-RU" sz="3600">
                <a:cs typeface="Times New Roman" panose="02020603050405020304" pitchFamily="18" charset="0"/>
              </a:rPr>
              <a:t>На сколько градусов повернется минутная стрелка за </a:t>
            </a:r>
            <a:r>
              <a:rPr lang="en-US" altLang="ru-RU" sz="3600">
                <a:cs typeface="Times New Roman" panose="02020603050405020304" pitchFamily="18" charset="0"/>
              </a:rPr>
              <a:t>50</a:t>
            </a:r>
            <a:r>
              <a:rPr lang="ru-RU" altLang="ru-RU" sz="3600">
                <a:cs typeface="Times New Roman" panose="02020603050405020304" pitchFamily="18" charset="0"/>
              </a:rPr>
              <a:t> мин? </a:t>
            </a:r>
          </a:p>
        </p:txBody>
      </p:sp>
      <p:sp>
        <p:nvSpPr>
          <p:cNvPr id="223236" name="Text Box 4">
            <a:extLst>
              <a:ext uri="{FF2B5EF4-FFF2-40B4-BE49-F238E27FC236}">
                <a16:creationId xmlns:a16="http://schemas.microsoft.com/office/drawing/2014/main" id="{E8333BB6-8FB3-26BE-042F-5810F8510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054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</a:t>
            </a:r>
            <a:r>
              <a:rPr lang="ru-RU" altLang="ru-RU" sz="3600"/>
              <a:t> </a:t>
            </a:r>
            <a:r>
              <a:rPr lang="en-US" altLang="ru-RU" sz="3600"/>
              <a:t>30</a:t>
            </a:r>
            <a:r>
              <a:rPr lang="ru-RU" altLang="ru-RU" sz="3600"/>
              <a:t>0</a:t>
            </a:r>
            <a:r>
              <a:rPr lang="ru-RU" altLang="ru-RU" sz="3600" baseline="30000"/>
              <a:t>о</a:t>
            </a:r>
            <a:r>
              <a:rPr lang="en-US" altLang="ru-RU" sz="3600"/>
              <a:t>.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105477" name="Picture 5">
            <a:extLst>
              <a:ext uri="{FF2B5EF4-FFF2-40B4-BE49-F238E27FC236}">
                <a16:creationId xmlns:a16="http://schemas.microsoft.com/office/drawing/2014/main" id="{9FCF0AF7-479D-8D3E-ED30-72D7886DC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57400"/>
            <a:ext cx="27146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0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6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2E16EEFA-F125-7FB8-C91F-3A6BA6E1A1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33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07523" name="Text Box 3">
            <a:extLst>
              <a:ext uri="{FF2B5EF4-FFF2-40B4-BE49-F238E27FC236}">
                <a16:creationId xmlns:a16="http://schemas.microsoft.com/office/drawing/2014/main" id="{9B8F31E1-8FBD-3328-32F8-CBFD2322E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600">
                <a:cs typeface="Times New Roman" panose="02020603050405020304" pitchFamily="18" charset="0"/>
              </a:rPr>
              <a:t>	</a:t>
            </a:r>
            <a:r>
              <a:rPr lang="ru-RU" altLang="ru-RU" sz="3600">
                <a:cs typeface="Times New Roman" panose="02020603050405020304" pitchFamily="18" charset="0"/>
              </a:rPr>
              <a:t>На сколько градусов повернется </a:t>
            </a:r>
            <a:r>
              <a:rPr lang="ru-RU" altLang="ru-RU" sz="3600"/>
              <a:t>секундная стрелка за </a:t>
            </a:r>
            <a:r>
              <a:rPr lang="en-US" altLang="ru-RU" sz="3600">
                <a:cs typeface="Times New Roman" panose="02020603050405020304" pitchFamily="18" charset="0"/>
              </a:rPr>
              <a:t>5</a:t>
            </a:r>
            <a:r>
              <a:rPr lang="ru-RU" altLang="ru-RU" sz="3600">
                <a:cs typeface="Times New Roman" panose="02020603050405020304" pitchFamily="18" charset="0"/>
              </a:rPr>
              <a:t> мин? </a:t>
            </a:r>
          </a:p>
        </p:txBody>
      </p:sp>
      <p:sp>
        <p:nvSpPr>
          <p:cNvPr id="231428" name="Text Box 4">
            <a:extLst>
              <a:ext uri="{FF2B5EF4-FFF2-40B4-BE49-F238E27FC236}">
                <a16:creationId xmlns:a16="http://schemas.microsoft.com/office/drawing/2014/main" id="{9B353DF5-8001-0E39-7D70-411F98887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054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</a:t>
            </a:r>
            <a:r>
              <a:rPr lang="ru-RU" altLang="ru-RU" sz="3600"/>
              <a:t> 18</a:t>
            </a:r>
            <a:r>
              <a:rPr lang="en-US" altLang="ru-RU" sz="3600"/>
              <a:t>0</a:t>
            </a:r>
            <a:r>
              <a:rPr lang="ru-RU" altLang="ru-RU" sz="3600"/>
              <a:t>0</a:t>
            </a:r>
            <a:r>
              <a:rPr lang="ru-RU" altLang="ru-RU" sz="3600" baseline="30000"/>
              <a:t>о</a:t>
            </a:r>
            <a:r>
              <a:rPr lang="en-US" altLang="ru-RU" sz="3600"/>
              <a:t>.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107525" name="Picture 6">
            <a:extLst>
              <a:ext uri="{FF2B5EF4-FFF2-40B4-BE49-F238E27FC236}">
                <a16:creationId xmlns:a16="http://schemas.microsoft.com/office/drawing/2014/main" id="{F62E1A9E-773C-FD08-7BDF-684A522F6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2265363"/>
            <a:ext cx="2351087" cy="233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99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8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B0D7EB3A-88C2-4157-E315-9E54927839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34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09571" name="Text Box 3">
            <a:extLst>
              <a:ext uri="{FF2B5EF4-FFF2-40B4-BE49-F238E27FC236}">
                <a16:creationId xmlns:a16="http://schemas.microsoft.com/office/drawing/2014/main" id="{ED41D966-4C4C-0045-C4CF-EC5BA5ED3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600">
                <a:cs typeface="Times New Roman" panose="02020603050405020304" pitchFamily="18" charset="0"/>
              </a:rPr>
              <a:t>	</a:t>
            </a:r>
            <a:r>
              <a:rPr lang="ru-RU" altLang="ru-RU" sz="3600">
                <a:cs typeface="Times New Roman" panose="02020603050405020304" pitchFamily="18" charset="0"/>
              </a:rPr>
              <a:t>На сколько градусов повернется часовая стрелка за 20 мин? </a:t>
            </a:r>
          </a:p>
        </p:txBody>
      </p:sp>
      <p:sp>
        <p:nvSpPr>
          <p:cNvPr id="225284" name="Text Box 4">
            <a:extLst>
              <a:ext uri="{FF2B5EF4-FFF2-40B4-BE49-F238E27FC236}">
                <a16:creationId xmlns:a16="http://schemas.microsoft.com/office/drawing/2014/main" id="{747ABB59-D1C1-8820-F8BB-C07C975E6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054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</a:t>
            </a:r>
            <a:r>
              <a:rPr lang="ru-RU" altLang="ru-RU" sz="3600"/>
              <a:t> </a:t>
            </a:r>
            <a:r>
              <a:rPr lang="en-US" altLang="ru-RU" sz="3600"/>
              <a:t>1</a:t>
            </a:r>
            <a:r>
              <a:rPr lang="ru-RU" altLang="ru-RU" sz="3600"/>
              <a:t>0</a:t>
            </a:r>
            <a:r>
              <a:rPr lang="ru-RU" altLang="ru-RU" sz="3600" baseline="30000"/>
              <a:t>о</a:t>
            </a:r>
            <a:r>
              <a:rPr lang="en-US" altLang="ru-RU" sz="3600"/>
              <a:t>.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109573" name="Picture 5">
            <a:extLst>
              <a:ext uri="{FF2B5EF4-FFF2-40B4-BE49-F238E27FC236}">
                <a16:creationId xmlns:a16="http://schemas.microsoft.com/office/drawing/2014/main" id="{53A4C6CE-53F9-026E-AFAC-B96006BB1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27146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92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8AAA172F-1D8F-5133-249F-6A035ADE2A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Квадрант</a:t>
            </a:r>
          </a:p>
        </p:txBody>
      </p:sp>
      <p:pic>
        <p:nvPicPr>
          <p:cNvPr id="37891" name="Picture 3">
            <a:extLst>
              <a:ext uri="{FF2B5EF4-FFF2-40B4-BE49-F238E27FC236}">
                <a16:creationId xmlns:a16="http://schemas.microsoft.com/office/drawing/2014/main" id="{E7DA1054-B066-9D90-3DA2-DB080DFB8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81050"/>
            <a:ext cx="3754437" cy="55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">
            <a:extLst>
              <a:ext uri="{FF2B5EF4-FFF2-40B4-BE49-F238E27FC236}">
                <a16:creationId xmlns:a16="http://schemas.microsoft.com/office/drawing/2014/main" id="{C9CF54C5-D4FC-CD55-FE57-ED017DEE0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762000"/>
            <a:ext cx="4572000" cy="47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Другим инструментом для измерения углов был квадрант, представляющий собой одну четвертую часть астролябии</a:t>
            </a:r>
            <a:r>
              <a:rPr lang="en-US" altLang="ru-RU" sz="2800">
                <a:cs typeface="Times New Roman" panose="02020603050405020304" pitchFamily="18" charset="0"/>
              </a:rPr>
              <a:t>.  </a:t>
            </a:r>
            <a:r>
              <a:rPr lang="ru-RU" altLang="ru-RU" sz="2800">
                <a:cs typeface="Times New Roman" panose="02020603050405020304" pitchFamily="18" charset="0"/>
              </a:rPr>
              <a:t>Квадрант имел то преимущество перед астролябией, что его можно было сделать значительно больших размеров и тем самым увеличить точность измерения углов.</a:t>
            </a:r>
            <a:endParaRPr lang="ru-RU" altLang="ru-RU" sz="2800"/>
          </a:p>
        </p:txBody>
      </p:sp>
    </p:spTree>
    <p:extLst>
      <p:ext uri="{BB962C8B-B14F-4D97-AF65-F5344CB8AC3E}">
        <p14:creationId xmlns:p14="http://schemas.microsoft.com/office/powerpoint/2010/main" val="3118313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B1458CAD-FFAC-E250-3E0E-9773D2C7AE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35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11619" name="Text Box 3">
            <a:extLst>
              <a:ext uri="{FF2B5EF4-FFF2-40B4-BE49-F238E27FC236}">
                <a16:creationId xmlns:a16="http://schemas.microsoft.com/office/drawing/2014/main" id="{C091226F-D44B-32CA-F397-90CC6B016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600">
                <a:cs typeface="Times New Roman" panose="02020603050405020304" pitchFamily="18" charset="0"/>
              </a:rPr>
              <a:t>	</a:t>
            </a:r>
            <a:r>
              <a:rPr lang="ru-RU" altLang="ru-RU" sz="3600">
                <a:cs typeface="Times New Roman" panose="02020603050405020304" pitchFamily="18" charset="0"/>
              </a:rPr>
              <a:t>На сколько градусов повернется </a:t>
            </a:r>
            <a:r>
              <a:rPr lang="ru-RU" altLang="ru-RU" sz="3600"/>
              <a:t>минутная</a:t>
            </a:r>
            <a:r>
              <a:rPr lang="ru-RU" altLang="ru-RU" sz="3600">
                <a:cs typeface="Times New Roman" panose="02020603050405020304" pitchFamily="18" charset="0"/>
              </a:rPr>
              <a:t> стрелка за 20 </a:t>
            </a:r>
            <a:r>
              <a:rPr lang="ru-RU" altLang="ru-RU" sz="3600"/>
              <a:t>сек</a:t>
            </a:r>
            <a:r>
              <a:rPr lang="ru-RU" altLang="ru-RU" sz="3600"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39620" name="Text Box 4">
            <a:extLst>
              <a:ext uri="{FF2B5EF4-FFF2-40B4-BE49-F238E27FC236}">
                <a16:creationId xmlns:a16="http://schemas.microsoft.com/office/drawing/2014/main" id="{224ED1BC-C69A-2A13-DB75-5D9F90703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054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</a:t>
            </a:r>
            <a:r>
              <a:rPr lang="ru-RU" altLang="ru-RU" sz="3600"/>
              <a:t> </a:t>
            </a:r>
            <a:r>
              <a:rPr lang="en-US" altLang="ru-RU" sz="3600"/>
              <a:t>1</a:t>
            </a:r>
            <a:r>
              <a:rPr lang="ru-RU" altLang="ru-RU" sz="3600" baseline="30000"/>
              <a:t>о</a:t>
            </a:r>
            <a:r>
              <a:rPr lang="en-US" altLang="ru-RU" sz="3600"/>
              <a:t>.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111621" name="Picture 6">
            <a:extLst>
              <a:ext uri="{FF2B5EF4-FFF2-40B4-BE49-F238E27FC236}">
                <a16:creationId xmlns:a16="http://schemas.microsoft.com/office/drawing/2014/main" id="{3D8B85DE-DD38-C288-2827-B89591E61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266065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30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0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2738DC79-3C92-01E8-768C-7CC6DD389E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36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13667" name="Text Box 3">
            <a:extLst>
              <a:ext uri="{FF2B5EF4-FFF2-40B4-BE49-F238E27FC236}">
                <a16:creationId xmlns:a16="http://schemas.microsoft.com/office/drawing/2014/main" id="{13033947-19A3-5B75-F756-527F649CA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600"/>
              <a:t>	</a:t>
            </a:r>
            <a:r>
              <a:rPr lang="ru-RU" altLang="ru-RU" sz="3600"/>
              <a:t>Какой угол образуют часовая и минутная стрелки в 1 ч 30 мин</a:t>
            </a:r>
            <a:r>
              <a:rPr lang="ru-RU" altLang="ru-RU" sz="3600"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27332" name="Text Box 4">
            <a:extLst>
              <a:ext uri="{FF2B5EF4-FFF2-40B4-BE49-F238E27FC236}">
                <a16:creationId xmlns:a16="http://schemas.microsoft.com/office/drawing/2014/main" id="{337C8BED-0836-057E-C0CF-90C78F516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054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</a:t>
            </a:r>
            <a:r>
              <a:rPr lang="ru-RU" altLang="ru-RU" sz="3600"/>
              <a:t> 135</a:t>
            </a:r>
            <a:r>
              <a:rPr lang="ru-RU" altLang="ru-RU" sz="3600" baseline="30000"/>
              <a:t>о</a:t>
            </a:r>
            <a:r>
              <a:rPr lang="en-US" altLang="ru-RU" sz="3600"/>
              <a:t>.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113669" name="Picture 7">
            <a:extLst>
              <a:ext uri="{FF2B5EF4-FFF2-40B4-BE49-F238E27FC236}">
                <a16:creationId xmlns:a16="http://schemas.microsoft.com/office/drawing/2014/main" id="{95395955-8489-361D-9822-F4BC436DB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2265363"/>
            <a:ext cx="2351087" cy="233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64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2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CC65BAB5-5A17-37D1-0A72-1EF5E0CE9D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37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15715" name="Text Box 3">
            <a:extLst>
              <a:ext uri="{FF2B5EF4-FFF2-40B4-BE49-F238E27FC236}">
                <a16:creationId xmlns:a16="http://schemas.microsoft.com/office/drawing/2014/main" id="{FE522A97-FC3B-D418-728F-26832255C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600"/>
              <a:t>	</a:t>
            </a:r>
            <a:r>
              <a:rPr lang="ru-RU" altLang="ru-RU" sz="3600"/>
              <a:t>Какой угол образуют часовая и минутная стрелки в 2 ч 20 мин</a:t>
            </a:r>
            <a:r>
              <a:rPr lang="ru-RU" altLang="ru-RU" sz="3600"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29380" name="Text Box 4">
            <a:extLst>
              <a:ext uri="{FF2B5EF4-FFF2-40B4-BE49-F238E27FC236}">
                <a16:creationId xmlns:a16="http://schemas.microsoft.com/office/drawing/2014/main" id="{0D6F85B1-F2EB-4416-A40B-91EE0D170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1054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</a:t>
            </a:r>
            <a:r>
              <a:rPr lang="ru-RU" altLang="ru-RU" sz="3600"/>
              <a:t> 50</a:t>
            </a:r>
            <a:r>
              <a:rPr lang="ru-RU" altLang="ru-RU" sz="3600" baseline="30000"/>
              <a:t>о</a:t>
            </a:r>
            <a:r>
              <a:rPr lang="en-US" altLang="ru-RU" sz="3600"/>
              <a:t>.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115717" name="Picture 6">
            <a:extLst>
              <a:ext uri="{FF2B5EF4-FFF2-40B4-BE49-F238E27FC236}">
                <a16:creationId xmlns:a16="http://schemas.microsoft.com/office/drawing/2014/main" id="{0E55D597-82B3-14E3-A843-8B334921C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2351088" cy="23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19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0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D6A7A6DE-D9F4-88A9-F578-C9138D3EC3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38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17763" name="Text Box 3">
            <a:extLst>
              <a:ext uri="{FF2B5EF4-FFF2-40B4-BE49-F238E27FC236}">
                <a16:creationId xmlns:a16="http://schemas.microsoft.com/office/drawing/2014/main" id="{85D42186-0146-B698-FD32-C3D576D38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600"/>
              <a:t>	</a:t>
            </a:r>
            <a:r>
              <a:rPr lang="ru-RU" altLang="ru-RU" sz="3600"/>
              <a:t>Маленькое зубчатое колесо повернулось по часовой стрелке на 360</a:t>
            </a:r>
            <a:r>
              <a:rPr lang="ru-RU" altLang="ru-RU" sz="3600" baseline="30000"/>
              <a:t>о</a:t>
            </a:r>
            <a:r>
              <a:rPr lang="ru-RU" altLang="ru-RU" sz="3600"/>
              <a:t>. На сколько градусов и в какую сторону повернется сцепленное с ним большое зубчатое колесо</a:t>
            </a:r>
            <a:r>
              <a:rPr lang="ru-RU" altLang="ru-RU" sz="3600"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33476" name="Text Box 4">
            <a:extLst>
              <a:ext uri="{FF2B5EF4-FFF2-40B4-BE49-F238E27FC236}">
                <a16:creationId xmlns:a16="http://schemas.microsoft.com/office/drawing/2014/main" id="{76153962-9944-FD1E-6282-BBF84DFFE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68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</a:t>
            </a:r>
            <a:r>
              <a:rPr lang="ru-RU" altLang="ru-RU" sz="3600"/>
              <a:t> 180</a:t>
            </a:r>
            <a:r>
              <a:rPr lang="ru-RU" altLang="ru-RU" sz="3600" baseline="30000"/>
              <a:t>о</a:t>
            </a:r>
            <a:r>
              <a:rPr lang="ru-RU" altLang="ru-RU" sz="3600"/>
              <a:t> против часовой стрелки.</a:t>
            </a:r>
            <a:endParaRPr lang="ru-RU" altLang="ru-RU" sz="3600">
              <a:solidFill>
                <a:schemeClr val="accent1"/>
              </a:solidFill>
            </a:endParaRPr>
          </a:p>
        </p:txBody>
      </p:sp>
      <p:pic>
        <p:nvPicPr>
          <p:cNvPr id="117765" name="Picture 6">
            <a:extLst>
              <a:ext uri="{FF2B5EF4-FFF2-40B4-BE49-F238E27FC236}">
                <a16:creationId xmlns:a16="http://schemas.microsoft.com/office/drawing/2014/main" id="{72DCBD6B-EAF4-DAB7-2C5B-5E019CEB7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52800"/>
            <a:ext cx="29178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53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6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9670F276-0609-4AC8-DBB8-CA90C36560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39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19811" name="Text Box 3">
            <a:extLst>
              <a:ext uri="{FF2B5EF4-FFF2-40B4-BE49-F238E27FC236}">
                <a16:creationId xmlns:a16="http://schemas.microsoft.com/office/drawing/2014/main" id="{415D1229-8D33-1D8B-FF2F-C82345050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600"/>
              <a:t>	</a:t>
            </a:r>
            <a:r>
              <a:rPr lang="ru-RU" altLang="ru-RU" sz="3600"/>
              <a:t>Правое зубчатое колесо повернулось по часовой стрелке на 360</a:t>
            </a:r>
            <a:r>
              <a:rPr lang="ru-RU" altLang="ru-RU" sz="3600" baseline="30000"/>
              <a:t>о</a:t>
            </a:r>
            <a:r>
              <a:rPr lang="ru-RU" altLang="ru-RU" sz="3600"/>
              <a:t>. На сколько градусов и в какую сторону повернется сцепленное с ним левое зубчатое колесо</a:t>
            </a:r>
            <a:r>
              <a:rPr lang="ru-RU" altLang="ru-RU" sz="3600"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35524" name="Text Box 4">
            <a:extLst>
              <a:ext uri="{FF2B5EF4-FFF2-40B4-BE49-F238E27FC236}">
                <a16:creationId xmlns:a16="http://schemas.microsoft.com/office/drawing/2014/main" id="{E0333480-4670-A938-9B7F-1542F8B00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68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</a:t>
            </a:r>
            <a:r>
              <a:rPr lang="ru-RU" altLang="ru-RU" sz="3600"/>
              <a:t> 540</a:t>
            </a:r>
            <a:r>
              <a:rPr lang="ru-RU" altLang="ru-RU" sz="3600" baseline="30000"/>
              <a:t>о</a:t>
            </a:r>
            <a:r>
              <a:rPr lang="ru-RU" altLang="ru-RU" sz="3600"/>
              <a:t> по часовой стрелке.</a:t>
            </a:r>
            <a:endParaRPr lang="ru-RU" altLang="ru-RU" sz="3600">
              <a:solidFill>
                <a:schemeClr val="accent1"/>
              </a:solidFill>
            </a:endParaRPr>
          </a:p>
        </p:txBody>
      </p:sp>
      <p:pic>
        <p:nvPicPr>
          <p:cNvPr id="119813" name="Picture 7">
            <a:extLst>
              <a:ext uri="{FF2B5EF4-FFF2-40B4-BE49-F238E27FC236}">
                <a16:creationId xmlns:a16="http://schemas.microsoft.com/office/drawing/2014/main" id="{6E03C5FD-23E7-3123-CF19-B03E70E41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6600"/>
            <a:ext cx="4316413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07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4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BA552D4D-3522-9B26-2E34-E9B574FBFB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40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21859" name="Text Box 3">
            <a:extLst>
              <a:ext uri="{FF2B5EF4-FFF2-40B4-BE49-F238E27FC236}">
                <a16:creationId xmlns:a16="http://schemas.microsoft.com/office/drawing/2014/main" id="{D2E78F1E-1173-B7A7-8861-9E4947510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3600">
                <a:cs typeface="Times New Roman" panose="02020603050405020304" pitchFamily="18" charset="0"/>
              </a:rPr>
              <a:t>	</a:t>
            </a:r>
            <a:r>
              <a:rPr lang="ru-RU" altLang="ru-RU" sz="3600">
                <a:cs typeface="Times New Roman" panose="02020603050405020304" pitchFamily="18" charset="0"/>
              </a:rPr>
              <a:t>На сколько градусов повернется Земля вокруг своей оси за 8 часов? </a:t>
            </a:r>
          </a:p>
        </p:txBody>
      </p:sp>
      <p:sp>
        <p:nvSpPr>
          <p:cNvPr id="190468" name="Text Box 4">
            <a:extLst>
              <a:ext uri="{FF2B5EF4-FFF2-40B4-BE49-F238E27FC236}">
                <a16:creationId xmlns:a16="http://schemas.microsoft.com/office/drawing/2014/main" id="{8EC2BFBD-A8FA-25B4-6915-AF5EA2CD7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10540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</a:t>
            </a:r>
            <a:r>
              <a:rPr lang="ru-RU" altLang="ru-RU" sz="3600"/>
              <a:t> </a:t>
            </a:r>
            <a:r>
              <a:rPr lang="en-US" altLang="ru-RU" sz="3600"/>
              <a:t>120</a:t>
            </a:r>
            <a:r>
              <a:rPr lang="ru-RU" altLang="ru-RU" sz="3600" baseline="30000"/>
              <a:t>о</a:t>
            </a:r>
            <a:r>
              <a:rPr lang="en-US" altLang="ru-RU" sz="3600"/>
              <a:t>.</a:t>
            </a:r>
            <a:r>
              <a:rPr lang="ru-RU" altLang="ru-RU" sz="3600"/>
              <a:t> </a:t>
            </a:r>
          </a:p>
        </p:txBody>
      </p:sp>
      <p:pic>
        <p:nvPicPr>
          <p:cNvPr id="121861" name="Picture 5">
            <a:extLst>
              <a:ext uri="{FF2B5EF4-FFF2-40B4-BE49-F238E27FC236}">
                <a16:creationId xmlns:a16="http://schemas.microsoft.com/office/drawing/2014/main" id="{A88E254F-CC2A-3BDB-F190-6977E3F58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57400"/>
            <a:ext cx="27432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02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8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67945EB8-D301-C6CE-BB83-81A7A81C1B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>
                <a:solidFill>
                  <a:srgbClr val="FF3300"/>
                </a:solidFill>
              </a:rPr>
              <a:t>41</a:t>
            </a:r>
            <a:endParaRPr lang="ru-RU" altLang="ru-RU" sz="3600">
              <a:solidFill>
                <a:srgbClr val="FF3300"/>
              </a:solidFill>
            </a:endParaRPr>
          </a:p>
        </p:txBody>
      </p:sp>
      <p:sp>
        <p:nvSpPr>
          <p:cNvPr id="123907" name="Text Box 3">
            <a:extLst>
              <a:ext uri="{FF2B5EF4-FFF2-40B4-BE49-F238E27FC236}">
                <a16:creationId xmlns:a16="http://schemas.microsoft.com/office/drawing/2014/main" id="{20DF3634-5B82-1194-5F92-826C17151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600">
                <a:cs typeface="Times New Roman" panose="02020603050405020304" pitchFamily="18" charset="0"/>
              </a:rPr>
              <a:t>	</a:t>
            </a:r>
            <a:r>
              <a:rPr lang="ru-RU" altLang="ru-RU" sz="3600">
                <a:cs typeface="Times New Roman" panose="02020603050405020304" pitchFamily="18" charset="0"/>
              </a:rPr>
              <a:t>За сколько часов Земля повернется вокруг своей оси на 90</a:t>
            </a:r>
            <a:r>
              <a:rPr lang="ru-RU" altLang="ru-RU" sz="3600" baseline="30000">
                <a:cs typeface="Times New Roman" panose="02020603050405020304" pitchFamily="18" charset="0"/>
              </a:rPr>
              <a:t>о</a:t>
            </a:r>
            <a:r>
              <a:rPr lang="ru-RU" altLang="ru-RU" sz="3600"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92516" name="Text Box 4">
            <a:extLst>
              <a:ext uri="{FF2B5EF4-FFF2-40B4-BE49-F238E27FC236}">
                <a16:creationId xmlns:a16="http://schemas.microsoft.com/office/drawing/2014/main" id="{BC8F0F1D-F118-B8DA-7C59-3429FA824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10540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</a:t>
            </a:r>
            <a:r>
              <a:rPr lang="ru-RU" altLang="ru-RU" sz="3600"/>
              <a:t> </a:t>
            </a:r>
            <a:r>
              <a:rPr lang="en-US" altLang="ru-RU" sz="3600"/>
              <a:t>6.</a:t>
            </a:r>
            <a:r>
              <a:rPr lang="ru-RU" altLang="ru-RU" sz="3600"/>
              <a:t> </a:t>
            </a:r>
          </a:p>
        </p:txBody>
      </p:sp>
      <p:pic>
        <p:nvPicPr>
          <p:cNvPr id="123909" name="Picture 5">
            <a:extLst>
              <a:ext uri="{FF2B5EF4-FFF2-40B4-BE49-F238E27FC236}">
                <a16:creationId xmlns:a16="http://schemas.microsoft.com/office/drawing/2014/main" id="{230BEDE9-D42E-CEE8-26C0-7459B4EB1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57400"/>
            <a:ext cx="27432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08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74342CCB-19EF-F637-0096-B27FE7710F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rgbClr val="FF3300"/>
                </a:solidFill>
              </a:rPr>
              <a:t>Теодолит</a:t>
            </a:r>
          </a:p>
        </p:txBody>
      </p:sp>
      <p:pic>
        <p:nvPicPr>
          <p:cNvPr id="39939" name="Picture 3">
            <a:extLst>
              <a:ext uri="{FF2B5EF4-FFF2-40B4-BE49-F238E27FC236}">
                <a16:creationId xmlns:a16="http://schemas.microsoft.com/office/drawing/2014/main" id="{8A4A1CD4-6B90-E438-605A-21184D8DA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39465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4">
            <a:extLst>
              <a:ext uri="{FF2B5EF4-FFF2-40B4-BE49-F238E27FC236}">
                <a16:creationId xmlns:a16="http://schemas.microsoft.com/office/drawing/2014/main" id="{938EAE4F-C66E-155C-BA5A-269967ECC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762000"/>
            <a:ext cx="5257800" cy="600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>
                <a:solidFill>
                  <a:schemeClr val="accent1"/>
                </a:solidFill>
              </a:rPr>
              <a:t>       </a:t>
            </a:r>
            <a:r>
              <a:rPr lang="ru-RU" altLang="ru-RU">
                <a:cs typeface="Times New Roman" panose="02020603050405020304" pitchFamily="18" charset="0"/>
              </a:rPr>
              <a:t>Наиболее совершенным угловым инструментом, применяющимся в настоящее время для выполнения геодезических работ, является теодолит, состоящий из двух лимбов, расположенных в вертикальной и горизонтальной плоскостях, что позволяет измерять вертикальные и горизонтальные углы одновременно. На вертикальном лимбе имеется зрительная труба, с помощью которой алидады вертикального и горизон</a:t>
            </a:r>
            <a:r>
              <a:rPr lang="ru-RU" altLang="ru-RU"/>
              <a:t>-</a:t>
            </a:r>
            <a:r>
              <a:rPr lang="ru-RU" altLang="ru-RU">
                <a:cs typeface="Times New Roman" panose="02020603050405020304" pitchFamily="18" charset="0"/>
              </a:rPr>
              <a:t>тального лимбов наводятся на объект наблюдения. Точность измерения углов при этом составляет доли минуты.</a:t>
            </a:r>
            <a:r>
              <a:rPr lang="ru-RU" alt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2279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D3FFB903-0AA5-45ED-13E1-D07FAEC2F0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  <p:pic>
        <p:nvPicPr>
          <p:cNvPr id="41987" name="Picture 3">
            <a:extLst>
              <a:ext uri="{FF2B5EF4-FFF2-40B4-BE49-F238E27FC236}">
                <a16:creationId xmlns:a16="http://schemas.microsoft.com/office/drawing/2014/main" id="{762F0980-BC91-E686-688C-23E643F22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0"/>
            <a:ext cx="3900488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8" name="Text Box 4">
            <a:extLst>
              <a:ext uri="{FF2B5EF4-FFF2-40B4-BE49-F238E27FC236}">
                <a16:creationId xmlns:a16="http://schemas.microsoft.com/office/drawing/2014/main" id="{FAC12EE5-9B20-7039-BD08-B1329D053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14400"/>
            <a:ext cx="5867400" cy="436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/>
              <a:t>На рисунке найдите величины углов: </a:t>
            </a:r>
            <a:endParaRPr lang="en-US" altLang="ru-RU" sz="2800"/>
          </a:p>
          <a:p>
            <a:pPr eaLnBrk="1" hangingPunct="1">
              <a:spcBef>
                <a:spcPct val="50000"/>
              </a:spcBef>
            </a:pPr>
            <a:r>
              <a:rPr lang="ru-RU" altLang="ru-RU" sz="2800"/>
              <a:t>а) </a:t>
            </a:r>
            <a:r>
              <a:rPr lang="en-US" altLang="ru-RU" sz="2800" i="1"/>
              <a:t>AOB</a:t>
            </a:r>
            <a:r>
              <a:rPr lang="en-US" altLang="ru-RU" sz="2800"/>
              <a:t>;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800"/>
              <a:t>б) </a:t>
            </a:r>
            <a:r>
              <a:rPr lang="en-US" altLang="ru-RU" sz="2800" i="1"/>
              <a:t>AOC</a:t>
            </a:r>
            <a:r>
              <a:rPr lang="en-US" altLang="ru-RU" sz="2800"/>
              <a:t>;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800"/>
              <a:t>в) </a:t>
            </a:r>
            <a:r>
              <a:rPr lang="en-US" altLang="ru-RU" sz="2800" i="1"/>
              <a:t>AOD</a:t>
            </a:r>
            <a:r>
              <a:rPr lang="en-US" altLang="ru-RU" sz="2800"/>
              <a:t>;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800"/>
              <a:t>г</a:t>
            </a:r>
            <a:r>
              <a:rPr lang="en-US" altLang="ru-RU" sz="2800"/>
              <a:t>)</a:t>
            </a:r>
            <a:r>
              <a:rPr lang="ru-RU" altLang="ru-RU" sz="2800"/>
              <a:t> </a:t>
            </a:r>
            <a:r>
              <a:rPr lang="en-US" altLang="ru-RU" sz="2800" i="1"/>
              <a:t>BOC</a:t>
            </a:r>
            <a:r>
              <a:rPr lang="en-US" altLang="ru-RU" sz="2800"/>
              <a:t>;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800"/>
              <a:t>д) </a:t>
            </a:r>
            <a:r>
              <a:rPr lang="en-US" altLang="ru-RU" sz="2800" i="1"/>
              <a:t>BOD</a:t>
            </a:r>
            <a:r>
              <a:rPr lang="en-US" altLang="ru-RU" sz="2800"/>
              <a:t>;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800"/>
              <a:t>е) </a:t>
            </a:r>
            <a:r>
              <a:rPr lang="en-US" altLang="ru-RU" sz="2800" i="1"/>
              <a:t>COD</a:t>
            </a:r>
            <a:r>
              <a:rPr lang="en-US" altLang="ru-RU" sz="2800"/>
              <a:t>.</a:t>
            </a:r>
            <a:endParaRPr lang="ru-RU" altLang="ru-RU" sz="2800"/>
          </a:p>
        </p:txBody>
      </p:sp>
      <p:sp>
        <p:nvSpPr>
          <p:cNvPr id="126981" name="Text Box 5">
            <a:extLst>
              <a:ext uri="{FF2B5EF4-FFF2-40B4-BE49-F238E27FC236}">
                <a16:creationId xmlns:a16="http://schemas.microsoft.com/office/drawing/2014/main" id="{2E9FB5C6-4A3B-0C60-D9D3-82F09B230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6388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>
                <a:solidFill>
                  <a:schemeClr val="accent1"/>
                </a:solidFill>
              </a:rPr>
              <a:t> </a:t>
            </a:r>
            <a:r>
              <a:rPr lang="ru-RU" altLang="ru-RU" sz="2800"/>
              <a:t>а) 60</a:t>
            </a:r>
            <a:r>
              <a:rPr lang="ru-RU" altLang="ru-RU" sz="2800" baseline="30000"/>
              <a:t>о</a:t>
            </a:r>
            <a:r>
              <a:rPr lang="en-US" altLang="ru-RU" sz="2800"/>
              <a:t>;</a:t>
            </a:r>
            <a:r>
              <a:rPr lang="en-US" altLang="ru-RU"/>
              <a:t> </a:t>
            </a:r>
            <a:endParaRPr lang="ru-RU" altLang="ru-RU"/>
          </a:p>
        </p:txBody>
      </p:sp>
      <p:sp>
        <p:nvSpPr>
          <p:cNvPr id="126982" name="Text Box 6">
            <a:extLst>
              <a:ext uri="{FF2B5EF4-FFF2-40B4-BE49-F238E27FC236}">
                <a16:creationId xmlns:a16="http://schemas.microsoft.com/office/drawing/2014/main" id="{DBFB14C0-79BF-7800-BD9D-502C6A535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638800"/>
            <a:ext cx="1541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/>
              <a:t>б) 90</a:t>
            </a:r>
            <a:r>
              <a:rPr lang="ru-RU" altLang="ru-RU" sz="2800" baseline="30000"/>
              <a:t>о</a:t>
            </a:r>
            <a:r>
              <a:rPr lang="en-US" altLang="ru-RU" sz="2800"/>
              <a:t>; </a:t>
            </a:r>
            <a:endParaRPr lang="ru-RU" altLang="ru-RU" sz="2800"/>
          </a:p>
        </p:txBody>
      </p:sp>
      <p:sp>
        <p:nvSpPr>
          <p:cNvPr id="126983" name="Text Box 7">
            <a:extLst>
              <a:ext uri="{FF2B5EF4-FFF2-40B4-BE49-F238E27FC236}">
                <a16:creationId xmlns:a16="http://schemas.microsoft.com/office/drawing/2014/main" id="{6FAA6E49-D9F3-6A45-D3A6-99CC2A9DC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638800"/>
            <a:ext cx="1606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/>
              <a:t>в) 130</a:t>
            </a:r>
            <a:r>
              <a:rPr lang="ru-RU" altLang="ru-RU" sz="2800" baseline="30000"/>
              <a:t>о</a:t>
            </a:r>
            <a:r>
              <a:rPr lang="en-US" altLang="ru-RU" sz="2800"/>
              <a:t>;</a:t>
            </a:r>
            <a:r>
              <a:rPr lang="en-US" altLang="ru-RU"/>
              <a:t> </a:t>
            </a:r>
            <a:endParaRPr lang="ru-RU" altLang="ru-RU"/>
          </a:p>
        </p:txBody>
      </p:sp>
      <p:sp>
        <p:nvSpPr>
          <p:cNvPr id="126984" name="Text Box 8">
            <a:extLst>
              <a:ext uri="{FF2B5EF4-FFF2-40B4-BE49-F238E27FC236}">
                <a16:creationId xmlns:a16="http://schemas.microsoft.com/office/drawing/2014/main" id="{3167C83C-F6EC-AFD8-FB0D-1EB3DF1DA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6388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/>
              <a:t>г</a:t>
            </a:r>
            <a:r>
              <a:rPr lang="en-US" altLang="ru-RU" sz="2800"/>
              <a:t>)</a:t>
            </a:r>
            <a:r>
              <a:rPr lang="ru-RU" altLang="ru-RU" sz="2800"/>
              <a:t> 30</a:t>
            </a:r>
            <a:r>
              <a:rPr lang="ru-RU" altLang="ru-RU" sz="2800" baseline="30000"/>
              <a:t>о</a:t>
            </a:r>
            <a:r>
              <a:rPr lang="en-US" altLang="ru-RU" sz="2800"/>
              <a:t>;</a:t>
            </a:r>
            <a:r>
              <a:rPr lang="en-US" altLang="ru-RU"/>
              <a:t> </a:t>
            </a:r>
            <a:endParaRPr lang="ru-RU" altLang="ru-RU"/>
          </a:p>
        </p:txBody>
      </p:sp>
      <p:sp>
        <p:nvSpPr>
          <p:cNvPr id="126985" name="Text Box 9">
            <a:extLst>
              <a:ext uri="{FF2B5EF4-FFF2-40B4-BE49-F238E27FC236}">
                <a16:creationId xmlns:a16="http://schemas.microsoft.com/office/drawing/2014/main" id="{555182D9-6D20-ADDB-28B9-19756BDB9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6388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/>
              <a:t>д) 70</a:t>
            </a:r>
            <a:r>
              <a:rPr lang="ru-RU" altLang="ru-RU" sz="2800" baseline="30000"/>
              <a:t>о</a:t>
            </a:r>
            <a:r>
              <a:rPr lang="en-US" altLang="ru-RU" sz="2800"/>
              <a:t>;</a:t>
            </a:r>
            <a:r>
              <a:rPr lang="en-US" altLang="ru-RU">
                <a:solidFill>
                  <a:schemeClr val="accent1"/>
                </a:solidFill>
              </a:rPr>
              <a:t> </a:t>
            </a:r>
            <a:endParaRPr lang="ru-RU" altLang="ru-RU"/>
          </a:p>
        </p:txBody>
      </p:sp>
      <p:sp>
        <p:nvSpPr>
          <p:cNvPr id="126986" name="Text Box 10">
            <a:extLst>
              <a:ext uri="{FF2B5EF4-FFF2-40B4-BE49-F238E27FC236}">
                <a16:creationId xmlns:a16="http://schemas.microsoft.com/office/drawing/2014/main" id="{BC935BE6-3FAC-C399-E29D-3BCF6E662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6388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/>
              <a:t>е) 40</a:t>
            </a:r>
            <a:r>
              <a:rPr lang="ru-RU" altLang="ru-RU" sz="2800" baseline="30000"/>
              <a:t>о</a:t>
            </a:r>
            <a:r>
              <a:rPr lang="en-US" altLang="ru-RU" sz="2800"/>
              <a:t>.</a:t>
            </a:r>
            <a:endParaRPr lang="ru-RU" altLang="ru-RU" sz="2800"/>
          </a:p>
        </p:txBody>
      </p:sp>
    </p:spTree>
    <p:extLst>
      <p:ext uri="{BB962C8B-B14F-4D97-AF65-F5344CB8AC3E}">
        <p14:creationId xmlns:p14="http://schemas.microsoft.com/office/powerpoint/2010/main" val="348082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1" grpId="0" autoUpdateAnimBg="0"/>
      <p:bldP spid="126982" grpId="0" autoUpdateAnimBg="0"/>
      <p:bldP spid="126983" grpId="0" autoUpdateAnimBg="0"/>
      <p:bldP spid="126984" grpId="0" autoUpdateAnimBg="0"/>
      <p:bldP spid="126985" grpId="0" autoUpdateAnimBg="0"/>
      <p:bldP spid="12698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963B6243-5FD4-91EF-4E0A-DC6C99C502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AE0F38F2-5C52-C60F-F904-917406133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600">
                <a:cs typeface="Times New Roman" panose="02020603050405020304" pitchFamily="18" charset="0"/>
              </a:rPr>
              <a:t>	</a:t>
            </a:r>
            <a:r>
              <a:rPr lang="ru-RU" altLang="ru-RU" sz="3600">
                <a:cs typeface="Times New Roman" panose="02020603050405020304" pitchFamily="18" charset="0"/>
              </a:rPr>
              <a:t>Найдите величину угла</a:t>
            </a:r>
            <a:r>
              <a:rPr lang="ru-RU" altLang="ru-RU" sz="3600" i="1">
                <a:cs typeface="Times New Roman" panose="02020603050405020304" pitchFamily="18" charset="0"/>
              </a:rPr>
              <a:t> </a:t>
            </a:r>
            <a:r>
              <a:rPr lang="en-US" altLang="ru-RU" sz="3600" i="1">
                <a:cs typeface="Times New Roman" panose="02020603050405020304" pitchFamily="18" charset="0"/>
              </a:rPr>
              <a:t>AOB</a:t>
            </a:r>
            <a:r>
              <a:rPr lang="ru-RU" altLang="ru-RU" sz="3600">
                <a:cs typeface="Times New Roman" panose="02020603050405020304" pitchFamily="18" charset="0"/>
              </a:rPr>
              <a:t>, изображенного на рисунке</a:t>
            </a:r>
            <a:r>
              <a:rPr lang="ru-RU" altLang="ru-RU" sz="3600"/>
              <a:t>:</a:t>
            </a:r>
            <a:r>
              <a:rPr lang="ru-RU" altLang="ru-RU" sz="3600">
                <a:cs typeface="Times New Roman" panose="02020603050405020304" pitchFamily="18" charset="0"/>
              </a:rPr>
              <a:t> </a:t>
            </a:r>
            <a:endParaRPr lang="en-US" altLang="ru-RU" sz="3600"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3600"/>
              <a:t>	а)                                           б)</a:t>
            </a:r>
          </a:p>
        </p:txBody>
      </p:sp>
      <p:sp>
        <p:nvSpPr>
          <p:cNvPr id="129028" name="Text Box 4">
            <a:extLst>
              <a:ext uri="{FF2B5EF4-FFF2-40B4-BE49-F238E27FC236}">
                <a16:creationId xmlns:a16="http://schemas.microsoft.com/office/drawing/2014/main" id="{0B1A1C82-686B-AB0A-0EB0-68D71BC6C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7912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  <a:r>
              <a:rPr lang="ru-RU" altLang="ru-RU" sz="3600"/>
              <a:t>а) 120</a:t>
            </a:r>
            <a:r>
              <a:rPr lang="ru-RU" altLang="ru-RU" sz="3600" baseline="30000"/>
              <a:t>о</a:t>
            </a:r>
            <a:r>
              <a:rPr lang="en-US" altLang="ru-RU" sz="3600"/>
              <a:t>;</a:t>
            </a:r>
            <a:r>
              <a:rPr lang="en-US" altLang="ru-RU"/>
              <a:t> </a:t>
            </a:r>
            <a:endParaRPr lang="ru-RU" altLang="ru-RU"/>
          </a:p>
        </p:txBody>
      </p:sp>
      <p:sp>
        <p:nvSpPr>
          <p:cNvPr id="129029" name="Text Box 5">
            <a:extLst>
              <a:ext uri="{FF2B5EF4-FFF2-40B4-BE49-F238E27FC236}">
                <a16:creationId xmlns:a16="http://schemas.microsoft.com/office/drawing/2014/main" id="{9D00D7B1-66AF-3A98-0E69-C9B797822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791200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/>
              <a:t>б) 100</a:t>
            </a:r>
            <a:r>
              <a:rPr lang="ru-RU" altLang="ru-RU" sz="3600" baseline="30000"/>
              <a:t>о</a:t>
            </a:r>
            <a:r>
              <a:rPr lang="ru-RU" altLang="ru-RU" sz="3600"/>
              <a:t>.</a:t>
            </a:r>
            <a:r>
              <a:rPr lang="en-US" altLang="ru-RU" sz="2800"/>
              <a:t> </a:t>
            </a:r>
            <a:endParaRPr lang="ru-RU" altLang="ru-RU" sz="2800"/>
          </a:p>
        </p:txBody>
      </p:sp>
      <p:pic>
        <p:nvPicPr>
          <p:cNvPr id="44038" name="Picture 6">
            <a:extLst>
              <a:ext uri="{FF2B5EF4-FFF2-40B4-BE49-F238E27FC236}">
                <a16:creationId xmlns:a16="http://schemas.microsoft.com/office/drawing/2014/main" id="{1B52FC75-E469-656D-7D13-8B589FE51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95600"/>
            <a:ext cx="277812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>
            <a:extLst>
              <a:ext uri="{FF2B5EF4-FFF2-40B4-BE49-F238E27FC236}">
                <a16:creationId xmlns:a16="http://schemas.microsoft.com/office/drawing/2014/main" id="{41F5E835-3396-F038-AD67-D9C18D912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19400"/>
            <a:ext cx="2778125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85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 autoUpdateAnimBg="0"/>
      <p:bldP spid="12902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64520FB5-91B0-1514-65AA-759686A88B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3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723729C4-BA32-00EB-47BE-BAE95870C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600"/>
              <a:t>	</a:t>
            </a:r>
            <a:r>
              <a:rPr lang="ru-RU" altLang="ru-RU" sz="3600"/>
              <a:t>Изобразите углы, равные данным на рисунке. С помощью транспортира найдите их приближенную градусную величину.</a:t>
            </a:r>
          </a:p>
        </p:txBody>
      </p:sp>
      <p:sp>
        <p:nvSpPr>
          <p:cNvPr id="194564" name="Text Box 4">
            <a:extLst>
              <a:ext uri="{FF2B5EF4-FFF2-40B4-BE49-F238E27FC236}">
                <a16:creationId xmlns:a16="http://schemas.microsoft.com/office/drawing/2014/main" id="{75DB2856-0BB3-BBFA-4BD9-356BA5BB778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39552" y="5791200"/>
            <a:ext cx="3346648" cy="646331"/>
          </a:xfrm>
          <a:prstGeom prst="rect">
            <a:avLst/>
          </a:prstGeom>
          <a:blipFill>
            <a:blip r:embed="rId3"/>
            <a:stretch>
              <a:fillRect l="-5647" t="-15094" b="-33962"/>
            </a:stretch>
          </a:blipFill>
          <a:ln>
            <a:noFill/>
          </a:ln>
          <a:effectLst/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94565" name="Text Box 5">
            <a:extLst>
              <a:ext uri="{FF2B5EF4-FFF2-40B4-BE49-F238E27FC236}">
                <a16:creationId xmlns:a16="http://schemas.microsoft.com/office/drawing/2014/main" id="{8D6820B6-229F-D4D9-2F6C-1953EF629FB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657601" y="5791200"/>
            <a:ext cx="2133600" cy="641350"/>
          </a:xfrm>
          <a:prstGeom prst="rect">
            <a:avLst/>
          </a:prstGeom>
          <a:blipFill>
            <a:blip r:embed="rId4"/>
            <a:stretch>
              <a:fillRect l="-8571" t="-15238" b="-35238"/>
            </a:stretch>
          </a:blipFill>
          <a:ln>
            <a:noFill/>
          </a:ln>
          <a:effectLst/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94569" name="Text Box 9">
            <a:extLst>
              <a:ext uri="{FF2B5EF4-FFF2-40B4-BE49-F238E27FC236}">
                <a16:creationId xmlns:a16="http://schemas.microsoft.com/office/drawing/2014/main" id="{64E9C24E-5E54-7CAD-3B68-24EE890E6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791200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/>
              <a:t>в) </a:t>
            </a:r>
            <a:r>
              <a:rPr lang="en-US" altLang="ru-RU" sz="3600"/>
              <a:t>135</a:t>
            </a:r>
            <a:r>
              <a:rPr lang="ru-RU" altLang="ru-RU" sz="3600" baseline="30000"/>
              <a:t>о</a:t>
            </a:r>
            <a:r>
              <a:rPr lang="ru-RU" altLang="ru-RU" sz="3600"/>
              <a:t>.</a:t>
            </a:r>
            <a:r>
              <a:rPr lang="en-US" altLang="ru-RU" sz="2800"/>
              <a:t> </a:t>
            </a:r>
            <a:endParaRPr lang="ru-RU" altLang="ru-RU" sz="2800"/>
          </a:p>
        </p:txBody>
      </p:sp>
      <p:pic>
        <p:nvPicPr>
          <p:cNvPr id="46087" name="Picture 10">
            <a:extLst>
              <a:ext uri="{FF2B5EF4-FFF2-40B4-BE49-F238E27FC236}">
                <a16:creationId xmlns:a16="http://schemas.microsoft.com/office/drawing/2014/main" id="{7CBA6070-0851-727A-0D2B-935E67886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14600"/>
            <a:ext cx="3130550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37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AD457E8-012F-2BA7-E23A-7FBBC25F4E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4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3D6CB097-B193-3A6D-6423-CD50FFA76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3600"/>
              <a:t>	</a:t>
            </a:r>
            <a:r>
              <a:rPr lang="ru-RU" altLang="ru-RU" sz="3600"/>
              <a:t>Изобразите углы, равные данным на рисунке. С помощью транспортира найдите их приближенную градусную величину.</a:t>
            </a:r>
          </a:p>
        </p:txBody>
      </p:sp>
      <p:sp>
        <p:nvSpPr>
          <p:cNvPr id="196612" name="Text Box 4">
            <a:extLst>
              <a:ext uri="{FF2B5EF4-FFF2-40B4-BE49-F238E27FC236}">
                <a16:creationId xmlns:a16="http://schemas.microsoft.com/office/drawing/2014/main" id="{936F2D7A-1AA8-A84D-E58C-D48A90525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7912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Ответ:</a:t>
            </a:r>
            <a:r>
              <a:rPr lang="ru-RU" altLang="ru-RU" sz="3600">
                <a:solidFill>
                  <a:schemeClr val="accent1"/>
                </a:solidFill>
              </a:rPr>
              <a:t> </a:t>
            </a:r>
            <a:r>
              <a:rPr lang="ru-RU" altLang="ru-RU" sz="3600"/>
              <a:t>а) 45</a:t>
            </a:r>
            <a:r>
              <a:rPr lang="ru-RU" altLang="ru-RU" sz="3600" baseline="30000"/>
              <a:t>о</a:t>
            </a:r>
            <a:r>
              <a:rPr lang="en-US" altLang="ru-RU" sz="3600"/>
              <a:t>;</a:t>
            </a:r>
            <a:r>
              <a:rPr lang="en-US" altLang="ru-RU"/>
              <a:t> </a:t>
            </a:r>
            <a:endParaRPr lang="ru-RU" altLang="ru-RU"/>
          </a:p>
        </p:txBody>
      </p:sp>
      <p:sp>
        <p:nvSpPr>
          <p:cNvPr id="196613" name="Text Box 5">
            <a:extLst>
              <a:ext uri="{FF2B5EF4-FFF2-40B4-BE49-F238E27FC236}">
                <a16:creationId xmlns:a16="http://schemas.microsoft.com/office/drawing/2014/main" id="{5D939937-3B2E-501F-8642-AB838615C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791200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/>
              <a:t>б) 90</a:t>
            </a:r>
            <a:r>
              <a:rPr lang="ru-RU" altLang="ru-RU" sz="3600" baseline="30000"/>
              <a:t>о</a:t>
            </a:r>
            <a:r>
              <a:rPr lang="ru-RU" altLang="ru-RU" sz="3600"/>
              <a:t>;</a:t>
            </a:r>
            <a:r>
              <a:rPr lang="en-US" altLang="ru-RU" sz="2800"/>
              <a:t> </a:t>
            </a:r>
            <a:endParaRPr lang="ru-RU" altLang="ru-RU" sz="2800"/>
          </a:p>
        </p:txBody>
      </p:sp>
      <p:pic>
        <p:nvPicPr>
          <p:cNvPr id="48134" name="Picture 6">
            <a:extLst>
              <a:ext uri="{FF2B5EF4-FFF2-40B4-BE49-F238E27FC236}">
                <a16:creationId xmlns:a16="http://schemas.microsoft.com/office/drawing/2014/main" id="{A52DB949-DF7A-E5B2-C063-A87B232A1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43200"/>
            <a:ext cx="3143250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6615" name="Text Box 7">
            <a:extLst>
              <a:ext uri="{FF2B5EF4-FFF2-40B4-BE49-F238E27FC236}">
                <a16:creationId xmlns:a16="http://schemas.microsoft.com/office/drawing/2014/main" id="{5E9F0DFD-F172-7F2B-2ADA-4A339CD5B29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105400" y="5791200"/>
            <a:ext cx="2133600" cy="641350"/>
          </a:xfrm>
          <a:prstGeom prst="rect">
            <a:avLst/>
          </a:prstGeom>
          <a:blipFill>
            <a:blip r:embed="rId4"/>
            <a:stretch>
              <a:fillRect l="-8857" t="-15238" b="-35238"/>
            </a:stretch>
          </a:blipFill>
          <a:ln>
            <a:noFill/>
          </a:ln>
          <a:effectLst/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26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 autoUpdateAnimBg="0"/>
      <p:bldP spid="196613" grpId="0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1801</Words>
  <Application>Microsoft Office PowerPoint</Application>
  <PresentationFormat>Экран (4:3)</PresentationFormat>
  <Paragraphs>248</Paragraphs>
  <Slides>46</Slides>
  <Notes>46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0" baseType="lpstr">
      <vt:lpstr>Arial</vt:lpstr>
      <vt:lpstr>Cambria Math</vt:lpstr>
      <vt:lpstr>Times New Roman</vt:lpstr>
      <vt:lpstr>Оформление по умолчанию</vt:lpstr>
      <vt:lpstr>6. Измерение величин углов</vt:lpstr>
      <vt:lpstr>Презентация PowerPoint</vt:lpstr>
      <vt:lpstr>Астролябия</vt:lpstr>
      <vt:lpstr>Квадрант</vt:lpstr>
      <vt:lpstr>Теодолит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 </vt:lpstr>
      <vt:lpstr>Упражнение 9</vt:lpstr>
      <vt:lpstr>Упражнение 10</vt:lpstr>
      <vt:lpstr>Упражнение 11 </vt:lpstr>
      <vt:lpstr>Упражнение 12</vt:lpstr>
      <vt:lpstr>Упражнение 13</vt:lpstr>
      <vt:lpstr>Упражнение 14</vt:lpstr>
      <vt:lpstr>Упражнение 15</vt:lpstr>
      <vt:lpstr>Упражнение 16</vt:lpstr>
      <vt:lpstr>Упражнение 17</vt:lpstr>
      <vt:lpstr>Упражнение 18</vt:lpstr>
      <vt:lpstr>Упражнение 19</vt:lpstr>
      <vt:lpstr>Упражнение 20</vt:lpstr>
      <vt:lpstr>Упражнение 21</vt:lpstr>
      <vt:lpstr>Упражнение 22</vt:lpstr>
      <vt:lpstr>Упражнение 23</vt:lpstr>
      <vt:lpstr>Упражнение 24</vt:lpstr>
      <vt:lpstr>Упражнение 25</vt:lpstr>
      <vt:lpstr>Упражнение 26</vt:lpstr>
      <vt:lpstr>Упражнение 27</vt:lpstr>
      <vt:lpstr>Упражнение 28</vt:lpstr>
      <vt:lpstr>Упражнение 29</vt:lpstr>
      <vt:lpstr>Упражнение 30</vt:lpstr>
      <vt:lpstr>Упражнение 31</vt:lpstr>
      <vt:lpstr>Упражнение 32</vt:lpstr>
      <vt:lpstr>Упражнение 33</vt:lpstr>
      <vt:lpstr>Упражнение 34</vt:lpstr>
      <vt:lpstr>Упражнение 35</vt:lpstr>
      <vt:lpstr>Упражнение 36</vt:lpstr>
      <vt:lpstr>Упражнение 37</vt:lpstr>
      <vt:lpstr>Упражнение 38</vt:lpstr>
      <vt:lpstr>Упражнение 39</vt:lpstr>
      <vt:lpstr>Упражнение 40</vt:lpstr>
      <vt:lpstr>Упражнение 41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Vladimir Smirnov</cp:lastModifiedBy>
  <cp:revision>41</cp:revision>
  <dcterms:created xsi:type="dcterms:W3CDTF">2008-04-30T05:51:18Z</dcterms:created>
  <dcterms:modified xsi:type="dcterms:W3CDTF">2022-07-09T05:35:24Z</dcterms:modified>
</cp:coreProperties>
</file>