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63" r:id="rId2"/>
    <p:sldId id="309" r:id="rId3"/>
    <p:sldId id="264" r:id="rId4"/>
    <p:sldId id="310" r:id="rId5"/>
    <p:sldId id="312" r:id="rId6"/>
    <p:sldId id="314" r:id="rId7"/>
    <p:sldId id="316" r:id="rId8"/>
    <p:sldId id="318" r:id="rId9"/>
    <p:sldId id="311" r:id="rId10"/>
    <p:sldId id="313" r:id="rId11"/>
    <p:sldId id="363" r:id="rId12"/>
    <p:sldId id="315" r:id="rId13"/>
    <p:sldId id="343" r:id="rId14"/>
    <p:sldId id="344" r:id="rId15"/>
    <p:sldId id="317" r:id="rId16"/>
    <p:sldId id="345" r:id="rId17"/>
    <p:sldId id="319" r:id="rId18"/>
    <p:sldId id="346" r:id="rId19"/>
    <p:sldId id="334" r:id="rId20"/>
    <p:sldId id="339" r:id="rId21"/>
    <p:sldId id="340" r:id="rId22"/>
    <p:sldId id="341" r:id="rId23"/>
    <p:sldId id="342" r:id="rId24"/>
    <p:sldId id="321" r:id="rId25"/>
    <p:sldId id="322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1" autoAdjust="0"/>
    <p:restoredTop sz="94649" autoAdjust="0"/>
  </p:normalViewPr>
  <p:slideViewPr>
    <p:cSldViewPr>
      <p:cViewPr varScale="1">
        <p:scale>
          <a:sx n="97" d="100"/>
          <a:sy n="97" d="100"/>
        </p:scale>
        <p:origin x="30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2EE1399-3D6D-EDCD-135D-CD25059EFC3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2442C3C-CF4B-C685-EE69-BC20B434EBA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184627C7-2382-E3A9-9FE0-85F2747956F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8E4E2A89-5FA2-0270-7A6F-B3AEA409CA1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7100B52A-88E5-A800-7EF9-0206F0F5A86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BA3CDB92-67B8-7DBF-B7C2-DADD1481EB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CC0A34-D8AC-4631-BD9C-0FAB8A8D204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C5299A9-1DD6-7B11-E43C-9540C36AE7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CF050E-EF65-4652-9538-9974C27784CA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104450" name="Rectangle 2">
            <a:extLst>
              <a:ext uri="{FF2B5EF4-FFF2-40B4-BE49-F238E27FC236}">
                <a16:creationId xmlns:a16="http://schemas.microsoft.com/office/drawing/2014/main" id="{2C865266-45EF-0AA8-6A90-4B772E9EB6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5B5EBED6-79BB-074E-CFFC-7C5C1CC4EF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274FA95-7316-4456-235E-D9A3505DAF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661D2C-D2CE-4208-853B-358063540491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212994" name="Rectangle 2">
            <a:extLst>
              <a:ext uri="{FF2B5EF4-FFF2-40B4-BE49-F238E27FC236}">
                <a16:creationId xmlns:a16="http://schemas.microsoft.com/office/drawing/2014/main" id="{719021FB-D16C-FFEE-E945-904476D4CA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995" name="Rectangle 3">
            <a:extLst>
              <a:ext uri="{FF2B5EF4-FFF2-40B4-BE49-F238E27FC236}">
                <a16:creationId xmlns:a16="http://schemas.microsoft.com/office/drawing/2014/main" id="{0FA3140F-4F02-8CE8-05BC-A92FBF4A70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40BEB21-5632-C30B-6134-F6CFC7EC74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ABFA13-B676-40A7-BBF3-D70961106792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269314" name="Rectangle 2">
            <a:extLst>
              <a:ext uri="{FF2B5EF4-FFF2-40B4-BE49-F238E27FC236}">
                <a16:creationId xmlns:a16="http://schemas.microsoft.com/office/drawing/2014/main" id="{861EFBC0-C9FE-696B-90E5-99E59C2D4C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9315" name="Rectangle 3">
            <a:extLst>
              <a:ext uri="{FF2B5EF4-FFF2-40B4-BE49-F238E27FC236}">
                <a16:creationId xmlns:a16="http://schemas.microsoft.com/office/drawing/2014/main" id="{8BAA38C7-D311-BBFA-EE32-07515CD010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C20B80E-5401-B8F5-AA6A-6AF6C8B453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7D5ABD-685A-44AE-AEEB-1708A728390D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216066" name="Rectangle 2">
            <a:extLst>
              <a:ext uri="{FF2B5EF4-FFF2-40B4-BE49-F238E27FC236}">
                <a16:creationId xmlns:a16="http://schemas.microsoft.com/office/drawing/2014/main" id="{B426A101-CD44-7B80-1221-37A2E8A93C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6067" name="Rectangle 3">
            <a:extLst>
              <a:ext uri="{FF2B5EF4-FFF2-40B4-BE49-F238E27FC236}">
                <a16:creationId xmlns:a16="http://schemas.microsoft.com/office/drawing/2014/main" id="{A9090412-D545-B74C-6BDF-0694B99E9D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55832AA-3997-0F0A-1174-3773BECCCE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D7EF56-D27E-418A-B4BA-B42D0F678527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271362" name="Rectangle 1026">
            <a:extLst>
              <a:ext uri="{FF2B5EF4-FFF2-40B4-BE49-F238E27FC236}">
                <a16:creationId xmlns:a16="http://schemas.microsoft.com/office/drawing/2014/main" id="{E420CDF3-2EB0-82BA-AC0D-237C75A6E8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363" name="Rectangle 1027">
            <a:extLst>
              <a:ext uri="{FF2B5EF4-FFF2-40B4-BE49-F238E27FC236}">
                <a16:creationId xmlns:a16="http://schemas.microsoft.com/office/drawing/2014/main" id="{00720756-7C15-C59E-47C6-3C12F0EDE7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1C9D0E5-08BF-9788-A94C-7B1268E988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1C4874-56A0-4131-864E-63E852A9E633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246786" name="Rectangle 2">
            <a:extLst>
              <a:ext uri="{FF2B5EF4-FFF2-40B4-BE49-F238E27FC236}">
                <a16:creationId xmlns:a16="http://schemas.microsoft.com/office/drawing/2014/main" id="{7132CE03-D92B-1583-9D44-3E60BB500D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6787" name="Rectangle 3">
            <a:extLst>
              <a:ext uri="{FF2B5EF4-FFF2-40B4-BE49-F238E27FC236}">
                <a16:creationId xmlns:a16="http://schemas.microsoft.com/office/drawing/2014/main" id="{9E877ADF-133A-283D-B9F7-FA36F7374C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22914D0-7AD2-9441-6621-0F5F5C2DB0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61486F-4C80-4A2B-A452-EA9E4D03121C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257026" name="Rectangle 2">
            <a:extLst>
              <a:ext uri="{FF2B5EF4-FFF2-40B4-BE49-F238E27FC236}">
                <a16:creationId xmlns:a16="http://schemas.microsoft.com/office/drawing/2014/main" id="{98C3345E-E614-57FE-6E49-7B8B8129D4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7027" name="Rectangle 3">
            <a:extLst>
              <a:ext uri="{FF2B5EF4-FFF2-40B4-BE49-F238E27FC236}">
                <a16:creationId xmlns:a16="http://schemas.microsoft.com/office/drawing/2014/main" id="{389FAF85-30A9-892C-9A08-A4AA20C584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9426968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5F6BBBF-903E-E358-9A4D-25A763A051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F9D9D6-2DC3-4B20-B2D7-52EC17B47884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259074" name="Rectangle 2">
            <a:extLst>
              <a:ext uri="{FF2B5EF4-FFF2-40B4-BE49-F238E27FC236}">
                <a16:creationId xmlns:a16="http://schemas.microsoft.com/office/drawing/2014/main" id="{5A07D666-DF10-E833-90EF-7BEE325646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>
            <a:extLst>
              <a:ext uri="{FF2B5EF4-FFF2-40B4-BE49-F238E27FC236}">
                <a16:creationId xmlns:a16="http://schemas.microsoft.com/office/drawing/2014/main" id="{77241DBC-EA4E-FBE3-B9E9-F5AADA4F57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3265039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A80CA7C-D866-AAF8-4E81-04E4EEF47B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580989-7FF4-40BB-AC9D-EC1545EEC8A4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261122" name="Rectangle 2">
            <a:extLst>
              <a:ext uri="{FF2B5EF4-FFF2-40B4-BE49-F238E27FC236}">
                <a16:creationId xmlns:a16="http://schemas.microsoft.com/office/drawing/2014/main" id="{3E6CEA5C-FD45-A486-0FA4-D128FBBB73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1123" name="Rectangle 3">
            <a:extLst>
              <a:ext uri="{FF2B5EF4-FFF2-40B4-BE49-F238E27FC236}">
                <a16:creationId xmlns:a16="http://schemas.microsoft.com/office/drawing/2014/main" id="{96C4D369-E424-8783-82BE-1EDE064885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4556031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48D4B23-EBE7-9EFE-2882-511180DF40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9A723D-7D27-4CB1-BCAF-04CD5DC9F50F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263170" name="Rectangle 2">
            <a:extLst>
              <a:ext uri="{FF2B5EF4-FFF2-40B4-BE49-F238E27FC236}">
                <a16:creationId xmlns:a16="http://schemas.microsoft.com/office/drawing/2014/main" id="{005F5C4E-06CA-E02A-0B36-1001A2EF18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3171" name="Rectangle 3">
            <a:extLst>
              <a:ext uri="{FF2B5EF4-FFF2-40B4-BE49-F238E27FC236}">
                <a16:creationId xmlns:a16="http://schemas.microsoft.com/office/drawing/2014/main" id="{5DAB0B45-2C12-7581-C206-445C543B44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1422380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7527060-F358-9A95-4F11-E977143CC0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0E35C0-F844-43F2-9F6A-CB48AAFBFC0E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220162" name="Rectangle 2">
            <a:extLst>
              <a:ext uri="{FF2B5EF4-FFF2-40B4-BE49-F238E27FC236}">
                <a16:creationId xmlns:a16="http://schemas.microsoft.com/office/drawing/2014/main" id="{E1442CC2-F3C5-45DF-CAE6-B7A0BB5B38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0163" name="Rectangle 3">
            <a:extLst>
              <a:ext uri="{FF2B5EF4-FFF2-40B4-BE49-F238E27FC236}">
                <a16:creationId xmlns:a16="http://schemas.microsoft.com/office/drawing/2014/main" id="{0634EC42-0F13-6BDD-306B-78069CA6C5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  <p:extLst>
      <p:ext uri="{BB962C8B-B14F-4D97-AF65-F5344CB8AC3E}">
        <p14:creationId xmlns:p14="http://schemas.microsoft.com/office/powerpoint/2010/main" val="1066433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07B98F2-4D4D-9808-C247-B4C638C5FD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258C37-8888-48B9-9661-9014B429172B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00706" name="Rectangle 2">
            <a:extLst>
              <a:ext uri="{FF2B5EF4-FFF2-40B4-BE49-F238E27FC236}">
                <a16:creationId xmlns:a16="http://schemas.microsoft.com/office/drawing/2014/main" id="{69862E76-F1C4-8C4F-0C2B-562D3A0A89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7" name="Rectangle 3">
            <a:extLst>
              <a:ext uri="{FF2B5EF4-FFF2-40B4-BE49-F238E27FC236}">
                <a16:creationId xmlns:a16="http://schemas.microsoft.com/office/drawing/2014/main" id="{3433FAFE-1BCE-A174-4A14-024165E55F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DE452C8-457D-736E-C058-2DF43AB22F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5032DA-B8DA-46C6-A3C1-2923DE7F5C96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222210" name="Rectangle 2">
            <a:extLst>
              <a:ext uri="{FF2B5EF4-FFF2-40B4-BE49-F238E27FC236}">
                <a16:creationId xmlns:a16="http://schemas.microsoft.com/office/drawing/2014/main" id="{FA161B46-6D63-D1E1-78E8-AD42147ED4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211" name="Rectangle 3">
            <a:extLst>
              <a:ext uri="{FF2B5EF4-FFF2-40B4-BE49-F238E27FC236}">
                <a16:creationId xmlns:a16="http://schemas.microsoft.com/office/drawing/2014/main" id="{5EC050F7-DE37-A2D8-C366-7BD5547F3E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  <p:extLst>
      <p:ext uri="{BB962C8B-B14F-4D97-AF65-F5344CB8AC3E}">
        <p14:creationId xmlns:p14="http://schemas.microsoft.com/office/powerpoint/2010/main" val="4052842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34D16FB-A797-276C-26FF-F6B8C33D35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0AAAAC-187D-4784-AE5D-3398BB7A0736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106498" name="Rectangle 2">
            <a:extLst>
              <a:ext uri="{FF2B5EF4-FFF2-40B4-BE49-F238E27FC236}">
                <a16:creationId xmlns:a16="http://schemas.microsoft.com/office/drawing/2014/main" id="{CDE41982-ADE1-8206-021F-4108F5F9A4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0F585DD3-0F12-F01B-7C7C-AD9013CB47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1310A3A-8BCD-0B3A-F06B-3D53B92BA3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D99D2D-30E5-44BE-A2AA-09999604FD6F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203778" name="Rectangle 2">
            <a:extLst>
              <a:ext uri="{FF2B5EF4-FFF2-40B4-BE49-F238E27FC236}">
                <a16:creationId xmlns:a16="http://schemas.microsoft.com/office/drawing/2014/main" id="{C2C83238-9F21-3EF5-5F90-89D97AFBDC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779" name="Rectangle 3">
            <a:extLst>
              <a:ext uri="{FF2B5EF4-FFF2-40B4-BE49-F238E27FC236}">
                <a16:creationId xmlns:a16="http://schemas.microsoft.com/office/drawing/2014/main" id="{85458CA9-597C-E8B4-EDCE-DE66E8DD04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CBBC253-A12E-37EA-C590-EDD6E62F5B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C26F45-268F-4DDB-BC7F-783617BCA638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206850" name="Rectangle 2">
            <a:extLst>
              <a:ext uri="{FF2B5EF4-FFF2-40B4-BE49-F238E27FC236}">
                <a16:creationId xmlns:a16="http://schemas.microsoft.com/office/drawing/2014/main" id="{B25C3E0A-B7E0-9CE2-2CB7-BFB1CD47EB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51" name="Rectangle 3">
            <a:extLst>
              <a:ext uri="{FF2B5EF4-FFF2-40B4-BE49-F238E27FC236}">
                <a16:creationId xmlns:a16="http://schemas.microsoft.com/office/drawing/2014/main" id="{0B7B5758-7DDD-59AF-2438-30AC318ECC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97E3A11-3360-8ED4-69D5-9586352102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D335DA-DFA4-4052-93CF-D66C43C9662E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265218" name="Rectangle 1026">
            <a:extLst>
              <a:ext uri="{FF2B5EF4-FFF2-40B4-BE49-F238E27FC236}">
                <a16:creationId xmlns:a16="http://schemas.microsoft.com/office/drawing/2014/main" id="{6E9D362E-EB49-B039-F7E2-69D70FD5F8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5219" name="Rectangle 1027">
            <a:extLst>
              <a:ext uri="{FF2B5EF4-FFF2-40B4-BE49-F238E27FC236}">
                <a16:creationId xmlns:a16="http://schemas.microsoft.com/office/drawing/2014/main" id="{1E8A7CDC-438D-8098-631C-5ED22170F7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  <p:extLst>
      <p:ext uri="{BB962C8B-B14F-4D97-AF65-F5344CB8AC3E}">
        <p14:creationId xmlns:p14="http://schemas.microsoft.com/office/powerpoint/2010/main" val="3103520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BCD1BFA-4832-5DF6-79A2-B9CC9EF866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9852E8-5BE9-4576-BA90-6FF4D33FCEFA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209922" name="Rectangle 2">
            <a:extLst>
              <a:ext uri="{FF2B5EF4-FFF2-40B4-BE49-F238E27FC236}">
                <a16:creationId xmlns:a16="http://schemas.microsoft.com/office/drawing/2014/main" id="{3928F292-D00D-79BA-D43D-DDCB8DEA4D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9923" name="Rectangle 3">
            <a:extLst>
              <a:ext uri="{FF2B5EF4-FFF2-40B4-BE49-F238E27FC236}">
                <a16:creationId xmlns:a16="http://schemas.microsoft.com/office/drawing/2014/main" id="{7D114068-B56E-73A1-9232-4C030C6ABA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97E3A11-3360-8ED4-69D5-9586352102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D335DA-DFA4-4052-93CF-D66C43C9662E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265218" name="Rectangle 1026">
            <a:extLst>
              <a:ext uri="{FF2B5EF4-FFF2-40B4-BE49-F238E27FC236}">
                <a16:creationId xmlns:a16="http://schemas.microsoft.com/office/drawing/2014/main" id="{6E9D362E-EB49-B039-F7E2-69D70FD5F8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5219" name="Rectangle 1027">
            <a:extLst>
              <a:ext uri="{FF2B5EF4-FFF2-40B4-BE49-F238E27FC236}">
                <a16:creationId xmlns:a16="http://schemas.microsoft.com/office/drawing/2014/main" id="{1E8A7CDC-438D-8098-631C-5ED22170F7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5FEA9CD-168B-F0A0-34D6-8EA676EF23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0C3134-8C13-4DE2-93D2-2A57BCB660AC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267266" name="Rectangle 1026">
            <a:extLst>
              <a:ext uri="{FF2B5EF4-FFF2-40B4-BE49-F238E27FC236}">
                <a16:creationId xmlns:a16="http://schemas.microsoft.com/office/drawing/2014/main" id="{157C9D6B-A056-E898-CA53-AA6F466217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7267" name="Rectangle 1027">
            <a:extLst>
              <a:ext uri="{FF2B5EF4-FFF2-40B4-BE49-F238E27FC236}">
                <a16:creationId xmlns:a16="http://schemas.microsoft.com/office/drawing/2014/main" id="{443C5431-00E4-D18B-7609-0BE7D1F247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973DFC-F948-CD34-4122-C2477A7AF1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F9C4C39-3C92-DDC2-FA8D-432B7572E3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EB4969-F098-4E5A-E836-ED075DD28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D49B4D-9796-21CB-9288-C873603DC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A74BA1-E518-AEA4-E2D4-D6072B8CC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76CCD-1CB3-4608-BB1D-93BC723F42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7816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22361A-D240-05C4-05E0-42223ECE9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87CDE64-5EE0-F584-8CDE-C7065E242C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C58447-B13A-D284-C824-62D85890C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BF6975-D969-8488-5D25-925E3ECD3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59677E-64BD-DC62-22F7-D4BBD0C5F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A65A9-E02F-4D53-85FB-046429D9CD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746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E6D609A-0D02-C15B-14FC-DE9D0AF5B4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7299F20-8706-C237-7E90-5A62474055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38DCA8-4596-B198-123D-5D9B70F45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45F7F7-DD5C-C9EA-1684-437706185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0EB9C2-B905-087E-8762-5C975290B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A6A30-8BE1-4692-A6FB-90D3C7D13F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021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64A8AB-96CB-CE18-9737-D93BAC4CA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05F4EA-2A29-7D44-D1AB-88B081661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838676-E213-06A7-F7EE-31EBC1369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FCCDF8-69E0-D237-7655-61A3A6D7B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2AE8D3-F944-7912-A7BB-338F90FDB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93B45-539A-403B-9121-694F947150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9410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AF553E-5D29-6881-D483-99A4A5B7C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67E2D68-EDD8-D3C5-57BF-5581DB7FEB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CFBC7C-E125-A695-F0E3-2E886B6CF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2C8D80-2B96-2F43-D1B3-BF02AC8B3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B53163-35A4-71DC-1E20-18163CD58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87A450-DDAF-41B3-9908-97B40B3122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4550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4D6887-CDE9-F602-CD9F-E741D9E1B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FCE817-2510-8EB0-9FF4-9D6FEA5A6F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9E1E26A-B2DF-BE10-0537-E7B13F9EAE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91E5247-BC35-291E-2F92-9AD90900E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01D97D4-8875-4995-F37B-C9CFF55A6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AC76E5E-59B7-4A81-4E1D-C3984F854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70769-5693-4F22-98BE-0E2338634E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6446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C6CB18-FD4D-95DB-19C4-48EE99A7C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29F8817-286F-9E89-84CE-521CAF3B2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1880BA6-4AB9-30B8-4201-348ABCCEC8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1D1A935-A1BD-C082-955B-E11A6E9D5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0110892-60FC-C6D8-FE3F-10FC508C32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44900B7-2135-7BAE-D84D-B2135357D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622A26B-8310-90E5-D58F-311A16DC2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CE27081-34B8-5699-BAA8-94F74ABCA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DAB857-6BCA-4B18-A0DC-6FCA2A7067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8298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58CDB0-EADD-14FE-C2B0-6B0518AAD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A9A1480-21D7-7DA1-4C33-19154228C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DBB47B6-2CEB-4EE9-35A1-1392DCC9D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E98988C-FA2B-B091-BA14-6310EA69B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394DA-801C-4194-B29A-7AA48D2B84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5668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9373BA2-E9BB-6E55-6CC3-4328C6FBA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2AEDF17-AA5A-3357-DF2D-B7501DAE6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FD0C5C7-3311-054D-D722-7A8B10DF2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FCAC6-53EB-4C4C-9FAE-FB3C22754A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113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E2BFF9-EFF3-8F56-2ACC-4D2EADAA1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6E6DFD-BAF9-1C12-38F9-AB9CD92B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4174D97-D500-325D-D8D1-DB76E7F4DF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1864533-F32C-E6D0-64FC-98F074E91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829F7C8-3519-32C3-F604-6AA7A6852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AC69A1D-AC41-9DF7-8892-470927843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6C2A9-0ACD-4C57-8D00-3333ABBFD99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7602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418400-A873-5F06-2F92-C5E89B5B6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56E9675-93EC-0661-CDA1-E8048F9D8F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CFCB3F1-9AE6-E042-9F98-9B9E4F629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3FAD7BF-C6DD-CB45-B5F0-0FDF480F0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64CD63-39C8-9773-221F-EC3D9D8CD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7D1406D-09DC-BD74-33B1-6BAAE021A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39133-9C7E-4FCB-85A8-E569A16DEEE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1145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11043B3-BA28-D845-B3DD-6FBE628651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446B49F-5545-52E7-336B-25147302EF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8E36ED4-146E-08FC-89BB-7E8238107E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807C47D-E96F-7E59-A86E-EF23B2A0BDE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F0154FA-132E-352B-1C64-B9DAC30863D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91AA4D3-6B49-4605-A574-FFF0AB78A47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E2679162-126E-09BD-9DD0-3F5A115A92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457200"/>
          </a:xfrm>
        </p:spPr>
        <p:txBody>
          <a:bodyPr/>
          <a:lstStyle/>
          <a:p>
            <a:r>
              <a:rPr lang="en-US" altLang="ru-RU" sz="2800" dirty="0">
                <a:solidFill>
                  <a:srgbClr val="FF3300"/>
                </a:solidFill>
              </a:rPr>
              <a:t>12</a:t>
            </a:r>
            <a:r>
              <a:rPr lang="ru-RU" altLang="ru-RU" sz="2800">
                <a:solidFill>
                  <a:srgbClr val="FF3300"/>
                </a:solidFill>
              </a:rPr>
              <a:t>а</a:t>
            </a:r>
            <a:r>
              <a:rPr lang="en-US" altLang="ru-RU" sz="2800">
                <a:solidFill>
                  <a:srgbClr val="FF3300"/>
                </a:solidFill>
              </a:rPr>
              <a:t>. </a:t>
            </a:r>
            <a:r>
              <a:rPr lang="ru-RU" altLang="ru-RU" sz="2800" dirty="0">
                <a:solidFill>
                  <a:srgbClr val="FF3300"/>
                </a:solidFill>
              </a:rPr>
              <a:t>ПРАВИЛЬНЫЕ МНОГОГРАННИКИ</a:t>
            </a:r>
          </a:p>
        </p:txBody>
      </p:sp>
      <p:sp>
        <p:nvSpPr>
          <p:cNvPr id="103427" name="Text Box 3">
            <a:extLst>
              <a:ext uri="{FF2B5EF4-FFF2-40B4-BE49-F238E27FC236}">
                <a16:creationId xmlns:a16="http://schemas.microsoft.com/office/drawing/2014/main" id="{3E453466-73D1-0532-ADE2-9FE30D0E5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Н</a:t>
            </a:r>
            <a:r>
              <a:rPr lang="ru-RU" altLang="ru-RU" dirty="0">
                <a:cs typeface="Times New Roman" panose="02020603050405020304" pitchFamily="18" charset="0"/>
              </a:rPr>
              <a:t>а рисунке изображены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правильные</a:t>
            </a:r>
            <a:r>
              <a:rPr lang="ru-RU" altLang="ru-RU" b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многогранники</a:t>
            </a:r>
            <a:r>
              <a:rPr lang="ru-RU" altLang="ru-RU" dirty="0">
                <a:cs typeface="Times New Roman" panose="02020603050405020304" pitchFamily="18" charset="0"/>
              </a:rPr>
              <a:t>. Их гранями являются равные правильные многоугольники, и в вершинах каждого многогранника сходится одинаковое число граней.</a:t>
            </a:r>
          </a:p>
        </p:txBody>
      </p:sp>
      <p:pic>
        <p:nvPicPr>
          <p:cNvPr id="103433" name="Picture 9">
            <a:extLst>
              <a:ext uri="{FF2B5EF4-FFF2-40B4-BE49-F238E27FC236}">
                <a16:creationId xmlns:a16="http://schemas.microsoft.com/office/drawing/2014/main" id="{656FE024-5874-69DB-97E2-5C9D060065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81200"/>
            <a:ext cx="6550025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>
            <a:extLst>
              <a:ext uri="{FF2B5EF4-FFF2-40B4-BE49-F238E27FC236}">
                <a16:creationId xmlns:a16="http://schemas.microsoft.com/office/drawing/2014/main" id="{074A2C8C-0E75-3971-D2DF-0B2F3585B5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205827" name="Text Box 3">
            <a:extLst>
              <a:ext uri="{FF2B5EF4-FFF2-40B4-BE49-F238E27FC236}">
                <a16:creationId xmlns:a16="http://schemas.microsoft.com/office/drawing/2014/main" id="{6BA17827-799C-D5BC-847A-61D815C83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/>
              <a:t>	</a:t>
            </a:r>
            <a:r>
              <a:rPr lang="ru-RU" altLang="ru-RU" sz="2800" dirty="0"/>
              <a:t>На клетчатой бумаге изобразите куб, аналогично показанному на рисунке.</a:t>
            </a:r>
          </a:p>
        </p:txBody>
      </p:sp>
      <p:pic>
        <p:nvPicPr>
          <p:cNvPr id="205828" name="Picture 4">
            <a:extLst>
              <a:ext uri="{FF2B5EF4-FFF2-40B4-BE49-F238E27FC236}">
                <a16:creationId xmlns:a16="http://schemas.microsoft.com/office/drawing/2014/main" id="{C7DCE05F-A264-6B3A-F442-DDD6D1113F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752600"/>
            <a:ext cx="5418138" cy="440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>
            <a:extLst>
              <a:ext uri="{FF2B5EF4-FFF2-40B4-BE49-F238E27FC236}">
                <a16:creationId xmlns:a16="http://schemas.microsoft.com/office/drawing/2014/main" id="{101DCB1E-4D4B-6684-292A-61F3CA508F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3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64195" name="Text Box 3">
            <a:extLst>
              <a:ext uri="{FF2B5EF4-FFF2-40B4-BE49-F238E27FC236}">
                <a16:creationId xmlns:a16="http://schemas.microsoft.com/office/drawing/2014/main" id="{13A7B293-D61E-4BD8-4229-EFBADF933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/>
              <a:t>	</a:t>
            </a:r>
            <a:r>
              <a:rPr lang="ru-RU" altLang="ru-RU" sz="2800" dirty="0"/>
              <a:t>Сколько имеется путей длины </a:t>
            </a:r>
            <a:r>
              <a:rPr lang="en-US" altLang="ru-RU" sz="2800" dirty="0"/>
              <a:t>3</a:t>
            </a:r>
            <a:r>
              <a:rPr lang="ru-RU" altLang="ru-RU" sz="2800" dirty="0"/>
              <a:t> по ребрам единичного куба из одной его вершины в противоположную вершину.</a:t>
            </a:r>
          </a:p>
        </p:txBody>
      </p:sp>
      <p:sp>
        <p:nvSpPr>
          <p:cNvPr id="264197" name="Text Box 5">
            <a:extLst>
              <a:ext uri="{FF2B5EF4-FFF2-40B4-BE49-F238E27FC236}">
                <a16:creationId xmlns:a16="http://schemas.microsoft.com/office/drawing/2014/main" id="{C3AC1DD8-2F6D-6B99-0980-7F1CFCA1E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943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Ответ: </a:t>
            </a:r>
            <a:r>
              <a:rPr lang="ru-RU" altLang="ru-RU" dirty="0"/>
              <a:t>6.</a:t>
            </a: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48B897D5-CF11-532D-0C02-F998816B15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74204"/>
            <a:ext cx="4327376" cy="352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701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4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>
            <a:extLst>
              <a:ext uri="{FF2B5EF4-FFF2-40B4-BE49-F238E27FC236}">
                <a16:creationId xmlns:a16="http://schemas.microsoft.com/office/drawing/2014/main" id="{72A18E08-740E-DAA0-6AA5-5585ABC5CB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208899" name="Text Box 3">
            <a:extLst>
              <a:ext uri="{FF2B5EF4-FFF2-40B4-BE49-F238E27FC236}">
                <a16:creationId xmlns:a16="http://schemas.microsoft.com/office/drawing/2014/main" id="{DC52128E-31F5-A33F-36A2-03E7DA4D4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/>
              <a:t>	</a:t>
            </a:r>
            <a:r>
              <a:rPr lang="ru-RU" altLang="ru-RU" sz="2800" dirty="0"/>
              <a:t>На клетчатой бумаге изобразите октаэдр, аналогично показанному на рисунке.</a:t>
            </a:r>
          </a:p>
        </p:txBody>
      </p:sp>
      <p:pic>
        <p:nvPicPr>
          <p:cNvPr id="208900" name="Picture 4">
            <a:extLst>
              <a:ext uri="{FF2B5EF4-FFF2-40B4-BE49-F238E27FC236}">
                <a16:creationId xmlns:a16="http://schemas.microsoft.com/office/drawing/2014/main" id="{2C701E07-183E-768B-6E75-9492047ACA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76400"/>
            <a:ext cx="5418138" cy="440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>
            <a:extLst>
              <a:ext uri="{FF2B5EF4-FFF2-40B4-BE49-F238E27FC236}">
                <a16:creationId xmlns:a16="http://schemas.microsoft.com/office/drawing/2014/main" id="{101DCB1E-4D4B-6684-292A-61F3CA508F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264195" name="Text Box 3">
            <a:extLst>
              <a:ext uri="{FF2B5EF4-FFF2-40B4-BE49-F238E27FC236}">
                <a16:creationId xmlns:a16="http://schemas.microsoft.com/office/drawing/2014/main" id="{13A7B293-D61E-4BD8-4229-EFBADF933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/>
              <a:t>	</a:t>
            </a:r>
            <a:r>
              <a:rPr lang="ru-RU" altLang="ru-RU" sz="2800" dirty="0"/>
              <a:t>Сколько имеется путей длины 2 по ребрам единичного октаэдра из одной его вершины в противоположную вершину.</a:t>
            </a:r>
          </a:p>
        </p:txBody>
      </p:sp>
      <p:pic>
        <p:nvPicPr>
          <p:cNvPr id="264196" name="Picture 4">
            <a:extLst>
              <a:ext uri="{FF2B5EF4-FFF2-40B4-BE49-F238E27FC236}">
                <a16:creationId xmlns:a16="http://schemas.microsoft.com/office/drawing/2014/main" id="{F1F06C1D-B288-FD17-C71C-571C8A86E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981200"/>
            <a:ext cx="5418138" cy="440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4197" name="Text Box 5">
            <a:extLst>
              <a:ext uri="{FF2B5EF4-FFF2-40B4-BE49-F238E27FC236}">
                <a16:creationId xmlns:a16="http://schemas.microsoft.com/office/drawing/2014/main" id="{C3AC1DD8-2F6D-6B99-0980-7F1CFCA1E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943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4.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4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>
            <a:extLst>
              <a:ext uri="{FF2B5EF4-FFF2-40B4-BE49-F238E27FC236}">
                <a16:creationId xmlns:a16="http://schemas.microsoft.com/office/drawing/2014/main" id="{D41B4E13-E799-7FBE-CEA4-8D8828EFA9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266243" name="Text Box 3">
            <a:extLst>
              <a:ext uri="{FF2B5EF4-FFF2-40B4-BE49-F238E27FC236}">
                <a16:creationId xmlns:a16="http://schemas.microsoft.com/office/drawing/2014/main" id="{57A6F6D9-0964-6648-7D5A-B42504DDC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/>
              <a:t>	</a:t>
            </a:r>
            <a:r>
              <a:rPr lang="ru-RU" altLang="ru-RU" sz="2800" dirty="0"/>
              <a:t>Сколько имеется путей длины 3 по ребрам единичного октаэдра из одной его вершины в противоположную вершину.</a:t>
            </a:r>
          </a:p>
        </p:txBody>
      </p:sp>
      <p:pic>
        <p:nvPicPr>
          <p:cNvPr id="266244" name="Picture 4">
            <a:extLst>
              <a:ext uri="{FF2B5EF4-FFF2-40B4-BE49-F238E27FC236}">
                <a16:creationId xmlns:a16="http://schemas.microsoft.com/office/drawing/2014/main" id="{F84AE515-DE02-0EDD-8E1E-CA2E710338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981200"/>
            <a:ext cx="5418138" cy="440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245" name="Text Box 5">
            <a:extLst>
              <a:ext uri="{FF2B5EF4-FFF2-40B4-BE49-F238E27FC236}">
                <a16:creationId xmlns:a16="http://schemas.microsoft.com/office/drawing/2014/main" id="{C809B406-CE62-0046-A28F-E8862DA2F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943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8.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6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>
            <a:extLst>
              <a:ext uri="{FF2B5EF4-FFF2-40B4-BE49-F238E27FC236}">
                <a16:creationId xmlns:a16="http://schemas.microsoft.com/office/drawing/2014/main" id="{D718053E-145B-2B56-433D-FFB0B5E691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211971" name="Text Box 3">
            <a:extLst>
              <a:ext uri="{FF2B5EF4-FFF2-40B4-BE49-F238E27FC236}">
                <a16:creationId xmlns:a16="http://schemas.microsoft.com/office/drawing/2014/main" id="{EDC1F202-B5C3-41F8-D9D1-A1B0E58DE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 клетчатой бумаге изобразите икосаэдр, аналогично показанному на рисунке.</a:t>
            </a:r>
          </a:p>
        </p:txBody>
      </p:sp>
      <p:pic>
        <p:nvPicPr>
          <p:cNvPr id="211972" name="Picture 4">
            <a:extLst>
              <a:ext uri="{FF2B5EF4-FFF2-40B4-BE49-F238E27FC236}">
                <a16:creationId xmlns:a16="http://schemas.microsoft.com/office/drawing/2014/main" id="{9B2E9602-78F2-EC84-428F-16DD3400FD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05000"/>
            <a:ext cx="5418138" cy="440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>
            <a:extLst>
              <a:ext uri="{FF2B5EF4-FFF2-40B4-BE49-F238E27FC236}">
                <a16:creationId xmlns:a16="http://schemas.microsoft.com/office/drawing/2014/main" id="{046D5440-25D8-B47F-8865-F28E3A77F4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268291" name="Text Box 3">
            <a:extLst>
              <a:ext uri="{FF2B5EF4-FFF2-40B4-BE49-F238E27FC236}">
                <a16:creationId xmlns:a16="http://schemas.microsoft.com/office/drawing/2014/main" id="{CE106C48-7326-FFD9-0E03-990D6DC77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Сколько имеется путей длины 3 по ребрам единичного икосаэдра из одной его вершины в противоположную вершину.</a:t>
            </a:r>
          </a:p>
        </p:txBody>
      </p:sp>
      <p:pic>
        <p:nvPicPr>
          <p:cNvPr id="268292" name="Picture 4">
            <a:extLst>
              <a:ext uri="{FF2B5EF4-FFF2-40B4-BE49-F238E27FC236}">
                <a16:creationId xmlns:a16="http://schemas.microsoft.com/office/drawing/2014/main" id="{86491142-EB69-35FB-DF30-A74B88B8B9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905000"/>
            <a:ext cx="5418138" cy="440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8293" name="Text Box 5">
            <a:extLst>
              <a:ext uri="{FF2B5EF4-FFF2-40B4-BE49-F238E27FC236}">
                <a16:creationId xmlns:a16="http://schemas.microsoft.com/office/drawing/2014/main" id="{4613953A-1855-AADA-03AE-C4B311582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943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10.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8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>
            <a:extLst>
              <a:ext uri="{FF2B5EF4-FFF2-40B4-BE49-F238E27FC236}">
                <a16:creationId xmlns:a16="http://schemas.microsoft.com/office/drawing/2014/main" id="{57677332-ED6E-FB99-3BAF-BBE7C27082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215043" name="Text Box 3">
            <a:extLst>
              <a:ext uri="{FF2B5EF4-FFF2-40B4-BE49-F238E27FC236}">
                <a16:creationId xmlns:a16="http://schemas.microsoft.com/office/drawing/2014/main" id="{B2033D8A-146C-7A93-1122-E23AFEC77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 клетчатой бумаге изобразите додекаэдр, аналогично показанному на рисунке.</a:t>
            </a:r>
          </a:p>
        </p:txBody>
      </p:sp>
      <p:pic>
        <p:nvPicPr>
          <p:cNvPr id="215044" name="Picture 4">
            <a:extLst>
              <a:ext uri="{FF2B5EF4-FFF2-40B4-BE49-F238E27FC236}">
                <a16:creationId xmlns:a16="http://schemas.microsoft.com/office/drawing/2014/main" id="{27AF5FAE-8964-4B26-057D-F8041F01CD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828800"/>
            <a:ext cx="5418138" cy="440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>
            <a:extLst>
              <a:ext uri="{FF2B5EF4-FFF2-40B4-BE49-F238E27FC236}">
                <a16:creationId xmlns:a16="http://schemas.microsoft.com/office/drawing/2014/main" id="{5159A062-4F62-F4A1-4882-4BC5A28929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270339" name="Text Box 3">
            <a:extLst>
              <a:ext uri="{FF2B5EF4-FFF2-40B4-BE49-F238E27FC236}">
                <a16:creationId xmlns:a16="http://schemas.microsoft.com/office/drawing/2014/main" id="{1FCDB28A-95A6-A29C-E275-E383F0759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Сколько имеется путей длины 5 по ребрам единичного додекаэдра из одной его вершины в противоположную вершину.</a:t>
            </a:r>
          </a:p>
        </p:txBody>
      </p:sp>
      <p:pic>
        <p:nvPicPr>
          <p:cNvPr id="270340" name="Picture 4">
            <a:extLst>
              <a:ext uri="{FF2B5EF4-FFF2-40B4-BE49-F238E27FC236}">
                <a16:creationId xmlns:a16="http://schemas.microsoft.com/office/drawing/2014/main" id="{B808313F-7E8E-0526-0F8F-10ECFDA908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133600"/>
            <a:ext cx="5418138" cy="440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0341" name="Text Box 5">
            <a:extLst>
              <a:ext uri="{FF2B5EF4-FFF2-40B4-BE49-F238E27FC236}">
                <a16:creationId xmlns:a16="http://schemas.microsoft.com/office/drawing/2014/main" id="{6CA2B545-8D5C-EA13-1DB9-08FC152B0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943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0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4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>
            <a:extLst>
              <a:ext uri="{FF2B5EF4-FFF2-40B4-BE49-F238E27FC236}">
                <a16:creationId xmlns:a16="http://schemas.microsoft.com/office/drawing/2014/main" id="{A78B40A4-577F-502B-10D1-2DD4034E15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245763" name="Text Box 3">
            <a:extLst>
              <a:ext uri="{FF2B5EF4-FFF2-40B4-BE49-F238E27FC236}">
                <a16:creationId xmlns:a16="http://schemas.microsoft.com/office/drawing/2014/main" id="{291C1E9B-1054-F4F4-0304-6CBDAC629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Сколько вершин (В), ребер (Р) и граней (Г) имеют:</a:t>
            </a:r>
          </a:p>
          <a:p>
            <a:pPr algn="just">
              <a:spcBef>
                <a:spcPct val="50000"/>
              </a:spcBef>
            </a:pPr>
            <a:r>
              <a:rPr lang="ru-RU" altLang="ru-RU"/>
              <a:t>а) тетраэдр;</a:t>
            </a:r>
          </a:p>
          <a:p>
            <a:pPr algn="just">
              <a:spcBef>
                <a:spcPct val="50000"/>
              </a:spcBef>
            </a:pPr>
            <a:r>
              <a:rPr lang="ru-RU" altLang="ru-RU"/>
              <a:t>б) куб;</a:t>
            </a:r>
          </a:p>
          <a:p>
            <a:pPr algn="just">
              <a:spcBef>
                <a:spcPct val="50000"/>
              </a:spcBef>
            </a:pPr>
            <a:r>
              <a:rPr lang="ru-RU" altLang="ru-RU"/>
              <a:t>в) октаэдр;</a:t>
            </a:r>
          </a:p>
          <a:p>
            <a:pPr algn="just">
              <a:spcBef>
                <a:spcPct val="50000"/>
              </a:spcBef>
            </a:pPr>
            <a:r>
              <a:rPr lang="ru-RU" altLang="ru-RU"/>
              <a:t>г) икосаэдр;</a:t>
            </a:r>
          </a:p>
          <a:p>
            <a:pPr algn="just">
              <a:spcBef>
                <a:spcPct val="50000"/>
              </a:spcBef>
            </a:pPr>
            <a:r>
              <a:rPr lang="ru-RU" altLang="ru-RU"/>
              <a:t>д) додекаэдр?</a:t>
            </a:r>
          </a:p>
        </p:txBody>
      </p:sp>
      <p:sp>
        <p:nvSpPr>
          <p:cNvPr id="245764" name="Text Box 4">
            <a:extLst>
              <a:ext uri="{FF2B5EF4-FFF2-40B4-BE49-F238E27FC236}">
                <a16:creationId xmlns:a16="http://schemas.microsoft.com/office/drawing/2014/main" id="{CFB7B367-7580-20C4-0910-5F17477BD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191000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Ответ: а) В = 4, Р = 6, Г = 4;</a:t>
            </a:r>
          </a:p>
        </p:txBody>
      </p:sp>
      <p:sp>
        <p:nvSpPr>
          <p:cNvPr id="245765" name="Text Box 5">
            <a:extLst>
              <a:ext uri="{FF2B5EF4-FFF2-40B4-BE49-F238E27FC236}">
                <a16:creationId xmlns:a16="http://schemas.microsoft.com/office/drawing/2014/main" id="{4BABFA5C-6C48-DAA4-2CE1-B2CE0FE03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648200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б) В = 8, Р = 12, Г = 6;</a:t>
            </a:r>
          </a:p>
        </p:txBody>
      </p:sp>
      <p:sp>
        <p:nvSpPr>
          <p:cNvPr id="245766" name="Text Box 6">
            <a:extLst>
              <a:ext uri="{FF2B5EF4-FFF2-40B4-BE49-F238E27FC236}">
                <a16:creationId xmlns:a16="http://schemas.microsoft.com/office/drawing/2014/main" id="{6489F3DB-75DD-071A-6EE1-59CE76536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105400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в) В = 6, Р = 12, Г =  8;</a:t>
            </a:r>
          </a:p>
        </p:txBody>
      </p:sp>
      <p:sp>
        <p:nvSpPr>
          <p:cNvPr id="245767" name="Text Box 7">
            <a:extLst>
              <a:ext uri="{FF2B5EF4-FFF2-40B4-BE49-F238E27FC236}">
                <a16:creationId xmlns:a16="http://schemas.microsoft.com/office/drawing/2014/main" id="{C5C9CC0D-6D1C-6D24-38A2-5C985353A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562600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г) В = 12, Р = 30, Г = 20;</a:t>
            </a:r>
          </a:p>
        </p:txBody>
      </p:sp>
      <p:sp>
        <p:nvSpPr>
          <p:cNvPr id="245768" name="Text Box 8">
            <a:extLst>
              <a:ext uri="{FF2B5EF4-FFF2-40B4-BE49-F238E27FC236}">
                <a16:creationId xmlns:a16="http://schemas.microsoft.com/office/drawing/2014/main" id="{6AD02528-171A-5937-06F2-0A698B3EE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6019800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д) В = 20, Р = 30, Г = 12.</a:t>
            </a:r>
          </a:p>
        </p:txBody>
      </p:sp>
      <p:pic>
        <p:nvPicPr>
          <p:cNvPr id="245769" name="Picture 9">
            <a:extLst>
              <a:ext uri="{FF2B5EF4-FFF2-40B4-BE49-F238E27FC236}">
                <a16:creationId xmlns:a16="http://schemas.microsoft.com/office/drawing/2014/main" id="{D663E814-B2FF-5FDE-8719-1882F6BB5A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219200"/>
            <a:ext cx="4572000" cy="341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5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5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5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5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45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4" grpId="0" autoUpdateAnimBg="0"/>
      <p:bldP spid="245765" grpId="0" autoUpdateAnimBg="0"/>
      <p:bldP spid="245766" grpId="0" autoUpdateAnimBg="0"/>
      <p:bldP spid="245767" grpId="0" autoUpdateAnimBg="0"/>
      <p:bldP spid="24576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Text Box 3">
            <a:extLst>
              <a:ext uri="{FF2B5EF4-FFF2-40B4-BE49-F238E27FC236}">
                <a16:creationId xmlns:a16="http://schemas.microsoft.com/office/drawing/2014/main" id="{C737433F-0AE4-729D-C38C-0EB1C8788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000" dirty="0"/>
              <a:t>	</a:t>
            </a:r>
            <a:r>
              <a:rPr lang="ru-RU" altLang="ru-RU" sz="2000" dirty="0"/>
              <a:t>Правильные многогранники были известны еще в древней Греции. Пифагор и его ученики</a:t>
            </a:r>
            <a:r>
              <a:rPr lang="ru-RU" altLang="ru-RU" sz="2000" dirty="0">
                <a:cs typeface="Times New Roman" panose="02020603050405020304" pitchFamily="18" charset="0"/>
              </a:rPr>
              <a:t> </a:t>
            </a:r>
            <a:r>
              <a:rPr lang="ru-RU" altLang="ru-RU" sz="2000" dirty="0"/>
              <a:t>считали, что все состоит из атомов</a:t>
            </a:r>
            <a:r>
              <a:rPr lang="ru-RU" altLang="ru-RU" sz="2000" dirty="0">
                <a:cs typeface="Times New Roman" panose="02020603050405020304" pitchFamily="18" charset="0"/>
              </a:rPr>
              <a:t>, </a:t>
            </a:r>
            <a:r>
              <a:rPr lang="ru-RU" altLang="ru-RU" sz="2000" dirty="0"/>
              <a:t>имеющих форму правильных многогранников. В частности, атомы </a:t>
            </a:r>
            <a:r>
              <a:rPr lang="ru-RU" altLang="ru-RU" sz="2000" dirty="0">
                <a:cs typeface="Times New Roman" panose="02020603050405020304" pitchFamily="18" charset="0"/>
              </a:rPr>
              <a:t>ог</a:t>
            </a:r>
            <a:r>
              <a:rPr lang="ru-RU" altLang="ru-RU" sz="2000" dirty="0"/>
              <a:t>ня имеют форму </a:t>
            </a:r>
            <a:r>
              <a:rPr lang="ru-RU" altLang="ru-RU" sz="2000" dirty="0">
                <a:cs typeface="Times New Roman" panose="02020603050405020304" pitchFamily="18" charset="0"/>
              </a:rPr>
              <a:t>тетраэдр</a:t>
            </a:r>
            <a:r>
              <a:rPr lang="ru-RU" altLang="ru-RU" sz="2000" dirty="0"/>
              <a:t>а</a:t>
            </a:r>
            <a:r>
              <a:rPr lang="ru-RU" altLang="ru-RU" sz="2000" dirty="0">
                <a:cs typeface="Times New Roman" panose="02020603050405020304" pitchFamily="18" charset="0"/>
              </a:rPr>
              <a:t> (его гранями являются четыре правильных треугольника</a:t>
            </a:r>
            <a:r>
              <a:rPr lang="ru-RU" altLang="ru-RU" sz="2000" dirty="0"/>
              <a:t> (рис.</a:t>
            </a:r>
            <a:r>
              <a:rPr lang="ru-RU" altLang="ru-RU" sz="2000" dirty="0">
                <a:cs typeface="Times New Roman" panose="02020603050405020304" pitchFamily="18" charset="0"/>
              </a:rPr>
              <a:t> а); земл</a:t>
            </a:r>
            <a:r>
              <a:rPr lang="ru-RU" altLang="ru-RU" sz="2000" dirty="0"/>
              <a:t>и</a:t>
            </a:r>
            <a:r>
              <a:rPr lang="ru-RU" altLang="ru-RU" sz="2000" dirty="0">
                <a:cs typeface="Times New Roman" panose="02020603050405020304" pitchFamily="18" charset="0"/>
              </a:rPr>
              <a:t> - гексаэдр</a:t>
            </a:r>
            <a:r>
              <a:rPr lang="ru-RU" altLang="ru-RU" sz="2000" dirty="0"/>
              <a:t>а</a:t>
            </a:r>
            <a:r>
              <a:rPr lang="ru-RU" altLang="ru-RU" sz="2000" dirty="0">
                <a:cs typeface="Times New Roman" panose="02020603050405020304" pitchFamily="18" charset="0"/>
              </a:rPr>
              <a:t> (куб – многогранник, гранями которого являются шесть квадратов, рис. </a:t>
            </a:r>
            <a:r>
              <a:rPr lang="ru-RU" altLang="ru-RU" sz="2000" dirty="0"/>
              <a:t>б</a:t>
            </a:r>
            <a:r>
              <a:rPr lang="ru-RU" altLang="ru-RU" sz="2000" dirty="0">
                <a:cs typeface="Times New Roman" panose="02020603050405020304" pitchFamily="18" charset="0"/>
              </a:rPr>
              <a:t>); воздух</a:t>
            </a:r>
            <a:r>
              <a:rPr lang="ru-RU" altLang="ru-RU" sz="2000" dirty="0"/>
              <a:t>а</a:t>
            </a:r>
            <a:r>
              <a:rPr lang="ru-RU" altLang="ru-RU" sz="2000" dirty="0">
                <a:cs typeface="Times New Roman" panose="02020603050405020304" pitchFamily="18" charset="0"/>
              </a:rPr>
              <a:t> – октаэдр</a:t>
            </a:r>
            <a:r>
              <a:rPr lang="ru-RU" altLang="ru-RU" sz="2000" dirty="0"/>
              <a:t>а</a:t>
            </a:r>
            <a:r>
              <a:rPr lang="ru-RU" altLang="ru-RU" sz="2000" dirty="0">
                <a:cs typeface="Times New Roman" panose="02020603050405020304" pitchFamily="18" charset="0"/>
              </a:rPr>
              <a:t> (его гранями являются восемь правильных треугольников, рис. </a:t>
            </a:r>
            <a:r>
              <a:rPr lang="ru-RU" altLang="ru-RU" sz="2000" dirty="0"/>
              <a:t>в</a:t>
            </a:r>
            <a:r>
              <a:rPr lang="ru-RU" altLang="ru-RU" sz="2000" dirty="0">
                <a:cs typeface="Times New Roman" panose="02020603050405020304" pitchFamily="18" charset="0"/>
              </a:rPr>
              <a:t>); вод</a:t>
            </a:r>
            <a:r>
              <a:rPr lang="ru-RU" altLang="ru-RU" sz="2000" dirty="0"/>
              <a:t>ы</a:t>
            </a:r>
            <a:r>
              <a:rPr lang="ru-RU" altLang="ru-RU" sz="2000" dirty="0">
                <a:cs typeface="Times New Roman" panose="02020603050405020304" pitchFamily="18" charset="0"/>
              </a:rPr>
              <a:t> – икосаэдр</a:t>
            </a:r>
            <a:r>
              <a:rPr lang="ru-RU" altLang="ru-RU" sz="2000" dirty="0"/>
              <a:t>а</a:t>
            </a:r>
            <a:r>
              <a:rPr lang="ru-RU" altLang="ru-RU" sz="2000" dirty="0">
                <a:cs typeface="Times New Roman" panose="02020603050405020304" pitchFamily="18" charset="0"/>
              </a:rPr>
              <a:t> (его гранями являются двадцать правильных треугольников, рис. </a:t>
            </a:r>
            <a:r>
              <a:rPr lang="ru-RU" altLang="ru-RU" sz="2000" dirty="0"/>
              <a:t>г</a:t>
            </a:r>
            <a:r>
              <a:rPr lang="ru-RU" altLang="ru-RU" sz="2000" dirty="0">
                <a:cs typeface="Times New Roman" panose="02020603050405020304" pitchFamily="18" charset="0"/>
              </a:rPr>
              <a:t>); вся Вселенная, по мнению древних, имела форму додекаэдра (его гранями являются двенадцать правильных пятиугольников, рис. д).</a:t>
            </a:r>
          </a:p>
        </p:txBody>
      </p:sp>
      <p:sp>
        <p:nvSpPr>
          <p:cNvPr id="199684" name="Text Box 4">
            <a:extLst>
              <a:ext uri="{FF2B5EF4-FFF2-40B4-BE49-F238E27FC236}">
                <a16:creationId xmlns:a16="http://schemas.microsoft.com/office/drawing/2014/main" id="{F101D0E1-11A5-FC98-5C39-2E680828E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276600"/>
            <a:ext cx="3962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000">
                <a:cs typeface="Times New Roman" panose="02020603050405020304" pitchFamily="18" charset="0"/>
              </a:rPr>
              <a:t>Названия многогранников тоже имеют древнегреческое происхождение. В переводе с греческого: "Тетра" - четыре; "Гекса" - шесть; "Окто" - восемь; "Икоси" - двадцать, "Додека" - двенадцать. "Эдра" - грань.</a:t>
            </a:r>
            <a:endParaRPr lang="ru-RU" altLang="ru-RU"/>
          </a:p>
        </p:txBody>
      </p:sp>
      <p:pic>
        <p:nvPicPr>
          <p:cNvPr id="199685" name="Picture 5">
            <a:extLst>
              <a:ext uri="{FF2B5EF4-FFF2-40B4-BE49-F238E27FC236}">
                <a16:creationId xmlns:a16="http://schemas.microsoft.com/office/drawing/2014/main" id="{5613A110-525D-FF6D-9728-DC25C683C8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180084"/>
            <a:ext cx="4773288" cy="3377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>
            <a:extLst>
              <a:ext uri="{FF2B5EF4-FFF2-40B4-BE49-F238E27FC236}">
                <a16:creationId xmlns:a16="http://schemas.microsoft.com/office/drawing/2014/main" id="{085A3701-AB51-02C1-002B-6C211EB71B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2800" dirty="0">
                <a:solidFill>
                  <a:srgbClr val="FF3300"/>
                </a:solidFill>
              </a:rPr>
              <a:t>2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sp>
        <p:nvSpPr>
          <p:cNvPr id="256003" name="Text Box 3">
            <a:extLst>
              <a:ext uri="{FF2B5EF4-FFF2-40B4-BE49-F238E27FC236}">
                <a16:creationId xmlns:a16="http://schemas.microsoft.com/office/drawing/2014/main" id="{F3134A58-65D2-FC7F-6CCF-F604A6D9C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Какие из фигур, изображенных на рисунке не являются развёртками правильного тетраэдра? </a:t>
            </a:r>
          </a:p>
        </p:txBody>
      </p:sp>
      <p:sp>
        <p:nvSpPr>
          <p:cNvPr id="256004" name="Text Box 4">
            <a:extLst>
              <a:ext uri="{FF2B5EF4-FFF2-40B4-BE49-F238E27FC236}">
                <a16:creationId xmlns:a16="http://schemas.microsoft.com/office/drawing/2014/main" id="{FD66985E-06C6-F7F4-51B0-DA532CE91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24400"/>
            <a:ext cx="9144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Ответ: </a:t>
            </a:r>
            <a:r>
              <a:rPr lang="ru-RU" altLang="ru-RU" sz="2800" dirty="0">
                <a:cs typeface="Times New Roman" panose="02020603050405020304" pitchFamily="18" charset="0"/>
              </a:rPr>
              <a:t>Фигура 3, так как у неё имеется точка, в которой сходится четыре треугольника, а у тетраэдра имеются только вершины, в которых сходится по три ребра.</a:t>
            </a:r>
          </a:p>
        </p:txBody>
      </p:sp>
      <p:pic>
        <p:nvPicPr>
          <p:cNvPr id="256005" name="Picture 5">
            <a:extLst>
              <a:ext uri="{FF2B5EF4-FFF2-40B4-BE49-F238E27FC236}">
                <a16:creationId xmlns:a16="http://schemas.microsoft.com/office/drawing/2014/main" id="{1D44A444-819F-CEA0-9651-6DBF12B19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663" y="2436813"/>
            <a:ext cx="6669087" cy="198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435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6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>
            <a:extLst>
              <a:ext uri="{FF2B5EF4-FFF2-40B4-BE49-F238E27FC236}">
                <a16:creationId xmlns:a16="http://schemas.microsoft.com/office/drawing/2014/main" id="{B9E7839D-BFEC-264A-4B89-A105D9755E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2800" dirty="0">
                <a:solidFill>
                  <a:srgbClr val="FF3300"/>
                </a:solidFill>
              </a:rPr>
              <a:t>3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sp>
        <p:nvSpPr>
          <p:cNvPr id="258051" name="Text Box 3">
            <a:extLst>
              <a:ext uri="{FF2B5EF4-FFF2-40B4-BE49-F238E27FC236}">
                <a16:creationId xmlns:a16="http://schemas.microsoft.com/office/drawing/2014/main" id="{703CC160-B416-35CA-B060-577C4B5F6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09600"/>
            <a:ext cx="754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800">
                <a:cs typeface="Times New Roman" panose="02020603050405020304" pitchFamily="18" charset="0"/>
              </a:rPr>
              <a:t>На рисунке укажите развёртки </a:t>
            </a:r>
            <a:r>
              <a:rPr lang="ru-RU" altLang="ru-RU" sz="2800"/>
              <a:t>октаэдра</a:t>
            </a:r>
            <a:r>
              <a:rPr lang="ru-RU" altLang="ru-RU" sz="280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258052" name="Text Box 4">
            <a:extLst>
              <a:ext uri="{FF2B5EF4-FFF2-40B4-BE49-F238E27FC236}">
                <a16:creationId xmlns:a16="http://schemas.microsoft.com/office/drawing/2014/main" id="{09E39E6C-4DF2-90E0-F317-7E350B429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Фигуры 6, 9 и 10. </a:t>
            </a:r>
          </a:p>
        </p:txBody>
      </p:sp>
      <p:pic>
        <p:nvPicPr>
          <p:cNvPr id="258053" name="Picture 5">
            <a:extLst>
              <a:ext uri="{FF2B5EF4-FFF2-40B4-BE49-F238E27FC236}">
                <a16:creationId xmlns:a16="http://schemas.microsoft.com/office/drawing/2014/main" id="{0F3E58A8-D656-561C-2885-8C26AF9E02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7491413" cy="341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9796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8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2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>
            <a:extLst>
              <a:ext uri="{FF2B5EF4-FFF2-40B4-BE49-F238E27FC236}">
                <a16:creationId xmlns:a16="http://schemas.microsoft.com/office/drawing/2014/main" id="{BFFD7118-6633-9B1D-20F8-67F8F11A75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2800" dirty="0">
                <a:solidFill>
                  <a:srgbClr val="FF3300"/>
                </a:solidFill>
              </a:rPr>
              <a:t>4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sp>
        <p:nvSpPr>
          <p:cNvPr id="260099" name="Text Box 3">
            <a:extLst>
              <a:ext uri="{FF2B5EF4-FFF2-40B4-BE49-F238E27FC236}">
                <a16:creationId xmlns:a16="http://schemas.microsoft.com/office/drawing/2014/main" id="{218121D2-CC11-B7A3-6FD8-E168631CB1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800"/>
              <a:t>Развертка какого многогранника изображена на рисунке?</a:t>
            </a:r>
          </a:p>
        </p:txBody>
      </p:sp>
      <p:sp>
        <p:nvSpPr>
          <p:cNvPr id="260100" name="Text Box 4">
            <a:extLst>
              <a:ext uri="{FF2B5EF4-FFF2-40B4-BE49-F238E27FC236}">
                <a16:creationId xmlns:a16="http://schemas.microsoft.com/office/drawing/2014/main" id="{CFDB37F1-BFFA-0D7B-0001-70290B21A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Икосаэдра</a:t>
            </a:r>
            <a:r>
              <a:rPr lang="ru-RU" altLang="ru-RU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260101" name="Picture 5">
            <a:extLst>
              <a:ext uri="{FF2B5EF4-FFF2-40B4-BE49-F238E27FC236}">
                <a16:creationId xmlns:a16="http://schemas.microsoft.com/office/drawing/2014/main" id="{20EC8975-AD40-D80D-2C6D-23D694534A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057400"/>
            <a:ext cx="4949825" cy="233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372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0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00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>
            <a:extLst>
              <a:ext uri="{FF2B5EF4-FFF2-40B4-BE49-F238E27FC236}">
                <a16:creationId xmlns:a16="http://schemas.microsoft.com/office/drawing/2014/main" id="{F7217D18-17B1-F5FF-92A6-438EB75D45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2800" dirty="0">
                <a:solidFill>
                  <a:srgbClr val="FF3300"/>
                </a:solidFill>
              </a:rPr>
              <a:t>5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sp>
        <p:nvSpPr>
          <p:cNvPr id="262147" name="Text Box 3">
            <a:extLst>
              <a:ext uri="{FF2B5EF4-FFF2-40B4-BE49-F238E27FC236}">
                <a16:creationId xmlns:a16="http://schemas.microsoft.com/office/drawing/2014/main" id="{0730388F-150E-09B9-CC9C-D9E370384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800"/>
              <a:t>Развертка какого многогранника изображена на рисунке?</a:t>
            </a:r>
          </a:p>
        </p:txBody>
      </p:sp>
      <p:sp>
        <p:nvSpPr>
          <p:cNvPr id="262148" name="Text Box 4">
            <a:extLst>
              <a:ext uri="{FF2B5EF4-FFF2-40B4-BE49-F238E27FC236}">
                <a16:creationId xmlns:a16="http://schemas.microsoft.com/office/drawing/2014/main" id="{1059B8B2-3570-EB29-EC01-BE14FE8F0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Додекаэдра</a:t>
            </a:r>
            <a:r>
              <a:rPr lang="ru-RU" altLang="ru-RU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262149" name="Picture 5">
            <a:extLst>
              <a:ext uri="{FF2B5EF4-FFF2-40B4-BE49-F238E27FC236}">
                <a16:creationId xmlns:a16="http://schemas.microsoft.com/office/drawing/2014/main" id="{1F1947FE-505E-91BD-BE93-85F05180D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981200"/>
            <a:ext cx="4683125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121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2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>
            <a:extLst>
              <a:ext uri="{FF2B5EF4-FFF2-40B4-BE49-F238E27FC236}">
                <a16:creationId xmlns:a16="http://schemas.microsoft.com/office/drawing/2014/main" id="{2C6ED23D-FBB8-6631-AB3C-6D35E97358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6096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2800" dirty="0">
                <a:solidFill>
                  <a:srgbClr val="FF3300"/>
                </a:solidFill>
              </a:rPr>
              <a:t>6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sp>
        <p:nvSpPr>
          <p:cNvPr id="219139" name="Text Box 3">
            <a:extLst>
              <a:ext uri="{FF2B5EF4-FFF2-40B4-BE49-F238E27FC236}">
                <a16:creationId xmlns:a16="http://schemas.microsoft.com/office/drawing/2014/main" id="{22E9FC3F-2F1B-FD90-B1BF-0DCE7D4D3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66315"/>
            <a:ext cx="8991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Представьте многогранник - </a:t>
            </a:r>
            <a:r>
              <a:rPr lang="ru-RU" altLang="ru-RU" sz="2800" dirty="0" err="1">
                <a:cs typeface="Times New Roman" panose="02020603050405020304" pitchFamily="18" charset="0"/>
              </a:rPr>
              <a:t>бипирамиду</a:t>
            </a:r>
            <a:r>
              <a:rPr lang="ru-RU" altLang="ru-RU" sz="2800" dirty="0">
                <a:cs typeface="Times New Roman" panose="02020603050405020304" pitchFamily="18" charset="0"/>
              </a:rPr>
              <a:t>, сложенную из двух  равных </a:t>
            </a:r>
            <a:r>
              <a:rPr lang="ru-RU" altLang="ru-RU" sz="2800" dirty="0"/>
              <a:t>правильных </a:t>
            </a:r>
            <a:r>
              <a:rPr lang="ru-RU" altLang="ru-RU" sz="2800" dirty="0">
                <a:cs typeface="Times New Roman" panose="02020603050405020304" pitchFamily="18" charset="0"/>
              </a:rPr>
              <a:t>тетраэдров совмещением каких-нибудь их граней. Будет ли он правильным многогранником? </a:t>
            </a:r>
          </a:p>
        </p:txBody>
      </p:sp>
      <p:sp>
        <p:nvSpPr>
          <p:cNvPr id="219140" name="Text Box 4">
            <a:extLst>
              <a:ext uri="{FF2B5EF4-FFF2-40B4-BE49-F238E27FC236}">
                <a16:creationId xmlns:a16="http://schemas.microsoft.com/office/drawing/2014/main" id="{B2FAC3EA-90E4-D76A-5D7F-CBB05EC04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562600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Ответ: </a:t>
            </a:r>
            <a:r>
              <a:rPr lang="ru-RU" altLang="ru-RU" sz="2800" dirty="0"/>
              <a:t>Нет, в его вершинах сходится разное число граней.</a:t>
            </a:r>
          </a:p>
        </p:txBody>
      </p:sp>
      <p:graphicFrame>
        <p:nvGraphicFramePr>
          <p:cNvPr id="219141" name="Object 5">
            <a:extLst>
              <a:ext uri="{FF2B5EF4-FFF2-40B4-BE49-F238E27FC236}">
                <a16:creationId xmlns:a16="http://schemas.microsoft.com/office/drawing/2014/main" id="{79DC6EBE-66E9-656B-1B28-0E49966E5F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2362200"/>
          <a:ext cx="2943225" cy="320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2943636" imgH="3209524" progId="Paint.Picture">
                  <p:embed/>
                </p:oleObj>
              </mc:Choice>
              <mc:Fallback>
                <p:oleObj name="Точечный рисунок" r:id="rId3" imgW="2943636" imgH="3209524" progId="Paint.Picture">
                  <p:embed/>
                  <p:pic>
                    <p:nvPicPr>
                      <p:cNvPr id="219141" name="Object 5">
                        <a:extLst>
                          <a:ext uri="{FF2B5EF4-FFF2-40B4-BE49-F238E27FC236}">
                            <a16:creationId xmlns:a16="http://schemas.microsoft.com/office/drawing/2014/main" id="{79DC6EBE-66E9-656B-1B28-0E49966E5F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362200"/>
                        <a:ext cx="2943225" cy="320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829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9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0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>
            <a:extLst>
              <a:ext uri="{FF2B5EF4-FFF2-40B4-BE49-F238E27FC236}">
                <a16:creationId xmlns:a16="http://schemas.microsoft.com/office/drawing/2014/main" id="{85BC5701-E643-AC30-FB39-7B3CC5A21E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587375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>
                <a:solidFill>
                  <a:srgbClr val="FF3300"/>
                </a:solidFill>
              </a:rPr>
              <a:t>7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21187" name="Text Box 3">
            <a:extLst>
              <a:ext uri="{FF2B5EF4-FFF2-40B4-BE49-F238E27FC236}">
                <a16:creationId xmlns:a16="http://schemas.microsoft.com/office/drawing/2014/main" id="{ABD58244-BF8F-5C5A-9049-5F212C93B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5175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Является ли пространственный крест правильным многогранником? </a:t>
            </a:r>
          </a:p>
        </p:txBody>
      </p:sp>
      <p:sp>
        <p:nvSpPr>
          <p:cNvPr id="221188" name="Text Box 4">
            <a:extLst>
              <a:ext uri="{FF2B5EF4-FFF2-40B4-BE49-F238E27FC236}">
                <a16:creationId xmlns:a16="http://schemas.microsoft.com/office/drawing/2014/main" id="{77FB353E-BF58-9018-07DD-63BC438CE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105400"/>
            <a:ext cx="845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Нет.</a:t>
            </a:r>
          </a:p>
        </p:txBody>
      </p:sp>
      <p:graphicFrame>
        <p:nvGraphicFramePr>
          <p:cNvPr id="221189" name="Object 5">
            <a:extLst>
              <a:ext uri="{FF2B5EF4-FFF2-40B4-BE49-F238E27FC236}">
                <a16:creationId xmlns:a16="http://schemas.microsoft.com/office/drawing/2014/main" id="{0CA44099-5FF3-7C00-2AAF-F6FED870310B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2987675" y="1412875"/>
          <a:ext cx="4743450" cy="420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3296110" imgH="2924583" progId="Paint.Picture">
                  <p:embed/>
                </p:oleObj>
              </mc:Choice>
              <mc:Fallback>
                <p:oleObj name="Точечный рисунок" r:id="rId3" imgW="3296110" imgH="2924583" progId="Paint.Picture">
                  <p:embed/>
                  <p:pic>
                    <p:nvPicPr>
                      <p:cNvPr id="221189" name="Object 5">
                        <a:extLst>
                          <a:ext uri="{FF2B5EF4-FFF2-40B4-BE49-F238E27FC236}">
                            <a16:creationId xmlns:a16="http://schemas.microsoft.com/office/drawing/2014/main" id="{0CA44099-5FF3-7C00-2AAF-F6FED87031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1412875"/>
                        <a:ext cx="4743450" cy="420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054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1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Text Box 3">
            <a:extLst>
              <a:ext uri="{FF2B5EF4-FFF2-40B4-BE49-F238E27FC236}">
                <a16:creationId xmlns:a16="http://schemas.microsoft.com/office/drawing/2014/main" id="{4884B646-B94C-0C57-9946-F399E6471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0972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Модели правильных многогранников можно изготовлять с помощью конструктора, состоящего из многоугольников, сделанных из плотного материала с отгибающимися клапанами и резиновых колечек - основной крепежной детали конструктора. </a:t>
            </a:r>
          </a:p>
        </p:txBody>
      </p:sp>
      <p:pic>
        <p:nvPicPr>
          <p:cNvPr id="105478" name="Picture 6">
            <a:extLst>
              <a:ext uri="{FF2B5EF4-FFF2-40B4-BE49-F238E27FC236}">
                <a16:creationId xmlns:a16="http://schemas.microsoft.com/office/drawing/2014/main" id="{7DB7503D-682A-4D2F-08EF-E4C85DCA89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04864"/>
            <a:ext cx="4114800" cy="403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479" name="Text Box 7">
            <a:extLst>
              <a:ext uri="{FF2B5EF4-FFF2-40B4-BE49-F238E27FC236}">
                <a16:creationId xmlns:a16="http://schemas.microsoft.com/office/drawing/2014/main" id="{A6912346-7C95-22B3-9AB7-3F5ADEB6D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937372"/>
            <a:ext cx="46482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Подбирая соответствующим образом многоугольники в качестве граней многогранника и скрепляя их резиновыми колечками, можно получать модели различных правильных многогранников. Для того чтобы колечки лучше держались и не мешали друг другу, уголки многоугольников в конструкторе можно немного обрезать, как показано на рисунке.</a:t>
            </a:r>
            <a:endParaRPr lang="ru-RU" alt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>
            <a:extLst>
              <a:ext uri="{FF2B5EF4-FFF2-40B4-BE49-F238E27FC236}">
                <a16:creationId xmlns:a16="http://schemas.microsoft.com/office/drawing/2014/main" id="{B5B38D0C-39C6-AF20-5FBC-8FD651179B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ТЕТРАЭДР</a:t>
            </a:r>
          </a:p>
        </p:txBody>
      </p:sp>
      <p:sp>
        <p:nvSpPr>
          <p:cNvPr id="201731" name="Text Box 3">
            <a:extLst>
              <a:ext uri="{FF2B5EF4-FFF2-40B4-BE49-F238E27FC236}">
                <a16:creationId xmlns:a16="http://schemas.microsoft.com/office/drawing/2014/main" id="{35E5A0DA-B250-519D-9A2D-DB6FB6D3F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Наиболее простым правильным многогранником является треугольная пирамида, грани которой правильные треугольники. В каждой ее вершине сходится по три грани. Имея всего четыре грани, этот многогранник называется также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тетраэдром</a:t>
            </a:r>
            <a:r>
              <a:rPr lang="ru-RU" altLang="ru-RU" dirty="0">
                <a:cs typeface="Times New Roman" panose="02020603050405020304" pitchFamily="18" charset="0"/>
              </a:rPr>
              <a:t>, что в переводе с греческого языка означает четырехгранник.</a:t>
            </a:r>
            <a:endParaRPr lang="ru-RU" altLang="ru-RU" dirty="0"/>
          </a:p>
        </p:txBody>
      </p:sp>
      <p:pic>
        <p:nvPicPr>
          <p:cNvPr id="201732" name="Picture 4">
            <a:extLst>
              <a:ext uri="{FF2B5EF4-FFF2-40B4-BE49-F238E27FC236}">
                <a16:creationId xmlns:a16="http://schemas.microsoft.com/office/drawing/2014/main" id="{840C886B-8E30-31E6-6D93-4E5BB7982F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362200"/>
            <a:ext cx="8686800" cy="434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>
            <a:extLst>
              <a:ext uri="{FF2B5EF4-FFF2-40B4-BE49-F238E27FC236}">
                <a16:creationId xmlns:a16="http://schemas.microsoft.com/office/drawing/2014/main" id="{C6B5CDAA-67EA-052E-D547-9821C3EFD0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КУБ (ГЕКСАЭДР)</a:t>
            </a:r>
          </a:p>
        </p:txBody>
      </p:sp>
      <p:sp>
        <p:nvSpPr>
          <p:cNvPr id="204803" name="Text Box 3">
            <a:extLst>
              <a:ext uri="{FF2B5EF4-FFF2-40B4-BE49-F238E27FC236}">
                <a16:creationId xmlns:a16="http://schemas.microsoft.com/office/drawing/2014/main" id="{F42A6BD6-E6AC-A347-5A10-2AD15CB90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57200"/>
            <a:ext cx="8991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Многогранник, гранями которого являются </a:t>
            </a:r>
            <a:r>
              <a:rPr lang="ru-RU" altLang="ru-RU" dirty="0"/>
              <a:t>квадраты</a:t>
            </a:r>
            <a:r>
              <a:rPr lang="ru-RU" altLang="ru-RU" dirty="0">
                <a:cs typeface="Times New Roman" panose="02020603050405020304" pitchFamily="18" charset="0"/>
              </a:rPr>
              <a:t> и в каждой вершине сходится три грани называется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</a:rPr>
              <a:t>кубом или гексаэдром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04804" name="Picture 4">
            <a:extLst>
              <a:ext uri="{FF2B5EF4-FFF2-40B4-BE49-F238E27FC236}">
                <a16:creationId xmlns:a16="http://schemas.microsoft.com/office/drawing/2014/main" id="{B7AC7A4E-12F5-F70D-38C7-8BF1F129D4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90763"/>
            <a:ext cx="9144000" cy="4567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675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>
            <a:extLst>
              <a:ext uri="{FF2B5EF4-FFF2-40B4-BE49-F238E27FC236}">
                <a16:creationId xmlns:a16="http://schemas.microsoft.com/office/drawing/2014/main" id="{688D2E19-65FD-3B8A-D483-3540A5B04B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ОКТАЭДР</a:t>
            </a:r>
          </a:p>
        </p:txBody>
      </p:sp>
      <p:sp>
        <p:nvSpPr>
          <p:cNvPr id="207875" name="Text Box 3">
            <a:extLst>
              <a:ext uri="{FF2B5EF4-FFF2-40B4-BE49-F238E27FC236}">
                <a16:creationId xmlns:a16="http://schemas.microsoft.com/office/drawing/2014/main" id="{EBE1D04F-2115-F716-C178-4E4E8F79D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57200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Многогранник, гранями которого являются правильные треугольники и в каждой вершине сходится четыре грани</a:t>
            </a:r>
            <a:r>
              <a:rPr lang="ru-RU" altLang="ru-RU" dirty="0"/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называется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октаэдром.</a:t>
            </a:r>
          </a:p>
        </p:txBody>
      </p:sp>
      <p:pic>
        <p:nvPicPr>
          <p:cNvPr id="207876" name="Picture 4">
            <a:extLst>
              <a:ext uri="{FF2B5EF4-FFF2-40B4-BE49-F238E27FC236}">
                <a16:creationId xmlns:a16="http://schemas.microsoft.com/office/drawing/2014/main" id="{CB9A21C5-4306-633E-7630-2E52193690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9800"/>
            <a:ext cx="9144000" cy="437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493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>
            <a:extLst>
              <a:ext uri="{FF2B5EF4-FFF2-40B4-BE49-F238E27FC236}">
                <a16:creationId xmlns:a16="http://schemas.microsoft.com/office/drawing/2014/main" id="{9DE76090-C70B-17A1-0505-64D5AFE53C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ИКОСАЭДР</a:t>
            </a:r>
          </a:p>
        </p:txBody>
      </p:sp>
      <p:sp>
        <p:nvSpPr>
          <p:cNvPr id="210947" name="Text Box 3">
            <a:extLst>
              <a:ext uri="{FF2B5EF4-FFF2-40B4-BE49-F238E27FC236}">
                <a16:creationId xmlns:a16="http://schemas.microsoft.com/office/drawing/2014/main" id="{215439C5-83EC-5A39-A06E-822C17A76C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839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Многогранник, в каждой вершине которого сходится пять правильных треугольников называется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икосаэдром.</a:t>
            </a:r>
          </a:p>
        </p:txBody>
      </p:sp>
      <p:pic>
        <p:nvPicPr>
          <p:cNvPr id="210948" name="Picture 4">
            <a:extLst>
              <a:ext uri="{FF2B5EF4-FFF2-40B4-BE49-F238E27FC236}">
                <a16:creationId xmlns:a16="http://schemas.microsoft.com/office/drawing/2014/main" id="{4F5E09DB-CA08-65FE-C21A-FB95D74A22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141538"/>
            <a:ext cx="8610600" cy="471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3383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>
            <a:extLst>
              <a:ext uri="{FF2B5EF4-FFF2-40B4-BE49-F238E27FC236}">
                <a16:creationId xmlns:a16="http://schemas.microsoft.com/office/drawing/2014/main" id="{FF00C0E5-897C-9A55-F7E7-E5B8181EA5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ДОДЕКАЭДР</a:t>
            </a:r>
          </a:p>
        </p:txBody>
      </p:sp>
      <p:sp>
        <p:nvSpPr>
          <p:cNvPr id="214019" name="Text Box 3">
            <a:extLst>
              <a:ext uri="{FF2B5EF4-FFF2-40B4-BE49-F238E27FC236}">
                <a16:creationId xmlns:a16="http://schemas.microsoft.com/office/drawing/2014/main" id="{FFDDCAF2-8315-B774-0B42-C9059711C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57200"/>
            <a:ext cx="8991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Многогранник, гранями которого являются правильные пятиугольники и в каждой вершине сходится три грани называется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додекаэдром.</a:t>
            </a:r>
          </a:p>
        </p:txBody>
      </p:sp>
      <p:pic>
        <p:nvPicPr>
          <p:cNvPr id="214020" name="Picture 4">
            <a:extLst>
              <a:ext uri="{FF2B5EF4-FFF2-40B4-BE49-F238E27FC236}">
                <a16:creationId xmlns:a16="http://schemas.microsoft.com/office/drawing/2014/main" id="{E2935A51-0823-6009-D268-172A5AA703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78025"/>
            <a:ext cx="9144000" cy="464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062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>
            <a:extLst>
              <a:ext uri="{FF2B5EF4-FFF2-40B4-BE49-F238E27FC236}">
                <a16:creationId xmlns:a16="http://schemas.microsoft.com/office/drawing/2014/main" id="{5D5020A9-9CC6-6EC2-8CBD-A4E4157A11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202755" name="Text Box 3">
            <a:extLst>
              <a:ext uri="{FF2B5EF4-FFF2-40B4-BE49-F238E27FC236}">
                <a16:creationId xmlns:a16="http://schemas.microsoft.com/office/drawing/2014/main" id="{7672776D-8CF0-DBBA-9C7F-1F9F5DCD31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/>
              <a:t>	</a:t>
            </a:r>
            <a:r>
              <a:rPr lang="ru-RU" altLang="ru-RU" sz="2800" dirty="0"/>
              <a:t>На клетчатой бумаге изобразите тетраэдр, аналогично показанному на рисунке.</a:t>
            </a:r>
          </a:p>
        </p:txBody>
      </p:sp>
      <p:pic>
        <p:nvPicPr>
          <p:cNvPr id="202756" name="Picture 4">
            <a:extLst>
              <a:ext uri="{FF2B5EF4-FFF2-40B4-BE49-F238E27FC236}">
                <a16:creationId xmlns:a16="http://schemas.microsoft.com/office/drawing/2014/main" id="{C8ED3545-70ED-708C-BC32-44F4E864B2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05000"/>
            <a:ext cx="5418138" cy="440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1030</Words>
  <Application>Microsoft Office PowerPoint</Application>
  <PresentationFormat>Экран (4:3)</PresentationFormat>
  <Paragraphs>111</Paragraphs>
  <Slides>25</Slides>
  <Notes>20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Times New Roman</vt:lpstr>
      <vt:lpstr>Оформление по умолчанию</vt:lpstr>
      <vt:lpstr>Точечный рисунок</vt:lpstr>
      <vt:lpstr>12а. ПРАВИЛЬНЫЕ МНОГОГРАННИКИ</vt:lpstr>
      <vt:lpstr>Презентация PowerPoint</vt:lpstr>
      <vt:lpstr>Презентация PowerPoint</vt:lpstr>
      <vt:lpstr>ТЕТРАЭДР</vt:lpstr>
      <vt:lpstr>КУБ (ГЕКСАЭДР)</vt:lpstr>
      <vt:lpstr>ОКТАЭДР</vt:lpstr>
      <vt:lpstr>ИКОСАЭДР</vt:lpstr>
      <vt:lpstr>ДОДЕКАЭДР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35</cp:revision>
  <dcterms:created xsi:type="dcterms:W3CDTF">2008-04-30T05:51:18Z</dcterms:created>
  <dcterms:modified xsi:type="dcterms:W3CDTF">2022-07-10T04:40:30Z</dcterms:modified>
</cp:coreProperties>
</file>