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442" r:id="rId3"/>
    <p:sldId id="448" r:id="rId4"/>
    <p:sldId id="437" r:id="rId5"/>
    <p:sldId id="444" r:id="rId6"/>
    <p:sldId id="449" r:id="rId7"/>
    <p:sldId id="425" r:id="rId8"/>
    <p:sldId id="426" r:id="rId9"/>
    <p:sldId id="427" r:id="rId10"/>
    <p:sldId id="445" r:id="rId11"/>
    <p:sldId id="447" r:id="rId12"/>
    <p:sldId id="443" r:id="rId13"/>
    <p:sldId id="446" r:id="rId14"/>
    <p:sldId id="428" r:id="rId15"/>
    <p:sldId id="45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7" autoAdjust="0"/>
    <p:restoredTop sz="90929"/>
  </p:normalViewPr>
  <p:slideViewPr>
    <p:cSldViewPr>
      <p:cViewPr varScale="1">
        <p:scale>
          <a:sx n="97" d="100"/>
          <a:sy n="97" d="100"/>
        </p:scale>
        <p:origin x="1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479F27-1F65-40CD-A760-EB173309E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DABADA-9041-4339-A798-95234B3C85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89A08E0-CC9B-4C10-A69F-AF58395F3D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03A98A0-25F5-49B7-AE11-356A689856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8CD61E3-77AE-486E-A69D-DE667477E1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CB9C15B-6646-4336-8E9A-C759E362D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7C64B8-7A74-4122-8F64-53B4051267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280002-DFCB-4F55-B018-0A43D4CCB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2D4F-DE2D-4EC7-B8F2-E62BDFD0C36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F8A97-86CD-431A-8743-6F53A175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686E0BE-BC7E-4759-AB78-8A7A8D00E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FB3ACA-9DC2-4D42-8320-8BAE70981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BC77-8A21-4B03-AA27-AC9AE079FDC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A3CA0031-B9C9-40EC-99ED-9DE7EA4E7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55A26392-0E91-4AB0-8BC2-B0BAE747A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91966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75708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75145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21112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11418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0841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4737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2433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101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20395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31102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28EAEA-61C4-44BD-8701-C0B30D6A2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14077-19D9-45F8-AC8E-513F570E0DF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1E04E918-A4B9-46C1-84E8-2D3D4B23BE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45B2EEEA-06DA-4854-AC7B-1A0908C39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3924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6B305B-B9E9-4393-9A5C-E5ACE9E9A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A2D5D-5767-4DCD-B145-E5AE8AF5592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7794" name="Rectangle 2">
            <a:extLst>
              <a:ext uri="{FF2B5EF4-FFF2-40B4-BE49-F238E27FC236}">
                <a16:creationId xmlns:a16="http://schemas.microsoft.com/office/drawing/2014/main" id="{32FE0401-B30A-42DD-BB2B-1E9AFB59B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FA00188C-A60F-4783-8AA7-6395A9378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06166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FB3ACA-9DC2-4D42-8320-8BAE70981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BC77-8A21-4B03-AA27-AC9AE079FDC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A3CA0031-B9C9-40EC-99ED-9DE7EA4E7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55A26392-0E91-4AB0-8BC2-B0BAE747A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084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96B48-7344-4462-9EDE-3201F190F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2EEF47-50E6-47FE-92CB-A63235E9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19A4CD-536E-4B62-B0CB-E757A246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4AF1D-9756-4A8F-A862-73403581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7DED25-F3C5-4648-854F-503A649F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7E3A8-4602-416E-A9A4-93DC51141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628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E3B7E-4E6C-4DE3-B45A-96C16EA8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7F0A73-A108-4A64-BE15-9B68211F8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2F8550-E238-46BE-9EAC-8B66354D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B0B92-69B1-4917-B54A-CFBE799E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F23C0-FE12-499F-89EB-F4C783F2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78C1-0550-4660-839C-5BDE94BDB7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1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9EE187-FF51-410D-A3BB-CBB04D1C1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C37370-B191-4505-819E-718677E31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C4266D-CE65-45D4-A325-B101009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CA47B-BEC3-4A10-98E5-DDABD5A2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804DA2-0BB0-4F8F-ACDF-18E8252D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29B39-3C1E-4487-B919-D924CEB41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9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AF299-F20B-46FD-8886-E90645F3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C00BB-5BFC-4E09-B437-A6A35139E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A123D-0B2B-4B63-B14C-D829CED5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1026DF-A6DF-4F8D-8694-588F3DC5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7939F0-102F-4EDE-A4B6-66E0BF2D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A00A-DC23-4800-AE3E-E1061CA7BF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307C8-9807-4C84-A3C8-0D6794DB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063FB3-BD4E-47F2-AD88-ECA209435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B86B9-A38B-4FB5-9453-3C678335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4BFE71-5EE9-4EB0-9636-D71C3546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DD3DE-B0FA-4A12-A56D-E2E73BA4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7D844-FA57-46CF-88E4-BE550B4D1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0067E-E475-4E17-BAFE-D27ECB44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49DB5-2235-4957-B9FE-A6B9F26D1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641E37-4EC7-46E5-9968-B77340D4A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C61ADD-1039-440C-BF89-FF315491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9EE1E5-958A-49E0-95F4-92F5EEF4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064EAF-7791-483F-854E-57A58D9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079C-1B11-4DA3-8A9F-6CEEED1C9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01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F5F65-E316-4E64-8289-9375FAC6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60AA5-73D8-4F3B-93BB-D41812AEB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C19E00-A4F3-4E75-A882-54C83E1DA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971D6F-2B2F-4D49-9FA4-E9B5736A9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1CB66D-BF09-4F60-B193-5A297E149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38A792-58E9-4B30-BEE8-4BDA9145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EA9DDF-4044-4DBA-8B04-985E292E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D9FF25-1EC2-4E0D-8700-247C69B4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4E3B-317C-4199-A0E8-74CEDC1D71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2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CFD53-8A8C-4150-B239-DC768471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B84597-91F8-4E89-BF6B-9D70E007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A13F99-04E8-47B2-8B39-0CEB64C8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183E27-E994-4AB7-BF27-C9B089F5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14025-DA0D-4A88-8BEA-AE0FEF8AEB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28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F917AB0-8369-4EDA-AFD3-92C25E4B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3614B5-A88D-4409-9A86-1D5854E9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CA4C4E-22C3-4397-9DC2-E01CB287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D28C1-FF67-460D-8038-6548A3913B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74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62AFE-D8AB-461D-91CC-678B1191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03CC2-3CFE-4162-8BED-2D1BD86A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FF255A-20F6-44EE-8E75-FD5841D90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C1A9D0-CAEF-49BB-BE97-B917B1DD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3B414E-C96B-4A3F-B549-B7B0E4B2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5081B-94CD-4761-ACA6-A9F08C6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27DAE-9066-4C14-9CF3-BA9F3EE0B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4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F6E68-6C93-4E29-BABD-9EAA8550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18C255-8248-46D9-B315-805867B3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EEF408-739A-44B3-8D5A-51C2B7E57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5E4A0F-A6A5-455C-B1E5-615ABE0F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6A03F2-C1CF-44D5-B780-4E9A0649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5AB838-2B38-4BFD-AC35-F29A16E1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D49DE-535C-49E5-A5B2-151715AD01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1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11F975-CD6B-421C-9F31-381BA80B5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B8E5CE-7128-4792-9520-B1A20A0FD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67534E-F291-4EAC-9123-8CF1490FF9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3BBE88-21CD-49FF-958C-C994514262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9355E9-41D1-4EE6-A6C9-8AEE0583C4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3D0875-7E5C-449E-B2D9-FC5EB5EF4F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85A9FCE-5068-4C27-9A0F-66A0C31C1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32856"/>
            <a:ext cx="7772400" cy="158417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9</a:t>
            </a:r>
            <a:r>
              <a:rPr lang="ru-RU" altLang="ru-RU" dirty="0">
                <a:solidFill>
                  <a:srgbClr val="FF3300"/>
                </a:solidFill>
              </a:rPr>
              <a:t>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ВЕКТОРЫ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Призма,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46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правильной треугольной призме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i="1" dirty="0"/>
                  <a:t>B</a:t>
                </a:r>
                <a:r>
                  <a:rPr lang="ru-RU" altLang="ru-RU" sz="2800" i="1" dirty="0"/>
                  <a:t>С</a:t>
                </a:r>
                <a:r>
                  <a:rPr lang="en-US" altLang="ru-RU" sz="2800" i="1" dirty="0"/>
                  <a:t>A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/>
                  <a:t>B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/>
                  <a:t>, все ребра которой равны 1,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46377"/>
              </a:xfrm>
              <a:prstGeom prst="rect">
                <a:avLst/>
              </a:prstGeom>
              <a:blipFill>
                <a:blip r:embed="rId3"/>
                <a:stretch>
                  <a:fillRect l="-1412" t="-5814" r="-1345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8826" name="Rectangle 10">
                <a:extLst>
                  <a:ext uri="{FF2B5EF4-FFF2-40B4-BE49-F238E27FC236}">
                    <a16:creationId xmlns:a16="http://schemas.microsoft.com/office/drawing/2014/main" id="{66D4E348-073A-417A-913E-1CD6DDD4F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64694"/>
                <a:ext cx="8955088" cy="1046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sz="2800" dirty="0"/>
                  <a:t>Длина данного вектора равна длине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altLang="ru-RU" sz="2800" dirty="0"/>
                  <a:t>, т. е.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8826" name="Rectangle 10">
                <a:extLst>
                  <a:ext uri="{FF2B5EF4-FFF2-40B4-BE49-F238E27FC236}">
                    <a16:creationId xmlns:a16="http://schemas.microsoft.com/office/drawing/2014/main" id="{66D4E348-073A-417A-913E-1CD6DDD4FD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164694"/>
                <a:ext cx="8955088" cy="1046377"/>
              </a:xfrm>
              <a:prstGeom prst="rect">
                <a:avLst/>
              </a:prstGeom>
              <a:blipFill>
                <a:blip r:embed="rId4"/>
                <a:stretch>
                  <a:fillRect l="-1361" t="-5814" r="-1361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DE5DE9C1-777E-47D7-A0B0-AE6E7E873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8009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DD8F55-F468-44E0-B8E2-6360CF146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112" y="2035559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0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0" name="Text Box 6">
            <a:extLst>
              <a:ext uri="{FF2B5EF4-FFF2-40B4-BE49-F238E27FC236}">
                <a16:creationId xmlns:a16="http://schemas.microsoft.com/office/drawing/2014/main" id="{1B49B95E-6610-485F-AF89-35B5D087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12.</a:t>
            </a:r>
            <a:endParaRPr lang="ru-RU" altLang="ru-RU" sz="3200" dirty="0"/>
          </a:p>
        </p:txBody>
      </p:sp>
      <p:sp>
        <p:nvSpPr>
          <p:cNvPr id="385047" name="Text Box 23">
            <a:extLst>
              <a:ext uri="{FF2B5EF4-FFF2-40B4-BE49-F238E27FC236}">
                <a16:creationId xmlns:a16="http://schemas.microsoft.com/office/drawing/2014/main" id="{94F5DFA0-0CC1-4376-B8C5-CE24457C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0411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Сколько различных векторов задают рёбра правильной четырёхугольной пирамиды </a:t>
            </a:r>
            <a:r>
              <a:rPr lang="en-US" i="1" dirty="0"/>
              <a:t>S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ABCD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?</a:t>
            </a:r>
            <a:r>
              <a:rPr lang="ru-RU" dirty="0"/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C28947-011C-40A1-BCAD-18868000D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418" y="2133419"/>
            <a:ext cx="3315163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12458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3200" dirty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en-US" altLang="ru-RU" sz="32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>
                    <a:solidFill>
                      <a:schemeClr val="tx1"/>
                    </a:solidFill>
                  </a:rPr>
                  <a:t>; </a:t>
                </a:r>
                <a:r>
                  <a:rPr lang="ru-RU" altLang="ru-RU" sz="3200" dirty="0">
                    <a:solidFill>
                      <a:schemeClr val="tx1"/>
                    </a:solidFill>
                  </a:rPr>
                  <a:t>б)</a:t>
                </a:r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; </a:t>
                </a:r>
                <a:r>
                  <a:rPr lang="ru-RU" altLang="ru-RU" sz="32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3200" dirty="0"/>
                  <a:t>;</a:t>
                </a:r>
                <a:r>
                  <a:rPr lang="en-US" altLang="ru-RU" sz="3200" dirty="0"/>
                  <a:t> </a:t>
                </a:r>
                <a:r>
                  <a:rPr lang="ru-RU" altLang="ru-RU" sz="3200" dirty="0"/>
                  <a:t>г)</a:t>
                </a:r>
                <a:r>
                  <a:rPr lang="en-US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ru-RU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:r>
                  <a:rPr lang="ru-RU" altLang="ru-RU" sz="3200" dirty="0">
                    <a:solidFill>
                      <a:schemeClr val="tx1"/>
                    </a:solidFill>
                  </a:rPr>
                  <a:t>д)</a:t>
                </a:r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>
                    <a:solidFill>
                      <a:schemeClr val="tx1"/>
                    </a:solidFill>
                  </a:rPr>
                  <a:t>.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1245854"/>
              </a:xfrm>
              <a:prstGeom prst="rect">
                <a:avLst/>
              </a:prstGeom>
              <a:blipFill>
                <a:blip r:embed="rId3"/>
                <a:stretch>
                  <a:fillRect l="-1724" t="-1471" b="-112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987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2800" dirty="0"/>
                  <a:t> В правильной шестиугольной призме </a:t>
                </a:r>
                <a:r>
                  <a:rPr lang="en-US" sz="2800" i="1" dirty="0"/>
                  <a:t>ABCDEFA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D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E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F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векторы с началом и концом в вершинах призмы, равные вектору: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ru-RU" sz="2800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987595"/>
              </a:xfrm>
              <a:prstGeom prst="rect">
                <a:avLst/>
              </a:prstGeom>
              <a:blipFill>
                <a:blip r:embed="rId4"/>
                <a:stretch>
                  <a:fillRect l="-1461" t="-920" r="-1392" b="-7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7BA0D1-DB8D-45E2-8E38-5C8CC763F8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2549016"/>
            <a:ext cx="3238952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0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0" name="Text Box 6">
            <a:extLst>
              <a:ext uri="{FF2B5EF4-FFF2-40B4-BE49-F238E27FC236}">
                <a16:creationId xmlns:a16="http://schemas.microsoft.com/office/drawing/2014/main" id="{1B49B95E-6610-485F-AF89-35B5D087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8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sp>
        <p:nvSpPr>
          <p:cNvPr id="385047" name="Text Box 23">
            <a:extLst>
              <a:ext uri="{FF2B5EF4-FFF2-40B4-BE49-F238E27FC236}">
                <a16:creationId xmlns:a16="http://schemas.microsoft.com/office/drawing/2014/main" id="{94F5DFA0-0CC1-4376-B8C5-CE24457C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0411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Сколько различных векторов задают рёбра правильной шестиугольной призмы </a:t>
            </a:r>
            <a:r>
              <a:rPr lang="en-US" sz="2400" i="1" dirty="0"/>
              <a:t>ABCDEFA</a:t>
            </a:r>
            <a:r>
              <a:rPr lang="ru-RU" sz="2400" baseline="-25000" dirty="0"/>
              <a:t>1</a:t>
            </a:r>
            <a:r>
              <a:rPr lang="en-US" sz="2400" i="1" dirty="0"/>
              <a:t>B</a:t>
            </a:r>
            <a:r>
              <a:rPr lang="ru-RU" sz="2400" baseline="-25000" dirty="0"/>
              <a:t>1</a:t>
            </a:r>
            <a:r>
              <a:rPr lang="en-US" sz="2400" i="1" dirty="0"/>
              <a:t>C</a:t>
            </a:r>
            <a:r>
              <a:rPr lang="ru-RU" sz="2400" baseline="-25000" dirty="0"/>
              <a:t>1</a:t>
            </a:r>
            <a:r>
              <a:rPr lang="en-US" sz="2400" i="1" dirty="0"/>
              <a:t>D</a:t>
            </a:r>
            <a:r>
              <a:rPr lang="ru-RU" sz="2400" baseline="-25000" dirty="0"/>
              <a:t>1</a:t>
            </a:r>
            <a:r>
              <a:rPr lang="en-US" sz="2400" i="1" dirty="0"/>
              <a:t>E</a:t>
            </a:r>
            <a:r>
              <a:rPr lang="ru-RU" sz="2400" baseline="-25000" dirty="0"/>
              <a:t>1</a:t>
            </a:r>
            <a:r>
              <a:rPr lang="en-US" sz="2400" i="1" dirty="0"/>
              <a:t>F</a:t>
            </a:r>
            <a:r>
              <a:rPr lang="ru-RU" sz="2400" baseline="-25000" dirty="0"/>
              <a:t>1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?</a:t>
            </a:r>
            <a:r>
              <a:rPr lang="ru-RU" dirty="0"/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2420DFF-E679-46E7-97A6-87D91149C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224" y="2157246"/>
            <a:ext cx="3238952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544" y="5410200"/>
                <a:ext cx="8524056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32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5410200"/>
                <a:ext cx="8524056" cy="584775"/>
              </a:xfrm>
              <a:prstGeom prst="rect">
                <a:avLst/>
              </a:prstGeom>
              <a:blipFill>
                <a:blip r:embed="rId3"/>
                <a:stretch>
                  <a:fillRect l="-1502" t="-2105" b="-273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/>
                  <a:t>Для правильной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шестиугольной  призмы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упростите выражение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1556708"/>
              </a:xfrm>
              <a:prstGeom prst="rect">
                <a:avLst/>
              </a:prstGeom>
              <a:blipFill>
                <a:blip r:embed="rId4"/>
                <a:stretch>
                  <a:fillRect l="-1461" t="-784" r="-13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0875" name="Picture 11">
            <a:extLst>
              <a:ext uri="{FF2B5EF4-FFF2-40B4-BE49-F238E27FC236}">
                <a16:creationId xmlns:a16="http://schemas.microsoft.com/office/drawing/2014/main" id="{B327E5A6-4C06-4AA6-92AB-2B6AA60D0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081" y="2311400"/>
            <a:ext cx="352583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72373F0-10A2-4A70-A7CE-FBBC22EB3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3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8" name="Text Box 4">
            <a:extLst>
              <a:ext uri="{FF2B5EF4-FFF2-40B4-BE49-F238E27FC236}">
                <a16:creationId xmlns:a16="http://schemas.microsoft.com/office/drawing/2014/main" id="{22BC1C9D-E21E-4A69-8BD3-33C03808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10200"/>
            <a:ext cx="2160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а) 2; </a:t>
            </a:r>
            <a:endParaRPr lang="ru-RU" altLang="ru-RU" sz="3200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/>
                  <a:t>Для правильной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шестиугольной  призмы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все рёбра которой равны 1, найдите длину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461" t="-784" r="-1392" b="-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0875" name="Picture 11">
            <a:extLst>
              <a:ext uri="{FF2B5EF4-FFF2-40B4-BE49-F238E27FC236}">
                <a16:creationId xmlns:a16="http://schemas.microsoft.com/office/drawing/2014/main" id="{B327E5A6-4C06-4AA6-92AB-2B6AA60D0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081" y="2311400"/>
            <a:ext cx="352583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72373F0-10A2-4A70-A7CE-FBBC22EB3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62724A92-6393-4919-8EEC-1B6E0954A2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3768" y="5416411"/>
                <a:ext cx="1080120" cy="563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altLang="ru-RU" sz="28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62724A92-6393-4919-8EEC-1B6E0954A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5416411"/>
                <a:ext cx="1080120" cy="563744"/>
              </a:xfrm>
              <a:prstGeom prst="rect">
                <a:avLst/>
              </a:prstGeom>
              <a:blipFill>
                <a:blip r:embed="rId5"/>
                <a:stretch>
                  <a:fillRect l="-11236" t="-4348" b="-3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9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.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blipFill>
                <a:blip r:embed="rId3"/>
                <a:stretch>
                  <a:fillRect l="-1724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В треугольной призме </a:t>
                </a:r>
                <a:r>
                  <a:rPr lang="en-US" sz="2800" i="1" dirty="0"/>
                  <a:t>ABCA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векторы с началом и концом в вершинах призмы, равные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93B5C1-B542-43A3-AF4A-3F295C1D2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2339438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3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/>
                  <a:t> </a:t>
                </a:r>
                <a:r>
                  <a:rPr 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en-US" sz="2800" i="1"/>
                          <m:t>𝐴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en-US" sz="2800" i="1"/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. 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584775"/>
              </a:xfrm>
              <a:prstGeom prst="rect">
                <a:avLst/>
              </a:prstGeom>
              <a:blipFill>
                <a:blip r:embed="rId3"/>
                <a:stretch>
                  <a:fillRect l="-1379" t="-1042" b="-270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2800" dirty="0"/>
                  <a:t> В треугольной призме </a:t>
                </a:r>
                <a:r>
                  <a:rPr lang="en-US" sz="2800" i="1" dirty="0"/>
                  <a:t>ABCA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векторы с началом и концом в вершинах призмы, коллинеарные вектору: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ru-RU" sz="2800" i="1"/>
                          <m:t>𝐴</m:t>
                        </m:r>
                        <m:r>
                          <a:rPr lang="en-US" sz="2800" i="1"/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; б)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ru-RU" sz="2800" i="1"/>
                          <m:t>𝐵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𝐵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93B5C1-B542-43A3-AF4A-3F295C1D2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2339438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6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0" name="Text Box 6">
            <a:extLst>
              <a:ext uri="{FF2B5EF4-FFF2-40B4-BE49-F238E27FC236}">
                <a16:creationId xmlns:a16="http://schemas.microsoft.com/office/drawing/2014/main" id="{1B49B95E-6610-485F-AF89-35B5D087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8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sp>
        <p:nvSpPr>
          <p:cNvPr id="385047" name="Text Box 23">
            <a:extLst>
              <a:ext uri="{FF2B5EF4-FFF2-40B4-BE49-F238E27FC236}">
                <a16:creationId xmlns:a16="http://schemas.microsoft.com/office/drawing/2014/main" id="{94F5DFA0-0CC1-4376-B8C5-CE24457C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0411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Сколько различных векторов задают рёбра треугольной призмы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ABCA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?</a:t>
            </a:r>
            <a:r>
              <a:rPr lang="ru-RU" dirty="0"/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A0F9CE-31A9-47C4-836E-BBE120473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079316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2907432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3200" dirty="0"/>
                  <a:t>а)</a:t>
                </a:r>
                <a:r>
                  <a:rPr lang="en-US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3200" dirty="0"/>
              </a:p>
            </p:txBody>
          </p:sp>
        </mc:Choice>
        <mc:Fallback xmlns="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2907432" cy="647870"/>
              </a:xfrm>
              <a:prstGeom prst="rect">
                <a:avLst/>
              </a:prstGeom>
              <a:blipFill>
                <a:blip r:embed="rId3"/>
                <a:stretch>
                  <a:fillRect l="-5241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388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В треугольной призме </a:t>
                </a:r>
                <a:r>
                  <a:rPr lang="en-US" sz="2800" i="1" dirty="0"/>
                  <a:t>ABCA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 с началом и концом в вершинах призмы, равный вектору: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38819"/>
              </a:xfrm>
              <a:prstGeom prst="rect">
                <a:avLst/>
              </a:prstGeom>
              <a:blipFill>
                <a:blip r:embed="rId4"/>
                <a:stretch>
                  <a:fillRect l="-1461" t="-1190" r="-1392" b="-79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93B5C1-B542-43A3-AF4A-3F295C1D2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2339438"/>
            <a:ext cx="2907775" cy="2699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>
                <a:extLst>
                  <a:ext uri="{FF2B5EF4-FFF2-40B4-BE49-F238E27FC236}">
                    <a16:creationId xmlns:a16="http://schemas.microsoft.com/office/drawing/2014/main" id="{DB4431CD-CCA7-446E-B7F1-A8AEEB2EE9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5816" y="5486400"/>
                <a:ext cx="2907432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/>
                  <a:t>б)</a:t>
                </a:r>
                <a:r>
                  <a:rPr lang="en-US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en-US" altLang="ru-RU" sz="3200" dirty="0"/>
                  <a:t>.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6" name="Text Box 6">
                <a:extLst>
                  <a:ext uri="{FF2B5EF4-FFF2-40B4-BE49-F238E27FC236}">
                    <a16:creationId xmlns:a16="http://schemas.microsoft.com/office/drawing/2014/main" id="{DB4431CD-CCA7-446E-B7F1-A8AEEB2EE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5486400"/>
                <a:ext cx="2907432" cy="647870"/>
              </a:xfrm>
              <a:prstGeom prst="rect">
                <a:avLst/>
              </a:prstGeom>
              <a:blipFill>
                <a:blip r:embed="rId6"/>
                <a:stretch>
                  <a:fillRect l="-5241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7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2907432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.</a:t>
                </a:r>
                <a:endParaRPr lang="ru-RU" altLang="ru-RU" sz="3200" dirty="0"/>
              </a:p>
            </p:txBody>
          </p:sp>
        </mc:Choice>
        <mc:Fallback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2907432" cy="647870"/>
              </a:xfrm>
              <a:prstGeom prst="rect">
                <a:avLst/>
              </a:prstGeom>
              <a:blipFill>
                <a:blip r:embed="rId3"/>
                <a:stretch>
                  <a:fillRect l="-5241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В треугольной призме </a:t>
                </a:r>
                <a:r>
                  <a:rPr lang="en-US" sz="2800" i="1" dirty="0"/>
                  <a:t>ABCA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 с началом и концом в вершинах призмы, равный вектору: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93B5C1-B542-43A3-AF4A-3F295C1D2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2339438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4724" name="Text Box 4">
                <a:extLst>
                  <a:ext uri="{FF2B5EF4-FFF2-40B4-BE49-F238E27FC236}">
                    <a16:creationId xmlns:a16="http://schemas.microsoft.com/office/drawing/2014/main" id="{A3475D02-B207-4ED7-A886-A899C09F13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правильной треугольной призме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i="1" dirty="0"/>
                  <a:t>B</a:t>
                </a:r>
                <a:r>
                  <a:rPr lang="ru-RU" altLang="ru-RU" sz="2800" i="1" dirty="0"/>
                  <a:t>С</a:t>
                </a:r>
                <a:r>
                  <a:rPr lang="en-US" altLang="ru-RU" sz="2800" i="1" dirty="0"/>
                  <a:t>A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/>
                  <a:t>B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/>
                  <a:t>, все ребра которой равны 1,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4724" name="Text Box 4">
                <a:extLst>
                  <a:ext uri="{FF2B5EF4-FFF2-40B4-BE49-F238E27FC236}">
                    <a16:creationId xmlns:a16="http://schemas.microsoft.com/office/drawing/2014/main" id="{A3475D02-B207-4ED7-A886-A899C09F1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4726" name="Picture 6">
            <a:extLst>
              <a:ext uri="{FF2B5EF4-FFF2-40B4-BE49-F238E27FC236}">
                <a16:creationId xmlns:a16="http://schemas.microsoft.com/office/drawing/2014/main" id="{DABCDD5D-43EC-464F-AE44-2B555EA4C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070" y="1658913"/>
            <a:ext cx="294957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727" name="Group 7">
            <a:extLst>
              <a:ext uri="{FF2B5EF4-FFF2-40B4-BE49-F238E27FC236}">
                <a16:creationId xmlns:a16="http://schemas.microsoft.com/office/drawing/2014/main" id="{161FC38A-2331-4A4B-8EA4-00527AB2B74D}"/>
              </a:ext>
            </a:extLst>
          </p:cNvPr>
          <p:cNvGrpSpPr>
            <a:grpSpLocks/>
          </p:cNvGrpSpPr>
          <p:nvPr/>
        </p:nvGrpSpPr>
        <p:grpSpPr bwMode="auto">
          <a:xfrm>
            <a:off x="0" y="1679575"/>
            <a:ext cx="9144000" cy="4602163"/>
            <a:chOff x="0" y="1058"/>
            <a:chExt cx="5760" cy="28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4729" name="Rectangle 9">
                  <a:extLst>
                    <a:ext uri="{FF2B5EF4-FFF2-40B4-BE49-F238E27FC236}">
                      <a16:creationId xmlns:a16="http://schemas.microsoft.com/office/drawing/2014/main" id="{17D43C9C-2BBB-40CD-8F2E-26EF3B5C16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024"/>
                  <a:ext cx="5760" cy="9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Длина данного вектора равна длине вектора удвоенного вектора</a:t>
                  </a:r>
                  <a:r>
                    <a:rPr lang="en-US" altLang="ru-RU" sz="2800" dirty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e>
                      </m:ac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ru-RU" altLang="ru-RU" sz="2800" dirty="0"/>
                    <a:t>где </a:t>
                  </a:r>
                  <a:r>
                    <a:rPr lang="en-US" altLang="ru-RU" sz="2800" i="1" dirty="0"/>
                    <a:t>O</a:t>
                  </a:r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– середина отрезка </a:t>
                  </a:r>
                  <a:r>
                    <a:rPr lang="en-US" altLang="ru-RU" sz="2800" i="1" dirty="0"/>
                    <a:t>BC</a:t>
                  </a:r>
                  <a:r>
                    <a:rPr lang="en-US" altLang="ru-RU" sz="2800" dirty="0"/>
                    <a:t>.</a:t>
                  </a:r>
                  <a:r>
                    <a:rPr lang="ru-RU" altLang="ru-RU" sz="2800" dirty="0"/>
                    <a:t>Его длина равна</a:t>
                  </a:r>
                  <a:r>
                    <a:rPr lang="en-US" altLang="ru-RU" sz="2800" dirty="0"/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414729" name="Rectangle 9">
                  <a:extLst>
                    <a:ext uri="{FF2B5EF4-FFF2-40B4-BE49-F238E27FC236}">
                      <a16:creationId xmlns:a16="http://schemas.microsoft.com/office/drawing/2014/main" id="{17D43C9C-2BBB-40CD-8F2E-26EF3B5C16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24"/>
                  <a:ext cx="5760" cy="933"/>
                </a:xfrm>
                <a:prstGeom prst="rect">
                  <a:avLst/>
                </a:prstGeom>
                <a:blipFill>
                  <a:blip r:embed="rId5"/>
                  <a:stretch>
                    <a:fillRect l="-1333" t="-4545" r="-1333" b="-1074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14733" name="Picture 13">
              <a:extLst>
                <a:ext uri="{FF2B5EF4-FFF2-40B4-BE49-F238E27FC236}">
                  <a16:creationId xmlns:a16="http://schemas.microsoft.com/office/drawing/2014/main" id="{BB963731-6A43-4A53-8BF2-A5F0D09872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" y="1058"/>
              <a:ext cx="1858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8E0805B7-098A-4D65-B09D-CA68A6F38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8009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771" name="Group 3">
            <a:extLst>
              <a:ext uri="{FF2B5EF4-FFF2-40B4-BE49-F238E27FC236}">
                <a16:creationId xmlns:a16="http://schemas.microsoft.com/office/drawing/2014/main" id="{18A4323C-7A3E-43A3-AFAA-6A5D5FFBFC2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609600"/>
            <a:ext cx="9067800" cy="996950"/>
            <a:chOff x="48" y="384"/>
            <a:chExt cx="5712" cy="628"/>
          </a:xfrm>
        </p:grpSpPr>
        <p:sp>
          <p:nvSpPr>
            <p:cNvPr id="416772" name="Text Box 4">
              <a:extLst>
                <a:ext uri="{FF2B5EF4-FFF2-40B4-BE49-F238E27FC236}">
                  <a16:creationId xmlns:a16="http://schemas.microsoft.com/office/drawing/2014/main" id="{C8641C6B-BAF3-42EB-9841-88934A19B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84"/>
              <a:ext cx="571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В правильной треугольной призме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800" i="1" dirty="0"/>
                <a:t>B</a:t>
              </a:r>
              <a:r>
                <a:rPr lang="ru-RU" altLang="ru-RU" sz="2800" i="1" dirty="0"/>
                <a:t>С</a:t>
              </a:r>
              <a:r>
                <a:rPr lang="en-US" altLang="ru-RU" sz="2800" i="1" dirty="0"/>
                <a:t>A</a:t>
              </a:r>
              <a:r>
                <a:rPr lang="ru-RU" altLang="ru-RU" sz="2800" baseline="-25000" dirty="0"/>
                <a:t>1</a:t>
              </a:r>
              <a:r>
                <a:rPr lang="en-US" altLang="ru-RU" sz="2800" i="1" dirty="0"/>
                <a:t>B</a:t>
              </a:r>
              <a:r>
                <a:rPr lang="ru-RU" altLang="ru-RU" sz="2800" baseline="-25000" dirty="0"/>
                <a:t>1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800" dirty="0"/>
                <a:t>, все ребра которой равны 1,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найдите длину вектора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6773" name="Object 5">
                  <a:extLst>
                    <a:ext uri="{FF2B5EF4-FFF2-40B4-BE49-F238E27FC236}">
                      <a16:creationId xmlns:a16="http://schemas.microsoft.com/office/drawing/2014/main" id="{91CA8F53-68FB-43A0-9B34-26FFFF3D80AA}"/>
                    </a:ext>
                  </a:extLst>
                </p:cNvPr>
                <p:cNvSpPr txBox="1"/>
                <p:nvPr/>
              </p:nvSpPr>
              <p:spPr bwMode="auto">
                <a:xfrm>
                  <a:off x="4649" y="664"/>
                  <a:ext cx="949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416773" name="Object 5">
                  <a:extLst>
                    <a:ext uri="{FF2B5EF4-FFF2-40B4-BE49-F238E27FC236}">
                      <a16:creationId xmlns:a16="http://schemas.microsoft.com/office/drawing/2014/main" id="{91CA8F53-68FB-43A0-9B34-26FFFF3D80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9" y="664"/>
                  <a:ext cx="949" cy="3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6775" name="Rectangle 7">
                <a:extLst>
                  <a:ext uri="{FF2B5EF4-FFF2-40B4-BE49-F238E27FC236}">
                    <a16:creationId xmlns:a16="http://schemas.microsoft.com/office/drawing/2014/main" id="{5304692C-6BC4-4C50-96D6-026DA23F3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0" y="4976141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sz="2800" dirty="0"/>
                  <a:t>Длина данного вектора равна длине вектора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/>
                  <a:t> т. е. равна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6775" name="Rectangle 7">
                <a:extLst>
                  <a:ext uri="{FF2B5EF4-FFF2-40B4-BE49-F238E27FC236}">
                    <a16:creationId xmlns:a16="http://schemas.microsoft.com/office/drawing/2014/main" id="{5304692C-6BC4-4C50-96D6-026DA23F3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976141"/>
                <a:ext cx="9067800" cy="1009187"/>
              </a:xfrm>
              <a:prstGeom prst="rect">
                <a:avLst/>
              </a:prstGeom>
              <a:blipFill>
                <a:blip r:embed="rId4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6779" name="Picture 11">
            <a:extLst>
              <a:ext uri="{FF2B5EF4-FFF2-40B4-BE49-F238E27FC236}">
                <a16:creationId xmlns:a16="http://schemas.microsoft.com/office/drawing/2014/main" id="{C80C2ED1-186F-44B8-9B9C-40F944770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253" y="1820526"/>
            <a:ext cx="2789238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6780" name="Picture 12">
            <a:extLst>
              <a:ext uri="{FF2B5EF4-FFF2-40B4-BE49-F238E27FC236}">
                <a16:creationId xmlns:a16="http://schemas.microsoft.com/office/drawing/2014/main" id="{EC968C8F-3155-4EB9-9D22-99AB3E1AA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07950"/>
            <a:ext cx="2789238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9D7E05DA-16E5-4E92-AFB1-F40BD46C0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8009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0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правильной треугольной призме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i="1" dirty="0"/>
                  <a:t>B</a:t>
                </a:r>
                <a:r>
                  <a:rPr lang="ru-RU" altLang="ru-RU" sz="2800" i="1" dirty="0"/>
                  <a:t>С</a:t>
                </a:r>
                <a:r>
                  <a:rPr lang="en-US" altLang="ru-RU" sz="2800" i="1" dirty="0"/>
                  <a:t>A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/>
                  <a:t>B</a:t>
                </a:r>
                <a:r>
                  <a:rPr lang="ru-RU" altLang="ru-RU" sz="2800" baseline="-25000" dirty="0"/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/>
                  <a:t>, все ребра которой равны 1,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8822" name="Picture 6">
            <a:extLst>
              <a:ext uri="{FF2B5EF4-FFF2-40B4-BE49-F238E27FC236}">
                <a16:creationId xmlns:a16="http://schemas.microsoft.com/office/drawing/2014/main" id="{4AD1CBCD-E023-4697-AB6B-B27F74D2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194" y="1839024"/>
            <a:ext cx="28844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8823" name="Group 7">
            <a:extLst>
              <a:ext uri="{FF2B5EF4-FFF2-40B4-BE49-F238E27FC236}">
                <a16:creationId xmlns:a16="http://schemas.microsoft.com/office/drawing/2014/main" id="{7E02CBBA-8DC0-45BC-9CCF-6A41115C4C31}"/>
              </a:ext>
            </a:extLst>
          </p:cNvPr>
          <p:cNvGrpSpPr>
            <a:grpSpLocks/>
          </p:cNvGrpSpPr>
          <p:nvPr/>
        </p:nvGrpSpPr>
        <p:grpSpPr bwMode="auto">
          <a:xfrm>
            <a:off x="0" y="1832527"/>
            <a:ext cx="8955088" cy="4341815"/>
            <a:chOff x="9" y="1173"/>
            <a:chExt cx="5641" cy="27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" y="3272"/>
                  <a:ext cx="5641" cy="6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sz="2800" dirty="0"/>
                    <a:t>Длина данного вектора равна длине вектора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altLang="ru-RU" sz="2800" dirty="0"/>
                    <a:t>, т. е.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" y="3272"/>
                  <a:ext cx="5641" cy="636"/>
                </a:xfrm>
                <a:prstGeom prst="rect">
                  <a:avLst/>
                </a:prstGeom>
                <a:blipFill>
                  <a:blip r:embed="rId5"/>
                  <a:stretch>
                    <a:fillRect l="-1361" t="-6024" r="-1361" b="-1566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18829" name="Picture 13">
              <a:extLst>
                <a:ext uri="{FF2B5EF4-FFF2-40B4-BE49-F238E27FC236}">
                  <a16:creationId xmlns:a16="http://schemas.microsoft.com/office/drawing/2014/main" id="{AD3DC6E8-0673-4593-9F12-FF29CC64D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4" y="1173"/>
              <a:ext cx="1817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DE5DE9C1-777E-47D7-A0B0-AE6E7E873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8009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1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726</Words>
  <Application>Microsoft Office PowerPoint</Application>
  <PresentationFormat>Экран (4:3)</PresentationFormat>
  <Paragraphs>76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Times New Roman</vt:lpstr>
      <vt:lpstr>Оформление по умолчанию</vt:lpstr>
      <vt:lpstr>9б. ВЕКТОРЫ (Призма, пирамида)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106</cp:revision>
  <dcterms:created xsi:type="dcterms:W3CDTF">2008-04-30T05:51:18Z</dcterms:created>
  <dcterms:modified xsi:type="dcterms:W3CDTF">2022-04-04T07:01:49Z</dcterms:modified>
</cp:coreProperties>
</file>