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2" r:id="rId3"/>
    <p:sldId id="288" r:id="rId4"/>
    <p:sldId id="289" r:id="rId5"/>
    <p:sldId id="290" r:id="rId6"/>
    <p:sldId id="303" r:id="rId7"/>
    <p:sldId id="306" r:id="rId8"/>
    <p:sldId id="304" r:id="rId9"/>
    <p:sldId id="287" r:id="rId10"/>
    <p:sldId id="293" r:id="rId11"/>
    <p:sldId id="274" r:id="rId12"/>
    <p:sldId id="308" r:id="rId13"/>
    <p:sldId id="309" r:id="rId14"/>
    <p:sldId id="312" r:id="rId15"/>
    <p:sldId id="260" r:id="rId16"/>
    <p:sldId id="310" r:id="rId17"/>
    <p:sldId id="311" r:id="rId18"/>
    <p:sldId id="291" r:id="rId19"/>
    <p:sldId id="29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3300"/>
    <a:srgbClr val="FF7C8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94" autoAdjust="0"/>
    <p:restoredTop sz="90929"/>
  </p:normalViewPr>
  <p:slideViewPr>
    <p:cSldViewPr>
      <p:cViewPr varScale="1">
        <p:scale>
          <a:sx n="95" d="100"/>
          <a:sy n="95" d="100"/>
        </p:scale>
        <p:origin x="1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8A7FA3E-DC6B-46DC-B3FB-9338AAA85E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0192AA1-F980-4764-B132-9081B03764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AA7684B6-2D82-4173-99AD-CBE52982C3B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B1878DC0-E784-461D-A011-A870F76627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C4408CE4-9BDA-498D-A704-F24CDF316B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93DAACDA-B3D8-41F3-8A5E-57151EDB20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24CFD5-4D42-409F-9E19-E655E50F73E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4293D-4DEA-4238-840C-2724DF7BE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544A45-B3F4-476F-A705-54026BA2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79D549-299B-4503-8669-F33FCAD6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2FA36C-1462-42AA-A575-32249272E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0DF6FD-EE13-4C1B-A479-7C0E652D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E2B65-609A-4105-B1F6-88F355F508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687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442F7-2FA8-4704-91A4-42D18146D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40BE8EF-0C63-4DE4-B4E0-831993B7A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D83765-437F-4D9E-8352-F2631AC4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0AEB79-18AF-4251-8FB9-DC28D9EB0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CC6F72-AA83-4A4F-9C0E-002660BA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7AE38-580E-46EF-BC5E-5332827AA1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061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0D4524F-1167-4A5D-9DAA-574351DC0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10F11F-468E-436B-9FF7-2406755C1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014551-C462-46A5-B37B-AAA987F6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5282BE-815B-466D-9882-C047E36E8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B61EEA-255D-4B93-BDDE-6FC0945F6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D4F43-28CB-4FA3-9787-392643CF3E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663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B5440-A32B-4D9D-8BC4-A43239F0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E2609E-B266-42CA-BC5F-A4CFDA97E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487834-B2B0-49CF-9B01-98A9EAB5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674CAB-E671-45D6-B278-F0F3FA44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D0CA53-3A73-4415-8A44-341D00AB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E00C1-E846-48D3-8AD0-2B2D70E12A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649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18ABE-CDB2-4F37-9EC3-FB004346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D94F53-EEAB-4558-A897-889F882AC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4A775A-2C25-4B2E-B62D-F5AFB75B1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C8A1CB-12A9-49C4-9A14-09180B865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A83F5C-3B01-4492-A4D0-834D2458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579CC-FCFA-4134-9591-E4D4EC5372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89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3FC1D8-E943-4B3D-AE06-2D924B506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508185-DBAA-4808-A3F8-65EA934B2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025177-C7E1-47E3-8744-40EFD4DAA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E82056-F4D8-403A-A121-CB6DCA420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89791C-0F10-4D2E-8200-B14F2E2C3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824D42-92F3-43ED-81CC-A36CFABA7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CAC84-1B15-4F96-8ADB-4E5E9D4B7C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70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4510A1-937B-48B1-85A6-BBA86337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85C2B9-F31E-431F-BC6D-F1368A226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60314D-779A-4DA2-86BE-CD8D3F1E3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81DFEB-9B35-43BA-958E-1FD423AF3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5782D1-A974-4E8B-9753-DE885E0ED9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A1334C-CB0D-42BA-8787-3E9889D2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C2F91D6-61B6-4CD1-9332-5D6843609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AA2CCF0-83DF-4F85-AB95-8CF1E26E8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9679F-5701-45B0-B2FC-EB2269A55E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632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26E82F-0172-45D0-A847-589FF59E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98E4A4F-3C6D-41FE-934C-05AE8D14C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37A51A-0E74-4A15-8220-D1EEB51C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019536-4B70-430A-827F-4D99497AD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9E8D1-3A92-416C-BA1D-2D4A0E5FC9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073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77518C4-0509-4E82-8240-DDBB2A4F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AF41E9F-48E9-4B2A-9846-F1B14BFA3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F5A4AB-0BB2-483A-A871-253A4EA2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901F4-377A-4751-80CE-B471B6A4E2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958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9FF48-CB60-4EFB-8054-D133EE82B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CE950-D100-4523-9640-8E80C5110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7059D98-B7BF-444A-ACF6-06A0EA41C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F6D570-7D45-4F35-B2EA-E85FBC39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884720-79D5-4007-8338-EA6860B65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246EA6-7ED7-4454-9165-F8C0FF2D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07C91-98EE-45CB-9E6A-98B16B5A21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374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20B11-25C0-40E2-AB3D-21DF87F3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45BA22F-4F33-41CF-AD17-E6258F070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25F226-DB55-4675-9B86-33F806140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8B3B87-5896-4BF9-AC29-9B5AD0B87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3C7A89-B9F2-4938-ABB6-99A3759D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B105B9-16BB-4B64-BBE8-15B3419CF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97022-DECC-43C9-A086-0DC10A58A9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209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D34945-6C91-4322-9ACB-3FD92777C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A8A1B03-0733-4FAD-B837-EB6651BC4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E5A981F-8985-4DCF-92AD-213D0DAA92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37BA9F7-04BA-4BD7-8667-EEECBED759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21D0A1-D441-4844-A329-BCCA734A1C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96A708-C2DB-497E-ABFA-BAABA1F0F03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" name="Rectangle 64">
            <a:extLst>
              <a:ext uri="{FF2B5EF4-FFF2-40B4-BE49-F238E27FC236}">
                <a16:creationId xmlns:a16="http://schemas.microsoft.com/office/drawing/2014/main" id="{907F718F-372B-4926-8026-8A1B3161750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1340768"/>
            <a:ext cx="8856984" cy="1728192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6</a:t>
            </a:r>
            <a:r>
              <a:rPr lang="ru-RU" altLang="ru-RU">
                <a:solidFill>
                  <a:srgbClr val="FF3300"/>
                </a:solidFill>
              </a:rPr>
              <a:t>а</a:t>
            </a:r>
            <a:r>
              <a:rPr lang="en-US" altLang="ru-RU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СКРЕЩИВАЮЩИЕСЯ ПРЯМЫЕ</a:t>
            </a:r>
            <a:br>
              <a:rPr lang="en-US" altLang="ru-RU" dirty="0">
                <a:solidFill>
                  <a:srgbClr val="FF3300"/>
                </a:solidFill>
              </a:rPr>
            </a:br>
            <a:r>
              <a:rPr lang="en-US" altLang="ru-RU" dirty="0">
                <a:solidFill>
                  <a:srgbClr val="FF3300"/>
                </a:solidFill>
              </a:rPr>
              <a:t>(</a:t>
            </a:r>
            <a:r>
              <a:rPr lang="ru-RU" altLang="ru-RU" dirty="0">
                <a:solidFill>
                  <a:srgbClr val="FF3300"/>
                </a:solidFill>
              </a:rPr>
              <a:t>Тетраэдр, куб)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>
            <a:extLst>
              <a:ext uri="{FF2B5EF4-FFF2-40B4-BE49-F238E27FC236}">
                <a16:creationId xmlns:a16="http://schemas.microsoft.com/office/drawing/2014/main" id="{051583E8-516B-4C19-8C03-367508C52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339725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87" name="Text Box 3">
            <a:extLst>
              <a:ext uri="{FF2B5EF4-FFF2-40B4-BE49-F238E27FC236}">
                <a16:creationId xmlns:a16="http://schemas.microsoft.com/office/drawing/2014/main" id="{591A2F49-4A70-4B77-BB8A-CB97570E2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тетраэдре </a:t>
            </a:r>
            <a:r>
              <a:rPr lang="en-US" altLang="ru-RU" sz="2800" i="1" dirty="0"/>
              <a:t>ABCD</a:t>
            </a:r>
            <a:r>
              <a:rPr lang="ru-RU" altLang="ru-RU" sz="2800" i="1" dirty="0"/>
              <a:t> </a:t>
            </a:r>
            <a:r>
              <a:rPr lang="ru-RU" altLang="ru-RU" sz="2800" dirty="0"/>
              <a:t>укажите пары скрещивающихся ребер.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B3F5469B-2A69-4BF0-90E0-C93715DD8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334000"/>
            <a:ext cx="685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rgbClr val="FF7C80"/>
                </a:solidFill>
              </a:rPr>
              <a:t> </a:t>
            </a:r>
            <a:r>
              <a:rPr lang="en-US" altLang="ru-RU" sz="2800" i="1"/>
              <a:t>AB </a:t>
            </a:r>
            <a:r>
              <a:rPr lang="ru-RU" altLang="ru-RU" sz="2800"/>
              <a:t>и </a:t>
            </a:r>
            <a:r>
              <a:rPr lang="en-US" altLang="ru-RU" sz="2800" i="1"/>
              <a:t>CD</a:t>
            </a:r>
            <a:r>
              <a:rPr lang="en-US" altLang="ru-RU" sz="2800"/>
              <a:t>; </a:t>
            </a:r>
            <a:r>
              <a:rPr lang="en-US" altLang="ru-RU" sz="2800" i="1"/>
              <a:t>BC </a:t>
            </a:r>
            <a:r>
              <a:rPr lang="ru-RU" altLang="ru-RU" sz="2800"/>
              <a:t>и </a:t>
            </a:r>
            <a:r>
              <a:rPr lang="en-US" altLang="ru-RU" sz="2800" i="1"/>
              <a:t>AD</a:t>
            </a:r>
            <a:r>
              <a:rPr lang="en-US" altLang="ru-RU" sz="2800"/>
              <a:t>; </a:t>
            </a:r>
            <a:r>
              <a:rPr lang="en-US" altLang="ru-RU" sz="2800" i="1"/>
              <a:t>AC </a:t>
            </a:r>
            <a:r>
              <a:rPr lang="ru-RU" altLang="ru-RU" sz="2800"/>
              <a:t>и </a:t>
            </a:r>
            <a:r>
              <a:rPr lang="en-US" altLang="ru-RU" sz="2800" i="1"/>
              <a:t>BD</a:t>
            </a:r>
            <a:r>
              <a:rPr lang="en-US" altLang="ru-RU" sz="2800"/>
              <a:t>.</a:t>
            </a:r>
            <a:endParaRPr lang="ru-RU" altLang="ru-RU" sz="2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365EFB-D94C-492E-965B-E3D511972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6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01110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0053DD77-9658-4AE8-AA01-8C2F1BA48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493603"/>
            <a:ext cx="91085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/>
              <a:t> Скрещиваются</a:t>
            </a:r>
            <a:r>
              <a:rPr lang="ru-RU" altLang="ru-RU" sz="1800" dirty="0"/>
              <a:t>.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B973D67D-9CD7-4D34-A32C-3ADCFF498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33400"/>
            <a:ext cx="9108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Как в пространстве расположены прямые </a:t>
            </a:r>
            <a:r>
              <a:rPr lang="en-US" altLang="ru-RU" i="1" dirty="0"/>
              <a:t>AD </a:t>
            </a:r>
            <a:r>
              <a:rPr lang="ru-RU" altLang="ru-RU" dirty="0"/>
              <a:t>и </a:t>
            </a:r>
            <a:r>
              <a:rPr lang="en-US" altLang="ru-RU" i="1" dirty="0"/>
              <a:t>BC</a:t>
            </a:r>
            <a:r>
              <a:rPr lang="ru-RU" altLang="ru-RU" dirty="0"/>
              <a:t>, проведённые через вершины тетраэдра?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DA1C91-726B-4D67-A3CE-E33EB0645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7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A0D232A-2838-2E13-192D-81725D734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0970" y="1552313"/>
            <a:ext cx="4182059" cy="375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4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0053DD77-9658-4AE8-AA01-8C2F1BA48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493603"/>
            <a:ext cx="91085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/>
              <a:t> Скрещиваются</a:t>
            </a:r>
            <a:r>
              <a:rPr lang="ru-RU" altLang="ru-RU" sz="1800" dirty="0"/>
              <a:t>.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B973D67D-9CD7-4D34-A32C-3ADCFF498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33400"/>
            <a:ext cx="9108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Как в пространстве расположены прямые </a:t>
            </a:r>
            <a:r>
              <a:rPr lang="en-US" altLang="ru-RU" i="1" dirty="0"/>
              <a:t>DE </a:t>
            </a:r>
            <a:r>
              <a:rPr lang="ru-RU" altLang="ru-RU" dirty="0"/>
              <a:t>и </a:t>
            </a:r>
            <a:r>
              <a:rPr lang="en-US" altLang="ru-RU" i="1" dirty="0"/>
              <a:t>BF</a:t>
            </a:r>
            <a:r>
              <a:rPr lang="ru-RU" altLang="ru-RU" dirty="0"/>
              <a:t>, проведённые через вершины тетраэдра</a:t>
            </a:r>
            <a:r>
              <a:rPr lang="en-US" altLang="ru-RU" dirty="0"/>
              <a:t> </a:t>
            </a:r>
            <a:r>
              <a:rPr lang="ru-RU" altLang="ru-RU" dirty="0"/>
              <a:t>и середины рёбер </a:t>
            </a:r>
            <a:r>
              <a:rPr lang="en-US" altLang="ru-RU" i="1" dirty="0"/>
              <a:t>AB </a:t>
            </a:r>
            <a:r>
              <a:rPr lang="ru-RU" altLang="ru-RU" dirty="0"/>
              <a:t>и </a:t>
            </a:r>
            <a:r>
              <a:rPr lang="en-US" altLang="ru-RU" i="1" dirty="0"/>
              <a:t>CD</a:t>
            </a:r>
            <a:r>
              <a:rPr lang="ru-RU" altLang="ru-RU" dirty="0"/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DA1C91-726B-4D67-A3CE-E33EB0645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8</a:t>
            </a:r>
            <a:endParaRPr lang="ru-RU" alt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1F5423A-1775-7FFA-E77C-BC4FEAB9E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471" y="1809524"/>
            <a:ext cx="3639058" cy="323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3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0053DD77-9658-4AE8-AA01-8C2F1BA48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493603"/>
            <a:ext cx="91085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/>
              <a:t> Скрещиваются</a:t>
            </a:r>
            <a:r>
              <a:rPr lang="ru-RU" altLang="ru-RU" sz="1800" dirty="0"/>
              <a:t>.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B973D67D-9CD7-4D34-A32C-3ADCFF498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33400"/>
            <a:ext cx="9108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Как в пространстве расположены прямые </a:t>
            </a:r>
            <a:r>
              <a:rPr lang="en-US" altLang="ru-RU" i="1" dirty="0"/>
              <a:t>EG </a:t>
            </a:r>
            <a:r>
              <a:rPr lang="ru-RU" altLang="ru-RU" dirty="0"/>
              <a:t>и </a:t>
            </a:r>
            <a:r>
              <a:rPr lang="en-US" altLang="ru-RU" i="1" dirty="0"/>
              <a:t>FH</a:t>
            </a:r>
            <a:r>
              <a:rPr lang="ru-RU" altLang="ru-RU" dirty="0"/>
              <a:t>, проведённые через вершины тетраэдра</a:t>
            </a:r>
            <a:r>
              <a:rPr lang="en-US" altLang="ru-RU" dirty="0"/>
              <a:t> </a:t>
            </a:r>
            <a:r>
              <a:rPr lang="ru-RU" altLang="ru-RU" dirty="0"/>
              <a:t>и середины рёбер </a:t>
            </a:r>
            <a:r>
              <a:rPr lang="en-US" altLang="ru-RU" i="1" dirty="0"/>
              <a:t>AB </a:t>
            </a:r>
            <a:r>
              <a:rPr lang="ru-RU" altLang="ru-RU" dirty="0"/>
              <a:t>и </a:t>
            </a:r>
            <a:r>
              <a:rPr lang="en-US" altLang="ru-RU" i="1" dirty="0"/>
              <a:t>CD</a:t>
            </a:r>
            <a:r>
              <a:rPr lang="ru-RU" altLang="ru-RU" dirty="0"/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DA1C91-726B-4D67-A3CE-E33EB0645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9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1ABF658-5968-24BF-962D-F23A58ABC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550" y="1790471"/>
            <a:ext cx="3762900" cy="327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59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0053DD77-9658-4AE8-AA01-8C2F1BA48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493603"/>
            <a:ext cx="91085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/>
              <a:t> Скрещиваются</a:t>
            </a:r>
            <a:r>
              <a:rPr lang="ru-RU" altLang="ru-RU" sz="1800" dirty="0"/>
              <a:t>.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B973D67D-9CD7-4D34-A32C-3ADCFF498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33400"/>
            <a:ext cx="9108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Как в пространстве расположены прямые </a:t>
            </a:r>
            <a:r>
              <a:rPr lang="en-US" altLang="ru-RU" i="1" dirty="0"/>
              <a:t>EF </a:t>
            </a:r>
            <a:r>
              <a:rPr lang="ru-RU" altLang="ru-RU" dirty="0"/>
              <a:t>и </a:t>
            </a:r>
            <a:r>
              <a:rPr lang="en-US" altLang="ru-RU" i="1" dirty="0"/>
              <a:t>GH</a:t>
            </a:r>
            <a:r>
              <a:rPr lang="ru-RU" altLang="ru-RU" dirty="0"/>
              <a:t>, проведённые через вершины тетраэдра</a:t>
            </a:r>
            <a:r>
              <a:rPr lang="en-US" altLang="ru-RU" dirty="0"/>
              <a:t> </a:t>
            </a:r>
            <a:r>
              <a:rPr lang="ru-RU" altLang="ru-RU" dirty="0"/>
              <a:t>и середины рёбер </a:t>
            </a:r>
            <a:r>
              <a:rPr lang="en-US" altLang="ru-RU" i="1" dirty="0"/>
              <a:t>AB </a:t>
            </a:r>
            <a:r>
              <a:rPr lang="ru-RU" altLang="ru-RU" dirty="0"/>
              <a:t>и </a:t>
            </a:r>
            <a:r>
              <a:rPr lang="en-US" altLang="ru-RU" i="1" dirty="0"/>
              <a:t>CD</a:t>
            </a:r>
            <a:r>
              <a:rPr lang="ru-RU" altLang="ru-RU" dirty="0"/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DA1C91-726B-4D67-A3CE-E33EB0645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10</a:t>
            </a:r>
            <a:endParaRPr lang="ru-RU" alt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C3962F5-9620-AED1-A822-603C101A2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839" y="1776182"/>
            <a:ext cx="3734321" cy="330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3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74DDF390-55DD-4CE1-BCA9-F20A15F97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05400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/>
              <a:t> Скрещиваются</a:t>
            </a:r>
            <a:r>
              <a:rPr lang="ru-RU" altLang="ru-RU" sz="1800" dirty="0"/>
              <a:t>.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B5A277AB-3BEA-4154-8648-10925D013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Как в пространстве расположены прямые </a:t>
            </a:r>
            <a:r>
              <a:rPr lang="en-US" altLang="ru-RU" i="1" dirty="0"/>
              <a:t>AB</a:t>
            </a:r>
            <a:r>
              <a:rPr lang="en-US" altLang="ru-RU" baseline="-25000" dirty="0"/>
              <a:t>1</a:t>
            </a:r>
            <a:r>
              <a:rPr lang="en-US" altLang="ru-RU" i="1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BC</a:t>
            </a:r>
            <a:r>
              <a:rPr lang="en-US" altLang="ru-RU" baseline="-25000" dirty="0"/>
              <a:t>1</a:t>
            </a:r>
            <a:r>
              <a:rPr lang="ru-RU" altLang="ru-RU" dirty="0"/>
              <a:t>, проведённые через вершины куба </a:t>
            </a:r>
            <a:r>
              <a:rPr lang="en-US" altLang="ru-RU" i="1" dirty="0"/>
              <a:t>A</a:t>
            </a:r>
            <a:r>
              <a:rPr lang="en-US" altLang="ru-RU" dirty="0"/>
              <a:t>…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4E04D6-27F0-440A-9A89-921D1F9C7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11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F9C4932-5896-4833-86E0-3B04B6C0A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892" y="1861919"/>
            <a:ext cx="3696216" cy="313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04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74DDF390-55DD-4CE1-BCA9-F20A15F97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05400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/>
              <a:t> Скрещиваются</a:t>
            </a:r>
            <a:r>
              <a:rPr lang="ru-RU" altLang="ru-RU" sz="1800" dirty="0"/>
              <a:t>.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B5A277AB-3BEA-4154-8648-10925D013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08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Как в пространстве расположены прямые </a:t>
            </a:r>
            <a:r>
              <a:rPr lang="en-US" altLang="ru-RU" i="1" dirty="0"/>
              <a:t>EF </a:t>
            </a:r>
            <a:r>
              <a:rPr lang="ru-RU" altLang="ru-RU" dirty="0"/>
              <a:t>и </a:t>
            </a:r>
            <a:r>
              <a:rPr lang="en-US" altLang="ru-RU" i="1" dirty="0"/>
              <a:t>GH</a:t>
            </a:r>
            <a:r>
              <a:rPr lang="ru-RU" altLang="ru-RU" dirty="0"/>
              <a:t>, проведенные в плоскостях граней куба </a:t>
            </a:r>
            <a:r>
              <a:rPr lang="en-US" altLang="ru-RU" i="1" dirty="0"/>
              <a:t>A</a:t>
            </a:r>
            <a:r>
              <a:rPr lang="en-US" altLang="ru-RU" dirty="0"/>
              <a:t>…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4E04D6-27F0-440A-9A89-921D1F9C7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2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58372A2-9CB5-CE32-2A4B-6D1F8D656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1752600"/>
            <a:ext cx="3553321" cy="306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0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74DDF390-55DD-4CE1-BCA9-F20A15F97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05400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/>
              <a:t> Скрещиваются</a:t>
            </a:r>
            <a:r>
              <a:rPr lang="ru-RU" altLang="ru-RU" sz="1800" dirty="0"/>
              <a:t>.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B5A277AB-3BEA-4154-8648-10925D013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0121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Как в пространстве расположены прямые </a:t>
            </a:r>
            <a:r>
              <a:rPr lang="en-US" altLang="ru-RU" i="1" dirty="0"/>
              <a:t>AB</a:t>
            </a:r>
            <a:r>
              <a:rPr lang="en-US" altLang="ru-RU" baseline="-25000" dirty="0"/>
              <a:t>1</a:t>
            </a:r>
            <a:r>
              <a:rPr lang="en-US" altLang="ru-RU" i="1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BC</a:t>
            </a:r>
            <a:r>
              <a:rPr lang="en-US" altLang="ru-RU" baseline="-25000" dirty="0"/>
              <a:t>1</a:t>
            </a:r>
            <a:r>
              <a:rPr lang="ru-RU" altLang="ru-RU" dirty="0"/>
              <a:t>, проведённые через вершины</a:t>
            </a:r>
            <a:r>
              <a:rPr lang="en-US" altLang="ru-RU" dirty="0"/>
              <a:t> </a:t>
            </a:r>
            <a:r>
              <a:rPr lang="ru-RU" altLang="ru-RU" dirty="0"/>
              <a:t>и центры граней куба </a:t>
            </a:r>
            <a:r>
              <a:rPr lang="en-US" altLang="ru-RU" i="1" dirty="0"/>
              <a:t>A</a:t>
            </a:r>
            <a:r>
              <a:rPr lang="en-US" altLang="ru-RU" dirty="0"/>
              <a:t>…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4E04D6-27F0-440A-9A89-921D1F9C7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13</a:t>
            </a:r>
            <a:endParaRPr lang="ru-RU" alt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EAADF70-C7E0-3D7C-3970-A8BAA304A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1900024"/>
            <a:ext cx="3505689" cy="305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3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>
            <a:extLst>
              <a:ext uri="{FF2B5EF4-FFF2-40B4-BE49-F238E27FC236}">
                <a16:creationId xmlns:a16="http://schemas.microsoft.com/office/drawing/2014/main" id="{512F175F-3019-4D57-98F4-7C59FE87F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39" name="Text Box 3">
            <a:extLst>
              <a:ext uri="{FF2B5EF4-FFF2-40B4-BE49-F238E27FC236}">
                <a16:creationId xmlns:a16="http://schemas.microsoft.com/office/drawing/2014/main" id="{D174B835-9B99-4EF3-A60B-3432EBDAB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1816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/>
              <a:t>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/>
              <a:t>; 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; </a:t>
            </a:r>
            <a:r>
              <a:rPr lang="en-US" altLang="ru-RU" i="1"/>
              <a:t>DD</a:t>
            </a:r>
            <a:r>
              <a:rPr lang="en-US" altLang="ru-RU" baseline="-25000"/>
              <a:t>1</a:t>
            </a:r>
            <a:r>
              <a:rPr lang="en-US" altLang="ru-RU"/>
              <a:t>; </a:t>
            </a:r>
            <a:r>
              <a:rPr lang="en-US" altLang="ru-RU" i="1"/>
              <a:t>CC</a:t>
            </a:r>
            <a:r>
              <a:rPr lang="en-US" altLang="ru-RU" baseline="-25000"/>
              <a:t>1</a:t>
            </a:r>
            <a:r>
              <a:rPr lang="en-US" altLang="ru-RU"/>
              <a:t>.</a:t>
            </a:r>
            <a:endParaRPr lang="ru-RU" altLang="ru-RU"/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96A90A02-B2FE-419F-8EE3-6DA19DE85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Назовите прямые, проходящие через вершины куба </a:t>
            </a:r>
            <a:r>
              <a:rPr lang="en-US" altLang="ru-RU" i="1" dirty="0"/>
              <a:t>ABCDA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 и скрещивающиеся с  прямой </a:t>
            </a:r>
            <a:r>
              <a:rPr lang="en-US" altLang="ru-RU" i="1" dirty="0"/>
              <a:t>AB</a:t>
            </a:r>
            <a:r>
              <a:rPr lang="ru-RU" altLang="ru-RU" dirty="0"/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CFDD49-5C33-41A6-9326-DE1E82BCD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4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>
            <a:extLst>
              <a:ext uri="{FF2B5EF4-FFF2-40B4-BE49-F238E27FC236}">
                <a16:creationId xmlns:a16="http://schemas.microsoft.com/office/drawing/2014/main" id="{A6A191E6-F791-49C5-B7F1-309FF4D89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0964" name="Text Box 4">
                <a:extLst>
                  <a:ext uri="{FF2B5EF4-FFF2-40B4-BE49-F238E27FC236}">
                    <a16:creationId xmlns:a16="http://schemas.microsoft.com/office/drawing/2014/main" id="{DED1A8E9-0D4C-4E74-859C-A7F0435E1D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0825" y="4495800"/>
                <a:ext cx="7978775" cy="1755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Решение:</a:t>
                </a:r>
                <a:r>
                  <a:rPr lang="ru-RU" altLang="ru-RU" dirty="0">
                    <a:solidFill>
                      <a:srgbClr val="FF7C80"/>
                    </a:solidFill>
                  </a:rPr>
                  <a:t> </a:t>
                </a:r>
                <a:r>
                  <a:rPr lang="ru-RU" altLang="ru-RU" dirty="0"/>
                  <a:t>Каждое ребро участвует в четырех парах скрещивающихся прямых. У куба имеется 12 ребер. Следовательно, искомое число пар параллельных прямых равно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∙4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=24.</m:t>
                    </m:r>
                  </m:oMath>
                </a14:m>
                <a:endParaRPr lang="ru-RU" altLang="ru-RU" dirty="0"/>
              </a:p>
            </p:txBody>
          </p:sp>
        </mc:Choice>
        <mc:Fallback xmlns="">
          <p:sp>
            <p:nvSpPr>
              <p:cNvPr id="40964" name="Text Box 4">
                <a:extLst>
                  <a:ext uri="{FF2B5EF4-FFF2-40B4-BE49-F238E27FC236}">
                    <a16:creationId xmlns:a16="http://schemas.microsoft.com/office/drawing/2014/main" id="{DED1A8E9-0D4C-4E74-859C-A7F0435E1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4495800"/>
                <a:ext cx="7978775" cy="1755775"/>
              </a:xfrm>
              <a:prstGeom prst="rect">
                <a:avLst/>
              </a:prstGeom>
              <a:blipFill>
                <a:blip r:embed="rId3"/>
                <a:stretch>
                  <a:fillRect l="-1146" t="-2778" r="-1222" b="-3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66" name="Text Box 6">
            <a:extLst>
              <a:ext uri="{FF2B5EF4-FFF2-40B4-BE49-F238E27FC236}">
                <a16:creationId xmlns:a16="http://schemas.microsoft.com/office/drawing/2014/main" id="{92451696-0A92-4B1D-B898-BF6F89426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33400"/>
            <a:ext cx="805428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пар скрещивающихся прямых, содержащих ребра 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? 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FFEC84-621C-408B-910A-EB8901F05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15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81EDAEB7-EA79-4CEF-8633-275FEAB08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66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Определение.</a:t>
            </a:r>
            <a:r>
              <a:rPr lang="ru-RU" altLang="ru-RU" sz="2800" dirty="0">
                <a:solidFill>
                  <a:srgbClr val="FF7C80"/>
                </a:solidFill>
              </a:rPr>
              <a:t> </a:t>
            </a:r>
            <a:r>
              <a:rPr lang="ru-RU" altLang="ru-RU" sz="2800" dirty="0"/>
              <a:t>Две прямые в пространстве называются скрещивающимися, если они не лежат в одной плоскости.</a:t>
            </a:r>
          </a:p>
        </p:txBody>
      </p:sp>
      <p:pic>
        <p:nvPicPr>
          <p:cNvPr id="2111" name="Picture 63">
            <a:extLst>
              <a:ext uri="{FF2B5EF4-FFF2-40B4-BE49-F238E27FC236}">
                <a16:creationId xmlns:a16="http://schemas.microsoft.com/office/drawing/2014/main" id="{3B2C7595-1A19-43A1-8CB3-6845BAE0C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0"/>
            <a:ext cx="3868738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57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A81CF69-B8A6-4D25-8096-AF5F73AC3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676400"/>
            <a:ext cx="20574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rgbClr val="FF7C80"/>
              </a:solidFill>
            </a:endParaRP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5F7127F6-BF23-4711-8D1C-2DFF0AB3A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752600"/>
            <a:ext cx="17526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Две прямые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D97934F7-F490-4EEB-BB50-2EAAA3F35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667000"/>
            <a:ext cx="35814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C06DE4D8-BC4B-4290-84D3-B4A6DC3E1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43200"/>
            <a:ext cx="35052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Лежат в одной плоскости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36BA28D8-85B6-4ECB-84F1-665804FFD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667000"/>
            <a:ext cx="40386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028B3E59-A3D2-4C05-853E-96BC7B8D2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743200"/>
            <a:ext cx="39624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/>
              <a:t>Не лежат в одной плоскости (скрещиваются)</a:t>
            </a:r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57369348-ADCD-4854-B0CE-0911104D0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0"/>
            <a:ext cx="32766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Text Box 9">
            <a:extLst>
              <a:ext uri="{FF2B5EF4-FFF2-40B4-BE49-F238E27FC236}">
                <a16:creationId xmlns:a16="http://schemas.microsoft.com/office/drawing/2014/main" id="{D56FCD67-38DC-4AD3-AB48-35ACA5951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86200"/>
            <a:ext cx="29718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/>
              <a:t>Имеют общую точку (пересекаются)</a:t>
            </a:r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3A0FE2FE-1A75-45E5-8A00-128457FD0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810000"/>
            <a:ext cx="29718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5" name="Line 11">
            <a:extLst>
              <a:ext uri="{FF2B5EF4-FFF2-40B4-BE49-F238E27FC236}">
                <a16:creationId xmlns:a16="http://schemas.microsoft.com/office/drawing/2014/main" id="{DCC95F29-715B-4350-A2CA-B39DA1810B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2286000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6" name="Line 12">
            <a:extLst>
              <a:ext uri="{FF2B5EF4-FFF2-40B4-BE49-F238E27FC236}">
                <a16:creationId xmlns:a16="http://schemas.microsoft.com/office/drawing/2014/main" id="{5F5D136C-68D2-43E9-BFDB-B151EE5ED1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286000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7" name="Line 13">
            <a:extLst>
              <a:ext uri="{FF2B5EF4-FFF2-40B4-BE49-F238E27FC236}">
                <a16:creationId xmlns:a16="http://schemas.microsoft.com/office/drawing/2014/main" id="{AFD1B92F-4A72-4540-8ABE-0DB7AADEEE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FD325B68-57D6-4A88-9768-301AE7982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276600"/>
            <a:ext cx="3581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9" name="Text Box 15">
            <a:extLst>
              <a:ext uri="{FF2B5EF4-FFF2-40B4-BE49-F238E27FC236}">
                <a16:creationId xmlns:a16="http://schemas.microsoft.com/office/drawing/2014/main" id="{9F83DC2F-3A8E-4AA1-9EBF-9B68411D0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886200"/>
            <a:ext cx="28956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/>
              <a:t>Не имеют общих точек (параллельны)</a:t>
            </a:r>
          </a:p>
        </p:txBody>
      </p:sp>
      <p:sp>
        <p:nvSpPr>
          <p:cNvPr id="36880" name="Rectangle 16">
            <a:extLst>
              <a:ext uri="{FF2B5EF4-FFF2-40B4-BE49-F238E27FC236}">
                <a16:creationId xmlns:a16="http://schemas.microsoft.com/office/drawing/2014/main" id="{6359AC4E-1162-480A-AF46-A60218DF2D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Взаимное расположение двух прямых в пространстве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1112D9D9-1DB3-45CE-87CC-B01094B48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Теорема. </a:t>
            </a:r>
            <a:r>
              <a:rPr lang="ru-RU" altLang="ru-RU" dirty="0"/>
              <a:t>Если одна прямая лежит в данной плоскости, а другая прямая пересекает эту плоскость в точке, не принадлежащей первой прямой, то эти две прямые скрещиваются.</a:t>
            </a:r>
          </a:p>
        </p:txBody>
      </p:sp>
      <p:pic>
        <p:nvPicPr>
          <p:cNvPr id="37891" name="Picture 3">
            <a:extLst>
              <a:ext uri="{FF2B5EF4-FFF2-40B4-BE49-F238E27FC236}">
                <a16:creationId xmlns:a16="http://schemas.microsoft.com/office/drawing/2014/main" id="{FCE19CBE-B26C-4575-84E4-CDD5E5EA1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3986213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92" name="Rectangle 4">
            <a:extLst>
              <a:ext uri="{FF2B5EF4-FFF2-40B4-BE49-F238E27FC236}">
                <a16:creationId xmlns:a16="http://schemas.microsoft.com/office/drawing/2014/main" id="{7DCED0A9-CC8F-4FCF-AD5D-8312CB16C51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Признак скрещивающихся прямых</a:t>
            </a:r>
            <a:endParaRPr lang="ru-RU" altLang="ru-RU" sz="2800"/>
          </a:p>
        </p:txBody>
      </p:sp>
      <p:grpSp>
        <p:nvGrpSpPr>
          <p:cNvPr id="37893" name="Group 5">
            <a:extLst>
              <a:ext uri="{FF2B5EF4-FFF2-40B4-BE49-F238E27FC236}">
                <a16:creationId xmlns:a16="http://schemas.microsoft.com/office/drawing/2014/main" id="{21394C16-0957-4231-AABD-F2E33AE1C10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276600"/>
            <a:ext cx="8534400" cy="3416300"/>
            <a:chOff x="240" y="2064"/>
            <a:chExt cx="5376" cy="2152"/>
          </a:xfrm>
        </p:grpSpPr>
        <p:sp>
          <p:nvSpPr>
            <p:cNvPr id="37894" name="Text Box 6">
              <a:extLst>
                <a:ext uri="{FF2B5EF4-FFF2-40B4-BE49-F238E27FC236}">
                  <a16:creationId xmlns:a16="http://schemas.microsoft.com/office/drawing/2014/main" id="{F0BEB65F-A4F1-4759-9345-D64333C8F4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064"/>
              <a:ext cx="5376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Доказательство.</a:t>
              </a:r>
              <a:r>
                <a:rPr lang="ru-RU" altLang="ru-RU" dirty="0">
                  <a:solidFill>
                    <a:srgbClr val="FF7C80"/>
                  </a:solidFill>
                </a:rPr>
                <a:t> </a:t>
              </a:r>
              <a:r>
                <a:rPr lang="ru-RU" altLang="ru-RU" dirty="0"/>
                <a:t>Пусть прямая </a:t>
              </a:r>
              <a:r>
                <a:rPr lang="en-US" altLang="ru-RU" i="1" dirty="0"/>
                <a:t>a</a:t>
              </a:r>
              <a:r>
                <a:rPr lang="ru-RU" altLang="ru-RU" dirty="0"/>
                <a:t> лежит в плоскости     , а прямая </a:t>
              </a:r>
              <a:r>
                <a:rPr lang="en-US" altLang="ru-RU" i="1" dirty="0"/>
                <a:t>b</a:t>
              </a:r>
              <a:r>
                <a:rPr lang="ru-RU" altLang="ru-RU" dirty="0"/>
                <a:t> пересекает плоскость     в точке </a:t>
              </a:r>
              <a:r>
                <a:rPr lang="en-US" altLang="ru-RU" i="1" dirty="0"/>
                <a:t>B</a:t>
              </a:r>
              <a:r>
                <a:rPr lang="ru-RU" altLang="ru-RU" dirty="0"/>
                <a:t>, не принадлежащей прямой </a:t>
              </a:r>
              <a:r>
                <a:rPr lang="en-US" altLang="ru-RU" i="1" dirty="0"/>
                <a:t>a</a:t>
              </a:r>
              <a:r>
                <a:rPr lang="ru-RU" altLang="ru-RU" dirty="0"/>
                <a:t>. Если бы прямые </a:t>
              </a:r>
              <a:r>
                <a:rPr lang="en-US" altLang="ru-RU" i="1" dirty="0"/>
                <a:t>a </a:t>
              </a:r>
              <a:r>
                <a:rPr lang="ru-RU" altLang="ru-RU" dirty="0"/>
                <a:t>и </a:t>
              </a:r>
              <a:r>
                <a:rPr lang="en-US" altLang="ru-RU" i="1" dirty="0"/>
                <a:t>b</a:t>
              </a:r>
              <a:r>
                <a:rPr lang="ru-RU" altLang="ru-RU" dirty="0"/>
                <a:t> лежали в одной плоскости, то в этой плоскости лежала бы и точка </a:t>
              </a:r>
              <a:r>
                <a:rPr lang="en-US" altLang="ru-RU" i="1" dirty="0"/>
                <a:t>B</a:t>
              </a:r>
              <a:r>
                <a:rPr lang="ru-RU" altLang="ru-RU" dirty="0"/>
                <a:t>. Поскольку через прямую и точку вне этой прямой проходит единственная плоскость, то этой плоскостью должна быть плоскость    . Но тогда прямая </a:t>
              </a:r>
              <a:r>
                <a:rPr lang="en-US" altLang="ru-RU" i="1" dirty="0"/>
                <a:t>b</a:t>
              </a:r>
              <a:r>
                <a:rPr lang="ru-RU" altLang="ru-RU" dirty="0"/>
                <a:t> лежала бы в плоскости  , что противоречит условию. Следовательно, прямые </a:t>
              </a:r>
              <a:r>
                <a:rPr lang="en-US" altLang="ru-RU" i="1" dirty="0"/>
                <a:t>a</a:t>
              </a:r>
              <a:r>
                <a:rPr lang="ru-RU" altLang="ru-RU" dirty="0"/>
                <a:t> и </a:t>
              </a:r>
              <a:r>
                <a:rPr lang="en-US" altLang="ru-RU" i="1" dirty="0"/>
                <a:t>b</a:t>
              </a:r>
              <a:r>
                <a:rPr lang="ru-RU" altLang="ru-RU" dirty="0"/>
                <a:t> не лежат в одной плоскости, т.е. скрещиваются.</a:t>
              </a:r>
              <a:r>
                <a:rPr lang="ru-RU" altLang="ru-RU" dirty="0">
                  <a:solidFill>
                    <a:srgbClr val="33CC33"/>
                  </a:solidFill>
                </a:rPr>
                <a:t> </a:t>
              </a:r>
              <a:endParaRPr lang="ru-RU" altLang="ru-RU" dirty="0">
                <a:solidFill>
                  <a:srgbClr val="FF7C80"/>
                </a:solidFill>
              </a:endParaRPr>
            </a:p>
          </p:txBody>
        </p:sp>
        <p:graphicFrame>
          <p:nvGraphicFramePr>
            <p:cNvPr id="37895" name="Object 7">
              <a:extLst>
                <a:ext uri="{FF2B5EF4-FFF2-40B4-BE49-F238E27FC236}">
                  <a16:creationId xmlns:a16="http://schemas.microsoft.com/office/drawing/2014/main" id="{6DA7AA2E-2235-4D81-A83F-DF46FD759AA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5400405"/>
                </p:ext>
              </p:extLst>
            </p:nvPr>
          </p:nvGraphicFramePr>
          <p:xfrm>
            <a:off x="5163" y="2160"/>
            <a:ext cx="144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28600" imgH="215640" progId="Equation.DSMT4">
                    <p:embed/>
                  </p:oleObj>
                </mc:Choice>
                <mc:Fallback>
                  <p:oleObj name="Equation" r:id="rId3" imgW="228600" imgH="2156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3" y="2160"/>
                          <a:ext cx="144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6" name="Object 8">
              <a:extLst>
                <a:ext uri="{FF2B5EF4-FFF2-40B4-BE49-F238E27FC236}">
                  <a16:creationId xmlns:a16="http://schemas.microsoft.com/office/drawing/2014/main" id="{70711F49-2834-48D7-B630-B5C12674229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2400"/>
            <a:ext cx="144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28600" imgH="215640" progId="Equation.DSMT4">
                    <p:embed/>
                  </p:oleObj>
                </mc:Choice>
                <mc:Fallback>
                  <p:oleObj name="Equation" r:id="rId5" imgW="228600" imgH="2156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400"/>
                          <a:ext cx="144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7" name="Object 9">
              <a:extLst>
                <a:ext uri="{FF2B5EF4-FFF2-40B4-BE49-F238E27FC236}">
                  <a16:creationId xmlns:a16="http://schemas.microsoft.com/office/drawing/2014/main" id="{AA6749DB-D699-49CB-9A45-789E22E78A2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0758450"/>
                </p:ext>
              </p:extLst>
            </p:nvPr>
          </p:nvGraphicFramePr>
          <p:xfrm>
            <a:off x="3790" y="3312"/>
            <a:ext cx="144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28600" imgH="215640" progId="Equation.DSMT4">
                    <p:embed/>
                  </p:oleObj>
                </mc:Choice>
                <mc:Fallback>
                  <p:oleObj name="Equation" r:id="rId7" imgW="228600" imgH="2156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0" y="3312"/>
                          <a:ext cx="144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8" name="Object 10">
              <a:extLst>
                <a:ext uri="{FF2B5EF4-FFF2-40B4-BE49-F238E27FC236}">
                  <a16:creationId xmlns:a16="http://schemas.microsoft.com/office/drawing/2014/main" id="{2150FE3A-1635-4D5E-8510-BEEEDCC6E0A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703236"/>
                </p:ext>
              </p:extLst>
            </p:nvPr>
          </p:nvGraphicFramePr>
          <p:xfrm>
            <a:off x="2623" y="3566"/>
            <a:ext cx="144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28600" imgH="215640" progId="Equation.DSMT4">
                    <p:embed/>
                  </p:oleObj>
                </mc:Choice>
                <mc:Fallback>
                  <p:oleObj name="Equation" r:id="rId8" imgW="228600" imgH="21564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3" y="3566"/>
                          <a:ext cx="144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8F8C863D-129F-4F5D-82AC-C6F3FC5C4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054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Нет.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A4EE60A3-853B-4DB7-847D-1461F18A2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Всегда ли две не пересекающиеся прямые в пространстве скрещиваются?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36A663F7-B0F0-476D-B6F8-D2A8CBEBF34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8F8C863D-129F-4F5D-82AC-C6F3FC5C4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054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/>
              <a:t> Бесконечно много</a:t>
            </a:r>
            <a:r>
              <a:rPr lang="ru-RU" altLang="ru-RU" sz="2800" dirty="0"/>
              <a:t>.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A4EE60A3-853B-4DB7-847D-1461F18A2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83058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Дана прямая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точка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не принадлежащая этой прямой. Сколько прямых</a:t>
            </a:r>
            <a:r>
              <a:rPr lang="ru-RU" dirty="0">
                <a:ea typeface="Times New Roman" panose="02020603050405020304" pitchFamily="18" charset="0"/>
              </a:rPr>
              <a:t>, скрещивающихся с прямой,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проходит через точку </a:t>
            </a:r>
            <a:r>
              <a:rPr lang="en-US" i="1" dirty="0"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altLang="ru-RU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CF733D-C06F-485B-8F5E-F915D69DC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92505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8F8C863D-129F-4F5D-82AC-C6F3FC5C4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054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Нет.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A4EE60A3-853B-4DB7-847D-1461F18A2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83058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Прямая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скрещивается с прямой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прямая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скрещивается с прямой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Следует ли отсюда, что прямые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скрещиваются?</a:t>
            </a:r>
            <a:endParaRPr lang="ru-RU" altLang="ru-RU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0BC088-EE1D-4627-BB78-E8F114AC9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7567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8F8C863D-129F-4F5D-82AC-C6F3FC5C4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054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Нет.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A4EE60A3-853B-4DB7-847D-1461F18A2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8392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принадлежат скрещивающимся прямым соответственно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Могут ли прямые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быть пересека­ющимися или параллельными?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09BD542-AF0D-437A-82B3-9274F4816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445" y="2228682"/>
            <a:ext cx="2753109" cy="240063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1BA420D-9019-412A-9BEE-18FB1BF8C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45237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385F8F6A-97D3-4B0F-B00E-DDAD5762D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76800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/>
              <a:t> Прямая </a:t>
            </a:r>
            <a:r>
              <a:rPr lang="en-US" altLang="ru-RU" i="1" dirty="0"/>
              <a:t>b </a:t>
            </a:r>
            <a:r>
              <a:rPr lang="ru-RU" altLang="ru-RU" dirty="0"/>
              <a:t>пересекает плоскость </a:t>
            </a:r>
            <a:r>
              <a:rPr lang="ru-RU" altLang="ru-RU" b="1" dirty="0">
                <a:sym typeface="Math1Mono" panose="05060400030100000101" pitchFamily="18" charset="2"/>
              </a:rPr>
              <a:t></a:t>
            </a:r>
            <a:r>
              <a:rPr lang="en-US" altLang="ru-RU" dirty="0"/>
              <a:t> </a:t>
            </a:r>
            <a:r>
              <a:rPr lang="ru-RU" altLang="ru-RU" dirty="0"/>
              <a:t>в точке, не принадлежащей прямой </a:t>
            </a:r>
            <a:r>
              <a:rPr lang="en-US" altLang="ru-RU" i="1" dirty="0"/>
              <a:t>a</a:t>
            </a:r>
            <a:r>
              <a:rPr lang="ru-RU" altLang="ru-RU" dirty="0"/>
              <a:t>. Следовательно, по признаку скрещивающихся прямых, прямые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b </a:t>
            </a:r>
            <a:r>
              <a:rPr lang="ru-RU" altLang="ru-RU" dirty="0"/>
              <a:t>скрещиваются</a:t>
            </a:r>
            <a:r>
              <a:rPr lang="ru-RU" altLang="ru-RU" sz="1800" dirty="0"/>
              <a:t>.</a:t>
            </a:r>
          </a:p>
        </p:txBody>
      </p:sp>
      <p:pic>
        <p:nvPicPr>
          <p:cNvPr id="35843" name="Picture 3">
            <a:extLst>
              <a:ext uri="{FF2B5EF4-FFF2-40B4-BE49-F238E27FC236}">
                <a16:creationId xmlns:a16="http://schemas.microsoft.com/office/drawing/2014/main" id="{A6D9698F-FDD4-4DA8-85CA-DFE747E7E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28800"/>
            <a:ext cx="456247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849" name="Group 9">
            <a:extLst>
              <a:ext uri="{FF2B5EF4-FFF2-40B4-BE49-F238E27FC236}">
                <a16:creationId xmlns:a16="http://schemas.microsoft.com/office/drawing/2014/main" id="{9358D3FE-5C1C-4410-935D-EEC31F50F09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33400"/>
            <a:ext cx="8305800" cy="830263"/>
            <a:chOff x="336" y="336"/>
            <a:chExt cx="5232" cy="523"/>
          </a:xfrm>
        </p:grpSpPr>
        <p:sp>
          <p:nvSpPr>
            <p:cNvPr id="35845" name="Text Box 5">
              <a:extLst>
                <a:ext uri="{FF2B5EF4-FFF2-40B4-BE49-F238E27FC236}">
                  <a16:creationId xmlns:a16="http://schemas.microsoft.com/office/drawing/2014/main" id="{D50A7E54-435F-4AEA-963F-CC52EC2ACA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6"/>
              <a:ext cx="523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/>
                <a:t>	Как расположены в пространстве прямые </a:t>
              </a:r>
              <a:r>
                <a:rPr lang="en-US" altLang="ru-RU" i="1" dirty="0"/>
                <a:t>a </a:t>
              </a:r>
              <a:r>
                <a:rPr lang="ru-RU" altLang="ru-RU" dirty="0"/>
                <a:t>и </a:t>
              </a:r>
              <a:r>
                <a:rPr lang="en-US" altLang="ru-RU" i="1" dirty="0"/>
                <a:t>b</a:t>
              </a:r>
              <a:r>
                <a:rPr lang="ru-RU" altLang="ru-RU" dirty="0"/>
                <a:t>, проведенные в плоскостях</a:t>
              </a:r>
              <a:r>
                <a:rPr lang="en-US" altLang="ru-RU" dirty="0"/>
                <a:t>   </a:t>
              </a:r>
              <a:r>
                <a:rPr lang="ru-RU" altLang="ru-RU" dirty="0"/>
                <a:t>  и    ?</a:t>
              </a:r>
            </a:p>
          </p:txBody>
        </p:sp>
        <p:graphicFrame>
          <p:nvGraphicFramePr>
            <p:cNvPr id="35846" name="Object 6">
              <a:extLst>
                <a:ext uri="{FF2B5EF4-FFF2-40B4-BE49-F238E27FC236}">
                  <a16:creationId xmlns:a16="http://schemas.microsoft.com/office/drawing/2014/main" id="{E435F935-2998-412C-A62A-7F886204DF9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08" y="672"/>
            <a:ext cx="144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28600" imgH="215640" progId="Equation.DSMT4">
                    <p:embed/>
                  </p:oleObj>
                </mc:Choice>
                <mc:Fallback>
                  <p:oleObj name="Equation" r:id="rId3" imgW="228600" imgH="215640" progId="Equation.DSMT4">
                    <p:embed/>
                    <p:pic>
                      <p:nvPicPr>
                        <p:cNvPr id="35846" name="Object 6">
                          <a:extLst>
                            <a:ext uri="{FF2B5EF4-FFF2-40B4-BE49-F238E27FC236}">
                              <a16:creationId xmlns:a16="http://schemas.microsoft.com/office/drawing/2014/main" id="{E435F935-2998-412C-A62A-7F886204DF9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672"/>
                          <a:ext cx="144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7" name="Object 7">
              <a:extLst>
                <a:ext uri="{FF2B5EF4-FFF2-40B4-BE49-F238E27FC236}">
                  <a16:creationId xmlns:a16="http://schemas.microsoft.com/office/drawing/2014/main" id="{2485F3CD-05ED-4679-BEC5-039B23F6E08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52" y="636"/>
            <a:ext cx="12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440" imgH="330120" progId="Equation.DSMT4">
                    <p:embed/>
                  </p:oleObj>
                </mc:Choice>
                <mc:Fallback>
                  <p:oleObj name="Equation" r:id="rId5" imgW="190440" imgH="330120" progId="Equation.DSMT4">
                    <p:embed/>
                    <p:pic>
                      <p:nvPicPr>
                        <p:cNvPr id="35847" name="Object 7">
                          <a:extLst>
                            <a:ext uri="{FF2B5EF4-FFF2-40B4-BE49-F238E27FC236}">
                              <a16:creationId xmlns:a16="http://schemas.microsoft.com/office/drawing/2014/main" id="{2485F3CD-05ED-4679-BEC5-039B23F6E08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2" y="636"/>
                          <a:ext cx="120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Rectangle 4">
            <a:extLst>
              <a:ext uri="{FF2B5EF4-FFF2-40B4-BE49-F238E27FC236}">
                <a16:creationId xmlns:a16="http://schemas.microsoft.com/office/drawing/2014/main" id="{8604E96B-6F07-43CE-9512-4D529F4D2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5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85850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648</Words>
  <Application>Microsoft Office PowerPoint</Application>
  <PresentationFormat>Экран (4:3)</PresentationFormat>
  <Paragraphs>56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Cambria Math</vt:lpstr>
      <vt:lpstr>Times New Roman</vt:lpstr>
      <vt:lpstr>Оформление по умолчанию</vt:lpstr>
      <vt:lpstr>Equation</vt:lpstr>
      <vt:lpstr>6а. СКРЕЩИВАЮЩИЕСЯ ПРЯМЫЕ (Тетраэдр, куб)</vt:lpstr>
      <vt:lpstr>Презентация PowerPoint</vt:lpstr>
      <vt:lpstr>Взаимное расположение двух прямых в пространстве</vt:lpstr>
      <vt:lpstr>Признак скрещивающихся прямых</vt:lpstr>
      <vt:lpstr>Упражнение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Смирнов Владимир Алексеевич</cp:lastModifiedBy>
  <cp:revision>28</cp:revision>
  <dcterms:created xsi:type="dcterms:W3CDTF">2007-09-04T04:37:57Z</dcterms:created>
  <dcterms:modified xsi:type="dcterms:W3CDTF">2024-09-04T03:56:58Z</dcterms:modified>
</cp:coreProperties>
</file>