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8" r:id="rId3"/>
    <p:sldId id="299" r:id="rId4"/>
    <p:sldId id="300" r:id="rId5"/>
    <p:sldId id="284" r:id="rId6"/>
    <p:sldId id="264" r:id="rId7"/>
    <p:sldId id="274" r:id="rId8"/>
    <p:sldId id="275" r:id="rId9"/>
    <p:sldId id="277" r:id="rId10"/>
    <p:sldId id="285" r:id="rId11"/>
    <p:sldId id="296" r:id="rId12"/>
    <p:sldId id="278" r:id="rId13"/>
    <p:sldId id="297" r:id="rId14"/>
    <p:sldId id="273" r:id="rId15"/>
    <p:sldId id="27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4" autoAdjust="0"/>
    <p:restoredTop sz="90929"/>
  </p:normalViewPr>
  <p:slideViewPr>
    <p:cSldViewPr>
      <p:cViewPr varScale="1">
        <p:scale>
          <a:sx n="97" d="100"/>
          <a:sy n="97" d="100"/>
        </p:scale>
        <p:origin x="2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8D1A6F8-25C7-49D2-87BB-69146F2B1F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DBB2FE4-4C4D-499D-B7FC-200D56B79D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017AD2B-3FE7-48C9-97E4-174F0BF487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8220F37-D725-4DB2-AF7E-FEEA8E61B1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57CB9580-120D-4797-9688-58CF1C0258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DBF22496-0661-42CB-80EE-43BC31FA9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715033-9A93-4668-BDD9-C31EE7D195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41D072-3FF7-4D1C-854F-6351567DD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98F4-0EEA-4D72-AEFA-B72B0EA5BCA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93EEA79-C47D-4329-8485-A90C09854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0F23600-0DAA-4084-ACD0-4B692213A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52E0F4-78C2-48D1-BD99-EDC89A172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14805-82D4-4AAE-9EAB-CE132B555BD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05118F2-7D5E-4147-9D80-358BC80D24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7650888-27C0-4EC5-9A75-31571F2B9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7AE903-E98C-4E9E-851B-C22CDE6B6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0C0AD-DFDF-48CF-A4E8-3BF644B4E9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722800C-ACB5-462B-9C2D-AD33DE726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0EC07A0-96E4-4203-BE55-51965DF86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401660-0F0D-4771-B3D0-A6AEEC9F1E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AEB71-778A-40C1-8C6C-BCDA461429A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B42C9F9A-98D4-4280-881D-F75A8FF35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1FA9D12-4901-4777-BB30-9329AFFA6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DACA6D-1073-4BDD-9A65-45FB266C36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4E127-2A96-4E87-9C47-F797B0D5D3B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1689E24-BE89-46EE-9038-63CFFF3E6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E1F4290-CD29-4F7E-838C-360CDCF7B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AC547C-D91E-4445-B6A9-9C850E5D7B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BD5B0-C3B2-40B0-9CD1-708D90141B1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C16E9A0-F21A-4610-9F10-A2378591D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E22CDDE-47F4-4761-A086-6C463B998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41D072-3FF7-4D1C-854F-6351567DD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98F4-0EEA-4D72-AEFA-B72B0EA5BCA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93EEA79-C47D-4329-8485-A90C09854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0F23600-0DAA-4084-ACD0-4B692213A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865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41D072-3FF7-4D1C-854F-6351567DD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98F4-0EEA-4D72-AEFA-B72B0EA5BCA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93EEA79-C47D-4329-8485-A90C09854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0F23600-0DAA-4084-ACD0-4B692213A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49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41D072-3FF7-4D1C-854F-6351567DD8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F98F4-0EEA-4D72-AEFA-B72B0EA5BCA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93EEA79-C47D-4329-8485-A90C098544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0F23600-0DAA-4084-ACD0-4B692213A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794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6E81E6-D4D6-4CB4-924A-28114AD99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75AB0-1D5D-49B7-8FCA-B6A90E351F4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6763444-6780-449A-8CAB-770A9A72ED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53FB1B2-997F-4682-8B68-7BA234A3C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C2203E-EAE8-44DA-8C19-12248A271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64B8-44D0-4982-9DBF-DEAA1664655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F0B328E-9390-45E2-911D-E881E96D6E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FDDDB26-81F2-40D1-AB60-789A71AEE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466604-E964-4D27-BFC2-7150FD586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CAE9E-D540-40B3-B0A2-9778BB3C6E4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D617790-217C-4EC7-B3E2-37842FB1D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F9AC061-8F87-4ED4-931E-A6AADB4BE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F92F47-3EB6-48DE-9C5A-E665F9AB6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DC46F-580E-44A3-BFDA-2636B171A7A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F19A16D-49E7-4358-B21D-68D35B105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9ACC92D-8575-4863-9DA1-B79A621A2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E1F9F2-AC6E-4547-BC9F-895560F80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1D72A-EFFA-4FBA-949E-A88751DC541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8E28E15-E1C1-48E8-8A72-8DB7E80C00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CF2CF65-F3A9-414A-B827-96A1F40B2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C5800-8674-4280-A78C-B3809AA19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88B5C7-B3DB-4BC0-B5A9-8433694E6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965C3D-E412-412F-901B-C04BC7F45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A7EBA-403D-4470-97D1-BAA62F5C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DD9A51-4002-47FB-8FF2-48AB4B3E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5660-BD46-4811-A689-87EE2291FE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81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65ECF-31CD-46A9-889A-6E7C523F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A122B9-0BCC-40ED-9C93-71FE844D3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136922-D519-46EF-B5E7-E8E6D093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2CCD4-6909-40AB-9299-8CFFCB4E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1E400-5EDE-46D6-A7C5-A7A9250A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27D3-CB86-4BC6-8B8C-411BA67255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2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20D52E-E623-4DAE-9C82-C4582DB61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23218D-3CFA-4FE2-8D48-00546A9C7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CFAD6B-CE18-4130-8E63-E1A8AFF8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2A129-B6EA-4742-8FBD-AB46B151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5D70CD-342C-464A-9E0E-F9E88DB6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3A74-0C70-42D3-B6C4-084DFBB98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52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BBBF4-7452-40A5-BDCE-220DEF30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0883E-FB69-49C8-8089-2BECC37B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2334C6-1EE5-4381-B271-05F69D27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9F5F0-A99E-4463-BFAB-95CAC5478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19806-160C-4700-9733-04AD1866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3E4E1-3631-48A6-82FA-82657A68AD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94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C6AE1-9F4D-4B9D-8AC2-C40430EBE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22386A-DF30-4ECE-8B6D-A51842AE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62EF23-2AAC-49AF-B791-9970625C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0B2DE3-A6C4-46BE-A6F6-C3FD1186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FC662-A032-4940-A5DA-33A46BE9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3557C-47C6-4C84-935C-8419B090ED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14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5242B-E11C-4F5E-A935-184603B4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DE66C6-B266-4B74-A422-D6C11C87D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CEDF07-89BC-4C53-9A7F-56154A9E0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8AF64A-3EAF-45D2-AD8E-9EB52982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BF4DF1-A08A-44A4-878B-DD51750A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22D297-B229-420E-A52F-458390DD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C2A12-EBE0-48AF-924A-6FF89F3377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797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671D3-39B1-4562-8024-3466F5A1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75F109-DB7E-4BD5-96E0-143C13C11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CF5EE6-8AB1-465C-BF71-6DD7D4744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0057A9-038F-4FA4-AEFB-321D5A0E7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0A7BE8-66CB-4B5F-9362-00C9A13D7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E63D0B-B6A9-42F2-A910-325609CC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AD7A5F-D9F3-481A-B2AB-637E36DA4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8F5D79-4DE2-4A27-9A7E-9E0673A6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10E17-1FDD-4CC8-9DDE-38A7499BA8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72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EF780-BCFC-454F-99FF-A490AD00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F76DED-7EE3-4D19-8875-A0777BB3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7341CC-6527-44BA-BAD7-F342DEA2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85B165-0158-4427-AF65-9B9CF6F5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42B2E-6857-4A7A-932A-12D93ED0C3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35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29AA8E-CA17-425A-B21D-B3BBF591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030746-BF86-4BD8-837C-6D6F061A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A819C7-BA30-4C03-AF9E-36116297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A80EA-4936-4229-89F9-F94E0747EC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9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61A2F-70B8-4C37-A98D-727177C34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ABBEF1-9B3D-43B2-B9A3-AEC736B71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D69D06-F413-426B-874C-C5C99F39F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E84E2F-3B1D-4D30-8A22-26236ED4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D2241B-7986-4FAD-A86D-16D8F887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A01443-EC19-49DE-8E57-C13BE90F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88F29-5815-4CAB-9D3B-7B0555E8CA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458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7F84C-F362-4E78-856B-73C8CC3B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B6A042-BBC7-4288-A5A4-40B6270EF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F85137-28D8-4FB3-9101-D392CF2D3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255CAB-8AA5-42D5-83B9-BDC2DD06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3E7B1D-6E75-4C97-9E0D-6CADA6FB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61E90D-6DE5-4943-AF89-2CF8B2B0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BBFA5-46B2-433B-A0CE-F455AB4A2A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932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31D42B-31D1-40AA-BEEB-BB2D6086A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C8D5E1-F184-4478-B63A-9E39CAEF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362A2AA-63AF-4B5F-A274-B4A95BDBE4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40AD27-9865-4A06-B5EA-DD6D488D6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9BF9B6-486E-4896-BB00-D15B84C204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814B41-C7CF-42E3-901F-77592622E9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8D418282-BECB-4D59-8B90-7716277300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772816"/>
            <a:ext cx="8424936" cy="183644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5</a:t>
            </a:r>
            <a:r>
              <a:rPr lang="ru-RU" altLang="ru-RU" dirty="0">
                <a:solidFill>
                  <a:srgbClr val="FF3300"/>
                </a:solidFill>
              </a:rPr>
              <a:t>а. Параллельность прямых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в пространстве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(Куб, параллелепипед)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>
            <a:extLst>
              <a:ext uri="{FF2B5EF4-FFF2-40B4-BE49-F238E27FC236}">
                <a16:creationId xmlns:a16="http://schemas.microsoft.com/office/drawing/2014/main" id="{7864F37F-202E-45F3-89FC-F41D96412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так как грани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CDD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– </a:t>
            </a:r>
            <a:r>
              <a:rPr lang="ru-RU" altLang="ru-RU" dirty="0"/>
              <a:t>параллелограммы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Из</a:t>
            </a:r>
            <a:r>
              <a:rPr lang="ru-RU" altLang="ru-RU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</a:t>
            </a:r>
            <a:r>
              <a:rPr lang="ru-RU" altLang="ru-RU" dirty="0"/>
              <a:t> 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2FF52252-0E7B-41A8-AA3D-2D9402872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69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параллельны.</a:t>
            </a:r>
          </a:p>
        </p:txBody>
      </p:sp>
      <p:graphicFrame>
        <p:nvGraphicFramePr>
          <p:cNvPr id="59399" name="Object 7">
            <a:extLst>
              <a:ext uri="{FF2B5EF4-FFF2-40B4-BE49-F238E27FC236}">
                <a16:creationId xmlns:a16="http://schemas.microsoft.com/office/drawing/2014/main" id="{0A851F48-C729-4F58-8025-7FD49D39FF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828800"/>
          <a:ext cx="326707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Точечный рисунок" r:id="rId4" imgW="3266667" imgH="2448267" progId="Paint.Picture">
                  <p:embed/>
                </p:oleObj>
              </mc:Choice>
              <mc:Fallback>
                <p:oleObj name="Точечный рисунок" r:id="rId4" imgW="3266667" imgH="2448267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28800"/>
                        <a:ext cx="326707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CDFE934-4AE1-42AD-9BA3-C23D78490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>
            <a:extLst>
              <a:ext uri="{FF2B5EF4-FFF2-40B4-BE49-F238E27FC236}">
                <a16:creationId xmlns:a16="http://schemas.microsoft.com/office/drawing/2014/main" id="{2A5D1360-5F7D-4283-8EBF-1474A8663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482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Прямые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 прямой </a:t>
            </a:r>
            <a:r>
              <a:rPr lang="en-US" altLang="ru-RU" i="1" dirty="0">
                <a:cs typeface="Times New Roman" panose="02020603050405020304" pitchFamily="18" charset="0"/>
              </a:rPr>
              <a:t>BB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Из</a:t>
            </a:r>
            <a:r>
              <a:rPr lang="ru-RU" altLang="ru-RU" dirty="0">
                <a:cs typeface="Times New Roman" panose="02020603050405020304" pitchFamily="18" charset="0"/>
              </a:rPr>
              <a:t> транзитивности отношения параллельности следует, что прямые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параллельны.</a:t>
            </a:r>
            <a:r>
              <a:rPr lang="ru-RU" altLang="ru-RU" dirty="0"/>
              <a:t> 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374B7E01-FF22-4960-883E-8840A1D6C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параллельны.</a:t>
            </a:r>
          </a:p>
        </p:txBody>
      </p:sp>
      <p:graphicFrame>
        <p:nvGraphicFramePr>
          <p:cNvPr id="81926" name="Object 6">
            <a:extLst>
              <a:ext uri="{FF2B5EF4-FFF2-40B4-BE49-F238E27FC236}">
                <a16:creationId xmlns:a16="http://schemas.microsoft.com/office/drawing/2014/main" id="{F771E51B-E332-4A21-8FF0-9725234464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676400"/>
          <a:ext cx="326707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Точечный рисунок" r:id="rId4" imgW="3266667" imgH="2448267" progId="Paint.Picture">
                  <p:embed/>
                </p:oleObj>
              </mc:Choice>
              <mc:Fallback>
                <p:oleObj name="Точечный рисунок" r:id="rId4" imgW="3266667" imgH="2448267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76400"/>
                        <a:ext cx="326707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77BE347-C6E2-4513-BC14-0BF5068DC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93E0B305-823F-4F3C-8CDF-7B288359B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/>
              <a:t> П</a:t>
            </a:r>
            <a:r>
              <a:rPr lang="ru-RU" altLang="ru-RU" dirty="0">
                <a:cs typeface="Times New Roman" panose="02020603050405020304" pitchFamily="18" charset="0"/>
              </a:rPr>
              <a:t>рямые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</a:t>
            </a:r>
            <a:r>
              <a:rPr lang="ru-RU" altLang="ru-RU" dirty="0"/>
              <a:t> (упражнение </a:t>
            </a:r>
            <a:r>
              <a:rPr lang="en-US" altLang="ru-RU" dirty="0"/>
              <a:t>7</a:t>
            </a:r>
            <a:r>
              <a:rPr lang="ru-RU" altLang="ru-RU" dirty="0"/>
              <a:t>)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четырехугольник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ACC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– параллелограмм (противоположные стороны 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 и параллельны).  Значит, прямые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параллельны.</a:t>
            </a:r>
            <a:r>
              <a:rPr lang="ru-RU" altLang="ru-RU" dirty="0"/>
              <a:t> 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0938B7DB-6C00-41A7-80A9-BB8464D1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AC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</a:t>
            </a:r>
            <a:r>
              <a:rPr lang="en-US" altLang="ru-RU" sz="2800" dirty="0"/>
              <a:t>,</a:t>
            </a:r>
            <a:r>
              <a:rPr lang="ru-RU" altLang="ru-RU" sz="2800" dirty="0"/>
              <a:t> параллельны.</a:t>
            </a:r>
          </a:p>
        </p:txBody>
      </p:sp>
      <p:graphicFrame>
        <p:nvGraphicFramePr>
          <p:cNvPr id="46087" name="Object 7">
            <a:extLst>
              <a:ext uri="{FF2B5EF4-FFF2-40B4-BE49-F238E27FC236}">
                <a16:creationId xmlns:a16="http://schemas.microsoft.com/office/drawing/2014/main" id="{8DE210BB-84AA-4FE1-BB19-A6D74AD0C5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752600"/>
          <a:ext cx="326707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Точечный рисунок" r:id="rId4" imgW="3266667" imgH="2448267" progId="Paint.Picture">
                  <p:embed/>
                </p:oleObj>
              </mc:Choice>
              <mc:Fallback>
                <p:oleObj name="Точечный рисунок" r:id="rId4" imgW="3266667" imgH="2448267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0"/>
                        <a:ext cx="326707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CE22D4-5E15-4D89-967D-2BE3F1DCB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71A50772-BFF0-4A5D-AD3F-DEC3353F1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Доказательство:</a:t>
            </a:r>
            <a:r>
              <a:rPr lang="ru-RU" altLang="ru-RU" dirty="0"/>
              <a:t> П</a:t>
            </a:r>
            <a:r>
              <a:rPr lang="ru-RU" altLang="ru-RU" dirty="0">
                <a:cs typeface="Times New Roman" panose="02020603050405020304" pitchFamily="18" charset="0"/>
              </a:rPr>
              <a:t>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параллельны</a:t>
            </a:r>
            <a:r>
              <a:rPr lang="ru-RU" altLang="ru-RU" dirty="0"/>
              <a:t> (упражнение 6)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четырехугольник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– параллелограмм (противоположные стороны 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 и параллельны).  Значит, прямые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baseline="-30000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параллельны.</a:t>
            </a:r>
            <a:r>
              <a:rPr lang="ru-RU" altLang="ru-RU" dirty="0"/>
              <a:t> 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30F6E042-03C0-479A-98B8-AF7E7C3B6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прямые </a:t>
            </a:r>
            <a:r>
              <a:rPr lang="en-US" altLang="ru-RU" sz="2800" i="1" dirty="0"/>
              <a:t>AD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проходящие через вершины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</a:t>
            </a:r>
            <a:r>
              <a:rPr lang="en-US" altLang="ru-RU" sz="2800" dirty="0"/>
              <a:t>,</a:t>
            </a:r>
            <a:r>
              <a:rPr lang="ru-RU" altLang="ru-RU" sz="2800" dirty="0"/>
              <a:t> параллельны.</a:t>
            </a:r>
          </a:p>
        </p:txBody>
      </p:sp>
      <p:graphicFrame>
        <p:nvGraphicFramePr>
          <p:cNvPr id="83973" name="Object 5">
            <a:extLst>
              <a:ext uri="{FF2B5EF4-FFF2-40B4-BE49-F238E27FC236}">
                <a16:creationId xmlns:a16="http://schemas.microsoft.com/office/drawing/2014/main" id="{60C0D45A-2F2E-40F4-A103-BFB85AA5E0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752600"/>
          <a:ext cx="326707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Точечный рисунок" r:id="rId4" imgW="3266667" imgH="2448267" progId="Paint.Picture">
                  <p:embed/>
                </p:oleObj>
              </mc:Choice>
              <mc:Fallback>
                <p:oleObj name="Точечный рисунок" r:id="rId4" imgW="3266667" imgH="244826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0"/>
                        <a:ext cx="326707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7A2A42F-64DF-4F64-8F58-760E43C73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4475552F-21CC-4737-8AE3-0DC241767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85E21842-AD85-4739-BBEC-B1E8DC4F4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Являются ли параллельными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проходящие через вершины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</a:t>
            </a:r>
            <a:r>
              <a:rPr lang="en-US" altLang="ru-RU" sz="2800" i="1" dirty="0"/>
              <a:t> </a:t>
            </a:r>
            <a:endParaRPr lang="ru-RU" altLang="ru-RU" sz="2800" i="1" dirty="0"/>
          </a:p>
        </p:txBody>
      </p:sp>
      <p:pic>
        <p:nvPicPr>
          <p:cNvPr id="32774" name="Picture 6">
            <a:extLst>
              <a:ext uri="{FF2B5EF4-FFF2-40B4-BE49-F238E27FC236}">
                <a16:creationId xmlns:a16="http://schemas.microsoft.com/office/drawing/2014/main" id="{634170CB-B43E-44F1-A2EE-C386E4AB5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2070100"/>
            <a:ext cx="3665537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2A7137-0B06-40A9-9347-21EBCF825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FDBA74B7-0408-494C-A983-0AE9DE36B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прямых, содержащих ребра параллелепипеда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 </a:t>
            </a:r>
          </a:p>
        </p:txBody>
      </p:sp>
      <p:grpSp>
        <p:nvGrpSpPr>
          <p:cNvPr id="48136" name="Group 8">
            <a:extLst>
              <a:ext uri="{FF2B5EF4-FFF2-40B4-BE49-F238E27FC236}">
                <a16:creationId xmlns:a16="http://schemas.microsoft.com/office/drawing/2014/main" id="{95FD02C7-9019-4EA9-9930-18E7C5FEA1AA}"/>
              </a:ext>
            </a:extLst>
          </p:cNvPr>
          <p:cNvGrpSpPr>
            <a:grpSpLocks/>
          </p:cNvGrpSpPr>
          <p:nvPr/>
        </p:nvGrpSpPr>
        <p:grpSpPr bwMode="auto">
          <a:xfrm>
            <a:off x="0" y="4495800"/>
            <a:ext cx="9144000" cy="1984375"/>
            <a:chOff x="0" y="2832"/>
            <a:chExt cx="5760" cy="1250"/>
          </a:xfrm>
        </p:grpSpPr>
        <p:sp>
          <p:nvSpPr>
            <p:cNvPr id="48133" name="Text Box 5">
              <a:extLst>
                <a:ext uri="{FF2B5EF4-FFF2-40B4-BE49-F238E27FC236}">
                  <a16:creationId xmlns:a16="http://schemas.microsoft.com/office/drawing/2014/main" id="{1A004A23-FE79-457D-8B7F-E7609CC07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32"/>
              <a:ext cx="5760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sz="2800" dirty="0">
                  <a:solidFill>
                    <a:srgbClr val="FF7C80"/>
                  </a:solidFill>
                </a:rPr>
                <a:t> </a:t>
              </a:r>
              <a:r>
                <a:rPr lang="ru-RU" altLang="ru-RU" sz="2800" dirty="0"/>
                <a:t>Каждое ребро участвует в трех парах параллельных прямых. У куба имеется 12 ребер. Следовательно, искомое число пар параллельных прямых равно </a:t>
              </a:r>
            </a:p>
          </p:txBody>
        </p:sp>
        <p:graphicFrame>
          <p:nvGraphicFramePr>
            <p:cNvPr id="48134" name="Object 6">
              <a:extLst>
                <a:ext uri="{FF2B5EF4-FFF2-40B4-BE49-F238E27FC236}">
                  <a16:creationId xmlns:a16="http://schemas.microsoft.com/office/drawing/2014/main" id="{20B0DB7C-5036-4740-9DA9-7FA751EC72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7154508"/>
                </p:ext>
              </p:extLst>
            </p:nvPr>
          </p:nvGraphicFramePr>
          <p:xfrm>
            <a:off x="703" y="3626"/>
            <a:ext cx="808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4" imgW="1282680" imgH="723600" progId="Equation.DSMT4">
                    <p:embed/>
                  </p:oleObj>
                </mc:Choice>
                <mc:Fallback>
                  <p:oleObj name="Equation" r:id="rId4" imgW="128268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3626"/>
                          <a:ext cx="808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8137" name="Picture 9">
            <a:extLst>
              <a:ext uri="{FF2B5EF4-FFF2-40B4-BE49-F238E27FC236}">
                <a16:creationId xmlns:a16="http://schemas.microsoft.com/office/drawing/2014/main" id="{A126D7CB-B1B2-4DB8-9937-B5034B557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665538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FF752EF0-23C1-4825-A59A-B4E50AB90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C7FD4139-CB5C-453E-B4D8-EBF30E96E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5413"/>
            <a:ext cx="88392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Определение.</a:t>
            </a:r>
            <a:r>
              <a:rPr lang="ru-RU" altLang="ru-RU" dirty="0">
                <a:solidFill>
                  <a:srgbClr val="FF7C80"/>
                </a:solidFill>
              </a:rPr>
              <a:t> </a:t>
            </a:r>
            <a:r>
              <a:rPr lang="ru-RU" altLang="ru-RU" dirty="0"/>
              <a:t>Две прямые в пространстве называются параллельными, если</a:t>
            </a:r>
            <a:r>
              <a:rPr lang="en-US" altLang="ru-RU" dirty="0"/>
              <a:t> </a:t>
            </a:r>
            <a:r>
              <a:rPr lang="ru-RU" altLang="ru-RU" dirty="0"/>
              <a:t>они лежат в одной плоскости и не пересекаются.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Будем также говорить, что два отрезка параллельны, если они лежат на параллельных прямых.</a:t>
            </a:r>
            <a:endParaRPr lang="ru-RU" altLang="ru-RU" dirty="0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CEE29066-45EB-430D-9880-A3DA98935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68" y="2348880"/>
            <a:ext cx="5097463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1">
            <a:extLst>
              <a:ext uri="{FF2B5EF4-FFF2-40B4-BE49-F238E27FC236}">
                <a16:creationId xmlns:a16="http://schemas.microsoft.com/office/drawing/2014/main" id="{EC7F0E6B-F952-4B45-B76F-9CDB84A5A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422420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Параллельность прямых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обозначается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||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alt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56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C7FD4139-CB5C-453E-B4D8-EBF30E96E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5413"/>
            <a:ext cx="88392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20955" indent="450215" algn="just"/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 точку в пространстве, не принадлежащую данной прямой, проходит единственная прямая, параллельная данной прямой.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altLang="ru-RU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92AA4AA-ED8F-49AE-9B6E-9B9C0706506C}"/>
              </a:ext>
            </a:extLst>
          </p:cNvPr>
          <p:cNvGrpSpPr/>
          <p:nvPr/>
        </p:nvGrpSpPr>
        <p:grpSpPr>
          <a:xfrm>
            <a:off x="152400" y="1844824"/>
            <a:ext cx="8839200" cy="3588071"/>
            <a:chOff x="152400" y="1844824"/>
            <a:chExt cx="8839200" cy="3588071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0E36881D-5BB0-4A69-89D5-D0A56A077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35696" y="4149080"/>
              <a:ext cx="4783531" cy="1283815"/>
            </a:xfrm>
            <a:prstGeom prst="rect">
              <a:avLst/>
            </a:prstGeom>
          </p:spPr>
        </p:pic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346FB29-A37F-4313-9ABC-AF5FB1B36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44824"/>
              <a:ext cx="8839200" cy="200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R="20955" indent="450215" algn="just"/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Доказательство. 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Пусть точка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не принадлежит прямой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Проведем через эту прямую и точку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плоскость 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α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Эта плоскость единственна. В плоскости </a:t>
              </a:r>
              <a:r>
                <a: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α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через точку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проходит единственная прямая, назовем ее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параллельная прямой </a:t>
              </a:r>
              <a:r>
                <a:rPr lang="en-US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Она и будет искомой прямой, па­раллельной данной. </a:t>
              </a:r>
              <a:endParaRPr lang="ru-RU" alt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2238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C7FD4139-CB5C-453E-B4D8-EBF30E96E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5413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20955"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отношения параллельности прямых в пространстве справедливо следующая теорема, доказательство которой будет дано в параграфе 7.</a:t>
            </a:r>
          </a:p>
          <a:p>
            <a:pPr marR="20955" indent="450215" algn="just"/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Две прямые, параллельные третьей прямой, параллельны между собой.</a:t>
            </a:r>
          </a:p>
          <a:p>
            <a:pPr marR="20955" indent="450215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в  кубе 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прямые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параллельны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Следовательно, прямые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параллельны.</a:t>
            </a:r>
            <a:endParaRPr lang="ru-RU" altLang="ru-RU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9670725-8573-4340-91E9-D4DC71BCA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20178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1FFC8488-B896-42CA-94CD-8E850834A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9EAD33E6-D3C2-4181-BA43-B5616B228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Всегда ли две не пересекающиеся прямые в пространстве параллельны?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2202C3E9-7E47-4FE6-AC3B-C6BD5D591A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150EAECF-81ED-4706-8726-BAF0AB17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Одну.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5E808C04-1746-4A1B-B81C-2E84995F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914400"/>
            <a:ext cx="866388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плоскостей можно провести через две параллельные прямые?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41B8B0-1F27-4CC3-8B82-86784902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4CC352BC-D727-4794-BE26-FDE6FF4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DD9E9097-74FC-4C4D-9403-733B5F272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14400"/>
            <a:ext cx="86645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Известно, что в плоскости прямая, пересекающая одну из параллельных прямых, пересекает и вторую прямую. Будет ли это утверждение верно для пространства?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520C2-A153-491E-9C24-9DE5F8048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A9C8E354-8BC3-4EF1-AEA6-E46A44F6D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737894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/>
              <a:t> Плоскость.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DED8D0BD-FE7B-4AA0-9689-CEFE13B65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14400"/>
            <a:ext cx="8664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геометрическое место (ГМ) прямых, пересекающих две данные параллельные прямые.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5F1F2D-A927-46ED-A5FA-8455EA9AC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>
            <a:extLst>
              <a:ext uri="{FF2B5EF4-FFF2-40B4-BE49-F238E27FC236}">
                <a16:creationId xmlns:a16="http://schemas.microsoft.com/office/drawing/2014/main" id="{DD760A38-9737-4FFF-8E04-32E080312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5" name="Text Box 3">
            <a:extLst>
              <a:ext uri="{FF2B5EF4-FFF2-40B4-BE49-F238E27FC236}">
                <a16:creationId xmlns:a16="http://schemas.microsoft.com/office/drawing/2014/main" id="{178B4905-33FC-40A6-83E8-D33BCCD20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816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CD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ru-RU" altLang="ru-RU" sz="2800"/>
              <a:t>.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CCC5906D-1503-4762-AF6C-A7BEF5AF6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параллельные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7AEA99-BF99-48BE-8F35-B9A23383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730</Words>
  <Application>Microsoft Office PowerPoint</Application>
  <PresentationFormat>Экран (4:3)</PresentationFormat>
  <Paragraphs>70</Paragraphs>
  <Slides>15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Оформление по умолчанию</vt:lpstr>
      <vt:lpstr>Точечный рисунок</vt:lpstr>
      <vt:lpstr>Equation</vt:lpstr>
      <vt:lpstr>5а. Параллельность прямых в пространстве (Куб, параллелепипед)</vt:lpstr>
      <vt:lpstr>Презентация PowerPoint</vt:lpstr>
      <vt:lpstr>Презентация PowerPoint</vt:lpstr>
      <vt:lpstr>Презентация PowerPoint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Vladimir Smirnov</cp:lastModifiedBy>
  <cp:revision>26</cp:revision>
  <dcterms:created xsi:type="dcterms:W3CDTF">2007-09-04T04:37:57Z</dcterms:created>
  <dcterms:modified xsi:type="dcterms:W3CDTF">2022-04-03T08:32:06Z</dcterms:modified>
</cp:coreProperties>
</file>