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6" r:id="rId2"/>
    <p:sldId id="402" r:id="rId3"/>
    <p:sldId id="430" r:id="rId4"/>
    <p:sldId id="403" r:id="rId5"/>
    <p:sldId id="431" r:id="rId6"/>
    <p:sldId id="437" r:id="rId7"/>
    <p:sldId id="445" r:id="rId8"/>
    <p:sldId id="446" r:id="rId9"/>
    <p:sldId id="456" r:id="rId10"/>
    <p:sldId id="457" r:id="rId11"/>
    <p:sldId id="405" r:id="rId12"/>
    <p:sldId id="433" r:id="rId13"/>
    <p:sldId id="406" r:id="rId14"/>
    <p:sldId id="458" r:id="rId15"/>
    <p:sldId id="410" r:id="rId16"/>
    <p:sldId id="45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0929"/>
  </p:normalViewPr>
  <p:slideViewPr>
    <p:cSldViewPr>
      <p:cViewPr varScale="1">
        <p:scale>
          <a:sx n="95" d="100"/>
          <a:sy n="95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EFB0DD-BC25-4276-BC03-D320178B856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2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12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891C-032A-40C9-AD43-BFE3449AEB51}" type="slidenum">
              <a:rPr lang="ru-RU"/>
              <a:pPr/>
              <a:t>11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891C-032A-40C9-AD43-BFE3449AEB51}" type="slidenum">
              <a:rPr lang="ru-RU"/>
              <a:pPr/>
              <a:t>12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32D9D-CE9D-461E-991A-6A4A4A56BFC6}" type="slidenum">
              <a:rPr lang="ru-RU"/>
              <a:pPr/>
              <a:t>13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32D9D-CE9D-461E-991A-6A4A4A56BFC6}" type="slidenum">
              <a:rPr lang="ru-RU"/>
              <a:pPr/>
              <a:t>14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15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16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0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3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7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C4F6F-997C-41FA-94B4-725ACB8ADC8F}" type="slidenum">
              <a:rPr lang="ru-RU"/>
              <a:pPr/>
              <a:t>4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7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C4F6F-997C-41FA-94B4-725ACB8ADC8F}" type="slidenum">
              <a:rPr lang="ru-RU"/>
              <a:pPr/>
              <a:t>5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37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6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32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7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17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8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91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56227-DB50-4172-A2C8-B3AF157FF247}" type="slidenum">
              <a:rPr lang="ru-RU"/>
              <a:pPr/>
              <a:t>9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1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56227-DB50-4172-A2C8-B3AF157FF247}" type="slidenum">
              <a:rPr lang="ru-RU"/>
              <a:pPr/>
              <a:t>10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78C58-6F52-4A2C-BFF5-BA9269000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62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012DC-09AD-421D-B7EB-AF7D864C69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8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30A03-97B7-4388-9012-85BA115B33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57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40139-8A14-402B-B93F-13AF243F92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0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269C1-7B08-4540-B192-1CD9CDD26D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03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99001-7444-4905-9A26-B134FFC8F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52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6B36A-2CF2-4FFC-9896-69AED5C6FE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8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3CDC-7473-4D40-A5FF-B626DFE63C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77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08843-FF86-44A2-AC89-A4C7D5231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6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415AA-21A6-4780-9126-100CDB80F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57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61FB-1132-46C8-9B6E-13E2D156D0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71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F6B9CB-4C80-435C-B841-F92DFC51BA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6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0B6D1-7595-4120-90FB-70727239B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0768"/>
            <a:ext cx="9108504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4.c. </a:t>
            </a:r>
            <a:r>
              <a:rPr lang="ru-RU" dirty="0">
                <a:solidFill>
                  <a:srgbClr val="FF0000"/>
                </a:solidFill>
              </a:rPr>
              <a:t>Задачи на нахождение кратчайших путей в пространстве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1803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куба, изображенную на рисунке.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41" name="Text Box 21"/>
              <p:cNvSpPr txBox="1">
                <a:spLocks noChangeArrowheads="1"/>
              </p:cNvSpPr>
              <p:nvPr/>
            </p:nvSpPr>
            <p:spPr bwMode="auto">
              <a:xfrm>
                <a:off x="11803" y="3394538"/>
                <a:ext cx="9144000" cy="7400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Кратчайшим путем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 является отрезок </a:t>
                </a:r>
                <a:r>
                  <a:rPr lang="en-US" sz="2000" i="1" dirty="0">
                    <a:cs typeface="Times New Roman" pitchFamily="18" charset="0"/>
                  </a:rPr>
                  <a:t>AC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длина которого равна</a:t>
                </a:r>
                <a:r>
                  <a:rPr lang="ru-RU" sz="2000" dirty="0"/>
                  <a:t>    </a:t>
                </a:r>
                <a:r>
                  <a:rPr lang="ru-RU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Соответствующий путь на поверхности куба изображен на рисунке.</a:t>
                </a:r>
              </a:p>
            </p:txBody>
          </p:sp>
        </mc:Choice>
        <mc:Fallback xmlns="">
          <p:sp>
            <p:nvSpPr>
              <p:cNvPr id="56341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03" y="3394538"/>
                <a:ext cx="9144000" cy="740074"/>
              </a:xfrm>
              <a:prstGeom prst="rect">
                <a:avLst/>
              </a:prstGeom>
              <a:blipFill>
                <a:blip r:embed="rId3"/>
                <a:stretch>
                  <a:fillRect t="-4959" r="-667" b="-14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47" name="Text Box 27"/>
              <p:cNvSpPr txBox="1">
                <a:spLocks noChangeArrowheads="1"/>
              </p:cNvSpPr>
              <p:nvPr/>
            </p:nvSpPr>
            <p:spPr bwMode="auto">
              <a:xfrm>
                <a:off x="3623815" y="4434394"/>
                <a:ext cx="5508105" cy="13556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Заметим, что путь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 является не единственным. Имеется шесть таких путей, длины которых равны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, проходящих через середины ребер </a:t>
                </a:r>
                <a:r>
                  <a:rPr lang="en-US" sz="2000" i="1" dirty="0">
                    <a:cs typeface="Times New Roman" pitchFamily="18" charset="0"/>
                  </a:rPr>
                  <a:t>BB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en-US" sz="2000" i="1" dirty="0">
                    <a:cs typeface="Times New Roman" pitchFamily="18" charset="0"/>
                  </a:rPr>
                  <a:t>B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en-US" sz="2000" i="1" dirty="0">
                    <a:cs typeface="Times New Roman" pitchFamily="18" charset="0"/>
                  </a:rPr>
                  <a:t>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DD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CD</a:t>
                </a:r>
                <a:r>
                  <a:rPr lang="ru-RU" sz="2000" dirty="0"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cs typeface="Times New Roman" pitchFamily="18" charset="0"/>
                  </a:rPr>
                  <a:t>BC</a:t>
                </a:r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6347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3815" y="4434394"/>
                <a:ext cx="5508105" cy="1355628"/>
              </a:xfrm>
              <a:prstGeom prst="rect">
                <a:avLst/>
              </a:prstGeom>
              <a:blipFill>
                <a:blip r:embed="rId4"/>
                <a:stretch>
                  <a:fillRect l="-1106" t="-2242" r="-1106" b="-71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BDC00D-70C9-63A2-A689-E6443CAA2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088" y="756596"/>
            <a:ext cx="2729150" cy="26214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A87D488-894C-AE46-27D5-0E6383372A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4054573"/>
            <a:ext cx="2740311" cy="28034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724B17-E539-8475-C00B-0D8D2BDCD8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488" y="1162345"/>
            <a:ext cx="3541555" cy="19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8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6</a:t>
            </a:r>
            <a:r>
              <a:rPr lang="ru-RU" dirty="0">
                <a:cs typeface="Times New Roman" pitchFamily="18" charset="0"/>
              </a:rPr>
              <a:t>. Найдите длину кратчайшего пути по поверхности правильной треугольной призмы </a:t>
            </a:r>
            <a:r>
              <a:rPr lang="en-US" i="1" dirty="0">
                <a:cs typeface="Times New Roman" pitchFamily="18" charset="0"/>
              </a:rPr>
              <a:t>ABCA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вершину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середину </a:t>
            </a:r>
            <a:r>
              <a:rPr lang="en-US" i="1" dirty="0">
                <a:cs typeface="Times New Roman" pitchFamily="18" charset="0"/>
              </a:rPr>
              <a:t>D  </a:t>
            </a:r>
            <a:r>
              <a:rPr lang="ru-RU" dirty="0">
                <a:cs typeface="Times New Roman" pitchFamily="18" charset="0"/>
              </a:rPr>
              <a:t>ребра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 Все ребра призмы равны 1.</a:t>
            </a:r>
            <a:r>
              <a:rPr lang="ru-RU" dirty="0"/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7CC70E-BB9E-5DE1-81B3-4D46E591D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391" y="1700808"/>
            <a:ext cx="4239217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4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0" y="594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sz="2000" dirty="0">
                <a:cs typeface="Times New Roman" pitchFamily="18" charset="0"/>
              </a:rPr>
              <a:t> Рассмотрим развертку, состоящую из двух боковых граней призмы, изображенную на рисунке 18.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025" name="Text Box 9"/>
              <p:cNvSpPr txBox="1">
                <a:spLocks noChangeArrowheads="1"/>
              </p:cNvSpPr>
              <p:nvPr/>
            </p:nvSpPr>
            <p:spPr bwMode="auto">
              <a:xfrm>
                <a:off x="0" y="3224523"/>
                <a:ext cx="9144000" cy="889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Длина кратчайшего пути по этим граням призмы равна длине отрезка </a:t>
                </a:r>
                <a:r>
                  <a:rPr lang="en-US" sz="2000" i="1" dirty="0">
                    <a:cs typeface="Times New Roman" pitchFamily="18" charset="0"/>
                  </a:rPr>
                  <a:t>AD </a:t>
                </a:r>
                <a:r>
                  <a:rPr lang="ru-RU" sz="2000" dirty="0">
                    <a:cs typeface="Times New Roman" pitchFamily="18" charset="0"/>
                  </a:rPr>
                  <a:t>и равна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8602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24523"/>
                <a:ext cx="9144000" cy="889795"/>
              </a:xfrm>
              <a:prstGeom prst="rect">
                <a:avLst/>
              </a:prstGeom>
              <a:blipFill>
                <a:blip r:embed="rId3"/>
                <a:stretch>
                  <a:fillRect l="-667" t="-4110" r="-667" b="-41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2D40E1-EF77-1E95-FA51-C6717582F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77835"/>
            <a:ext cx="4278959" cy="2513039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6B079DE-4D1F-78FB-6C82-B751D93F9A04}"/>
              </a:ext>
            </a:extLst>
          </p:cNvPr>
          <p:cNvGrpSpPr/>
          <p:nvPr/>
        </p:nvGrpSpPr>
        <p:grpSpPr>
          <a:xfrm>
            <a:off x="3635896" y="356786"/>
            <a:ext cx="5508104" cy="4336343"/>
            <a:chOff x="3635896" y="356786"/>
            <a:chExt cx="5508104" cy="4336343"/>
          </a:xfrm>
        </p:grpSpPr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D7175674-166B-4D2A-B85C-CAC605FE3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896" y="3677466"/>
              <a:ext cx="5508104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000" dirty="0">
                  <a:cs typeface="Times New Roman" pitchFamily="18" charset="0"/>
                </a:rPr>
                <a:t>	Однако путь из </a:t>
              </a:r>
              <a:r>
                <a:rPr lang="en-US" sz="2000" i="1" dirty="0">
                  <a:cs typeface="Times New Roman" pitchFamily="18" charset="0"/>
                </a:rPr>
                <a:t>A </a:t>
              </a:r>
              <a:r>
                <a:rPr lang="ru-RU" sz="2000" dirty="0">
                  <a:cs typeface="Times New Roman" pitchFamily="18" charset="0"/>
                </a:rPr>
                <a:t>в </a:t>
              </a:r>
              <a:r>
                <a:rPr lang="ru-RU" sz="2000" i="1" dirty="0">
                  <a:cs typeface="Times New Roman" pitchFamily="18" charset="0"/>
                </a:rPr>
                <a:t>D </a:t>
              </a:r>
              <a:r>
                <a:rPr lang="ru-RU" sz="2000" dirty="0">
                  <a:cs typeface="Times New Roman" pitchFamily="18" charset="0"/>
                </a:rPr>
                <a:t>может проходить не только по боковым граням, но и по боковой грани и основанию. 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2960B1B-AA98-1A62-4732-CD6655EC3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28184" y="356786"/>
              <a:ext cx="1885800" cy="2834088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046F4F6-0B2F-3C2F-6EA0-E6B54471C9E5}"/>
              </a:ext>
            </a:extLst>
          </p:cNvPr>
          <p:cNvGrpSpPr/>
          <p:nvPr/>
        </p:nvGrpSpPr>
        <p:grpSpPr>
          <a:xfrm>
            <a:off x="322046" y="3906740"/>
            <a:ext cx="8821954" cy="2976775"/>
            <a:chOff x="322046" y="3906740"/>
            <a:chExt cx="8821954" cy="29767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0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35896" y="4693129"/>
                  <a:ext cx="5508104" cy="20839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2000" dirty="0">
                      <a:cs typeface="Times New Roman" pitchFamily="18" charset="0"/>
                    </a:rPr>
                    <a:t>      </a:t>
                  </a:r>
                  <a:r>
                    <a:rPr lang="ru-RU" sz="2000" dirty="0">
                      <a:cs typeface="Times New Roman" pitchFamily="18" charset="0"/>
                    </a:rPr>
                    <a:t>В этом случае кратчайшим путем является отрезок </a:t>
                  </a:r>
                  <a:r>
                    <a:rPr lang="en-US" sz="2000" i="1" dirty="0">
                      <a:cs typeface="Times New Roman" pitchFamily="18" charset="0"/>
                    </a:rPr>
                    <a:t>AD</a:t>
                  </a:r>
                  <a:r>
                    <a:rPr lang="ru-RU" sz="2000" dirty="0">
                      <a:cs typeface="Times New Roman" pitchFamily="18" charset="0"/>
                    </a:rPr>
                    <a:t>, длина которого равна </a:t>
                  </a:r>
                  <a:r>
                    <a:rPr lang="ru-RU" sz="2000" dirty="0"/>
                    <a:t>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7+2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Непосредственные вычисления показывают, что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7+2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000" dirty="0">
                      <a:cs typeface="Times New Roman" pitchFamily="18" charset="0"/>
                    </a:rPr>
                    <a:t> &lt; </a:t>
                  </a:r>
                  <a:r>
                    <a:rPr lang="ru-RU" sz="2000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, следовательно, этот путь является кратчайшим. </a:t>
                  </a:r>
                </a:p>
              </p:txBody>
            </p:sp>
          </mc:Choice>
          <mc:Fallback>
            <p:sp>
              <p:nvSpPr>
                <p:cNvPr id="86028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35896" y="4693129"/>
                  <a:ext cx="5508104" cy="2083904"/>
                </a:xfrm>
                <a:prstGeom prst="rect">
                  <a:avLst/>
                </a:prstGeom>
                <a:blipFill>
                  <a:blip r:embed="rId6"/>
                  <a:stretch>
                    <a:fillRect l="-1106" t="-1754" r="-1106" b="-438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9EA879D1-B71D-73E6-2B7F-9F70BC060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2046" y="3906740"/>
              <a:ext cx="3012213" cy="2976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11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7</a:t>
            </a:r>
            <a:r>
              <a:rPr lang="ru-RU" dirty="0">
                <a:cs typeface="Times New Roman" pitchFamily="18" charset="0"/>
              </a:rPr>
              <a:t>. Найдите длину кратчайшего пути по поверхности правильной шестиугольной призмы </a:t>
            </a:r>
            <a:r>
              <a:rPr lang="en-US" i="1" dirty="0">
                <a:cs typeface="Times New Roman" pitchFamily="18" charset="0"/>
              </a:rPr>
              <a:t>ABCDEFA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 Все ребра призмы равны 1.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C46BAC-C0B9-2CC4-B5A5-2CEF33BCE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988840"/>
            <a:ext cx="5144218" cy="365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5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0" y="1094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sz="2000" dirty="0">
                <a:cs typeface="Times New Roman" pitchFamily="18" charset="0"/>
              </a:rPr>
              <a:t> Рассмотрим развертку, состоящую из трех боковых граней призмы, изображенную на рисунке.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073" name="Text Box 9"/>
              <p:cNvSpPr txBox="1">
                <a:spLocks noChangeArrowheads="1"/>
              </p:cNvSpPr>
              <p:nvPr/>
            </p:nvSpPr>
            <p:spPr bwMode="auto">
              <a:xfrm>
                <a:off x="19251" y="2852838"/>
                <a:ext cx="9144000" cy="7368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cs typeface="Times New Roman" pitchFamily="18" charset="0"/>
                  </a:rPr>
                  <a:t>Длина кратчайшего пути по этим граням призмы равна длине отрезка </a:t>
                </a:r>
                <a:r>
                  <a:rPr lang="en-US" sz="2000" i="1" dirty="0">
                    <a:cs typeface="Times New Roman" pitchFamily="18" charset="0"/>
                  </a:rPr>
                  <a:t>AD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i="1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и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807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51" y="2852838"/>
                <a:ext cx="9144000" cy="736868"/>
              </a:xfrm>
              <a:prstGeom prst="rect">
                <a:avLst/>
              </a:prstGeom>
              <a:blipFill>
                <a:blip r:embed="rId3"/>
                <a:stretch>
                  <a:fillRect l="-667" t="-4959" r="-733" b="-14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Text Box 13"/>
              <p:cNvSpPr txBox="1">
                <a:spLocks noChangeArrowheads="1"/>
              </p:cNvSpPr>
              <p:nvPr/>
            </p:nvSpPr>
            <p:spPr bwMode="auto">
              <a:xfrm>
                <a:off x="28876" y="5796100"/>
                <a:ext cx="9144000" cy="11054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cs typeface="Times New Roman" pitchFamily="18" charset="0"/>
                  </a:rPr>
                  <a:t>Непосредственные вычисления показывают, что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latin typeface="Cambria Math"/>
                          </a:rPr>
                          <m:t>5+2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, следовательно, этот путь является кратчайшим. Соответствующий путь на поверхности призмы изображен на рисунке. </a:t>
                </a:r>
              </a:p>
            </p:txBody>
          </p:sp>
        </mc:Choice>
        <mc:Fallback xmlns="">
          <p:sp>
            <p:nvSpPr>
              <p:cNvPr id="8807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76" y="5796100"/>
                <a:ext cx="9144000" cy="1105431"/>
              </a:xfrm>
              <a:prstGeom prst="rect">
                <a:avLst/>
              </a:prstGeom>
              <a:blipFill>
                <a:blip r:embed="rId4"/>
                <a:stretch>
                  <a:fillRect l="-733" r="-667" b="-93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EB992CE5-8AC4-4D42-A358-2CEEE30285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911" y="3424960"/>
                <a:ext cx="5383339" cy="23365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cs typeface="Times New Roman" pitchFamily="18" charset="0"/>
                  </a:rPr>
                  <a:t> Однако путь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ru-RU" sz="2000" i="1" dirty="0">
                    <a:cs typeface="Times New Roman" pitchFamily="18" charset="0"/>
                  </a:rPr>
                  <a:t>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i="1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может проходить не только по боковым граням, но и по боковой грани и основанию. Соответствующая развертка изображена на рисунке. В этом случае кратчайшим путем является отрезок </a:t>
                </a:r>
                <a:r>
                  <a:rPr lang="en-US" sz="2000" i="1" dirty="0">
                    <a:cs typeface="Times New Roman" pitchFamily="18" charset="0"/>
                  </a:rPr>
                  <a:t>AD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длина которого равна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</a:rPr>
                          <m:t>5+2</m:t>
                        </m:r>
                        <m:rad>
                          <m:radPr>
                            <m:degHide m:val="on"/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EB992CE5-8AC4-4D42-A358-2CEEE3028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1" y="3424960"/>
                <a:ext cx="5383339" cy="2336537"/>
              </a:xfrm>
              <a:prstGeom prst="rect">
                <a:avLst/>
              </a:prstGeom>
              <a:blipFill>
                <a:blip r:embed="rId5"/>
                <a:stretch>
                  <a:fillRect l="-1133" t="-1567" r="-1246" b="-39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EA6B80-6EB9-7B97-9449-C0958BBB86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19" y="3538714"/>
            <a:ext cx="3341069" cy="24105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902A14-31CD-2345-ACF5-158D0B9BA8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608" y="799757"/>
            <a:ext cx="4640664" cy="19958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57AC3D9-40A6-5830-C808-6E1CB3DAAC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6176" y="404115"/>
            <a:ext cx="1989635" cy="254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Рассмотрим теперь задачу, предложенную на Объединенной межвузовской математической олимпиаде 2011 года учащимся 11 класса, формулировку которой мы привели в начале данной статьи.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0" y="148625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8</a:t>
            </a:r>
            <a:r>
              <a:rPr lang="ru-RU" dirty="0">
                <a:cs typeface="Times New Roman" pitchFamily="18" charset="0"/>
              </a:rPr>
              <a:t>. На рисунке изображен многогранник, все двугранные углы которого прямые. Найдите длину кратчайшего пути по поверхности этого многогранника, соединяющего вершины </a:t>
            </a:r>
            <a:r>
              <a:rPr lang="en-US" i="1" dirty="0">
                <a:cs typeface="Times New Roman" pitchFamily="18" charset="0"/>
              </a:rPr>
              <a:t>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F59240-E15E-EE62-AA7C-D17C4E536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818299"/>
            <a:ext cx="4002743" cy="373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8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0" y="3228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sz="2000" dirty="0">
                <a:cs typeface="Times New Roman" pitchFamily="18" charset="0"/>
              </a:rPr>
              <a:t> Рассмотрим развертку трех граней этого многогранника.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BBB74C7-B3C5-4F2D-E610-5FDDDDD7DBBA}"/>
              </a:ext>
            </a:extLst>
          </p:cNvPr>
          <p:cNvGrpSpPr/>
          <p:nvPr/>
        </p:nvGrpSpPr>
        <p:grpSpPr>
          <a:xfrm>
            <a:off x="0" y="761244"/>
            <a:ext cx="9144000" cy="4484744"/>
            <a:chOff x="0" y="761244"/>
            <a:chExt cx="9144000" cy="448474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1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0" y="4509120"/>
                  <a:ext cx="9144000" cy="7368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sz="2000" dirty="0">
                      <a:cs typeface="Times New Roman" pitchFamily="18" charset="0"/>
                    </a:rPr>
                    <a:t>	Кратчайшим путем из точки </a:t>
                  </a:r>
                  <a:r>
                    <a:rPr lang="ru-RU" sz="2000" i="1" dirty="0">
                      <a:cs typeface="Times New Roman" pitchFamily="18" charset="0"/>
                    </a:rPr>
                    <a:t>B </a:t>
                  </a:r>
                  <a:r>
                    <a:rPr lang="ru-RU" sz="2000" dirty="0">
                      <a:cs typeface="Times New Roman" pitchFamily="18" charset="0"/>
                    </a:rPr>
                    <a:t>в точку </a:t>
                  </a:r>
                  <a:r>
                    <a:rPr lang="en-US" sz="2000" i="1" dirty="0">
                      <a:cs typeface="Times New Roman" pitchFamily="18" charset="0"/>
                    </a:rPr>
                    <a:t>C</a:t>
                  </a:r>
                  <a:r>
                    <a:rPr lang="ru-RU" sz="2000" dirty="0">
                      <a:cs typeface="Times New Roman" pitchFamily="18" charset="0"/>
                    </a:rPr>
                    <a:t>­</a:t>
                  </a:r>
                  <a:r>
                    <a:rPr lang="ru-RU" sz="2000" baseline="-30000" dirty="0">
                      <a:cs typeface="Times New Roman" pitchFamily="18" charset="0"/>
                    </a:rPr>
                    <a:t>2</a:t>
                  </a:r>
                  <a:r>
                    <a:rPr lang="ru-RU" sz="2000" dirty="0">
                      <a:cs typeface="Times New Roman" pitchFamily="18" charset="0"/>
                    </a:rPr>
                    <a:t> является отрезок </a:t>
                  </a:r>
                  <a:r>
                    <a:rPr lang="en-US" sz="2000" i="1" dirty="0">
                      <a:cs typeface="Times New Roman" pitchFamily="18" charset="0"/>
                    </a:rPr>
                    <a:t>BC</a:t>
                  </a:r>
                  <a:r>
                    <a:rPr lang="ru-RU" sz="2000" baseline="-30000" dirty="0">
                      <a:cs typeface="Times New Roman" pitchFamily="18" charset="0"/>
                    </a:rPr>
                    <a:t>2</a:t>
                  </a:r>
                  <a:r>
                    <a:rPr lang="ru-RU" sz="2000" dirty="0">
                      <a:cs typeface="Times New Roman" pitchFamily="18" charset="0"/>
                    </a:rPr>
                    <a:t>, длина которого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13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90125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509120"/>
                  <a:ext cx="9144000" cy="736868"/>
                </a:xfrm>
                <a:prstGeom prst="rect">
                  <a:avLst/>
                </a:prstGeom>
                <a:blipFill>
                  <a:blip r:embed="rId3"/>
                  <a:stretch>
                    <a:fillRect l="-667" t="-4959" r="-667" b="-1405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9578F59B-2C19-7A65-DB4C-C62694CCD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6016" y="761244"/>
              <a:ext cx="3960440" cy="3616373"/>
            </a:xfrm>
            <a:prstGeom prst="rect">
              <a:avLst/>
            </a:prstGeom>
          </p:spPr>
        </p:pic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2901A8-D36A-43F3-5FD0-54423C65A0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776664"/>
            <a:ext cx="2924583" cy="36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430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1. Найдите длину кратчайшего пути по поверхности правильного единичного тетраэдра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, соединяющего середины ребер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CD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0907895-76ED-B26C-AE64-34B64EF8D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153317"/>
            <a:ext cx="4170575" cy="419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4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данного тетраэдра, изображенную на рисунке.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6DA33AA-6F5C-6F64-3919-C4669A5D83AC}"/>
              </a:ext>
            </a:extLst>
          </p:cNvPr>
          <p:cNvGrpSpPr/>
          <p:nvPr/>
        </p:nvGrpSpPr>
        <p:grpSpPr>
          <a:xfrm>
            <a:off x="0" y="862913"/>
            <a:ext cx="9144000" cy="5274617"/>
            <a:chOff x="0" y="862913"/>
            <a:chExt cx="9144000" cy="5274617"/>
          </a:xfrm>
        </p:grpSpPr>
        <p:sp>
          <p:nvSpPr>
            <p:cNvPr id="81930" name="Text Box 10"/>
            <p:cNvSpPr txBox="1">
              <a:spLocks noChangeArrowheads="1"/>
            </p:cNvSpPr>
            <p:nvPr/>
          </p:nvSpPr>
          <p:spPr bwMode="auto">
            <a:xfrm>
              <a:off x="0" y="4480039"/>
              <a:ext cx="9144000" cy="12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dirty="0">
                  <a:cs typeface="Times New Roman" pitchFamily="18" charset="0"/>
                </a:rPr>
                <a:t>	Кратчайшим путем из </a:t>
              </a:r>
              <a:r>
                <a:rPr lang="en-US" i="1" dirty="0">
                  <a:cs typeface="Times New Roman" pitchFamily="18" charset="0"/>
                </a:rPr>
                <a:t>E </a:t>
              </a:r>
              <a:r>
                <a:rPr lang="ru-RU" dirty="0">
                  <a:cs typeface="Times New Roman" pitchFamily="18" charset="0"/>
                </a:rPr>
                <a:t>в </a:t>
              </a:r>
              <a:r>
                <a:rPr lang="en-US" i="1" dirty="0">
                  <a:cs typeface="Times New Roman" pitchFamily="18" charset="0"/>
                </a:rPr>
                <a:t>F</a:t>
              </a:r>
              <a:r>
                <a:rPr lang="ru-RU" dirty="0">
                  <a:cs typeface="Times New Roman" pitchFamily="18" charset="0"/>
                </a:rPr>
                <a:t> является отрезок </a:t>
              </a:r>
              <a:r>
                <a:rPr lang="en-US" i="1" dirty="0">
                  <a:cs typeface="Times New Roman" pitchFamily="18" charset="0"/>
                </a:rPr>
                <a:t>EF</a:t>
              </a:r>
              <a:r>
                <a:rPr lang="ru-RU" dirty="0">
                  <a:cs typeface="Times New Roman" pitchFamily="18" charset="0"/>
                </a:rPr>
                <a:t>, длина которого равна 1. Соответствующий путь на поверхности правильного тетраэдра изображен на рисунке 13.</a:t>
              </a:r>
            </a:p>
          </p:txBody>
        </p:sp>
        <p:sp>
          <p:nvSpPr>
            <p:cNvPr id="81943" name="Text Box 23"/>
            <p:cNvSpPr txBox="1">
              <a:spLocks noChangeArrowheads="1"/>
            </p:cNvSpPr>
            <p:nvPr/>
          </p:nvSpPr>
          <p:spPr bwMode="auto">
            <a:xfrm>
              <a:off x="951698" y="5680330"/>
              <a:ext cx="2819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dirty="0">
                  <a:solidFill>
                    <a:srgbClr val="FF3300"/>
                  </a:solidFill>
                </a:rPr>
                <a:t>Ответ.</a:t>
              </a:r>
              <a:r>
                <a:rPr lang="ru-RU" dirty="0"/>
                <a:t> 1.</a:t>
              </a:r>
            </a:p>
          </p:txBody>
        </p:sp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2AFA6E8D-0BB0-DCC0-44F3-F43FDC2B2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7248" y="862913"/>
              <a:ext cx="3233184" cy="3142010"/>
            </a:xfrm>
            <a:prstGeom prst="rect">
              <a:avLst/>
            </a:prstGeom>
          </p:spPr>
        </p:pic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9A06A0-EB88-1D86-E594-E971202B9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539" y="1321356"/>
            <a:ext cx="4252948" cy="230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4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2. Найдите длину кратчайшего пути по поверхности правильного тетраэдра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, соединяющего точки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ru-RU" dirty="0">
                <a:cs typeface="Times New Roman" pitchFamily="18" charset="0"/>
              </a:rPr>
              <a:t>, расположенные на высотах боковых граней в 7 см от соответствующих вершин тетраэдра. Ребро тетраэдра равно 20 см.</a:t>
            </a:r>
            <a:r>
              <a:rPr lang="ru-RU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33CB2A-2D9E-59D0-22C5-760DDBBF3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180625"/>
            <a:ext cx="4477375" cy="4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8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397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865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3300"/>
                    </a:solidFill>
                    <a:cs typeface="Times New Roman" pitchFamily="18" charset="0"/>
                  </a:rPr>
                  <a:t>	</a:t>
                </a: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Решение.</a:t>
                </a:r>
                <a:r>
                  <a:rPr lang="ru-RU" dirty="0">
                    <a:cs typeface="Times New Roman" pitchFamily="18" charset="0"/>
                  </a:rPr>
                  <a:t> Одним из возможных путей является путь </a:t>
                </a:r>
                <a:r>
                  <a:rPr lang="en-US" i="1" dirty="0">
                    <a:cs typeface="Times New Roman" pitchFamily="18" charset="0"/>
                  </a:rPr>
                  <a:t>EHF</a:t>
                </a:r>
                <a:r>
                  <a:rPr lang="ru-RU" dirty="0">
                    <a:cs typeface="Times New Roman" pitchFamily="18" charset="0"/>
                  </a:rPr>
                  <a:t>. Его длина равна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−14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см. </a:t>
                </a:r>
              </a:p>
            </p:txBody>
          </p:sp>
        </mc:Choice>
        <mc:Fallback xmlns="">
          <p:sp>
            <p:nvSpPr>
              <p:cNvPr id="839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865814"/>
              </a:xfrm>
              <a:prstGeom prst="rect">
                <a:avLst/>
              </a:prstGeom>
              <a:blipFill>
                <a:blip r:embed="rId3"/>
                <a:stretch>
                  <a:fillRect l="-1000" t="-5634" r="-1000" b="-15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59E54334-A86C-A5B3-90A2-5DA0B70BE5CD}"/>
              </a:ext>
            </a:extLst>
          </p:cNvPr>
          <p:cNvGrpSpPr/>
          <p:nvPr/>
        </p:nvGrpSpPr>
        <p:grpSpPr>
          <a:xfrm>
            <a:off x="0" y="3747112"/>
            <a:ext cx="9152441" cy="3081430"/>
            <a:chOff x="0" y="3747112"/>
            <a:chExt cx="9152441" cy="308143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9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644337" y="4998645"/>
                  <a:ext cx="5508104" cy="16044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cs typeface="Times New Roman" pitchFamily="18" charset="0"/>
                    </a:rPr>
                    <a:t>Длина пути </a:t>
                  </a:r>
                  <a:r>
                    <a:rPr lang="en-US" i="1" dirty="0">
                      <a:cs typeface="Times New Roman" pitchFamily="18" charset="0"/>
                    </a:rPr>
                    <a:t>EF</a:t>
                  </a:r>
                  <a:r>
                    <a:rPr lang="ru-RU" dirty="0">
                      <a:cs typeface="Times New Roman" pitchFamily="18" charset="0"/>
                    </a:rPr>
                    <a:t> равна 20 см. Легко видеть, что 20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&lt;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20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−14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следовательно, этот путь является кратчайшим. </a:t>
                  </a:r>
                </a:p>
              </p:txBody>
            </p:sp>
          </mc:Choice>
          <mc:Fallback>
            <p:sp>
              <p:nvSpPr>
                <p:cNvPr id="83985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44337" y="4998645"/>
                  <a:ext cx="5508104" cy="1604478"/>
                </a:xfrm>
                <a:prstGeom prst="rect">
                  <a:avLst/>
                </a:prstGeom>
                <a:blipFill>
                  <a:blip r:embed="rId4"/>
                  <a:stretch>
                    <a:fillRect l="-1772" t="-3042" r="-1661" b="-798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C86B302C-6A32-5C54-B10E-BD785A51C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3747112"/>
              <a:ext cx="3495045" cy="3081430"/>
            </a:xfrm>
            <a:prstGeom prst="rect">
              <a:avLst/>
            </a:prstGeom>
          </p:spPr>
        </p:pic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BDC8B2-A77F-6504-5BB4-1E96BC20C2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150" y="862812"/>
            <a:ext cx="3305069" cy="2884300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6A21D830-5C4D-E833-518B-D598FF37AC0E}"/>
              </a:ext>
            </a:extLst>
          </p:cNvPr>
          <p:cNvGrpSpPr/>
          <p:nvPr/>
        </p:nvGrpSpPr>
        <p:grpSpPr>
          <a:xfrm>
            <a:off x="3725907" y="1044476"/>
            <a:ext cx="5418093" cy="3828017"/>
            <a:chOff x="3725907" y="1044476"/>
            <a:chExt cx="5418093" cy="3828017"/>
          </a:xfrm>
        </p:grpSpPr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3725907" y="3672164"/>
              <a:ext cx="5418093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	</a:t>
              </a:r>
              <a:r>
                <a:rPr lang="ru-RU" dirty="0">
                  <a:cs typeface="Times New Roman" pitchFamily="18" charset="0"/>
                </a:rPr>
                <a:t>Для нахождения другого пути рассмотрим развертку, состоящую из трех граней тетраэдра. </a:t>
              </a:r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7526F5E4-19B7-3974-1B9E-F7A7AAB0D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11959" y="1044476"/>
              <a:ext cx="4582171" cy="23845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22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0" y="20025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3</a:t>
            </a:r>
            <a:r>
              <a:rPr lang="ru-RU" dirty="0">
                <a:cs typeface="Times New Roman" pitchFamily="18" charset="0"/>
              </a:rPr>
              <a:t>. Найдите сечение правильного единичного тетраэдра, проходящее через все его грани, имеющее наименьший периметр. Чему равен этот периметр?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AC0D2E-1CCA-4172-81B3-BAA7B5F61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95095"/>
            <a:ext cx="3510455" cy="3130156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D2A44DB-304C-C503-152D-401CE915C75F}"/>
              </a:ext>
            </a:extLst>
          </p:cNvPr>
          <p:cNvGrpSpPr/>
          <p:nvPr/>
        </p:nvGrpSpPr>
        <p:grpSpPr>
          <a:xfrm>
            <a:off x="421999" y="1628800"/>
            <a:ext cx="8340175" cy="5253953"/>
            <a:chOff x="421999" y="1628800"/>
            <a:chExt cx="8340175" cy="5253953"/>
          </a:xfrm>
        </p:grpSpPr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D91DC46A-1450-4A66-BF56-1C2FDAB0E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999" y="5517232"/>
              <a:ext cx="4355977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dirty="0">
                  <a:solidFill>
                    <a:srgbClr val="FF0000"/>
                  </a:solidFill>
                  <a:cs typeface="Times New Roman" pitchFamily="18" charset="0"/>
                </a:rPr>
                <a:t>Ответ. </a:t>
              </a:r>
              <a:r>
                <a:rPr lang="ru-RU" dirty="0">
                  <a:cs typeface="Times New Roman" pitchFamily="18" charset="0"/>
                </a:rPr>
                <a:t>Искомый периметр равен 2</a:t>
              </a:r>
              <a:r>
                <a:rPr lang="en-US" dirty="0">
                  <a:cs typeface="Times New Roman" pitchFamily="18" charset="0"/>
                </a:rPr>
                <a:t>.</a:t>
              </a:r>
              <a:endParaRPr lang="ru-RU" dirty="0">
                <a:cs typeface="Times New Roman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5398EAF4-E114-81C1-8AAD-6FF96118A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95936" y="1628800"/>
              <a:ext cx="4766238" cy="1933905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495CEC1C-F4F8-00EE-94EF-CB0E53919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8024" y="3571802"/>
              <a:ext cx="3672408" cy="3310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564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430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4</a:t>
            </a:r>
            <a:r>
              <a:rPr lang="ru-RU" dirty="0">
                <a:cs typeface="Times New Roman" pitchFamily="18" charset="0"/>
              </a:rPr>
              <a:t>. Найдите длину кратчайшего пути по поверхности правильной четырёхугольной пирамиды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SABCD</a:t>
            </a:r>
            <a:r>
              <a:rPr lang="ru-RU" dirty="0">
                <a:cs typeface="Times New Roman" pitchFamily="18" charset="0"/>
              </a:rPr>
              <a:t>, все рёбра которой равны 1, из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в середину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ru-RU" dirty="0">
                <a:cs typeface="Times New Roman" pitchFamily="18" charset="0"/>
              </a:rPr>
              <a:t>ребра </a:t>
            </a:r>
            <a:r>
              <a:rPr lang="en-US" i="1" dirty="0">
                <a:cs typeface="Times New Roman" pitchFamily="18" charset="0"/>
              </a:rPr>
              <a:t>SC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809831-C247-C42E-1295-A69BCC8DD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495" y="1556792"/>
            <a:ext cx="5973009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данной пирамиды, изображенную на рисунке.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278FA0-F4DA-8201-D8BF-87A702E83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33285"/>
            <a:ext cx="3908880" cy="2548153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8468EC1F-0091-42B4-1174-04C4CF3E3AEA}"/>
              </a:ext>
            </a:extLst>
          </p:cNvPr>
          <p:cNvGrpSpPr/>
          <p:nvPr/>
        </p:nvGrpSpPr>
        <p:grpSpPr>
          <a:xfrm>
            <a:off x="0" y="959753"/>
            <a:ext cx="9144000" cy="4938494"/>
            <a:chOff x="0" y="959753"/>
            <a:chExt cx="9144000" cy="49384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9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0" y="4462405"/>
                  <a:ext cx="9144000" cy="14358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cs typeface="Times New Roman" pitchFamily="18" charset="0"/>
                    </a:rPr>
                    <a:t>	Кратчайшим путем из </a:t>
                  </a:r>
                  <a:r>
                    <a:rPr lang="en-US" i="1" dirty="0">
                      <a:cs typeface="Times New Roman" pitchFamily="18" charset="0"/>
                    </a:rPr>
                    <a:t>A </a:t>
                  </a:r>
                  <a:r>
                    <a:rPr lang="ru-RU" dirty="0">
                      <a:cs typeface="Times New Roman" pitchFamily="18" charset="0"/>
                    </a:rPr>
                    <a:t>в </a:t>
                  </a:r>
                  <a:r>
                    <a:rPr lang="en-US" i="1" dirty="0">
                      <a:cs typeface="Times New Roman" pitchFamily="18" charset="0"/>
                    </a:rPr>
                    <a:t>E</a:t>
                  </a:r>
                  <a:r>
                    <a:rPr lang="ru-RU" dirty="0">
                      <a:cs typeface="Times New Roman" pitchFamily="18" charset="0"/>
                    </a:rPr>
                    <a:t> является отрезок </a:t>
                  </a:r>
                  <a:r>
                    <a:rPr lang="en-US" i="1" dirty="0">
                      <a:cs typeface="Times New Roman" pitchFamily="18" charset="0"/>
                    </a:rPr>
                    <a:t>AE</a:t>
                  </a:r>
                  <a:r>
                    <a:rPr lang="ru-RU" dirty="0">
                      <a:cs typeface="Times New Roman" pitchFamily="18" charset="0"/>
                    </a:rPr>
                    <a:t>, длина которого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dirty="0">
                      <a:cs typeface="Times New Roman" pitchFamily="18" charset="0"/>
                    </a:rPr>
                    <a:t>. Соответствующий путь на поверхности октаэдра изображен на рисунке.</a:t>
                  </a:r>
                </a:p>
              </p:txBody>
            </p:sp>
          </mc:Choice>
          <mc:Fallback>
            <p:sp>
              <p:nvSpPr>
                <p:cNvPr id="81930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462405"/>
                  <a:ext cx="9144000" cy="1435842"/>
                </a:xfrm>
                <a:prstGeom prst="rect">
                  <a:avLst/>
                </a:prstGeom>
                <a:blipFill>
                  <a:blip r:embed="rId4"/>
                  <a:stretch>
                    <a:fillRect l="-1000" t="-3390" r="-1000" b="-762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699E8DD-CF21-BD29-17B9-EB941CBE1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0" y="959753"/>
              <a:ext cx="4160398" cy="30544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73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0" y="404664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5. </a:t>
            </a:r>
            <a:r>
              <a:rPr lang="ru-RU" dirty="0">
                <a:cs typeface="Times New Roman" pitchFamily="18" charset="0"/>
              </a:rPr>
              <a:t>Найдите длину кратчайшего пути по поверхности единичного куба </a:t>
            </a:r>
            <a:r>
              <a:rPr lang="en-US" i="1" dirty="0">
                <a:cs typeface="Times New Roman" pitchFamily="18" charset="0"/>
              </a:rPr>
              <a:t>ABCDA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2E0260-2896-456F-641C-A7087AEC5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484784"/>
            <a:ext cx="5068007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3303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889</Words>
  <Application>Microsoft Office PowerPoint</Application>
  <PresentationFormat>Экран (4:3)</PresentationFormat>
  <Paragraphs>62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Cambria Math</vt:lpstr>
      <vt:lpstr>Times New Roman</vt:lpstr>
      <vt:lpstr>Оформление по умолчанию</vt:lpstr>
      <vt:lpstr>4.c. Задачи на нахождение кратчайших путей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193</cp:revision>
  <dcterms:created xsi:type="dcterms:W3CDTF">2008-04-30T05:51:18Z</dcterms:created>
  <dcterms:modified xsi:type="dcterms:W3CDTF">2024-07-23T07:10:11Z</dcterms:modified>
</cp:coreProperties>
</file>