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88" r:id="rId3"/>
    <p:sldId id="540" r:id="rId4"/>
    <p:sldId id="543" r:id="rId5"/>
    <p:sldId id="542" r:id="rId6"/>
    <p:sldId id="295" r:id="rId7"/>
    <p:sldId id="291" r:id="rId8"/>
    <p:sldId id="293" r:id="rId9"/>
    <p:sldId id="294" r:id="rId10"/>
    <p:sldId id="545" r:id="rId11"/>
    <p:sldId id="292" r:id="rId12"/>
    <p:sldId id="296" r:id="rId13"/>
    <p:sldId id="546" r:id="rId14"/>
    <p:sldId id="544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978" autoAdjust="0"/>
    <p:restoredTop sz="90803" autoAdjust="0"/>
  </p:normalViewPr>
  <p:slideViewPr>
    <p:cSldViewPr>
      <p:cViewPr varScale="1">
        <p:scale>
          <a:sx n="97" d="100"/>
          <a:sy n="97" d="100"/>
        </p:scale>
        <p:origin x="12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8EAE68FA-A744-40FE-BED3-1CC1E294642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altLang="ru-RU"/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548E094B-D6FE-49AE-95A6-511FF36A5EC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 altLang="ru-RU"/>
          </a:p>
        </p:txBody>
      </p:sp>
      <p:sp>
        <p:nvSpPr>
          <p:cNvPr id="24580" name="Rectangle 4">
            <a:extLst>
              <a:ext uri="{FF2B5EF4-FFF2-40B4-BE49-F238E27FC236}">
                <a16:creationId xmlns:a16="http://schemas.microsoft.com/office/drawing/2014/main" id="{E7F46264-1763-4742-888C-A124977AAED9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4581" name="Rectangle 5">
            <a:extLst>
              <a:ext uri="{FF2B5EF4-FFF2-40B4-BE49-F238E27FC236}">
                <a16:creationId xmlns:a16="http://schemas.microsoft.com/office/drawing/2014/main" id="{FF015180-66F5-4559-A279-0017D3A512F6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24582" name="Rectangle 6">
            <a:extLst>
              <a:ext uri="{FF2B5EF4-FFF2-40B4-BE49-F238E27FC236}">
                <a16:creationId xmlns:a16="http://schemas.microsoft.com/office/drawing/2014/main" id="{8F4BE0D6-9D73-47B9-83EA-1FFC11D19B5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altLang="ru-RU"/>
          </a:p>
        </p:txBody>
      </p:sp>
      <p:sp>
        <p:nvSpPr>
          <p:cNvPr id="24583" name="Rectangle 7">
            <a:extLst>
              <a:ext uri="{FF2B5EF4-FFF2-40B4-BE49-F238E27FC236}">
                <a16:creationId xmlns:a16="http://schemas.microsoft.com/office/drawing/2014/main" id="{DC1448B8-FBB5-4B26-BAB3-06F10E71D5B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246D2AE-AEDB-449A-9C2C-590A9314CCE4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23CC23D-0AC8-4459-9498-9302E791CD7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2A806A-1857-4045-B14B-1C9F2B6CADB5}" type="slidenum">
              <a:rPr lang="ru-RU" altLang="ru-RU"/>
              <a:pPr/>
              <a:t>1</a:t>
            </a:fld>
            <a:endParaRPr lang="ru-RU" altLang="ru-RU"/>
          </a:p>
        </p:txBody>
      </p:sp>
      <p:sp>
        <p:nvSpPr>
          <p:cNvPr id="34818" name="Rectangle 2">
            <a:extLst>
              <a:ext uri="{FF2B5EF4-FFF2-40B4-BE49-F238E27FC236}">
                <a16:creationId xmlns:a16="http://schemas.microsoft.com/office/drawing/2014/main" id="{6540036D-B44E-4E68-B54B-F0E38565078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DE9D41E4-1BEB-4EC0-A6DF-09DDDFD8CB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1D430C8-88A2-400E-9C2F-B24A6FD3A3F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D89ACC-BB4F-483D-B6EE-9188F01AFC8C}" type="slidenum">
              <a:rPr lang="ru-RU" altLang="ru-RU"/>
              <a:pPr/>
              <a:t>10</a:t>
            </a:fld>
            <a:endParaRPr lang="ru-RU" altLang="ru-RU"/>
          </a:p>
        </p:txBody>
      </p:sp>
      <p:sp>
        <p:nvSpPr>
          <p:cNvPr id="189442" name="Rectangle 2">
            <a:extLst>
              <a:ext uri="{FF2B5EF4-FFF2-40B4-BE49-F238E27FC236}">
                <a16:creationId xmlns:a16="http://schemas.microsoft.com/office/drawing/2014/main" id="{D3CD4E95-8B46-42A7-B6A6-7EE0F7C5A1D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3" name="Rectangle 3">
            <a:extLst>
              <a:ext uri="{FF2B5EF4-FFF2-40B4-BE49-F238E27FC236}">
                <a16:creationId xmlns:a16="http://schemas.microsoft.com/office/drawing/2014/main" id="{A0D23299-423B-4AD4-8387-3F8FADB423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В режиме слайдов формулировки появляются после кликанья мышкой</a:t>
            </a:r>
          </a:p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884143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1E380AA-1477-437C-84DA-8D32E4BBB71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F0D838-1131-4E6E-A223-D54724658BA7}" type="slidenum">
              <a:rPr lang="ru-RU" altLang="ru-RU"/>
              <a:pPr/>
              <a:t>11</a:t>
            </a:fld>
            <a:endParaRPr lang="ru-RU" altLang="ru-RU"/>
          </a:p>
        </p:txBody>
      </p:sp>
      <p:sp>
        <p:nvSpPr>
          <p:cNvPr id="31746" name="Rectangle 2">
            <a:extLst>
              <a:ext uri="{FF2B5EF4-FFF2-40B4-BE49-F238E27FC236}">
                <a16:creationId xmlns:a16="http://schemas.microsoft.com/office/drawing/2014/main" id="{1041E00E-17E6-4598-B21A-0C22185F8C5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D39CA6DC-5BB5-433A-981D-67B2D0AC9E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В режиме ответ появляется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7279429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1E380AA-1477-437C-84DA-8D32E4BBB71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F0D838-1131-4E6E-A223-D54724658BA7}" type="slidenum">
              <a:rPr lang="ru-RU" altLang="ru-RU"/>
              <a:pPr/>
              <a:t>12</a:t>
            </a:fld>
            <a:endParaRPr lang="ru-RU" altLang="ru-RU"/>
          </a:p>
        </p:txBody>
      </p:sp>
      <p:sp>
        <p:nvSpPr>
          <p:cNvPr id="31746" name="Rectangle 2">
            <a:extLst>
              <a:ext uri="{FF2B5EF4-FFF2-40B4-BE49-F238E27FC236}">
                <a16:creationId xmlns:a16="http://schemas.microsoft.com/office/drawing/2014/main" id="{1041E00E-17E6-4598-B21A-0C22185F8C5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D39CA6DC-5BB5-433A-981D-67B2D0AC9E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В режиме ответ появляется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7772337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E6C840D-3CBC-4621-8F2B-AD43AFF10B9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6F377B-6E55-443B-8684-40B63612C4E9}" type="slidenum">
              <a:rPr lang="ru-RU" altLang="ru-RU"/>
              <a:pPr/>
              <a:t>13</a:t>
            </a:fld>
            <a:endParaRPr lang="ru-RU" altLang="ru-RU"/>
          </a:p>
        </p:txBody>
      </p:sp>
      <p:sp>
        <p:nvSpPr>
          <p:cNvPr id="195586" name="Rectangle 2">
            <a:extLst>
              <a:ext uri="{FF2B5EF4-FFF2-40B4-BE49-F238E27FC236}">
                <a16:creationId xmlns:a16="http://schemas.microsoft.com/office/drawing/2014/main" id="{DC15691A-F2C4-4962-9345-E44ED0766C7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5587" name="Rectangle 3">
            <a:extLst>
              <a:ext uri="{FF2B5EF4-FFF2-40B4-BE49-F238E27FC236}">
                <a16:creationId xmlns:a16="http://schemas.microsoft.com/office/drawing/2014/main" id="{A66D8704-9380-403D-8D2E-E598E84664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решение появляется после кликанья мышкой</a:t>
            </a:r>
          </a:p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013283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8335A25-1094-44D8-8894-6A9B6A5795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5BE4E7-B19E-4CEA-B3D8-30DAD0EAEBDC}" type="slidenum">
              <a:rPr lang="ru-RU" altLang="ru-RU"/>
              <a:pPr/>
              <a:t>14</a:t>
            </a:fld>
            <a:endParaRPr lang="ru-RU" altLang="ru-RU"/>
          </a:p>
        </p:txBody>
      </p:sp>
      <p:sp>
        <p:nvSpPr>
          <p:cNvPr id="38914" name="Rectangle 2">
            <a:extLst>
              <a:ext uri="{FF2B5EF4-FFF2-40B4-BE49-F238E27FC236}">
                <a16:creationId xmlns:a16="http://schemas.microsoft.com/office/drawing/2014/main" id="{B53BC199-F6FA-4394-A990-1E9044D499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626AE1F8-87EF-4B89-9422-41E890A5A8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В режиме ответ появляется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0366321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1E380AA-1477-437C-84DA-8D32E4BBB71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F0D838-1131-4E6E-A223-D54724658BA7}" type="slidenum">
              <a:rPr lang="ru-RU" altLang="ru-RU"/>
              <a:pPr/>
              <a:t>2</a:t>
            </a:fld>
            <a:endParaRPr lang="ru-RU" altLang="ru-RU"/>
          </a:p>
        </p:txBody>
      </p:sp>
      <p:sp>
        <p:nvSpPr>
          <p:cNvPr id="31746" name="Rectangle 2">
            <a:extLst>
              <a:ext uri="{FF2B5EF4-FFF2-40B4-BE49-F238E27FC236}">
                <a16:creationId xmlns:a16="http://schemas.microsoft.com/office/drawing/2014/main" id="{1041E00E-17E6-4598-B21A-0C22185F8C5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D39CA6DC-5BB5-433A-981D-67B2D0AC9E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В режиме ответ появляется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8191505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F4505CC-FC3B-429B-972C-CF6A9852C3A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4FD9CB-5757-46D8-B722-217D098C3827}" type="slidenum">
              <a:rPr lang="ru-RU" altLang="ru-RU"/>
              <a:pPr/>
              <a:t>3</a:t>
            </a:fld>
            <a:endParaRPr lang="ru-RU" altLang="ru-RU"/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7F14AB6C-F69C-4D05-8B39-6832DFFFB06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F279EA8D-006A-4D7D-BFFB-BC763A76CC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В режиме слайдов формулировки появляются после кликанья мышкой</a:t>
            </a:r>
          </a:p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275877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1E380AA-1477-437C-84DA-8D32E4BBB71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F0D838-1131-4E6E-A223-D54724658BA7}" type="slidenum">
              <a:rPr lang="ru-RU" altLang="ru-RU"/>
              <a:pPr/>
              <a:t>4</a:t>
            </a:fld>
            <a:endParaRPr lang="ru-RU" altLang="ru-RU"/>
          </a:p>
        </p:txBody>
      </p:sp>
      <p:sp>
        <p:nvSpPr>
          <p:cNvPr id="31746" name="Rectangle 2">
            <a:extLst>
              <a:ext uri="{FF2B5EF4-FFF2-40B4-BE49-F238E27FC236}">
                <a16:creationId xmlns:a16="http://schemas.microsoft.com/office/drawing/2014/main" id="{1041E00E-17E6-4598-B21A-0C22185F8C5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D39CA6DC-5BB5-433A-981D-67B2D0AC9E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В режиме ответ появляется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4874608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F4505CC-FC3B-429B-972C-CF6A9852C3A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4FD9CB-5757-46D8-B722-217D098C3827}" type="slidenum">
              <a:rPr lang="ru-RU" altLang="ru-RU"/>
              <a:pPr/>
              <a:t>5</a:t>
            </a:fld>
            <a:endParaRPr lang="ru-RU" altLang="ru-RU"/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7F14AB6C-F69C-4D05-8B39-6832DFFFB06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F279EA8D-006A-4D7D-BFFB-BC763A76CC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В режиме слайдов формулировки появляются после кликанья мышкой</a:t>
            </a:r>
          </a:p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154308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1E380AA-1477-437C-84DA-8D32E4BBB71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F0D838-1131-4E6E-A223-D54724658BA7}" type="slidenum">
              <a:rPr lang="ru-RU" altLang="ru-RU"/>
              <a:pPr/>
              <a:t>6</a:t>
            </a:fld>
            <a:endParaRPr lang="ru-RU" altLang="ru-RU"/>
          </a:p>
        </p:txBody>
      </p:sp>
      <p:sp>
        <p:nvSpPr>
          <p:cNvPr id="31746" name="Rectangle 2">
            <a:extLst>
              <a:ext uri="{FF2B5EF4-FFF2-40B4-BE49-F238E27FC236}">
                <a16:creationId xmlns:a16="http://schemas.microsoft.com/office/drawing/2014/main" id="{1041E00E-17E6-4598-B21A-0C22185F8C5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D39CA6DC-5BB5-433A-981D-67B2D0AC9E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В режиме ответ появляется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6014577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1E380AA-1477-437C-84DA-8D32E4BBB71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F0D838-1131-4E6E-A223-D54724658BA7}" type="slidenum">
              <a:rPr lang="ru-RU" altLang="ru-RU"/>
              <a:pPr/>
              <a:t>7</a:t>
            </a:fld>
            <a:endParaRPr lang="ru-RU" altLang="ru-RU"/>
          </a:p>
        </p:txBody>
      </p:sp>
      <p:sp>
        <p:nvSpPr>
          <p:cNvPr id="31746" name="Rectangle 2">
            <a:extLst>
              <a:ext uri="{FF2B5EF4-FFF2-40B4-BE49-F238E27FC236}">
                <a16:creationId xmlns:a16="http://schemas.microsoft.com/office/drawing/2014/main" id="{1041E00E-17E6-4598-B21A-0C22185F8C5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D39CA6DC-5BB5-433A-981D-67B2D0AC9E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В режиме ответ появляется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5793394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1E380AA-1477-437C-84DA-8D32E4BBB71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F0D838-1131-4E6E-A223-D54724658BA7}" type="slidenum">
              <a:rPr lang="ru-RU" altLang="ru-RU"/>
              <a:pPr/>
              <a:t>8</a:t>
            </a:fld>
            <a:endParaRPr lang="ru-RU" altLang="ru-RU"/>
          </a:p>
        </p:txBody>
      </p:sp>
      <p:sp>
        <p:nvSpPr>
          <p:cNvPr id="31746" name="Rectangle 2">
            <a:extLst>
              <a:ext uri="{FF2B5EF4-FFF2-40B4-BE49-F238E27FC236}">
                <a16:creationId xmlns:a16="http://schemas.microsoft.com/office/drawing/2014/main" id="{1041E00E-17E6-4598-B21A-0C22185F8C5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D39CA6DC-5BB5-433A-981D-67B2D0AC9E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В режиме ответ появляется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42722955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1E380AA-1477-437C-84DA-8D32E4BBB71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F0D838-1131-4E6E-A223-D54724658BA7}" type="slidenum">
              <a:rPr lang="ru-RU" altLang="ru-RU"/>
              <a:pPr/>
              <a:t>9</a:t>
            </a:fld>
            <a:endParaRPr lang="ru-RU" altLang="ru-RU"/>
          </a:p>
        </p:txBody>
      </p:sp>
      <p:sp>
        <p:nvSpPr>
          <p:cNvPr id="31746" name="Rectangle 2">
            <a:extLst>
              <a:ext uri="{FF2B5EF4-FFF2-40B4-BE49-F238E27FC236}">
                <a16:creationId xmlns:a16="http://schemas.microsoft.com/office/drawing/2014/main" id="{1041E00E-17E6-4598-B21A-0C22185F8C5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D39CA6DC-5BB5-433A-981D-67B2D0AC9E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В режиме ответ появляется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848373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AA44E8-7FD0-4AF3-8092-54CC04E43C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1D23DC0-ED9C-4E0F-B63D-2FE8AF169A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8E16B1F-9756-4CF7-9A65-43F1EC9EF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21064C-3FAF-40B4-BDC3-69EC1A622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5BC190-46B8-4BDA-893D-2E0524155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089988-1F66-4B16-BD6F-73ACC14A5C5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34796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988F43-9036-4BB6-B11B-656D68250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ED8D70B-A548-4F6B-BE11-740578EA99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6D31BC9-5405-41F1-BE5C-40BD0B81C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D6FDA1-EFAC-44BC-967B-2F6FFEEA9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21D4A2C-7691-41E1-9BFA-D280176C1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348456-77D4-465F-8A04-6EB9AD21839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31921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C5EFFFF-EEDB-44B7-B205-4AF1F8E8DF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4FC69E9-CDA2-4893-A15F-F832FF809A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CD67231-C4F0-4EE1-B5FF-8CDE93577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9E16D9A-B56B-46B7-93A3-94853DFB7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D46D040-B5D6-442D-862A-64FE01E38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39CE02-9767-4C93-8FD6-05DDB87848C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64936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AB0FC5-DA4E-4C4F-8816-73C4B564F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E2BCB5D-0390-4572-9955-89E1AD22A9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6878570-3D72-4A53-8323-2E5FB573B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9BB0E39-4A10-4B47-B0AD-664144FA7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5BAEEB4-22B8-4CAA-B3FF-88A38B7C2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436785-9723-48F4-8ACC-B66BAFD7D9B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78967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312A65-7B5E-44D3-8073-455B4B8C8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DB5CF43-1E18-4F81-89CA-EF1F42F951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96A0136-358C-4C99-9913-E2923CB71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C6712D-D0A9-4713-9271-3D5BF3F84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078B6D9-17CE-47A4-B38C-F2354D427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FA1EE3-AB8D-414A-B529-A8908B313DD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81756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C95482-9D99-4FF9-A631-21C570984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A7B7937-A8AF-4AFD-A6D8-F022773D6B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4678B9A-D815-44B4-B91B-0528E64972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27F858E-72EC-48BF-A5E1-213F84682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4A69B37-FC5A-4185-8B93-DF43D5342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B72CF1B-EE4A-434A-AF95-0094B4094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567888-22D2-4C83-A954-3DA8E05D6A6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0683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201144-C42A-410E-856A-6A46527B5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440B829-C6F4-4CBA-9056-700C44566F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D4C7D07-AB32-47C5-B74D-149534D344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E96F702-5B74-4A2A-B37D-1A4D7E3709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4849563-3BB0-46C3-9229-912625CB8C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1CC6F3-B581-4E50-A558-6466EB39C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F0091CB-F1E7-4A75-9F6E-8DE2DA4EB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7AB003C-E109-4C94-8E3C-A10DA04FE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0C7A06-793E-4CF5-AB1E-3E62AAA515B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37288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07F8C1-1878-4BA8-B625-34A78D0E1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3F90A57-4FE4-4CE0-983B-D92B4B8F3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15AC59A-ED86-45EC-B95D-577715515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B457900-62DC-4263-8C38-1D4D16F28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5F0A51-6221-4A24-AEDD-CC0F0DEEFE3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73324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93171C9-3F67-4E56-BF17-E094F2E92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89F085C-92EE-4B85-B26B-625D960D5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5869AB7-B1E9-448E-86EB-774223C29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99A0CB-E345-48C1-BB6C-4ECC3310772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23487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0CA455-BD15-4DA2-8808-BF7796890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C25CE55-68F0-49CC-B23D-94ED808686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14973EC-EFBD-467E-8651-9FCE983D92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E33AF3F-95FC-4896-9FDE-6E0E98AFE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ECB8DD9-9F2A-4DBA-ADA4-C06341333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DA524ED-10B6-43A9-901B-B04C81623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B85F53-DF78-41B1-A076-1005E1D41AC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80913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954886-9190-4DF3-A161-64AC1AEBE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9345726-CA5A-43E3-B427-97458436E0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0272385-76DB-44B6-BC26-DB3461F029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F28B799-659E-410A-99B0-5F79A028F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332118D-B2C2-4CFF-A1C8-79BC72689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F601AF9-559D-45F7-9CC0-891817761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AA1C09-34C8-4BF1-97E8-0DEB930FD4C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88941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F02A9ECD-C86E-4CC3-B2E9-0EDA037532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470E1042-887F-431C-9754-32C86CF497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4D72D0B9-56E4-45CB-B4D4-79430AD29F6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 altLang="ru-RU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192B892-0664-4A6E-8DFB-56941D455E9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 altLang="ru-RU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9B44F6A-2D6A-47FD-9C4F-3D05A420230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6468F59-147A-458E-B1C4-74789F34D5C8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geogebra.org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34DFF9F-2244-42C5-9191-24FDA9244CB6}"/>
              </a:ext>
            </a:extLst>
          </p:cNvPr>
          <p:cNvSpPr txBox="1"/>
          <p:nvPr/>
        </p:nvSpPr>
        <p:spPr>
          <a:xfrm>
            <a:off x="323528" y="2204184"/>
            <a:ext cx="8496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4</a:t>
            </a:r>
            <a:r>
              <a:rPr lang="ru-RU" sz="3600" dirty="0">
                <a:solidFill>
                  <a:srgbClr val="FF0000"/>
                </a:solidFill>
              </a:rPr>
              <a:t>,б. Моделирование многогранников</a:t>
            </a:r>
          </a:p>
          <a:p>
            <a:pPr algn="ctr"/>
            <a:r>
              <a:rPr lang="ru-RU" sz="3600" dirty="0">
                <a:solidFill>
                  <a:srgbClr val="FF0000"/>
                </a:solidFill>
              </a:rPr>
              <a:t>(Программа </a:t>
            </a:r>
            <a:r>
              <a:rPr lang="en-US" sz="3600" dirty="0">
                <a:solidFill>
                  <a:srgbClr val="FF0000"/>
                </a:solidFill>
              </a:rPr>
              <a:t>GeoGebra</a:t>
            </a:r>
            <a:r>
              <a:rPr lang="ru-RU" sz="3600" dirty="0">
                <a:solidFill>
                  <a:srgbClr val="FF0000"/>
                </a:solidFill>
              </a:rPr>
              <a:t>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9" name="Text Box 3">
            <a:extLst>
              <a:ext uri="{FF2B5EF4-FFF2-40B4-BE49-F238E27FC236}">
                <a16:creationId xmlns:a16="http://schemas.microsoft.com/office/drawing/2014/main" id="{A854E3E6-1AFF-4527-A829-25D1994F4F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92696"/>
            <a:ext cx="90678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cs typeface="Times New Roman" panose="02020603050405020304" pitchFamily="18" charset="0"/>
              </a:rPr>
              <a:t>	</a:t>
            </a:r>
            <a:r>
              <a:rPr lang="ru-RU" altLang="ru-RU" sz="2800" dirty="0">
                <a:cs typeface="Times New Roman" panose="02020603050405020304" pitchFamily="18" charset="0"/>
              </a:rPr>
              <a:t>В программе </a:t>
            </a:r>
            <a:r>
              <a:rPr lang="en-US" altLang="ru-RU" sz="2800" dirty="0">
                <a:cs typeface="Times New Roman" panose="02020603050405020304" pitchFamily="18" charset="0"/>
              </a:rPr>
              <a:t>GeoGebra </a:t>
            </a:r>
            <a:r>
              <a:rPr lang="ru-RU" altLang="ru-RU" sz="2800" dirty="0">
                <a:cs typeface="Times New Roman" panose="02020603050405020304" pitchFamily="18" charset="0"/>
              </a:rPr>
              <a:t>получите: а) треугольную; б) пятиугольную; в) шестиугольную призмы.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7626A055-8057-497A-8CE3-605DC7F0F8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7772400" cy="457200"/>
          </a:xfrm>
        </p:spPr>
        <p:txBody>
          <a:bodyPr/>
          <a:lstStyle/>
          <a:p>
            <a:r>
              <a:rPr lang="ru-RU" altLang="ru-RU" sz="2800" dirty="0">
                <a:solidFill>
                  <a:srgbClr val="FF3300"/>
                </a:solidFill>
              </a:rPr>
              <a:t>Упражнение</a:t>
            </a:r>
          </a:p>
        </p:txBody>
      </p:sp>
    </p:spTree>
    <p:extLst>
      <p:ext uri="{BB962C8B-B14F-4D97-AF65-F5344CB8AC3E}">
        <p14:creationId xmlns:p14="http://schemas.microsoft.com/office/powerpoint/2010/main" val="41176099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ext Box 3">
            <a:extLst>
              <a:ext uri="{FF2B5EF4-FFF2-40B4-BE49-F238E27FC236}">
                <a16:creationId xmlns:a16="http://schemas.microsoft.com/office/drawing/2014/main" id="{8261E737-220E-4DEC-A16D-F5EC925D75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9665" y="238486"/>
            <a:ext cx="9163665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R="179705" algn="just">
              <a:tabLst>
                <a:tab pos="-3330575" algn="l"/>
              </a:tabLst>
            </a:pPr>
            <a:r>
              <a:rPr lang="en-US" altLang="ru-RU" dirty="0">
                <a:cs typeface="Times New Roman" panose="02020603050405020304" pitchFamily="18" charset="0"/>
              </a:rPr>
              <a:t>	</a:t>
            </a:r>
            <a:r>
              <a:rPr lang="ru-RU" altLang="ru-RU" dirty="0">
                <a:cs typeface="Times New Roman" panose="02020603050405020304" pitchFamily="18" charset="0"/>
              </a:rPr>
              <a:t>	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Инструмент «Пирамида» позволяет получить модель пирамиды в пространстве. Для этого нужно сначала построить или указать многоугольник (основание пирамиды), а затем указать её вершину. На рисунке показана четырёхугольная пирамида.</a:t>
            </a:r>
            <a:endParaRPr lang="ru-RU" altLang="ru-RU" dirty="0"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318586A-DF6B-4F6F-99E2-354B9F4812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696" y="2204864"/>
            <a:ext cx="5639882" cy="4171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1797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F2705CF-1B7D-4FE0-A214-E51B94C6CF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1088740"/>
            <a:ext cx="7304560" cy="4680520"/>
          </a:xfrm>
          <a:prstGeom prst="rect">
            <a:avLst/>
          </a:prstGeom>
        </p:spPr>
      </p:pic>
      <p:sp>
        <p:nvSpPr>
          <p:cNvPr id="6" name="Text Box 3">
            <a:extLst>
              <a:ext uri="{FF2B5EF4-FFF2-40B4-BE49-F238E27FC236}">
                <a16:creationId xmlns:a16="http://schemas.microsoft.com/office/drawing/2014/main" id="{A28ADC94-CF2A-42FC-9FEF-684CD8CFAB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9665" y="7334"/>
            <a:ext cx="916366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R="179705" algn="just">
              <a:tabLst>
                <a:tab pos="-3330575" algn="l"/>
              </a:tabLst>
            </a:pPr>
            <a:r>
              <a:rPr lang="en-US" altLang="ru-RU" dirty="0">
                <a:cs typeface="Times New Roman" panose="02020603050405020304" pitchFamily="18" charset="0"/>
              </a:rPr>
              <a:t>	</a:t>
            </a:r>
            <a:r>
              <a:rPr lang="ru-RU" altLang="ru-RU" dirty="0">
                <a:cs typeface="Times New Roman" panose="02020603050405020304" pitchFamily="18" charset="0"/>
              </a:rPr>
              <a:t>	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Инструмент «Развёртка» позволяет получить развёртку пирамиды.</a:t>
            </a:r>
          </a:p>
        </p:txBody>
      </p:sp>
    </p:spTree>
    <p:extLst>
      <p:ext uri="{BB962C8B-B14F-4D97-AF65-F5344CB8AC3E}">
        <p14:creationId xmlns:p14="http://schemas.microsoft.com/office/powerpoint/2010/main" val="9770209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3" name="Text Box 3">
            <a:extLst>
              <a:ext uri="{FF2B5EF4-FFF2-40B4-BE49-F238E27FC236}">
                <a16:creationId xmlns:a16="http://schemas.microsoft.com/office/drawing/2014/main" id="{A23E7933-4973-4355-ADA0-5A09551372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914400"/>
            <a:ext cx="83058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cs typeface="Times New Roman" panose="02020603050405020304" pitchFamily="18" charset="0"/>
              </a:rPr>
              <a:t>	</a:t>
            </a:r>
            <a:r>
              <a:rPr lang="ru-RU" altLang="ru-RU" sz="2800" dirty="0">
                <a:cs typeface="Times New Roman" panose="02020603050405020304" pitchFamily="18" charset="0"/>
              </a:rPr>
              <a:t> В программе </a:t>
            </a:r>
            <a:r>
              <a:rPr lang="en-US" altLang="ru-RU" sz="2800" dirty="0">
                <a:cs typeface="Times New Roman" panose="02020603050405020304" pitchFamily="18" charset="0"/>
              </a:rPr>
              <a:t>GeoGebra </a:t>
            </a:r>
            <a:r>
              <a:rPr lang="ru-RU" altLang="ru-RU" sz="2800" dirty="0">
                <a:cs typeface="Times New Roman" panose="02020603050405020304" pitchFamily="18" charset="0"/>
              </a:rPr>
              <a:t>получите: а) треугольную; б) </a:t>
            </a:r>
            <a:r>
              <a:rPr lang="ru-RU" altLang="ru-RU" sz="2800" dirty="0" err="1">
                <a:cs typeface="Times New Roman" panose="02020603050405020304" pitchFamily="18" charset="0"/>
              </a:rPr>
              <a:t>четырёхуголную</a:t>
            </a:r>
            <a:r>
              <a:rPr lang="ru-RU" altLang="ru-RU" sz="2800" dirty="0">
                <a:cs typeface="Times New Roman" panose="02020603050405020304" pitchFamily="18" charset="0"/>
              </a:rPr>
              <a:t>; в) шестиугольную пирамиды.</a:t>
            </a:r>
            <a:endParaRPr lang="ru-RU" altLang="ru-RU" sz="2800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CF167D08-6EE8-4760-A752-D67AF7D90B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7772400" cy="457200"/>
          </a:xfrm>
        </p:spPr>
        <p:txBody>
          <a:bodyPr/>
          <a:lstStyle/>
          <a:p>
            <a:r>
              <a:rPr lang="ru-RU" altLang="ru-RU" sz="2800" dirty="0">
                <a:solidFill>
                  <a:srgbClr val="FF3300"/>
                </a:solidFill>
              </a:rPr>
              <a:t>Упражнение</a:t>
            </a:r>
          </a:p>
        </p:txBody>
      </p:sp>
    </p:spTree>
    <p:extLst>
      <p:ext uri="{BB962C8B-B14F-4D97-AF65-F5344CB8AC3E}">
        <p14:creationId xmlns:p14="http://schemas.microsoft.com/office/powerpoint/2010/main" val="14342479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Text Box 3">
            <a:extLst>
              <a:ext uri="{FF2B5EF4-FFF2-40B4-BE49-F238E27FC236}">
                <a16:creationId xmlns:a16="http://schemas.microsoft.com/office/drawing/2014/main" id="{30BA500B-DD1A-49D5-9AB7-40227AD46C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14" y="443557"/>
            <a:ext cx="88392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/>
              <a:t>	Получите пространственный крест в программе </a:t>
            </a:r>
            <a:r>
              <a:rPr lang="en-US" altLang="ru-RU" sz="2800" dirty="0"/>
              <a:t>GeoGebra</a:t>
            </a:r>
            <a:r>
              <a:rPr lang="ru-RU" altLang="ru-RU" sz="2800" dirty="0"/>
              <a:t>, аналогично данному на рисунке.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853AC26B-5E14-4713-A38D-F0ADAC1C8551}"/>
              </a:ext>
            </a:extLst>
          </p:cNvPr>
          <p:cNvSpPr txBox="1">
            <a:spLocks noChangeArrowheads="1"/>
          </p:cNvSpPr>
          <p:nvPr/>
        </p:nvSpPr>
        <p:spPr>
          <a:xfrm>
            <a:off x="685800" y="45526"/>
            <a:ext cx="7772400" cy="504141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altLang="ru-RU" sz="2800" kern="0" dirty="0">
                <a:solidFill>
                  <a:srgbClr val="FF3300"/>
                </a:solidFill>
              </a:rPr>
              <a:t>Упражнение </a:t>
            </a:r>
            <a:endParaRPr lang="en-US" altLang="ru-RU" sz="2800" kern="0" dirty="0">
              <a:solidFill>
                <a:srgbClr val="FF3300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9C24F84-C107-4C78-B1B8-0B599326C7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6784" y="1556792"/>
            <a:ext cx="4710431" cy="3622559"/>
          </a:xfrm>
          <a:prstGeom prst="rect">
            <a:avLst/>
          </a:prstGeom>
        </p:spPr>
      </p:pic>
      <p:sp>
        <p:nvSpPr>
          <p:cNvPr id="9" name="Text Box 3">
            <a:extLst>
              <a:ext uri="{FF2B5EF4-FFF2-40B4-BE49-F238E27FC236}">
                <a16:creationId xmlns:a16="http://schemas.microsoft.com/office/drawing/2014/main" id="{200BF4CB-9582-4634-8746-2A2C8701EA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14" y="5338479"/>
            <a:ext cx="8839200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>
                <a:solidFill>
                  <a:srgbClr val="FF0000"/>
                </a:solidFill>
              </a:rPr>
              <a:t>	</a:t>
            </a:r>
            <a:r>
              <a:rPr lang="ru-RU" altLang="ru-RU" dirty="0">
                <a:solidFill>
                  <a:srgbClr val="FF0000"/>
                </a:solidFill>
              </a:rPr>
              <a:t>Решение. </a:t>
            </a:r>
            <a:r>
              <a:rPr lang="ru-RU" altLang="ru-RU" dirty="0"/>
              <a:t>Сначала получаем куб, а затем левой кнопкой мыши указываем на его грани. При этом на каждой грани появляется куб.</a:t>
            </a:r>
          </a:p>
        </p:txBody>
      </p:sp>
    </p:spTree>
    <p:extLst>
      <p:ext uri="{BB962C8B-B14F-4D97-AF65-F5344CB8AC3E}">
        <p14:creationId xmlns:p14="http://schemas.microsoft.com/office/powerpoint/2010/main" val="3202815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ext Box 3">
            <a:extLst>
              <a:ext uri="{FF2B5EF4-FFF2-40B4-BE49-F238E27FC236}">
                <a16:creationId xmlns:a16="http://schemas.microsoft.com/office/drawing/2014/main" id="{8261E737-220E-4DEC-A16D-F5EC925D75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5360"/>
            <a:ext cx="9144000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R="179705" algn="just">
              <a:tabLst>
                <a:tab pos="-3330575" algn="l"/>
              </a:tabLst>
            </a:pPr>
            <a:r>
              <a:rPr lang="en-US" altLang="ru-RU" dirty="0">
                <a:cs typeface="Times New Roman" panose="02020603050405020304" pitchFamily="18" charset="0"/>
              </a:rPr>
              <a:t>	</a:t>
            </a:r>
            <a:r>
              <a:rPr lang="ru-RU" altLang="ru-RU" dirty="0">
                <a:cs typeface="Times New Roman" panose="02020603050405020304" pitchFamily="18" charset="0"/>
              </a:rPr>
              <a:t>	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Программа 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GeoGebra –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это свободно распространяемая программа, которую можно скачать с официального сайта 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://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geogebra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org</a:t>
            </a:r>
            <a:r>
              <a:rPr lang="ru-RU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179705" algn="just">
              <a:tabLst>
                <a:tab pos="-3330575" algn="l"/>
              </a:tabLst>
            </a:pPr>
            <a:r>
              <a:rPr lang="en-US" dirty="0">
                <a:ea typeface="Times New Roman" panose="02020603050405020304" pitchFamily="18" charset="0"/>
              </a:rPr>
              <a:t>		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Она позволяет моделировать и решать различные алгебраические и геометрические задачи, строить графики функций, находить наибольшие и наименьшие значения, пределы, производные интегралы, получать изображения плоских и пространственных фигур, проводить дополнительные построения, создавать анимацию рисунков. Кроме того, эта программа позволяет ставить геометрические опыты, проводить эксперименты, иллюстрировать формулы и теоремы, устанавливать зависимости между геометрическими величинами и мн. др.</a:t>
            </a:r>
          </a:p>
          <a:p>
            <a:pPr marR="179705" algn="just">
              <a:tabLst>
                <a:tab pos="-3330575" algn="l"/>
              </a:tabLst>
            </a:pP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Здесь мы рассмотрим возможности 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GeoGebra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для моделирования многогранников.</a:t>
            </a:r>
            <a:endParaRPr lang="ru-RU" altLang="ru-RU" sz="2800" dirty="0">
              <a:cs typeface="Times New Roman" panose="02020603050405020304" pitchFamily="18" charset="0"/>
            </a:endParaRP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9567EF78-A8D1-4475-986A-473448F339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9665" y="5657671"/>
            <a:ext cx="916366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R="179705" algn="just">
              <a:tabLst>
                <a:tab pos="-3330575" algn="l"/>
              </a:tabLst>
            </a:pPr>
            <a:r>
              <a:rPr lang="en-US" altLang="ru-RU" dirty="0">
                <a:cs typeface="Times New Roman" panose="02020603050405020304" pitchFamily="18" charset="0"/>
              </a:rPr>
              <a:t>	</a:t>
            </a:r>
            <a:r>
              <a:rPr lang="ru-RU" altLang="ru-RU" dirty="0">
                <a:cs typeface="Times New Roman" panose="02020603050405020304" pitchFamily="18" charset="0"/>
              </a:rPr>
              <a:t>	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Полученные модели можно поворачивать, смотреть на них с разных сторон, изменять размеры, цвет, толщину линий, обозначения и др.</a:t>
            </a:r>
            <a:endParaRPr lang="ru-RU" altLang="ru-RU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0262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3">
            <a:extLst>
              <a:ext uri="{FF2B5EF4-FFF2-40B4-BE49-F238E27FC236}">
                <a16:creationId xmlns:a16="http://schemas.microsoft.com/office/drawing/2014/main" id="{162EA276-305D-472F-9FF8-9F4C257145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46" y="30181"/>
            <a:ext cx="911515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R="20955" indent="450215" algn="just"/>
            <a:r>
              <a:rPr lang="ru-RU" altLang="ru-RU" dirty="0">
                <a:solidFill>
                  <a:srgbClr val="FF3300"/>
                </a:solidFill>
                <a:cs typeface="Times New Roman" panose="02020603050405020304" pitchFamily="18" charset="0"/>
              </a:rPr>
              <a:t>	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Для получения тетраэдра в панели инструментов, расположенной в верхней части экрана программы, нужно выбрать инструмент «Тетраэдр» и отметить две точки (вершины тетраэдра).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4179734-1E8D-483A-969D-AE1EE79877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656" y="1418504"/>
            <a:ext cx="5544616" cy="4020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1748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ext Box 3">
            <a:extLst>
              <a:ext uri="{FF2B5EF4-FFF2-40B4-BE49-F238E27FC236}">
                <a16:creationId xmlns:a16="http://schemas.microsoft.com/office/drawing/2014/main" id="{8261E737-220E-4DEC-A16D-F5EC925D75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9665" y="116632"/>
            <a:ext cx="916366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R="179705" algn="just">
              <a:tabLst>
                <a:tab pos="-3330575" algn="l"/>
              </a:tabLst>
            </a:pPr>
            <a:r>
              <a:rPr lang="en-US" altLang="ru-RU" dirty="0">
                <a:cs typeface="Times New Roman" panose="02020603050405020304" pitchFamily="18" charset="0"/>
              </a:rPr>
              <a:t>	</a:t>
            </a:r>
            <a:r>
              <a:rPr lang="ru-RU" altLang="ru-RU" dirty="0">
                <a:cs typeface="Times New Roman" panose="02020603050405020304" pitchFamily="18" charset="0"/>
              </a:rPr>
              <a:t>	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Инструмент «Развёртка» позволяет </a:t>
            </a:r>
            <a:r>
              <a:rPr lang="ru-RU" dirty="0">
                <a:ea typeface="Times New Roman" panose="02020603050405020304" pitchFamily="18" charset="0"/>
              </a:rPr>
              <a:t>получить развёртку тетраэдра.</a:t>
            </a:r>
            <a:endParaRPr lang="ru-RU" altLang="ru-RU" dirty="0"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953691D-9BA1-4F51-AE7E-C0FBD46662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1196752"/>
            <a:ext cx="7085037" cy="4694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8406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3">
            <a:extLst>
              <a:ext uri="{FF2B5EF4-FFF2-40B4-BE49-F238E27FC236}">
                <a16:creationId xmlns:a16="http://schemas.microsoft.com/office/drawing/2014/main" id="{162EA276-305D-472F-9FF8-9F4C257145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46" y="200014"/>
            <a:ext cx="911515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R="20955" indent="450215" algn="just"/>
            <a:r>
              <a:rPr lang="ru-RU" altLang="ru-RU" dirty="0">
                <a:solidFill>
                  <a:srgbClr val="FF3300"/>
                </a:solidFill>
                <a:cs typeface="Times New Roman" panose="02020603050405020304" pitchFamily="18" charset="0"/>
              </a:rPr>
              <a:t>	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Для получения куба в панели инструментов, расположенной в верхней части экрана программы, нужно выбрать инструмент «Куб» и отметить две точки (вершины куба).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622977D-CB76-4F40-837E-7ACB76A01F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1700808"/>
            <a:ext cx="6521856" cy="467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8911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ext Box 3">
            <a:extLst>
              <a:ext uri="{FF2B5EF4-FFF2-40B4-BE49-F238E27FC236}">
                <a16:creationId xmlns:a16="http://schemas.microsoft.com/office/drawing/2014/main" id="{8261E737-220E-4DEC-A16D-F5EC925D75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9665" y="116632"/>
            <a:ext cx="916366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R="179705" algn="just">
              <a:tabLst>
                <a:tab pos="-3330575" algn="l"/>
              </a:tabLst>
            </a:pPr>
            <a:r>
              <a:rPr lang="en-US" altLang="ru-RU" dirty="0">
                <a:cs typeface="Times New Roman" panose="02020603050405020304" pitchFamily="18" charset="0"/>
              </a:rPr>
              <a:t>	</a:t>
            </a:r>
            <a:r>
              <a:rPr lang="ru-RU" altLang="ru-RU" dirty="0">
                <a:cs typeface="Times New Roman" panose="02020603050405020304" pitchFamily="18" charset="0"/>
              </a:rPr>
              <a:t>	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Инструмент «Развёртка» позволяет </a:t>
            </a:r>
            <a:r>
              <a:rPr lang="ru-RU" dirty="0">
                <a:ea typeface="Times New Roman" panose="02020603050405020304" pitchFamily="18" charset="0"/>
              </a:rPr>
              <a:t>получить развёртку куба.</a:t>
            </a:r>
            <a:endParaRPr lang="ru-RU" altLang="ru-RU" dirty="0"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B68088F-0B69-4672-AFBE-DE5E0AA339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1235232"/>
            <a:ext cx="7687405" cy="4387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2211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ext Box 3">
            <a:extLst>
              <a:ext uri="{FF2B5EF4-FFF2-40B4-BE49-F238E27FC236}">
                <a16:creationId xmlns:a16="http://schemas.microsoft.com/office/drawing/2014/main" id="{8261E737-220E-4DEC-A16D-F5EC925D75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9665" y="7334"/>
            <a:ext cx="9163665" cy="3231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R="179705" algn="just">
              <a:tabLst>
                <a:tab pos="-3330575" algn="l"/>
              </a:tabLst>
            </a:pPr>
            <a:r>
              <a:rPr lang="en-US" altLang="ru-RU" dirty="0">
                <a:cs typeface="Times New Roman" panose="02020603050405020304" pitchFamily="18" charset="0"/>
              </a:rPr>
              <a:t>	</a:t>
            </a:r>
            <a:r>
              <a:rPr lang="ru-RU" altLang="ru-RU" dirty="0">
                <a:cs typeface="Times New Roman" panose="02020603050405020304" pitchFamily="18" charset="0"/>
              </a:rPr>
              <a:t>	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Инструмент «Призма» позволяет получить модель призмы в пространстве. На рисунке показана правильная шестиугольная призма.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Для её получения сначала нужно построить правильный шестиугольник (основание призмы). </a:t>
            </a:r>
          </a:p>
          <a:p>
            <a:pPr marR="179705" indent="449580" algn="just"/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Для этого нажмём левой кнопкой мыши на окошко с надписью «Вид» и выберем строчку с надписью «Полотно». Получим разделение рабочего окна на две части для плоских фигур (левая часть) и пространственных фигур (правая часть). В левой части построим правильный шестиугольник, как это делалось на плоскости. При этом правильный шестиугольник появится и в правой части окна.</a:t>
            </a:r>
            <a:endParaRPr lang="ru-RU" altLang="ru-RU" dirty="0"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355291E-15BC-4CCF-B4F1-450D100C695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3238988"/>
            <a:ext cx="4768421" cy="3430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2028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ext Box 3">
            <a:extLst>
              <a:ext uri="{FF2B5EF4-FFF2-40B4-BE49-F238E27FC236}">
                <a16:creationId xmlns:a16="http://schemas.microsoft.com/office/drawing/2014/main" id="{8261E737-220E-4DEC-A16D-F5EC925D75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9665" y="7334"/>
            <a:ext cx="9163665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R="179705" algn="just">
              <a:tabLst>
                <a:tab pos="-3330575" algn="l"/>
              </a:tabLst>
            </a:pPr>
            <a:r>
              <a:rPr lang="en-US" altLang="ru-RU" dirty="0">
                <a:cs typeface="Times New Roman" panose="02020603050405020304" pitchFamily="18" charset="0"/>
              </a:rPr>
              <a:t>	</a:t>
            </a:r>
            <a:r>
              <a:rPr lang="ru-RU" altLang="ru-RU" dirty="0">
                <a:cs typeface="Times New Roman" panose="02020603050405020304" pitchFamily="18" charset="0"/>
              </a:rPr>
              <a:t>	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Закроем левое окно, нажав левой кнопкой мыши на крестик в правом верхнем углу.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Выбрав инструмент «Призма», нажмем левой кнопкой мыши сначала на построенный правильный шестиугольник, а затем на какую-нибудь точку оси аппликат. Получим правильную шестиугольную призму.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FE6958B-7DA7-4468-B935-F093092200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1973690"/>
            <a:ext cx="6251798" cy="4760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7153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ext Box 3">
            <a:extLst>
              <a:ext uri="{FF2B5EF4-FFF2-40B4-BE49-F238E27FC236}">
                <a16:creationId xmlns:a16="http://schemas.microsoft.com/office/drawing/2014/main" id="{8261E737-220E-4DEC-A16D-F5EC925D75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9665" y="7334"/>
            <a:ext cx="916366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R="179705" algn="just">
              <a:tabLst>
                <a:tab pos="-3330575" algn="l"/>
              </a:tabLst>
            </a:pPr>
            <a:r>
              <a:rPr lang="en-US" altLang="ru-RU" dirty="0">
                <a:cs typeface="Times New Roman" panose="02020603050405020304" pitchFamily="18" charset="0"/>
              </a:rPr>
              <a:t>	</a:t>
            </a:r>
            <a:r>
              <a:rPr lang="ru-RU" altLang="ru-RU" dirty="0">
                <a:cs typeface="Times New Roman" panose="02020603050405020304" pitchFamily="18" charset="0"/>
              </a:rPr>
              <a:t>	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Инструмент «Развёртка» позволяет получить развёртку призмы.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A08BFB2-1914-4517-9895-C0D0475C73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1124744"/>
            <a:ext cx="7668851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636561"/>
      </p:ext>
    </p:extLst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</TotalTime>
  <Words>611</Words>
  <Application>Microsoft Office PowerPoint</Application>
  <PresentationFormat>Экран (4:3)</PresentationFormat>
  <Paragraphs>50</Paragraphs>
  <Slides>14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Arial</vt:lpstr>
      <vt:lpstr>Times New Roman</vt:lpstr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Упражнение</vt:lpstr>
      <vt:lpstr>Презентация PowerPoint</vt:lpstr>
      <vt:lpstr>Презентация PowerPoint</vt:lpstr>
      <vt:lpstr>Упражнение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ПАРАЛЛЕЛЕПИПЕД</dc:title>
  <dc:creator>*</dc:creator>
  <cp:lastModifiedBy>Vladimir Smirnov</cp:lastModifiedBy>
  <cp:revision>37</cp:revision>
  <dcterms:created xsi:type="dcterms:W3CDTF">2006-09-17T07:14:52Z</dcterms:created>
  <dcterms:modified xsi:type="dcterms:W3CDTF">2022-04-03T08:01:56Z</dcterms:modified>
</cp:coreProperties>
</file>