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9" r:id="rId2"/>
    <p:sldId id="289" r:id="rId3"/>
    <p:sldId id="258" r:id="rId4"/>
    <p:sldId id="354" r:id="rId5"/>
    <p:sldId id="262" r:id="rId6"/>
    <p:sldId id="263" r:id="rId7"/>
    <p:sldId id="324" r:id="rId8"/>
    <p:sldId id="325" r:id="rId9"/>
    <p:sldId id="309" r:id="rId10"/>
    <p:sldId id="348" r:id="rId11"/>
    <p:sldId id="347" r:id="rId12"/>
    <p:sldId id="349" r:id="rId13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49" autoAdjust="0"/>
    <p:restoredTop sz="91561" autoAdjust="0"/>
  </p:normalViewPr>
  <p:slideViewPr>
    <p:cSldViewPr>
      <p:cViewPr varScale="1">
        <p:scale>
          <a:sx n="97" d="100"/>
          <a:sy n="97" d="100"/>
        </p:scale>
        <p:origin x="34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6669527-28C2-48CA-AE62-3802634B1BB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 altLang="ru-RU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7286642-57FC-4200-9059-BB01CDA662A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AC005B8C-15AC-4541-AE9C-237BBB1EAAA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EAD7E195-8ACD-4DE6-B881-44642CE30A6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CF5CDC81-9841-4010-A400-FF0C31F4B34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 altLang="ru-RU"/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1F2A61E1-6CE0-4EB6-9EFE-FA1AA40C39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59AB67-8EC5-44F5-94DF-34D2B2B19D4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F4505CC-FC3B-429B-972C-CF6A9852C3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4FD9CB-5757-46D8-B722-217D098C3827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7F14AB6C-F69C-4D05-8B39-6832DFFFB0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F279EA8D-006A-4D7D-BFFB-BC763A76CC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09380FA-9B73-495A-A5BE-95D42490E8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571814-8296-40BC-A67A-9EA5DCAAF214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193538" name="Rectangle 2">
            <a:extLst>
              <a:ext uri="{FF2B5EF4-FFF2-40B4-BE49-F238E27FC236}">
                <a16:creationId xmlns:a16="http://schemas.microsoft.com/office/drawing/2014/main" id="{15259F5A-55BC-424D-A5C7-CC2C8AD878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39" name="Rectangle 3">
            <a:extLst>
              <a:ext uri="{FF2B5EF4-FFF2-40B4-BE49-F238E27FC236}">
                <a16:creationId xmlns:a16="http://schemas.microsoft.com/office/drawing/2014/main" id="{9355EBE0-006D-464A-B548-31218369C8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050697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B27E557-88CA-40E4-B88F-1CDA0C7481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34EFA3-ED1B-4FAD-B532-43ACB499CDB6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191490" name="Rectangle 2">
            <a:extLst>
              <a:ext uri="{FF2B5EF4-FFF2-40B4-BE49-F238E27FC236}">
                <a16:creationId xmlns:a16="http://schemas.microsoft.com/office/drawing/2014/main" id="{AEA8767B-3A0D-415A-8FBA-76CF2CF2FD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91" name="Rectangle 3">
            <a:extLst>
              <a:ext uri="{FF2B5EF4-FFF2-40B4-BE49-F238E27FC236}">
                <a16:creationId xmlns:a16="http://schemas.microsoft.com/office/drawing/2014/main" id="{6BC562BE-DC82-430F-84BB-691249860C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85609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E6C840D-3CBC-4621-8F2B-AD43AFF10B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6F377B-6E55-443B-8684-40B63612C4E9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195586" name="Rectangle 2">
            <a:extLst>
              <a:ext uri="{FF2B5EF4-FFF2-40B4-BE49-F238E27FC236}">
                <a16:creationId xmlns:a16="http://schemas.microsoft.com/office/drawing/2014/main" id="{DC15691A-F2C4-4962-9345-E44ED0766C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7" name="Rectangle 3">
            <a:extLst>
              <a:ext uri="{FF2B5EF4-FFF2-40B4-BE49-F238E27FC236}">
                <a16:creationId xmlns:a16="http://schemas.microsoft.com/office/drawing/2014/main" id="{A66D8704-9380-403D-8D2E-E598E84664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3461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>
            <a:extLst>
              <a:ext uri="{FF2B5EF4-FFF2-40B4-BE49-F238E27FC236}">
                <a16:creationId xmlns:a16="http://schemas.microsoft.com/office/drawing/2014/main" id="{8D9614D4-087C-4F92-82B5-8C6901DDBD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C6BF964-73F1-4A78-ACBB-35137A6F8789}" type="slidenum">
              <a:rPr lang="ru-RU" altLang="ru-RU" sz="1200"/>
              <a:pPr eaLnBrk="1" hangingPunct="1"/>
              <a:t>2</a:t>
            </a:fld>
            <a:endParaRPr lang="ru-RU" altLang="ru-RU" sz="1200"/>
          </a:p>
        </p:txBody>
      </p:sp>
      <p:sp>
        <p:nvSpPr>
          <p:cNvPr id="107523" name="Rectangle 2">
            <a:extLst>
              <a:ext uri="{FF2B5EF4-FFF2-40B4-BE49-F238E27FC236}">
                <a16:creationId xmlns:a16="http://schemas.microsoft.com/office/drawing/2014/main" id="{337D11A9-D735-4BC7-897F-40255C5246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7524" name="Rectangle 3">
            <a:extLst>
              <a:ext uri="{FF2B5EF4-FFF2-40B4-BE49-F238E27FC236}">
                <a16:creationId xmlns:a16="http://schemas.microsoft.com/office/drawing/2014/main" id="{8A0C1FB1-ABB7-45CB-946E-F03ED6AF7C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формулировки появляются после кликанья мышкой</a:t>
            </a:r>
          </a:p>
          <a:p>
            <a:pPr eaLnBrk="1" hangingPunct="1"/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621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B4D58DA-29A6-465C-8DAB-C16623D242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B949CA-54A7-465B-8657-4F99E8102BBE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3592D68A-5791-4AD5-BCCE-3DAAB9ED15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BE5BCA73-58E7-436F-875A-63C9150C86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0885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8FF99A2-A633-4E5C-BD89-335704C967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3DC197-71C2-43D5-8C24-39D9553DDE10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125954" name="Rectangle 2">
            <a:extLst>
              <a:ext uri="{FF2B5EF4-FFF2-40B4-BE49-F238E27FC236}">
                <a16:creationId xmlns:a16="http://schemas.microsoft.com/office/drawing/2014/main" id="{CB21B133-7251-4C8F-90DA-4037D8B35B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72ACDA37-2E5D-4CA8-8C52-87359416F0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1215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BBD0017-31AF-451C-B506-8AF5D69E1A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2EF7A6-013E-4442-A455-C362B4A65905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94690B3E-3DFE-4F3E-A19F-96A5C401FE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DC590723-DA8D-4375-A1E1-EF6674438C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330115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405133B-E1D0-4B58-BE12-87B654CED1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ACEC05-77A4-48C5-8D8F-9DF8904AB088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2D1A1110-5C48-46FD-8907-F667CB73D6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0040DE81-BE12-4F47-9931-97DC9C61BE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3159211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44A899C-E448-410C-A026-5D9E1ED07D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A6C5E4-DE61-4765-AAC2-178C610E66DD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136194" name="Rectangle 2">
            <a:extLst>
              <a:ext uri="{FF2B5EF4-FFF2-40B4-BE49-F238E27FC236}">
                <a16:creationId xmlns:a16="http://schemas.microsoft.com/office/drawing/2014/main" id="{951FD35C-58F5-49D3-8F59-B361A911CE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B42E77F0-4B8C-4629-BEFE-C95B36D192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3162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3C08CB6-7457-4F48-9FE5-B8BF7C9629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A15791-2D7F-4639-BCC9-DD125EDEECE1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138242" name="Rectangle 2">
            <a:extLst>
              <a:ext uri="{FF2B5EF4-FFF2-40B4-BE49-F238E27FC236}">
                <a16:creationId xmlns:a16="http://schemas.microsoft.com/office/drawing/2014/main" id="{375A2B32-3B40-4530-97CD-8E739E7F28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718CA5FC-57F8-45E4-AA25-F15D619484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40477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5F7518A-344A-4C27-8DDF-F94DA94DD0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CEDF6F-EC8B-4B7B-9CD6-C4C3DE795BA3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118FD95C-2FD6-4772-9EE4-9257FE7F98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4545C907-B1F2-44B5-B62A-0C3C50765B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решение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17233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CA78FE-D625-45D6-A7D6-E72FD845DE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C2BE0CF-D0DA-4EB2-A0C8-F4FC4FACFA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8FE394-7ED3-4E8E-A0D6-881C25C55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5B2D61-0667-4492-BBA4-F50D0B974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E31F82-CF33-4023-BD93-4CCCAD24C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931DF-7EFB-432A-B754-AAAF411400D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9332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D315A1-42CB-491D-998A-10B013D97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8500C9-09AF-4EBF-887A-10A21B5B8D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5470C9-8C09-49DF-B40D-46B3B4337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DF39EB-7E79-49AA-B772-9A1F4163A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00D2D0-5CD3-4266-BA4C-A90216A05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E94C8-950E-4094-BA6F-E4BB4EED6B9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2482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8E5CDAE-EBE6-409E-BB9A-0B0F8F6AD5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A5FECE9-4394-40AC-B73F-B25DEDAF25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049B1B-C608-4A06-916B-BEFBB2C2F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C6BDEE-1221-4515-A652-230DD26CC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E1FC64-144A-4992-9E18-4C6EA2B29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0A66A-1638-4723-B2C2-F90623ACBA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9210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4C5762-7E52-44F2-9DD8-FFC571FB0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F8B005-ADF5-4038-AD2C-38BC36C12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49663C-0231-4479-80DC-9D8E6A3F9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FF8393-1653-42A8-9970-CD59C012C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074B14-1D9B-4A9E-8A3B-2B32274F4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FFC1D-4A49-480B-87E6-65E23953202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82805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D89B1C-7961-4803-98CE-AFDBDCA3E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7092BEF-4D27-4A50-9694-17DC7C514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23AD27-4FD8-48A9-92B8-CE74FA200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0AC922B-7079-4604-BC7F-74805C648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314E4E3-41EF-4AED-B3F8-82719A8A7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223BF-983F-4286-9CD4-1FB6B4D25F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2610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E75EE0-AF23-4787-8950-FE1F7DE11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D7A3A7-B9DC-4500-A521-4FEE19FAD6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0545823-A835-4249-95C8-0E43AA4D07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3ACFCB1-FC42-48E9-9B60-5F7B9EA29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3A52E12-C796-4B0A-98C6-951D1EA44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0B2AE86-E003-412C-BAB0-E167035F3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AD74CF-2DD4-4629-83B6-66291818938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9859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ADC5AD-6011-4320-8E37-6C77D9F1D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DD84AC8-0CC6-4CD8-BD97-DFBBCC31A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4BE1A18-9865-4CA3-82C7-5B855E4113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0011EA1-DC70-4A4C-8EF9-95504AD552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7C3F273-597F-4869-9DBC-3CFB94B92A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782A3C3-7C65-4AAD-A6A2-37593042F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C9CE41C-8F4D-467B-8AD1-A90B56682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AC05AA6-232B-44DB-9F8E-45BE83BF0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0CF36F-5137-4CA5-A0DD-576EEB7D1F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0049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8EF481-12EB-49D1-A3B2-67CBDE625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71E5C48-3031-417D-808B-AB40C365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7AE511D-CCD9-4750-9DCA-EB69B7D47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4B67360-2762-480C-8650-7820C6C67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F2ED6E-3E8F-4A3C-A1A0-B435F1BFA66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0728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3659DD7-5FA9-4317-8E6C-EA7F666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90EA96A-D421-4C52-8DDF-653C6E40B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87C4FD2-2F15-4757-A9B0-2C9EEE315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466311-B302-4680-BD0C-29230748CB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9878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892E23-02CB-493D-A650-273991B5F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55F439-86CD-464D-B202-5179C5F3E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090F276-43EB-4F1B-912B-9112BB863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D7530F5-4D7F-44AD-9911-1C8EB358E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52E12F6-4794-41BB-83A6-138353448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8C26CB-2236-43AE-A8AF-1806AB0E7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32B92-6F6E-4A9A-91D4-6566CE84D74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3766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602996-2A6A-47E1-BBB5-E6A04594F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380D90D-4C9A-4FF5-8315-895BB9A2E8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63024EA-FAAD-41F7-B75F-685BCC6D8D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7FBC636-FF9F-4745-A751-88E6E0C7D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0B8671E-0C5A-4FC9-AD6C-23E56386D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76072D8-5DE1-463B-8406-F7FFDE360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6D115-DEF4-4BD3-91B8-8CE829987A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8814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5E8FB43-1066-475E-92E9-B220DF85CA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26B4BC6-6BF4-4FBF-891F-1EB01A7964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7F9565A-E61F-4F12-B985-13989900A2F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D15F61D-1EDB-4F50-8B57-47D3D7AAA5C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074539A-FFF4-4226-B488-E88262A3F1D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BD6FA9C-78F4-46A6-AA6B-0F4EB6F8BC8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png"/><Relationship Id="rId10" Type="http://schemas.openxmlformats.org/officeDocument/2006/relationships/image" Target="../media/image4.jpeg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C43A496-8BBC-4650-A666-60A9988E8D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512" y="2060848"/>
            <a:ext cx="8712968" cy="1728192"/>
          </a:xfrm>
        </p:spPr>
        <p:txBody>
          <a:bodyPr/>
          <a:lstStyle/>
          <a:p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,в. ПРОСТРАНСТВЕННЫЕ ФИГУРЫ</a:t>
            </a:r>
            <a:br>
              <a:rPr lang="ru-RU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(Пирамида)</a:t>
            </a:r>
            <a:endParaRPr lang="ru-RU" alt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Text Box 3">
            <a:extLst>
              <a:ext uri="{FF2B5EF4-FFF2-40B4-BE49-F238E27FC236}">
                <a16:creationId xmlns:a16="http://schemas.microsoft.com/office/drawing/2014/main" id="{8DE21003-960A-4E8F-A9ED-9E243FED07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14400"/>
            <a:ext cx="8305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  рисунке изображены три ребра четырехугольной пирамиды. Изобразите всю пирамиду.</a:t>
            </a:r>
            <a:r>
              <a:rPr lang="ru-RU" altLang="ru-RU" dirty="0"/>
              <a:t> </a:t>
            </a:r>
          </a:p>
        </p:txBody>
      </p:sp>
      <p:pic>
        <p:nvPicPr>
          <p:cNvPr id="192520" name="Picture 8">
            <a:extLst>
              <a:ext uri="{FF2B5EF4-FFF2-40B4-BE49-F238E27FC236}">
                <a16:creationId xmlns:a16="http://schemas.microsoft.com/office/drawing/2014/main" id="{3DECE0B7-7E06-4E4C-A6C5-E6A92191B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133600"/>
            <a:ext cx="4797425" cy="391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92522" name="Group 10">
            <a:extLst>
              <a:ext uri="{FF2B5EF4-FFF2-40B4-BE49-F238E27FC236}">
                <a16:creationId xmlns:a16="http://schemas.microsoft.com/office/drawing/2014/main" id="{B7BAC2D8-18AF-46A5-A604-75F88C9F56CA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133600"/>
            <a:ext cx="6626225" cy="3913188"/>
            <a:chOff x="240" y="1344"/>
            <a:chExt cx="4174" cy="2465"/>
          </a:xfrm>
        </p:grpSpPr>
        <p:sp>
          <p:nvSpPr>
            <p:cNvPr id="192518" name="Text Box 6">
              <a:extLst>
                <a:ext uri="{FF2B5EF4-FFF2-40B4-BE49-F238E27FC236}">
                  <a16:creationId xmlns:a16="http://schemas.microsoft.com/office/drawing/2014/main" id="{899B6526-01D7-47A7-866D-595984D711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408"/>
              <a:ext cx="26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Ответ.</a:t>
              </a:r>
            </a:p>
          </p:txBody>
        </p:sp>
        <p:pic>
          <p:nvPicPr>
            <p:cNvPr id="192521" name="Picture 9">
              <a:extLst>
                <a:ext uri="{FF2B5EF4-FFF2-40B4-BE49-F238E27FC236}">
                  <a16:creationId xmlns:a16="http://schemas.microsoft.com/office/drawing/2014/main" id="{E424D1A8-FE86-4DC6-9BF7-BD069208E8D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1344"/>
              <a:ext cx="3022" cy="2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0716715E-9987-4D6F-92ED-955ECFEA31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7</a:t>
            </a:r>
          </a:p>
        </p:txBody>
      </p:sp>
    </p:spTree>
    <p:extLst>
      <p:ext uri="{BB962C8B-B14F-4D97-AF65-F5344CB8AC3E}">
        <p14:creationId xmlns:p14="http://schemas.microsoft.com/office/powerpoint/2010/main" val="3413201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2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7" name="Text Box 3">
            <a:extLst>
              <a:ext uri="{FF2B5EF4-FFF2-40B4-BE49-F238E27FC236}">
                <a16:creationId xmlns:a16="http://schemas.microsoft.com/office/drawing/2014/main" id="{423B04CD-C1A0-4323-BCB7-3B603EC23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14400"/>
            <a:ext cx="8305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  рисунке изображены </a:t>
            </a:r>
            <a:r>
              <a:rPr lang="ru-RU" altLang="ru-RU" dirty="0"/>
              <a:t>четыре</a:t>
            </a:r>
            <a:r>
              <a:rPr lang="ru-RU" altLang="ru-RU" dirty="0">
                <a:cs typeface="Times New Roman" panose="02020603050405020304" pitchFamily="18" charset="0"/>
              </a:rPr>
              <a:t> ребра </a:t>
            </a:r>
            <a:r>
              <a:rPr lang="ru-RU" altLang="ru-RU" dirty="0"/>
              <a:t>шести</a:t>
            </a:r>
            <a:r>
              <a:rPr lang="ru-RU" altLang="ru-RU" dirty="0">
                <a:cs typeface="Times New Roman" panose="02020603050405020304" pitchFamily="18" charset="0"/>
              </a:rPr>
              <a:t>угольной пирамиды. Изобразите всю пирамиду.</a:t>
            </a:r>
            <a:r>
              <a:rPr lang="ru-RU" altLang="ru-RU" dirty="0"/>
              <a:t> </a:t>
            </a:r>
          </a:p>
        </p:txBody>
      </p:sp>
      <p:pic>
        <p:nvPicPr>
          <p:cNvPr id="190473" name="Picture 9">
            <a:extLst>
              <a:ext uri="{FF2B5EF4-FFF2-40B4-BE49-F238E27FC236}">
                <a16:creationId xmlns:a16="http://schemas.microsoft.com/office/drawing/2014/main" id="{6F684999-D944-4EC6-8493-1A6EB2BF6A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905000"/>
            <a:ext cx="495935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90475" name="Group 11">
            <a:extLst>
              <a:ext uri="{FF2B5EF4-FFF2-40B4-BE49-F238E27FC236}">
                <a16:creationId xmlns:a16="http://schemas.microsoft.com/office/drawing/2014/main" id="{F53A61ED-74BC-4DE4-8C9D-67CD106AA675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905000"/>
            <a:ext cx="6635750" cy="4038600"/>
            <a:chOff x="240" y="1200"/>
            <a:chExt cx="4180" cy="2544"/>
          </a:xfrm>
        </p:grpSpPr>
        <p:sp>
          <p:nvSpPr>
            <p:cNvPr id="190470" name="Text Box 6">
              <a:extLst>
                <a:ext uri="{FF2B5EF4-FFF2-40B4-BE49-F238E27FC236}">
                  <a16:creationId xmlns:a16="http://schemas.microsoft.com/office/drawing/2014/main" id="{BF818F67-9DC6-41A8-99A7-3A2386A5D6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408"/>
              <a:ext cx="26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Ответ.</a:t>
              </a:r>
            </a:p>
          </p:txBody>
        </p:sp>
        <p:pic>
          <p:nvPicPr>
            <p:cNvPr id="190474" name="Picture 10">
              <a:extLst>
                <a:ext uri="{FF2B5EF4-FFF2-40B4-BE49-F238E27FC236}">
                  <a16:creationId xmlns:a16="http://schemas.microsoft.com/office/drawing/2014/main" id="{519CB3D5-30E3-42B9-9CB2-77B6840E13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1200"/>
              <a:ext cx="3124" cy="25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7591FCC0-FDC8-45FE-B960-FEC87FC1F3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8</a:t>
            </a:r>
          </a:p>
        </p:txBody>
      </p:sp>
    </p:spTree>
    <p:extLst>
      <p:ext uri="{BB962C8B-B14F-4D97-AF65-F5344CB8AC3E}">
        <p14:creationId xmlns:p14="http://schemas.microsoft.com/office/powerpoint/2010/main" val="142665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0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Text Box 3">
            <a:extLst>
              <a:ext uri="{FF2B5EF4-FFF2-40B4-BE49-F238E27FC236}">
                <a16:creationId xmlns:a16="http://schemas.microsoft.com/office/drawing/2014/main" id="{A23E7933-4973-4355-ADA0-5A0955137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14400"/>
            <a:ext cx="8305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  рисунке изображены </a:t>
            </a:r>
            <a:r>
              <a:rPr lang="ru-RU" altLang="ru-RU" dirty="0"/>
              <a:t>четыре</a:t>
            </a:r>
            <a:r>
              <a:rPr lang="ru-RU" altLang="ru-RU" dirty="0">
                <a:cs typeface="Times New Roman" panose="02020603050405020304" pitchFamily="18" charset="0"/>
              </a:rPr>
              <a:t> ребра </a:t>
            </a:r>
            <a:r>
              <a:rPr lang="ru-RU" altLang="ru-RU" dirty="0"/>
              <a:t>шести</a:t>
            </a:r>
            <a:r>
              <a:rPr lang="ru-RU" altLang="ru-RU" dirty="0">
                <a:cs typeface="Times New Roman" panose="02020603050405020304" pitchFamily="18" charset="0"/>
              </a:rPr>
              <a:t>угольной пирамиды. Изобразите всю пирамиду.</a:t>
            </a:r>
            <a:r>
              <a:rPr lang="ru-RU" altLang="ru-RU" dirty="0"/>
              <a:t> </a:t>
            </a:r>
          </a:p>
        </p:txBody>
      </p:sp>
      <p:pic>
        <p:nvPicPr>
          <p:cNvPr id="194568" name="Picture 8">
            <a:extLst>
              <a:ext uri="{FF2B5EF4-FFF2-40B4-BE49-F238E27FC236}">
                <a16:creationId xmlns:a16="http://schemas.microsoft.com/office/drawing/2014/main" id="{BDECAF27-2B74-4A1A-B2B7-1A34E4A3B4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905000"/>
            <a:ext cx="495935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94570" name="Group 10">
            <a:extLst>
              <a:ext uri="{FF2B5EF4-FFF2-40B4-BE49-F238E27FC236}">
                <a16:creationId xmlns:a16="http://schemas.microsoft.com/office/drawing/2014/main" id="{D2FA2663-5D45-4CCD-9629-7E5D47C2BB02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905000"/>
            <a:ext cx="6711950" cy="4038600"/>
            <a:chOff x="240" y="1200"/>
            <a:chExt cx="4228" cy="2544"/>
          </a:xfrm>
        </p:grpSpPr>
        <p:sp>
          <p:nvSpPr>
            <p:cNvPr id="194566" name="Text Box 6">
              <a:extLst>
                <a:ext uri="{FF2B5EF4-FFF2-40B4-BE49-F238E27FC236}">
                  <a16:creationId xmlns:a16="http://schemas.microsoft.com/office/drawing/2014/main" id="{9C189034-D202-4047-A6CF-4DB3F461CF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408"/>
              <a:ext cx="26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Ответ.</a:t>
              </a:r>
            </a:p>
          </p:txBody>
        </p:sp>
        <p:pic>
          <p:nvPicPr>
            <p:cNvPr id="194569" name="Picture 9">
              <a:extLst>
                <a:ext uri="{FF2B5EF4-FFF2-40B4-BE49-F238E27FC236}">
                  <a16:creationId xmlns:a16="http://schemas.microsoft.com/office/drawing/2014/main" id="{3050FE66-FC47-4A27-84EA-C73E0349189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1200"/>
              <a:ext cx="3124" cy="25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CF167D08-6EE8-4760-A752-D67AF7D90B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9</a:t>
            </a:r>
          </a:p>
        </p:txBody>
      </p:sp>
    </p:spTree>
    <p:extLst>
      <p:ext uri="{BB962C8B-B14F-4D97-AF65-F5344CB8AC3E}">
        <p14:creationId xmlns:p14="http://schemas.microsoft.com/office/powerpoint/2010/main" val="144575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4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Box 3">
            <a:extLst>
              <a:ext uri="{FF2B5EF4-FFF2-40B4-BE49-F238E27FC236}">
                <a16:creationId xmlns:a16="http://schemas.microsoft.com/office/drawing/2014/main" id="{66B069EA-ABA7-4AD2-A3E9-4EB45F913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4800"/>
            <a:ext cx="9144000" cy="2970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200" dirty="0">
                <a:solidFill>
                  <a:srgbClr val="FF3300"/>
                </a:solidFill>
              </a:rPr>
              <a:t>	Пирамидой </a:t>
            </a:r>
            <a:r>
              <a:rPr lang="ru-RU" altLang="ru-RU" sz="2200" dirty="0"/>
              <a:t>называется многогранник, поверхность которого состоит из многоугольника, называемого основанием пирамиды, и треугольников с общей вершиной, называемых боковыми гранями пирамиды. Стороны боковых граней, не лежащие в основании, называются боковыми ребрами пирамиды. Общая вершина боковых граней называется вершиной пирамиды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2200" dirty="0"/>
              <a:t>	Пирамида называется </a:t>
            </a:r>
            <a:r>
              <a:rPr lang="en-US" altLang="ru-RU" sz="2200" i="1" dirty="0">
                <a:solidFill>
                  <a:srgbClr val="FF3300"/>
                </a:solidFill>
              </a:rPr>
              <a:t>n</a:t>
            </a:r>
            <a:r>
              <a:rPr lang="ru-RU" altLang="ru-RU" sz="2200" dirty="0">
                <a:solidFill>
                  <a:srgbClr val="FF3300"/>
                </a:solidFill>
              </a:rPr>
              <a:t>-угольной</a:t>
            </a:r>
            <a:r>
              <a:rPr lang="ru-RU" altLang="ru-RU" sz="2200" dirty="0"/>
              <a:t>, если ее основанием является </a:t>
            </a:r>
            <a:r>
              <a:rPr lang="en-US" altLang="ru-RU" sz="2200" i="1" dirty="0"/>
              <a:t>n</a:t>
            </a:r>
            <a:r>
              <a:rPr lang="ru-RU" altLang="ru-RU" sz="2200" dirty="0"/>
              <a:t>-угольник.</a:t>
            </a:r>
          </a:p>
        </p:txBody>
      </p:sp>
      <p:sp>
        <p:nvSpPr>
          <p:cNvPr id="46084" name="Text Box 4">
            <a:extLst>
              <a:ext uri="{FF2B5EF4-FFF2-40B4-BE49-F238E27FC236}">
                <a16:creationId xmlns:a16="http://schemas.microsoft.com/office/drawing/2014/main" id="{073C2469-2F1E-472B-8C15-ACF64CEA87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03" y="6080567"/>
            <a:ext cx="9067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200" dirty="0"/>
              <a:t>На рисунке изображен</a:t>
            </a:r>
            <a:r>
              <a:rPr lang="en-US" altLang="ru-RU" sz="2200" dirty="0"/>
              <a:t>s</a:t>
            </a:r>
            <a:r>
              <a:rPr lang="ru-RU" altLang="ru-RU" sz="2200" dirty="0"/>
              <a:t>ы треугольная, четырехугольная, пятиугольная и шестиугольная пирамиды. </a:t>
            </a:r>
          </a:p>
        </p:txBody>
      </p:sp>
      <p:graphicFrame>
        <p:nvGraphicFramePr>
          <p:cNvPr id="46085" name="Object 7">
            <a:extLst>
              <a:ext uri="{FF2B5EF4-FFF2-40B4-BE49-F238E27FC236}">
                <a16:creationId xmlns:a16="http://schemas.microsoft.com/office/drawing/2014/main" id="{A6964ADF-CBED-4674-B11E-465CE9D01A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3352800"/>
          <a:ext cx="2119313" cy="239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Точечный рисунок" r:id="rId4" imgW="2523810" imgH="2847619" progId="Paint.Picture">
                  <p:embed/>
                </p:oleObj>
              </mc:Choice>
              <mc:Fallback>
                <p:oleObj name="Точечный рисунок" r:id="rId4" imgW="2523810" imgH="2847619" progId="Paint.Picture">
                  <p:embed/>
                  <p:pic>
                    <p:nvPicPr>
                      <p:cNvPr id="46085" name="Object 7">
                        <a:extLst>
                          <a:ext uri="{FF2B5EF4-FFF2-40B4-BE49-F238E27FC236}">
                            <a16:creationId xmlns:a16="http://schemas.microsoft.com/office/drawing/2014/main" id="{A6964ADF-CBED-4674-B11E-465CE9D01A2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352800"/>
                        <a:ext cx="2119313" cy="239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6" name="Object 9">
            <a:extLst>
              <a:ext uri="{FF2B5EF4-FFF2-40B4-BE49-F238E27FC236}">
                <a16:creationId xmlns:a16="http://schemas.microsoft.com/office/drawing/2014/main" id="{18DFDA76-BCD4-4FEA-8B68-38C4B4E436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3429000"/>
          <a:ext cx="19812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Точечный рисунок" r:id="rId6" imgW="3790476" imgH="2866667" progId="Paint.Picture">
                  <p:embed/>
                </p:oleObj>
              </mc:Choice>
              <mc:Fallback>
                <p:oleObj name="Точечный рисунок" r:id="rId6" imgW="3790476" imgH="2866667" progId="Paint.Picture">
                  <p:embed/>
                  <p:pic>
                    <p:nvPicPr>
                      <p:cNvPr id="46086" name="Object 9">
                        <a:extLst>
                          <a:ext uri="{FF2B5EF4-FFF2-40B4-BE49-F238E27FC236}">
                            <a16:creationId xmlns:a16="http://schemas.microsoft.com/office/drawing/2014/main" id="{18DFDA76-BCD4-4FEA-8B68-38C4B4E436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429000"/>
                        <a:ext cx="1981200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7" name="Object 11">
            <a:extLst>
              <a:ext uri="{FF2B5EF4-FFF2-40B4-BE49-F238E27FC236}">
                <a16:creationId xmlns:a16="http://schemas.microsoft.com/office/drawing/2014/main" id="{DBBBE192-9D86-4C62-9676-669C07FFFB4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19600" y="3429000"/>
          <a:ext cx="2222500" cy="241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Точечный рисунок" r:id="rId8" imgW="2362530" imgH="2572109" progId="Paint.Picture">
                  <p:embed/>
                </p:oleObj>
              </mc:Choice>
              <mc:Fallback>
                <p:oleObj name="Точечный рисунок" r:id="rId8" imgW="2362530" imgH="2572109" progId="Paint.Picture">
                  <p:embed/>
                  <p:pic>
                    <p:nvPicPr>
                      <p:cNvPr id="46087" name="Object 11">
                        <a:extLst>
                          <a:ext uri="{FF2B5EF4-FFF2-40B4-BE49-F238E27FC236}">
                            <a16:creationId xmlns:a16="http://schemas.microsoft.com/office/drawing/2014/main" id="{DBBBE192-9D86-4C62-9676-669C07FFFB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429000"/>
                        <a:ext cx="2222500" cy="241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6088" name="Picture 12" descr="C:\Documents and Settings\Администратор\Мои документы\PICTURE\Mathem\Многогранники\Пирамиды\Pyramid6.jpg">
            <a:extLst>
              <a:ext uri="{FF2B5EF4-FFF2-40B4-BE49-F238E27FC236}">
                <a16:creationId xmlns:a16="http://schemas.microsoft.com/office/drawing/2014/main" id="{016623A5-06E3-4F81-BA9D-B233D7761B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429000"/>
            <a:ext cx="24384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1233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Text Box 11">
            <a:extLst>
              <a:ext uri="{FF2B5EF4-FFF2-40B4-BE49-F238E27FC236}">
                <a16:creationId xmlns:a16="http://schemas.microsoft.com/office/drawing/2014/main" id="{053826D0-802B-4CEB-A1DB-1A41DFE1C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381000"/>
            <a:ext cx="8839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Пирамида называется </a:t>
            </a:r>
            <a:r>
              <a:rPr lang="ru-RU" altLang="ru-RU" dirty="0">
                <a:solidFill>
                  <a:srgbClr val="FF3300"/>
                </a:solidFill>
              </a:rPr>
              <a:t>правильной</a:t>
            </a:r>
            <a:r>
              <a:rPr lang="ru-RU" altLang="ru-RU" dirty="0"/>
              <a:t>, если её основание – правильный многоугольник и все боковые ребра равны.</a:t>
            </a:r>
          </a:p>
        </p:txBody>
      </p:sp>
      <p:sp>
        <p:nvSpPr>
          <p:cNvPr id="4111" name="Text Box 15">
            <a:extLst>
              <a:ext uri="{FF2B5EF4-FFF2-40B4-BE49-F238E27FC236}">
                <a16:creationId xmlns:a16="http://schemas.microsoft.com/office/drawing/2014/main" id="{8E4092DC-56AF-4ED9-A7E7-6CE53E47B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4267200"/>
            <a:ext cx="9067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 рисунках изображены правильная четырехугольная и правильная шестиугольная пирамиды. Их основания изображаются соответственно параллелограммом и шестиугольником, противоположные стороны которого равны и параллельны. </a:t>
            </a:r>
            <a:endParaRPr lang="ru-RU" altLang="ru-RU" baseline="-25000" dirty="0"/>
          </a:p>
        </p:txBody>
      </p:sp>
      <p:pic>
        <p:nvPicPr>
          <p:cNvPr id="4112" name="Picture 16">
            <a:extLst>
              <a:ext uri="{FF2B5EF4-FFF2-40B4-BE49-F238E27FC236}">
                <a16:creationId xmlns:a16="http://schemas.microsoft.com/office/drawing/2014/main" id="{D3FA026E-2FAB-40D0-A249-E07C6A6FA2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676400"/>
            <a:ext cx="2917825" cy="218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3" name="Picture 17">
            <a:extLst>
              <a:ext uri="{FF2B5EF4-FFF2-40B4-BE49-F238E27FC236}">
                <a16:creationId xmlns:a16="http://schemas.microsoft.com/office/drawing/2014/main" id="{8DEBCBE8-23CE-4E98-810C-D0E23C757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3484563" cy="211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8896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35179B5D-7FF6-4CCE-BE94-22AD5ECCF8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124931" name="Text Box 3">
            <a:extLst>
              <a:ext uri="{FF2B5EF4-FFF2-40B4-BE49-F238E27FC236}">
                <a16:creationId xmlns:a16="http://schemas.microsoft.com/office/drawing/2014/main" id="{11CF2D15-8D15-4CD8-8987-16B627999E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13656"/>
            <a:ext cx="868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Сколько вершин (В), рёбер (Р) и граней (Г) имеет </a:t>
            </a:r>
            <a:r>
              <a:rPr lang="en-US" altLang="ru-RU" i="1" dirty="0">
                <a:cs typeface="Times New Roman" panose="02020603050405020304" pitchFamily="18" charset="0"/>
              </a:rPr>
              <a:t>n</a:t>
            </a:r>
            <a:r>
              <a:rPr lang="ru-RU" altLang="ru-RU" dirty="0">
                <a:cs typeface="Times New Roman" panose="02020603050405020304" pitchFamily="18" charset="0"/>
              </a:rPr>
              <a:t>-угольная пирамида?</a:t>
            </a:r>
            <a:endParaRPr lang="ru-RU" altLang="ru-RU" dirty="0"/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A122B293-19ED-4A4E-A4E6-2DC80199E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573016"/>
            <a:ext cx="8686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0000"/>
                </a:solidFill>
                <a:cs typeface="Times New Roman" panose="02020603050405020304" pitchFamily="18" charset="0"/>
              </a:rPr>
              <a:t>	Ответ: </a:t>
            </a:r>
            <a:r>
              <a:rPr lang="ru-RU" altLang="ru-RU" dirty="0">
                <a:cs typeface="Times New Roman" panose="02020603050405020304" pitchFamily="18" charset="0"/>
              </a:rPr>
              <a:t>В = </a:t>
            </a:r>
            <a:r>
              <a:rPr lang="en-US" altLang="ru-RU" i="1" dirty="0">
                <a:cs typeface="Times New Roman" panose="02020603050405020304" pitchFamily="18" charset="0"/>
              </a:rPr>
              <a:t>n</a:t>
            </a:r>
            <a:r>
              <a:rPr lang="ru-RU" altLang="ru-RU" i="1" dirty="0">
                <a:cs typeface="Times New Roman" panose="02020603050405020304" pitchFamily="18" charset="0"/>
              </a:rPr>
              <a:t> + </a:t>
            </a:r>
            <a:r>
              <a:rPr lang="ru-RU" altLang="ru-RU" dirty="0">
                <a:cs typeface="Times New Roman" panose="02020603050405020304" pitchFamily="18" charset="0"/>
              </a:rPr>
              <a:t>1, Р = 2</a:t>
            </a:r>
            <a:r>
              <a:rPr lang="en-US" altLang="ru-RU" i="1" dirty="0">
                <a:cs typeface="Times New Roman" panose="02020603050405020304" pitchFamily="18" charset="0"/>
              </a:rPr>
              <a:t>n</a:t>
            </a:r>
            <a:r>
              <a:rPr lang="ru-RU" altLang="ru-RU" dirty="0">
                <a:cs typeface="Times New Roman" panose="02020603050405020304" pitchFamily="18" charset="0"/>
              </a:rPr>
              <a:t>, Г = </a:t>
            </a:r>
            <a:r>
              <a:rPr lang="en-US" altLang="ru-RU" i="1" dirty="0">
                <a:cs typeface="Times New Roman" panose="02020603050405020304" pitchFamily="18" charset="0"/>
              </a:rPr>
              <a:t>n + </a:t>
            </a:r>
            <a:r>
              <a:rPr lang="ru-RU" altLang="ru-RU" dirty="0">
                <a:cs typeface="Times New Roman" panose="02020603050405020304" pitchFamily="18" charset="0"/>
              </a:rPr>
              <a:t>1.</a:t>
            </a:r>
            <a:endParaRPr lang="ru-RU" alt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54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>
            <a:extLst>
              <a:ext uri="{FF2B5EF4-FFF2-40B4-BE49-F238E27FC236}">
                <a16:creationId xmlns:a16="http://schemas.microsoft.com/office/drawing/2014/main" id="{4451061E-59D2-42D8-850F-FE1F0CC8E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066800"/>
            <a:ext cx="7543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Существует ли пирамида, которая имеет:</a:t>
            </a:r>
          </a:p>
        </p:txBody>
      </p:sp>
      <p:sp>
        <p:nvSpPr>
          <p:cNvPr id="8197" name="Text Box 5">
            <a:extLst>
              <a:ext uri="{FF2B5EF4-FFF2-40B4-BE49-F238E27FC236}">
                <a16:creationId xmlns:a16="http://schemas.microsoft.com/office/drawing/2014/main" id="{6B6E79A4-D0A5-441B-8AA9-64EBB861A8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8288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а) 10 ребер</a:t>
            </a:r>
            <a:r>
              <a:rPr lang="ru-RU" altLang="ru-RU"/>
              <a:t>?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endParaRPr lang="ru-RU" altLang="ru-RU"/>
          </a:p>
        </p:txBody>
      </p:sp>
      <p:sp>
        <p:nvSpPr>
          <p:cNvPr id="8198" name="Text Box 6">
            <a:extLst>
              <a:ext uri="{FF2B5EF4-FFF2-40B4-BE49-F238E27FC236}">
                <a16:creationId xmlns:a16="http://schemas.microsoft.com/office/drawing/2014/main" id="{387254F5-6074-4B92-89F4-BB6E95368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438400"/>
            <a:ext cx="381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б) 6 рёбер</a:t>
            </a:r>
            <a:r>
              <a:rPr lang="ru-RU" altLang="ru-RU"/>
              <a:t>?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endParaRPr lang="ru-RU" altLang="ru-RU"/>
          </a:p>
        </p:txBody>
      </p:sp>
      <p:sp>
        <p:nvSpPr>
          <p:cNvPr id="8199" name="Text Box 7">
            <a:extLst>
              <a:ext uri="{FF2B5EF4-FFF2-40B4-BE49-F238E27FC236}">
                <a16:creationId xmlns:a16="http://schemas.microsoft.com/office/drawing/2014/main" id="{01FAC1E5-7BFC-485C-A741-E4605E4580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124200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в) 24 ребра</a:t>
            </a:r>
            <a:r>
              <a:rPr lang="ru-RU" altLang="ru-RU"/>
              <a:t>?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endParaRPr lang="ru-RU" altLang="ru-RU"/>
          </a:p>
        </p:txBody>
      </p:sp>
      <p:sp>
        <p:nvSpPr>
          <p:cNvPr id="8200" name="Text Box 8">
            <a:extLst>
              <a:ext uri="{FF2B5EF4-FFF2-40B4-BE49-F238E27FC236}">
                <a16:creationId xmlns:a16="http://schemas.microsoft.com/office/drawing/2014/main" id="{7B5ECC24-8FE9-4D1F-BEDB-E9D647022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657600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г) 33 ребра? </a:t>
            </a:r>
            <a:endParaRPr lang="ru-RU" altLang="ru-RU"/>
          </a:p>
        </p:txBody>
      </p:sp>
      <p:sp>
        <p:nvSpPr>
          <p:cNvPr id="8201" name="Text Box 9">
            <a:extLst>
              <a:ext uri="{FF2B5EF4-FFF2-40B4-BE49-F238E27FC236}">
                <a16:creationId xmlns:a16="http://schemas.microsoft.com/office/drawing/2014/main" id="{1AFC4B95-7F9E-40E4-8B2A-6D28BEDA6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18288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Да.</a:t>
            </a:r>
            <a:r>
              <a:rPr lang="ru-RU" altLang="ru-RU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202" name="Text Box 10">
            <a:extLst>
              <a:ext uri="{FF2B5EF4-FFF2-40B4-BE49-F238E27FC236}">
                <a16:creationId xmlns:a16="http://schemas.microsoft.com/office/drawing/2014/main" id="{3A1F0301-53E6-4C6C-9D61-699826E4F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3622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Да.</a:t>
            </a:r>
            <a:r>
              <a:rPr lang="ru-RU" altLang="ru-RU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203" name="Text Box 11">
            <a:extLst>
              <a:ext uri="{FF2B5EF4-FFF2-40B4-BE49-F238E27FC236}">
                <a16:creationId xmlns:a16="http://schemas.microsoft.com/office/drawing/2014/main" id="{553A6010-2E17-4485-AC30-D0C096EFF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9718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Да. </a:t>
            </a:r>
          </a:p>
        </p:txBody>
      </p:sp>
      <p:sp>
        <p:nvSpPr>
          <p:cNvPr id="8204" name="Text Box 12">
            <a:extLst>
              <a:ext uri="{FF2B5EF4-FFF2-40B4-BE49-F238E27FC236}">
                <a16:creationId xmlns:a16="http://schemas.microsoft.com/office/drawing/2014/main" id="{79D59879-9B81-4B7C-9111-3C2854CE3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5814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Н</a:t>
            </a:r>
            <a:r>
              <a:rPr lang="ru-RU" altLang="ru-RU">
                <a:cs typeface="Times New Roman" panose="02020603050405020304" pitchFamily="18" charset="0"/>
              </a:rPr>
              <a:t>ет.</a:t>
            </a:r>
            <a:r>
              <a:rPr lang="ru-RU" altLang="ru-RU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5F3DD1F2-C1A9-4F07-BB6A-680A62E9A6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2</a:t>
            </a:r>
          </a:p>
        </p:txBody>
      </p:sp>
    </p:spTree>
    <p:extLst>
      <p:ext uri="{BB962C8B-B14F-4D97-AF65-F5344CB8AC3E}">
        <p14:creationId xmlns:p14="http://schemas.microsoft.com/office/powerpoint/2010/main" val="1156390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utoUpdateAnimBg="0"/>
      <p:bldP spid="8198" grpId="0" autoUpdateAnimBg="0"/>
      <p:bldP spid="8199" grpId="0" autoUpdateAnimBg="0"/>
      <p:bldP spid="8200" grpId="0" autoUpdateAnimBg="0"/>
      <p:bldP spid="8201" grpId="0" autoUpdateAnimBg="0"/>
      <p:bldP spid="8202" grpId="0" autoUpdateAnimBg="0"/>
      <p:bldP spid="8203" grpId="0" autoUpdateAnimBg="0"/>
      <p:bldP spid="820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>
            <a:extLst>
              <a:ext uri="{FF2B5EF4-FFF2-40B4-BE49-F238E27FC236}">
                <a16:creationId xmlns:a16="http://schemas.microsoft.com/office/drawing/2014/main" id="{95A46CDE-7F78-425D-895E-C96E6BA1A2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6680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Какой многоугольник лежит в основании пирамиды, которая имеет: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A5EABDB6-3CF6-40C7-989B-DE0EB9D99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505200"/>
            <a:ext cx="480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59-</a:t>
            </a:r>
            <a:r>
              <a:rPr lang="ru-RU" altLang="ru-RU">
                <a:cs typeface="Times New Roman" panose="02020603050405020304" pitchFamily="18" charset="0"/>
              </a:rPr>
              <a:t>угольник.</a:t>
            </a:r>
          </a:p>
        </p:txBody>
      </p:sp>
      <p:sp>
        <p:nvSpPr>
          <p:cNvPr id="9221" name="Text Box 5">
            <a:extLst>
              <a:ext uri="{FF2B5EF4-FFF2-40B4-BE49-F238E27FC236}">
                <a16:creationId xmlns:a16="http://schemas.microsoft.com/office/drawing/2014/main" id="{9D1A4E04-425E-4DF6-9B5A-D42665243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2098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а) 8 рёбер</a:t>
            </a:r>
            <a:r>
              <a:rPr lang="ru-RU" altLang="ru-RU"/>
              <a:t>?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endParaRPr lang="ru-RU" altLang="ru-RU"/>
          </a:p>
        </p:txBody>
      </p:sp>
      <p:sp>
        <p:nvSpPr>
          <p:cNvPr id="9222" name="Text Box 6">
            <a:extLst>
              <a:ext uri="{FF2B5EF4-FFF2-40B4-BE49-F238E27FC236}">
                <a16:creationId xmlns:a16="http://schemas.microsoft.com/office/drawing/2014/main" id="{4D38CFB8-6505-42C3-B4AB-0D025A929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8956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б) 22 вершины</a:t>
            </a:r>
            <a:r>
              <a:rPr lang="ru-RU" altLang="ru-RU"/>
              <a:t>?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endParaRPr lang="ru-RU" altLang="ru-RU"/>
          </a:p>
        </p:txBody>
      </p:sp>
      <p:sp>
        <p:nvSpPr>
          <p:cNvPr id="9223" name="Text Box 7">
            <a:extLst>
              <a:ext uri="{FF2B5EF4-FFF2-40B4-BE49-F238E27FC236}">
                <a16:creationId xmlns:a16="http://schemas.microsoft.com/office/drawing/2014/main" id="{EC5686A1-2092-4F6A-8472-CF37151C6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5814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в) 60 граней?</a:t>
            </a:r>
            <a:endParaRPr lang="ru-RU" altLang="ru-RU"/>
          </a:p>
        </p:txBody>
      </p:sp>
      <p:sp>
        <p:nvSpPr>
          <p:cNvPr id="9224" name="Text Box 8">
            <a:extLst>
              <a:ext uri="{FF2B5EF4-FFF2-40B4-BE49-F238E27FC236}">
                <a16:creationId xmlns:a16="http://schemas.microsoft.com/office/drawing/2014/main" id="{2C228427-7783-4E86-9CE4-524D22AF5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2098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en-US" altLang="ru-RU">
                <a:cs typeface="Times New Roman" panose="02020603050405020304" pitchFamily="18" charset="0"/>
              </a:rPr>
              <a:t>4-</a:t>
            </a:r>
            <a:r>
              <a:rPr lang="ru-RU" altLang="ru-RU"/>
              <a:t>у</a:t>
            </a:r>
            <a:r>
              <a:rPr lang="ru-RU" altLang="ru-RU">
                <a:cs typeface="Times New Roman" panose="02020603050405020304" pitchFamily="18" charset="0"/>
              </a:rPr>
              <a:t>гольник</a:t>
            </a:r>
            <a:r>
              <a:rPr lang="ru-RU" altLang="ru-RU"/>
              <a:t>.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225" name="Text Box 9">
            <a:extLst>
              <a:ext uri="{FF2B5EF4-FFF2-40B4-BE49-F238E27FC236}">
                <a16:creationId xmlns:a16="http://schemas.microsoft.com/office/drawing/2014/main" id="{191837D3-5240-4763-B538-BEBED3AF2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819400"/>
            <a:ext cx="441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21-у</a:t>
            </a:r>
            <a:r>
              <a:rPr lang="ru-RU" altLang="ru-RU">
                <a:cs typeface="Times New Roman" panose="02020603050405020304" pitchFamily="18" charset="0"/>
              </a:rPr>
              <a:t>гольник</a:t>
            </a:r>
            <a:r>
              <a:rPr lang="ru-RU" altLang="ru-RU"/>
              <a:t>.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26618A02-F883-4BE3-83AC-16F60D2883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3</a:t>
            </a:r>
          </a:p>
        </p:txBody>
      </p:sp>
    </p:spTree>
    <p:extLst>
      <p:ext uri="{BB962C8B-B14F-4D97-AF65-F5344CB8AC3E}">
        <p14:creationId xmlns:p14="http://schemas.microsoft.com/office/powerpoint/2010/main" val="3338931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  <p:bldP spid="9221" grpId="0" autoUpdateAnimBg="0"/>
      <p:bldP spid="9222" grpId="0" autoUpdateAnimBg="0"/>
      <p:bldP spid="9223" grpId="0" autoUpdateAnimBg="0"/>
      <p:bldP spid="9224" grpId="0" autoUpdateAnimBg="0"/>
      <p:bldP spid="922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>
            <a:extLst>
              <a:ext uri="{FF2B5EF4-FFF2-40B4-BE49-F238E27FC236}">
                <a16:creationId xmlns:a16="http://schemas.microsoft.com/office/drawing/2014/main" id="{6D472A5B-82DB-4BC3-A1DF-3F9B806A9C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135171" name="Text Box 3">
            <a:extLst>
              <a:ext uri="{FF2B5EF4-FFF2-40B4-BE49-F238E27FC236}">
                <a16:creationId xmlns:a16="http://schemas.microsoft.com/office/drawing/2014/main" id="{A16F6BDC-8D2E-4CEC-830B-0ACB6977F7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381000"/>
            <a:ext cx="8839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Изобразите </a:t>
            </a:r>
            <a:r>
              <a:rPr lang="ru-RU" altLang="ru-RU" dirty="0"/>
              <a:t>правильную </a:t>
            </a:r>
            <a:r>
              <a:rPr lang="ru-RU" altLang="ru-RU" dirty="0">
                <a:cs typeface="Times New Roman" panose="02020603050405020304" pitchFamily="18" charset="0"/>
              </a:rPr>
              <a:t>четырехугольную пирамиду</a:t>
            </a:r>
            <a:r>
              <a:rPr lang="ru-RU" altLang="ru-RU" dirty="0"/>
              <a:t> на клетчатой бумаге</a:t>
            </a:r>
            <a:r>
              <a:rPr lang="ru-RU" altLang="ru-RU" dirty="0">
                <a:cs typeface="Times New Roman" panose="02020603050405020304" pitchFamily="18" charset="0"/>
              </a:rPr>
              <a:t>, аналогично данной на рисунке.</a:t>
            </a:r>
            <a:r>
              <a:rPr lang="ru-RU" altLang="ru-RU" dirty="0"/>
              <a:t> </a:t>
            </a:r>
          </a:p>
        </p:txBody>
      </p:sp>
      <p:pic>
        <p:nvPicPr>
          <p:cNvPr id="135175" name="Picture 7">
            <a:extLst>
              <a:ext uri="{FF2B5EF4-FFF2-40B4-BE49-F238E27FC236}">
                <a16:creationId xmlns:a16="http://schemas.microsoft.com/office/drawing/2014/main" id="{A67BB184-775E-4137-9CEE-9D27DE93D6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1406525"/>
            <a:ext cx="4799013" cy="391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2256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Text Box 3">
            <a:extLst>
              <a:ext uri="{FF2B5EF4-FFF2-40B4-BE49-F238E27FC236}">
                <a16:creationId xmlns:a16="http://schemas.microsoft.com/office/drawing/2014/main" id="{7815B38B-C6BF-42D8-B4FA-0DB48DFC2B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51301"/>
            <a:ext cx="8839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Изобразите </a:t>
            </a:r>
            <a:r>
              <a:rPr lang="ru-RU" altLang="ru-RU" dirty="0"/>
              <a:t>правильную шести</a:t>
            </a:r>
            <a:r>
              <a:rPr lang="ru-RU" altLang="ru-RU" dirty="0">
                <a:cs typeface="Times New Roman" panose="02020603050405020304" pitchFamily="18" charset="0"/>
              </a:rPr>
              <a:t>угольную пирамиду</a:t>
            </a:r>
            <a:r>
              <a:rPr lang="ru-RU" altLang="ru-RU" dirty="0"/>
              <a:t> на клетчатой бумаге</a:t>
            </a:r>
            <a:r>
              <a:rPr lang="ru-RU" altLang="ru-RU" dirty="0">
                <a:cs typeface="Times New Roman" panose="02020603050405020304" pitchFamily="18" charset="0"/>
              </a:rPr>
              <a:t>, аналогично данной на рисунке.</a:t>
            </a:r>
            <a:r>
              <a:rPr lang="ru-RU" altLang="ru-RU" dirty="0"/>
              <a:t> </a:t>
            </a:r>
          </a:p>
        </p:txBody>
      </p:sp>
      <p:pic>
        <p:nvPicPr>
          <p:cNvPr id="137221" name="Picture 5">
            <a:extLst>
              <a:ext uri="{FF2B5EF4-FFF2-40B4-BE49-F238E27FC236}">
                <a16:creationId xmlns:a16="http://schemas.microsoft.com/office/drawing/2014/main" id="{423C43C4-970B-48C6-8087-B6C8CAFB41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752600"/>
            <a:ext cx="495935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19B86A5F-5C71-48F0-9B09-4C850B2A23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5</a:t>
            </a:r>
          </a:p>
        </p:txBody>
      </p:sp>
    </p:spTree>
    <p:extLst>
      <p:ext uri="{BB962C8B-B14F-4D97-AF65-F5344CB8AC3E}">
        <p14:creationId xmlns:p14="http://schemas.microsoft.com/office/powerpoint/2010/main" val="799961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Text Box 3">
            <a:extLst>
              <a:ext uri="{FF2B5EF4-FFF2-40B4-BE49-F238E27FC236}">
                <a16:creationId xmlns:a16="http://schemas.microsoft.com/office/drawing/2014/main" id="{4BBAF7E3-82CA-4359-BEE9-E83812206E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14400"/>
            <a:ext cx="8305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  рисунке изображены три ребра четырехугольной пирамиды. Изобразите всю пирамиду.</a:t>
            </a:r>
            <a:r>
              <a:rPr lang="ru-RU" altLang="ru-RU" dirty="0"/>
              <a:t> </a:t>
            </a:r>
          </a:p>
        </p:txBody>
      </p:sp>
      <p:pic>
        <p:nvPicPr>
          <p:cNvPr id="104459" name="Picture 11">
            <a:extLst>
              <a:ext uri="{FF2B5EF4-FFF2-40B4-BE49-F238E27FC236}">
                <a16:creationId xmlns:a16="http://schemas.microsoft.com/office/drawing/2014/main" id="{0B4FA4AB-9E29-4399-9604-81F5EAFBF9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981200"/>
            <a:ext cx="4797425" cy="391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4461" name="Group 13">
            <a:extLst>
              <a:ext uri="{FF2B5EF4-FFF2-40B4-BE49-F238E27FC236}">
                <a16:creationId xmlns:a16="http://schemas.microsoft.com/office/drawing/2014/main" id="{5B08354D-6C47-4D5A-AC81-C2AA56921C7A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981200"/>
            <a:ext cx="6626225" cy="3913188"/>
            <a:chOff x="240" y="1248"/>
            <a:chExt cx="4174" cy="2465"/>
          </a:xfrm>
        </p:grpSpPr>
        <p:sp>
          <p:nvSpPr>
            <p:cNvPr id="104454" name="Text Box 6">
              <a:extLst>
                <a:ext uri="{FF2B5EF4-FFF2-40B4-BE49-F238E27FC236}">
                  <a16:creationId xmlns:a16="http://schemas.microsoft.com/office/drawing/2014/main" id="{8A10AED9-67BC-4E9A-A458-90BACE008F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408"/>
              <a:ext cx="26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Ответ.</a:t>
              </a:r>
            </a:p>
          </p:txBody>
        </p:sp>
        <p:pic>
          <p:nvPicPr>
            <p:cNvPr id="104460" name="Picture 12">
              <a:extLst>
                <a:ext uri="{FF2B5EF4-FFF2-40B4-BE49-F238E27FC236}">
                  <a16:creationId xmlns:a16="http://schemas.microsoft.com/office/drawing/2014/main" id="{A0725CB4-3E7B-425C-8D34-005BF3A325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1248"/>
              <a:ext cx="3022" cy="2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9A4808BB-9ECD-4CD6-9302-0F78E19715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6</a:t>
            </a:r>
          </a:p>
        </p:txBody>
      </p:sp>
    </p:spTree>
    <p:extLst>
      <p:ext uri="{BB962C8B-B14F-4D97-AF65-F5344CB8AC3E}">
        <p14:creationId xmlns:p14="http://schemas.microsoft.com/office/powerpoint/2010/main" val="221359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4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</TotalTime>
  <Words>461</Words>
  <Application>Microsoft Office PowerPoint</Application>
  <PresentationFormat>Экран (4:3)</PresentationFormat>
  <Paragraphs>67</Paragraphs>
  <Slides>12</Slides>
  <Notes>12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Оформление по умолчанию</vt:lpstr>
      <vt:lpstr>Точечный рисунок</vt:lpstr>
      <vt:lpstr>3,в. ПРОСТРАНСТВЕННЫЕ ФИГУРЫ (Пирамида)</vt:lpstr>
      <vt:lpstr>Презентация PowerPoint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ПАРАЛЛЕЛЕПИПЕД</dc:title>
  <dc:creator>*</dc:creator>
  <cp:lastModifiedBy>Vladimir Smirnov</cp:lastModifiedBy>
  <cp:revision>61</cp:revision>
  <dcterms:created xsi:type="dcterms:W3CDTF">2006-09-17T07:14:52Z</dcterms:created>
  <dcterms:modified xsi:type="dcterms:W3CDTF">2022-04-03T08:00:40Z</dcterms:modified>
</cp:coreProperties>
</file>