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99" r:id="rId3"/>
    <p:sldId id="309" r:id="rId4"/>
    <p:sldId id="379" r:id="rId5"/>
    <p:sldId id="380" r:id="rId6"/>
    <p:sldId id="381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400" r:id="rId22"/>
    <p:sldId id="401" r:id="rId23"/>
    <p:sldId id="398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82" autoAdjust="0"/>
    <p:restoredTop sz="90970" autoAdjust="0"/>
  </p:normalViewPr>
  <p:slideViewPr>
    <p:cSldViewPr>
      <p:cViewPr varScale="1">
        <p:scale>
          <a:sx n="97" d="100"/>
          <a:sy n="97" d="100"/>
        </p:scale>
        <p:origin x="2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89CD4459-C819-4537-8418-7E1E595B09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B9CD5176-8709-485A-8356-A2B95C9777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346B9B8-6361-44A6-9C74-0E264AD63F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4E9EE206-8E46-420E-B13C-1429FBBA31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1D6B16A6-30C4-41E5-AFFF-6463C1A82D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6ECD7441-8F52-45D3-8A23-F423F6D50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A26418C-FD32-4F5D-8085-F3557B3BB7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ADCC336-73A2-4890-A180-BB20352D2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80340A-938E-47A6-B0FB-67170898F88F}" type="slidenum">
              <a:rPr lang="ru-RU" altLang="ru-RU" sz="1200"/>
              <a:pPr/>
              <a:t>10</a:t>
            </a:fld>
            <a:endParaRPr lang="ru-RU" altLang="ru-RU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C3DFEB8-DC76-447A-A1E5-E8B1F3A36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57190CF-EA0B-4F82-BDC0-8D2BA63D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04848549-EFC5-4C65-BACB-A930518AA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3CFCA5-2040-4CCA-871D-AAE296EF159F}" type="slidenum">
              <a:rPr lang="ru-RU" altLang="ru-RU" sz="1200"/>
              <a:pPr/>
              <a:t>11</a:t>
            </a:fld>
            <a:endParaRPr lang="ru-RU" altLang="ru-RU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437D554-0987-4F0F-A3C0-D54F98B8FD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10E9CF4-F27B-419D-99FC-42B7AB921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49CD9CE-CED7-489F-A388-2808A29D5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5839DF-6D6D-48C8-8068-A722D64C2A65}" type="slidenum">
              <a:rPr lang="ru-RU" altLang="ru-RU" sz="1200"/>
              <a:pPr/>
              <a:t>12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73DB070-DE44-4932-B50A-282B26F8E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624103B-3BB4-4C73-9DA7-02E23AB52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CB7864B-9457-49F2-9B3F-3C814F14B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E9C4C7-144C-4587-BCD3-6E4D7A023B2E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F86BC03-F28F-4FFB-AE5E-323B5F10C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E92890C-27D7-493A-8716-1436B6EC3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8C63C5E-5AC9-4E49-8106-A1E0E1FE1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D24AF3-AEB9-49CE-BB93-B8A10BD076E4}" type="slidenum">
              <a:rPr lang="ru-RU" altLang="ru-RU" sz="1200"/>
              <a:pPr/>
              <a:t>14</a:t>
            </a:fld>
            <a:endParaRPr lang="ru-RU" altLang="ru-RU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916B5EF-8254-4D61-8A99-81861F99C5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DD2DC9A-809E-4003-A20C-6154C65B0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63FB9259-5684-482A-8281-244FBDA10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E786F3-B440-428C-99EF-09082C055CD3}" type="slidenum">
              <a:rPr lang="ru-RU" altLang="ru-RU" sz="1200"/>
              <a:pPr/>
              <a:t>15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F5F3FEF-4699-4F91-AA2D-E3FBBDFABD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01DA7B5-1E46-46A2-980D-ADEDF3010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0A2CD69-E5EA-474E-8931-962017E88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479C91-3629-44D9-8698-F6AF2D904C25}" type="slidenum">
              <a:rPr lang="ru-RU" altLang="ru-RU" sz="1200"/>
              <a:pPr/>
              <a:t>16</a:t>
            </a:fld>
            <a:endParaRPr lang="ru-RU" altLang="ru-RU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0D40363-6C61-4A42-A122-725AB2842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2E4C288-4F36-4779-A918-2C15E1980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B143552-3163-4A27-B7CA-E82673AD9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8817DE-9B4A-4331-94BD-EBBF9BA575FB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635D4B9-CC7B-4397-8D06-38FAB28963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5D01F97-DC84-4D07-9DE0-C639710F2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4E7502-7BE3-474C-B1A2-C3F1D3C03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2E716-F1F8-445F-BFAA-FE72DED80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D1415E-9ED7-4083-84E4-5BB24A5CB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A42DE-1FDB-4DC8-A702-DDEED54632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061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D7F1DD-F74A-4FE3-9EAB-2362893A3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9665DD-9499-4972-B157-CFDA3B504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9EFBD6-1120-42C2-AE8A-D56C1B0211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86C08-6946-4F6F-ABDD-CBCEA87486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074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3BA959-7095-4D3B-99DC-434561F60A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2117E8-2918-4313-AB98-C7823F550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61F766-1AD7-456E-AA1E-9A6558C013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17F0D5-3F14-4288-B11D-C33840662C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41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2B7D30-A5B2-452E-A91D-43C3172DF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FF9010-548E-4008-8785-7212004C8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875E11-8023-4D71-A34A-E14B50461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4B081-92EA-4BE0-96C7-C92A9DFEDA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44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E5E918-27A0-49F2-8CF5-16746BBA2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594DB7-469F-4053-AA0A-2F2667CE3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326B81-58C4-4A27-9D44-F72792C82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B9D6B-A03D-48B0-BFD7-261E038C94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628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17FB5-3DBD-4039-9505-FD62A211E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0821B7-629F-4DA3-985E-82A157CE8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AE0E0-D0B2-4BA9-B875-E0445AD7AB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BD664-08E4-431F-B101-0E165D4B62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97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DD7295-20E6-401F-89A5-414FF6E53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7425F2-2DAB-4B19-A128-15F77D095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FD97B0-B393-418C-9B7C-4C9DCB57F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0953A-8312-4751-9EDC-F31140DA51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83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1277D2-E7E0-4DE0-B617-AD41512205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6F10AA-416C-44B6-B91A-641F3F30F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A059B0-5973-46F3-B771-D7035E662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19498-3A7F-4CEB-9131-5F5720002F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70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C8A448-9422-4C93-A07A-2F997C9E9C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41BBB7F-B305-4A1A-968A-8D880F37F5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6F1051-24C1-4B36-BCB9-975CC54CB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7CD10-DEE5-4672-8D3A-C78A54F6C3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482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67F2E-DD78-4FD7-9E05-2F6DF349B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4012B-6A1F-49C1-AA04-7FF468FF2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8CE97-C716-43A9-ADC0-EBE63FE32F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68BBB-2ECF-4779-AFEB-DE64D3E7B1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393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92EA8-BAB4-4073-9B17-7034FAC7C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A0BB0F-4393-4A97-BDC3-BC6B925359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C564F-EBEE-4DF2-90E6-CE7123BE52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08339-AA30-4DA5-96A6-5C3B0A645C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20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F482DB-BB49-4643-90B7-1F22C3655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087E8A-2202-49A6-8232-93484E7D2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4EE091-DE01-47BF-A186-7110437B2B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22E80C-DFCC-4AE9-85D2-1C4ED0EA51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4807DE-C52F-4FD9-B1FA-20B9B0D9F5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F3F363B-B5F6-4B66-8C99-BB53591A82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9776728-1EC2-47C5-86B5-3C1D27747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2348880"/>
            <a:ext cx="7772400" cy="2016224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29. ЗВЕЗДЧАТЫЕ МНОГОГРАННИКИ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9AB3C92-C4C7-49E8-8570-155481834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ED0E3E19-79F0-4CD1-971A-DCA9CB90E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рисунке изображен многогранник, называемый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звездчатым октаэдром</a:t>
            </a:r>
            <a:r>
              <a:rPr lang="ru-RU" altLang="ru-RU" dirty="0">
                <a:cs typeface="Times New Roman" panose="02020603050405020304" pitchFamily="18" charset="0"/>
              </a:rPr>
              <a:t>, получающийся продолжением граней октаэдра. Он был открыт Леонардо да Винчи, затем спустя почти сто лет </a:t>
            </a:r>
            <a:r>
              <a:rPr lang="ru-RU" altLang="ru-RU" dirty="0" err="1">
                <a:cs typeface="Times New Roman" panose="02020603050405020304" pitchFamily="18" charset="0"/>
              </a:rPr>
              <a:t>переоткрыт</a:t>
            </a:r>
            <a:r>
              <a:rPr lang="ru-RU" altLang="ru-RU" dirty="0">
                <a:cs typeface="Times New Roman" panose="02020603050405020304" pitchFamily="18" charset="0"/>
              </a:rPr>
              <a:t> И. Кеплером и назван им "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Stella 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octangula</a:t>
            </a:r>
            <a:r>
              <a:rPr lang="ru-RU" altLang="ru-RU" dirty="0">
                <a:cs typeface="Times New Roman" panose="02020603050405020304" pitchFamily="18" charset="0"/>
              </a:rPr>
              <a:t>" - звезда восьмиугольная. </a:t>
            </a:r>
          </a:p>
        </p:txBody>
      </p:sp>
      <p:sp>
        <p:nvSpPr>
          <p:cNvPr id="191492" name="Text Box 4">
            <a:extLst>
              <a:ext uri="{FF2B5EF4-FFF2-40B4-BE49-F238E27FC236}">
                <a16:creationId xmlns:a16="http://schemas.microsoft.com/office/drawing/2014/main" id="{F0BC501B-D3EF-4BD2-9CF5-07EEA13F7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Тетраэдров; </a:t>
            </a:r>
          </a:p>
        </p:txBody>
      </p:sp>
      <p:pic>
        <p:nvPicPr>
          <p:cNvPr id="11269" name="Picture 5" descr="StOct">
            <a:extLst>
              <a:ext uri="{FF2B5EF4-FFF2-40B4-BE49-F238E27FC236}">
                <a16:creationId xmlns:a16="http://schemas.microsoft.com/office/drawing/2014/main" id="{3DE2F831-9A08-4141-92CE-2D8C664B0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1" y="2716691"/>
            <a:ext cx="3657600" cy="345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8E345A73-6C1A-4E56-B100-700A8279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743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	Объединением каких двух многогранников он является? Что является их пересечением?</a:t>
            </a:r>
          </a:p>
        </p:txBody>
      </p:sp>
      <p:sp>
        <p:nvSpPr>
          <p:cNvPr id="191495" name="Text Box 7">
            <a:extLst>
              <a:ext uri="{FF2B5EF4-FFF2-40B4-BE49-F238E27FC236}">
                <a16:creationId xmlns:a16="http://schemas.microsoft.com/office/drawing/2014/main" id="{C16687D5-CDBE-41A4-A6CD-7684A2967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86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октаэдр.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utoUpdateAnimBg="0"/>
      <p:bldP spid="19149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0573FFCE-D3BB-4F23-912F-4B79F19B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Какие </a:t>
            </a:r>
            <a:r>
              <a:rPr lang="ru-RU" altLang="ru-RU" dirty="0"/>
              <a:t>боковые </a:t>
            </a:r>
            <a:r>
              <a:rPr lang="ru-RU" altLang="ru-RU" dirty="0">
                <a:cs typeface="Times New Roman" panose="02020603050405020304" pitchFamily="18" charset="0"/>
              </a:rPr>
              <a:t>ребра должны быть у правильных пятиугольных пирамид, чтобы при добавлении их к граням додекаэдра с ребром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получился малый звездчатый додекаэдр?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CC09A799-5460-43F5-BFFE-1D2C7EB28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456113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3541" name="Group 5">
            <a:extLst>
              <a:ext uri="{FF2B5EF4-FFF2-40B4-BE49-F238E27FC236}">
                <a16:creationId xmlns:a16="http://schemas.microsoft.com/office/drawing/2014/main" id="{1118B9CB-F0F2-45DE-909F-60F7C1E899F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876800"/>
            <a:ext cx="2819400" cy="781050"/>
            <a:chOff x="672" y="3072"/>
            <a:chExt cx="1776" cy="492"/>
          </a:xfrm>
        </p:grpSpPr>
        <p:sp>
          <p:nvSpPr>
            <p:cNvPr id="13318" name="Text Box 6">
              <a:extLst>
                <a:ext uri="{FF2B5EF4-FFF2-40B4-BE49-F238E27FC236}">
                  <a16:creationId xmlns:a16="http://schemas.microsoft.com/office/drawing/2014/main" id="{509D314F-1518-4B45-9961-4007F2C2E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168"/>
              <a:ext cx="1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19" name="Object 7">
                  <a:extLst>
                    <a:ext uri="{FF2B5EF4-FFF2-40B4-BE49-F238E27FC236}">
                      <a16:creationId xmlns:a16="http://schemas.microsoft.com/office/drawing/2014/main" id="{AD4F4456-CDA8-46CA-A140-14AA5EB5B4F0}"/>
                    </a:ext>
                  </a:extLst>
                </p:cNvPr>
                <p:cNvSpPr txBox="1"/>
                <p:nvPr/>
              </p:nvSpPr>
              <p:spPr bwMode="auto">
                <a:xfrm>
                  <a:off x="1296" y="3072"/>
                  <a:ext cx="667" cy="4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13319" name="Object 7">
                  <a:extLst>
                    <a:ext uri="{FF2B5EF4-FFF2-40B4-BE49-F238E27FC236}">
                      <a16:creationId xmlns:a16="http://schemas.microsoft.com/office/drawing/2014/main" id="{AD4F4456-CDA8-46CA-A140-14AA5EB5B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6" y="3072"/>
                  <a:ext cx="667" cy="492"/>
                </a:xfrm>
                <a:prstGeom prst="rect">
                  <a:avLst/>
                </a:prstGeom>
                <a:blipFill>
                  <a:blip r:embed="rId4"/>
                  <a:stretch>
                    <a:fillRect r="-17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216E5BE1-45A6-4217-AF27-730E5046A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D508CADF-7A01-4036-A160-66A10CCCA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998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Какие ребра должны быть у правильных треугольных пирамид, чтобы при добавлении их к граням икосаэдра с ребром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получился большой звездчатый додекаэдр?</a:t>
            </a:r>
          </a:p>
        </p:txBody>
      </p:sp>
      <p:grpSp>
        <p:nvGrpSpPr>
          <p:cNvPr id="195588" name="Group 4">
            <a:extLst>
              <a:ext uri="{FF2B5EF4-FFF2-40B4-BE49-F238E27FC236}">
                <a16:creationId xmlns:a16="http://schemas.microsoft.com/office/drawing/2014/main" id="{9A52EE14-D2FD-42FB-B9DE-264DCDAC1258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876800"/>
            <a:ext cx="2819400" cy="781050"/>
            <a:chOff x="672" y="3072"/>
            <a:chExt cx="1776" cy="492"/>
          </a:xfrm>
        </p:grpSpPr>
        <p:sp>
          <p:nvSpPr>
            <p:cNvPr id="15366" name="Text Box 5">
              <a:extLst>
                <a:ext uri="{FF2B5EF4-FFF2-40B4-BE49-F238E27FC236}">
                  <a16:creationId xmlns:a16="http://schemas.microsoft.com/office/drawing/2014/main" id="{2113E4B8-1B4B-49D7-A3C9-1570C3757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168"/>
              <a:ext cx="1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367" name="Object 6">
                  <a:extLst>
                    <a:ext uri="{FF2B5EF4-FFF2-40B4-BE49-F238E27FC236}">
                      <a16:creationId xmlns:a16="http://schemas.microsoft.com/office/drawing/2014/main" id="{37E03F7F-E421-477B-B5EB-9F662153CBA3}"/>
                    </a:ext>
                  </a:extLst>
                </p:cNvPr>
                <p:cNvSpPr txBox="1"/>
                <p:nvPr/>
              </p:nvSpPr>
              <p:spPr bwMode="auto">
                <a:xfrm>
                  <a:off x="1296" y="3072"/>
                  <a:ext cx="667" cy="4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15367" name="Object 6">
                  <a:extLst>
                    <a:ext uri="{FF2B5EF4-FFF2-40B4-BE49-F238E27FC236}">
                      <a16:creationId xmlns:a16="http://schemas.microsoft.com/office/drawing/2014/main" id="{37E03F7F-E421-477B-B5EB-9F662153C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6" y="3072"/>
                  <a:ext cx="667" cy="492"/>
                </a:xfrm>
                <a:prstGeom prst="rect">
                  <a:avLst/>
                </a:prstGeom>
                <a:blipFill>
                  <a:blip r:embed="rId3"/>
                  <a:stretch>
                    <a:fillRect r="-17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365" name="Picture 7">
            <a:extLst>
              <a:ext uri="{FF2B5EF4-FFF2-40B4-BE49-F238E27FC236}">
                <a16:creationId xmlns:a16="http://schemas.microsoft.com/office/drawing/2014/main" id="{5DBDA2F9-7C3C-481F-BA4C-65731E86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4327525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8524ED1D-0AF3-4627-9452-45230B0D0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0C2BDEB1-9C51-4011-855E-53A3FE31B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Вершинами какого многогранника являются вершины большого звездчатого додекаэдра?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3F6CBB6E-9D9C-4427-8A8C-1F8833051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7D0819EE-9830-41E9-B002-9D62DD90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4327525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7638" name="Group 6">
            <a:extLst>
              <a:ext uri="{FF2B5EF4-FFF2-40B4-BE49-F238E27FC236}">
                <a16:creationId xmlns:a16="http://schemas.microsoft.com/office/drawing/2014/main" id="{7F74DA0A-E67A-46C2-B479-F012FDC7D47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205038"/>
            <a:ext cx="6608763" cy="3281362"/>
            <a:chOff x="672" y="1389"/>
            <a:chExt cx="4163" cy="2067"/>
          </a:xfrm>
        </p:grpSpPr>
        <p:sp>
          <p:nvSpPr>
            <p:cNvPr id="17415" name="Text Box 7">
              <a:extLst>
                <a:ext uri="{FF2B5EF4-FFF2-40B4-BE49-F238E27FC236}">
                  <a16:creationId xmlns:a16="http://schemas.microsoft.com/office/drawing/2014/main" id="{F8F56821-68A1-4136-A1AB-3ECAB535F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168"/>
              <a:ext cx="1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Додекаэдра.</a:t>
              </a:r>
            </a:p>
          </p:txBody>
        </p:sp>
        <p:graphicFrame>
          <p:nvGraphicFramePr>
            <p:cNvPr id="17416" name="Object 8">
              <a:extLst>
                <a:ext uri="{FF2B5EF4-FFF2-40B4-BE49-F238E27FC236}">
                  <a16:creationId xmlns:a16="http://schemas.microsoft.com/office/drawing/2014/main" id="{497EA32F-8967-4BE3-B984-B408DD22E6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99" y="1389"/>
            <a:ext cx="2136" cy="1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Точечный рисунок" r:id="rId5" imgW="3390476" imgH="3134162" progId="Paint.Picture">
                    <p:embed/>
                  </p:oleObj>
                </mc:Choice>
                <mc:Fallback>
                  <p:oleObj name="Точечный рисунок" r:id="rId5" imgW="3390476" imgH="3134162" progId="Paint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" y="1389"/>
                          <a:ext cx="2136" cy="19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9424A12E-737F-4BD4-902C-3B1BA0D73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033D4BA0-437E-4490-9F39-0D32A666F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087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Какие ребра должны быть у правильных треугольных пирамид, чтобы при удалении их из граней икосаэдра с ребром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получился большой додекаэдр?</a:t>
            </a:r>
          </a:p>
        </p:txBody>
      </p:sp>
      <p:grpSp>
        <p:nvGrpSpPr>
          <p:cNvPr id="199684" name="Group 4">
            <a:extLst>
              <a:ext uri="{FF2B5EF4-FFF2-40B4-BE49-F238E27FC236}">
                <a16:creationId xmlns:a16="http://schemas.microsoft.com/office/drawing/2014/main" id="{DE6B2869-C65C-4017-91C2-57F1F861787A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876800"/>
            <a:ext cx="2819400" cy="781050"/>
            <a:chOff x="672" y="3072"/>
            <a:chExt cx="1776" cy="492"/>
          </a:xfrm>
        </p:grpSpPr>
        <p:sp>
          <p:nvSpPr>
            <p:cNvPr id="19462" name="Text Box 5">
              <a:extLst>
                <a:ext uri="{FF2B5EF4-FFF2-40B4-BE49-F238E27FC236}">
                  <a16:creationId xmlns:a16="http://schemas.microsoft.com/office/drawing/2014/main" id="{7C170201-132A-4A60-AD53-8E327CD15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168"/>
              <a:ext cx="1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463" name="Object 6">
                  <a:extLst>
                    <a:ext uri="{FF2B5EF4-FFF2-40B4-BE49-F238E27FC236}">
                      <a16:creationId xmlns:a16="http://schemas.microsoft.com/office/drawing/2014/main" id="{8150E4BD-0461-4BE3-A620-AE1818A8CAE7}"/>
                    </a:ext>
                  </a:extLst>
                </p:cNvPr>
                <p:cNvSpPr txBox="1"/>
                <p:nvPr/>
              </p:nvSpPr>
              <p:spPr bwMode="auto">
                <a:xfrm>
                  <a:off x="1296" y="3072"/>
                  <a:ext cx="667" cy="4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19463" name="Object 6">
                  <a:extLst>
                    <a:ext uri="{FF2B5EF4-FFF2-40B4-BE49-F238E27FC236}">
                      <a16:creationId xmlns:a16="http://schemas.microsoft.com/office/drawing/2014/main" id="{8150E4BD-0461-4BE3-A620-AE1818A8C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6" y="3072"/>
                  <a:ext cx="667" cy="492"/>
                </a:xfrm>
                <a:prstGeom prst="rect">
                  <a:avLst/>
                </a:prstGeom>
                <a:blipFill>
                  <a:blip r:embed="rId3"/>
                  <a:stretch>
                    <a:fillRect r="-17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461" name="Picture 7">
            <a:extLst>
              <a:ext uri="{FF2B5EF4-FFF2-40B4-BE49-F238E27FC236}">
                <a16:creationId xmlns:a16="http://schemas.microsoft.com/office/drawing/2014/main" id="{B3308BC1-8C13-4F4F-A90E-23B45E517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295400"/>
            <a:ext cx="446881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FEFEB960-7BCC-41D5-8287-0947D7E95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:a16="http://schemas.microsoft.com/office/drawing/2014/main" id="{5071BA1E-0E20-4571-BDEC-7A79E9D85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Как из большого додекаэдра можно получить многогранник, изображенный на рисунке?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9A74FD9F-2650-4551-92EA-DAF4BD7BD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1733" name="Text Box 5">
            <a:extLst>
              <a:ext uri="{FF2B5EF4-FFF2-40B4-BE49-F238E27FC236}">
                <a16:creationId xmlns:a16="http://schemas.microsoft.com/office/drawing/2014/main" id="{B392F01F-E2E8-4D03-AB75-983B3CF24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805488"/>
            <a:ext cx="475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Операцией усечения.</a:t>
            </a:r>
          </a:p>
        </p:txBody>
      </p:sp>
      <p:graphicFrame>
        <p:nvGraphicFramePr>
          <p:cNvPr id="21510" name="Object 6">
            <a:extLst>
              <a:ext uri="{FF2B5EF4-FFF2-40B4-BE49-F238E27FC236}">
                <a16:creationId xmlns:a16="http://schemas.microsoft.com/office/drawing/2014/main" id="{F30F751A-1AF7-4766-8112-8CC58040B99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555875" y="1700213"/>
          <a:ext cx="36957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Точечный рисунок" r:id="rId4" imgW="3696216" imgH="3580952" progId="Paint.Picture">
                  <p:embed/>
                </p:oleObj>
              </mc:Choice>
              <mc:Fallback>
                <p:oleObj name="Точечный рисунок" r:id="rId4" imgW="3696216" imgH="3580952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700213"/>
                        <a:ext cx="36957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B86A9346-BF1B-4BAB-9ED1-7A26F107C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E5B497D6-28F7-457B-BBBF-F8F484F1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Из какого полуправильного многогранника, достраиванием на его гранях пирамид, получен звездчатый многогранник, изображенный на рисунке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AA543C57-D22E-4CBB-816D-08CF43B25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3781" name="Text Box 5">
            <a:extLst>
              <a:ext uri="{FF2B5EF4-FFF2-40B4-BE49-F238E27FC236}">
                <a16:creationId xmlns:a16="http://schemas.microsoft.com/office/drawing/2014/main" id="{B8C882A0-D989-415B-952C-389A2D40E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805488"/>
            <a:ext cx="475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Из кубооктаэдра.</a:t>
            </a:r>
          </a:p>
        </p:txBody>
      </p:sp>
      <p:graphicFrame>
        <p:nvGraphicFramePr>
          <p:cNvPr id="23558" name="Object 6">
            <a:extLst>
              <a:ext uri="{FF2B5EF4-FFF2-40B4-BE49-F238E27FC236}">
                <a16:creationId xmlns:a16="http://schemas.microsoft.com/office/drawing/2014/main" id="{8F0865BE-06D7-4813-9F9B-253CA24641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2209800"/>
          <a:ext cx="2809875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Точечный рисунок" r:id="rId4" imgW="2809524" imgH="2914286" progId="Paint.Picture">
                  <p:embed/>
                </p:oleObj>
              </mc:Choice>
              <mc:Fallback>
                <p:oleObj name="Точечный рисунок" r:id="rId4" imgW="2809524" imgH="291428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09800"/>
                        <a:ext cx="2809875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1C6B41E2-36A3-44F0-9295-2DA702D62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711B3506-939E-44B7-A7DB-6DEBBE475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Из какого многогранника, достраиванием на его гранях пирамид, получен звездчатый многогранник, изображенный на рисунке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2A3FF39D-A4DB-4E32-BAFB-290F8FB9F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829" name="Text Box 5">
            <a:extLst>
              <a:ext uri="{FF2B5EF4-FFF2-40B4-BE49-F238E27FC236}">
                <a16:creationId xmlns:a16="http://schemas.microsoft.com/office/drawing/2014/main" id="{BC345765-2505-4E5F-B8B6-475F7B7F0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805488"/>
            <a:ext cx="475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Из усеченного икосаэдра.</a:t>
            </a:r>
          </a:p>
        </p:txBody>
      </p:sp>
      <p:graphicFrame>
        <p:nvGraphicFramePr>
          <p:cNvPr id="25606" name="Object 6">
            <a:extLst>
              <a:ext uri="{FF2B5EF4-FFF2-40B4-BE49-F238E27FC236}">
                <a16:creationId xmlns:a16="http://schemas.microsoft.com/office/drawing/2014/main" id="{74B3C686-B012-48C5-AC9D-9EFFACD439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1905000"/>
          <a:ext cx="3629025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Точечный рисунок" r:id="rId4" imgW="3629532" imgH="3685714" progId="Paint.Picture">
                  <p:embed/>
                </p:oleObj>
              </mc:Choice>
              <mc:Fallback>
                <p:oleObj name="Точечный рисунок" r:id="rId4" imgW="3629532" imgH="368571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05000"/>
                        <a:ext cx="3629025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297973B5-E3FC-4A86-AE2F-939B226D5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>
            <a:extLst>
              <a:ext uri="{FF2B5EF4-FFF2-40B4-BE49-F238E27FC236}">
                <a16:creationId xmlns:a16="http://schemas.microsoft.com/office/drawing/2014/main" id="{A1C66873-3EB8-4A36-BC21-16D8A0DBF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На рисунке показан звездчатый усеченный икосаэдр, полученный из усеченного икосаэдра достраиванием на его гранях пирамид. Сколько у него вершин (В), ребер (Р) и граней (Г)?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7876" name="Text Box 4">
            <a:extLst>
              <a:ext uri="{FF2B5EF4-FFF2-40B4-BE49-F238E27FC236}">
                <a16:creationId xmlns:a16="http://schemas.microsoft.com/office/drawing/2014/main" id="{C92F3DDB-86AE-459C-B02D-401A0245F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436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В = 92; Р = 270; Г = 180.</a:t>
            </a:r>
          </a:p>
        </p:txBody>
      </p:sp>
      <p:graphicFrame>
        <p:nvGraphicFramePr>
          <p:cNvPr id="27653" name="Object 5">
            <a:extLst>
              <a:ext uri="{FF2B5EF4-FFF2-40B4-BE49-F238E27FC236}">
                <a16:creationId xmlns:a16="http://schemas.microsoft.com/office/drawing/2014/main" id="{CDEAD696-C077-4CFA-A155-67C02271B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2209800"/>
          <a:ext cx="3457575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Точечный рисунок" r:id="rId3" imgW="3457143" imgH="3247619" progId="Paint.Picture">
                  <p:embed/>
                </p:oleObj>
              </mc:Choice>
              <mc:Fallback>
                <p:oleObj name="Точечный рисунок" r:id="rId3" imgW="3457143" imgH="324761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09800"/>
                        <a:ext cx="3457575" cy="324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F694341C-4173-43DD-B039-66A889866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extLst>
              <a:ext uri="{FF2B5EF4-FFF2-40B4-BE49-F238E27FC236}">
                <a16:creationId xmlns:a16="http://schemas.microsoft.com/office/drawing/2014/main" id="{8F44FCD4-92F7-4288-893E-0CCB112F7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На рисунке показан многогранник, полученный усечением звездчатого усеченного икосаэдра. Сколько у него вершин (В), ребер (Р) и граней (Г)?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8900" name="Text Box 4">
            <a:extLst>
              <a:ext uri="{FF2B5EF4-FFF2-40B4-BE49-F238E27FC236}">
                <a16:creationId xmlns:a16="http://schemas.microsoft.com/office/drawing/2014/main" id="{F5A8A06A-0113-42CD-8A91-132BDDE6B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436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В = 540; Р = 810; Г = 272.</a:t>
            </a:r>
          </a:p>
        </p:txBody>
      </p:sp>
      <p:graphicFrame>
        <p:nvGraphicFramePr>
          <p:cNvPr id="28677" name="Object 5">
            <a:extLst>
              <a:ext uri="{FF2B5EF4-FFF2-40B4-BE49-F238E27FC236}">
                <a16:creationId xmlns:a16="http://schemas.microsoft.com/office/drawing/2014/main" id="{75587BC4-1300-4308-BC2B-44A8A140B6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981200"/>
          <a:ext cx="3533775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Точечный рисунок" r:id="rId3" imgW="3533333" imgH="3343742" progId="Paint.Picture">
                  <p:embed/>
                </p:oleObj>
              </mc:Choice>
              <mc:Fallback>
                <p:oleObj name="Точечный рисунок" r:id="rId3" imgW="3533333" imgH="334374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3533775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F4EB79A1-ECB1-4425-88E1-41D90DA28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>
            <a:extLst>
              <a:ext uri="{FF2B5EF4-FFF2-40B4-BE49-F238E27FC236}">
                <a16:creationId xmlns:a16="http://schemas.microsoft.com/office/drawing/2014/main" id="{1959D9F2-0051-4DF5-B7F6-4B228FE0C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Кроме правильных и полуправильных многогранников, красивые формы имеют, так называемые, звездчатые многогранники. Здесь мы рассмотрим правильные звездчатые многогранники. Их всего четыре. Первые два были открыты И. Кеплером, а два других почти 200 лет спустя построил Л. </a:t>
            </a:r>
            <a:r>
              <a:rPr lang="ru-RU" altLang="ru-RU" sz="2800" dirty="0" err="1">
                <a:cs typeface="Times New Roman" panose="02020603050405020304" pitchFamily="18" charset="0"/>
              </a:rPr>
              <a:t>Пуансо</a:t>
            </a:r>
            <a:r>
              <a:rPr lang="ru-RU" altLang="ru-RU" sz="2800" dirty="0">
                <a:cs typeface="Times New Roman" panose="02020603050405020304" pitchFamily="18" charset="0"/>
              </a:rPr>
              <a:t> (1777-1859). Именно поэтому правильные звездчатые многогранники называются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телами Кеплера-</a:t>
            </a:r>
            <a:r>
              <a:rPr lang="ru-RU" altLang="ru-RU" sz="28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Пуансо</a:t>
            </a:r>
            <a:r>
              <a:rPr lang="ru-RU" altLang="ru-RU" sz="2800" dirty="0">
                <a:cs typeface="Times New Roman" panose="02020603050405020304" pitchFamily="18" charset="0"/>
              </a:rPr>
              <a:t>. Они получаются из правильных многогранников продолжением их граней или ребер.</a:t>
            </a:r>
          </a:p>
        </p:txBody>
      </p:sp>
    </p:spTree>
    <p:extLst>
      <p:ext uri="{BB962C8B-B14F-4D97-AF65-F5344CB8AC3E}">
        <p14:creationId xmlns:p14="http://schemas.microsoft.com/office/powerpoint/2010/main" val="2954176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>
            <a:extLst>
              <a:ext uri="{FF2B5EF4-FFF2-40B4-BE49-F238E27FC236}">
                <a16:creationId xmlns:a16="http://schemas.microsoft.com/office/drawing/2014/main" id="{85DCF895-2625-4E46-A134-F27292A8D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06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На рисунке показан многогранник, полученный из усеченного звездчатого усеченного икосаэдра достраиванием на его гранях правильных пирамид. Сколько у него граней?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9924" name="Text Box 4">
            <a:extLst>
              <a:ext uri="{FF2B5EF4-FFF2-40B4-BE49-F238E27FC236}">
                <a16:creationId xmlns:a16="http://schemas.microsoft.com/office/drawing/2014/main" id="{275AAC24-7BAF-4AB1-A7C2-537CFE339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436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1690.</a:t>
            </a:r>
          </a:p>
        </p:txBody>
      </p:sp>
      <p:graphicFrame>
        <p:nvGraphicFramePr>
          <p:cNvPr id="29701" name="Object 5">
            <a:extLst>
              <a:ext uri="{FF2B5EF4-FFF2-40B4-BE49-F238E27FC236}">
                <a16:creationId xmlns:a16="http://schemas.microsoft.com/office/drawing/2014/main" id="{5EEC65A6-5B1B-4BB1-84D0-E81A2C3CF9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2438400"/>
          <a:ext cx="350520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Точечный рисунок" r:id="rId3" imgW="3505689" imgH="3409524" progId="Paint.Picture">
                  <p:embed/>
                </p:oleObj>
              </mc:Choice>
              <mc:Fallback>
                <p:oleObj name="Точечный рисунок" r:id="rId3" imgW="3505689" imgH="340952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438400"/>
                        <a:ext cx="3505200" cy="340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52DBD662-D4F6-4928-ABE2-2F4F88FD6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>
            <a:extLst>
              <a:ext uri="{FF2B5EF4-FFF2-40B4-BE49-F238E27FC236}">
                <a16:creationId xmlns:a16="http://schemas.microsoft.com/office/drawing/2014/main" id="{85DCF895-2625-4E46-A134-F27292A8D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/>
              <a:t>Картины М. </a:t>
            </a:r>
            <a:r>
              <a:rPr lang="ru-RU" altLang="ru-RU" dirty="0" err="1"/>
              <a:t>Эшера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1A687BB9-7FE2-412A-87A3-C072CB868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5" y="980728"/>
            <a:ext cx="4388825" cy="43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2419C208-A920-4482-839F-69FBA529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78286"/>
            <a:ext cx="3458384" cy="427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645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>
            <a:extLst>
              <a:ext uri="{FF2B5EF4-FFF2-40B4-BE49-F238E27FC236}">
                <a16:creationId xmlns:a16="http://schemas.microsoft.com/office/drawing/2014/main" id="{85DCF895-2625-4E46-A134-F27292A8D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393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/>
              <a:t>Картины М. </a:t>
            </a:r>
            <a:r>
              <a:rPr lang="ru-RU" altLang="ru-RU" dirty="0" err="1"/>
              <a:t>Эшера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D2F5C73F-32FA-42CF-A666-179D9689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44920"/>
            <a:ext cx="4252912" cy="400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D9F6706F-15A0-4129-87EE-D760F576A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24744"/>
            <a:ext cx="425291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152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>
            <a:extLst>
              <a:ext uri="{FF2B5EF4-FFF2-40B4-BE49-F238E27FC236}">
                <a16:creationId xmlns:a16="http://schemas.microsoft.com/office/drawing/2014/main" id="{7C805EFF-2AA3-45D2-B2F1-B85DDA17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067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3</a:t>
            </a:r>
            <a:r>
              <a:rPr lang="en-US" altLang="ru-RU"/>
              <a:t>D</a:t>
            </a:r>
            <a:r>
              <a:rPr lang="ru-RU" altLang="ru-RU"/>
              <a:t>-модели различных многогранников можно посмотреть на сайте http://zvzd3d.ru</a:t>
            </a:r>
            <a:endParaRPr lang="ru-RU" altLang="ru-RU">
              <a:cs typeface="Times New Roman" panose="02020603050405020304" pitchFamily="18" charset="0"/>
            </a:endParaRPr>
          </a:p>
        </p:txBody>
      </p:sp>
      <p:pic>
        <p:nvPicPr>
          <p:cNvPr id="30723" name="Рисунок 2">
            <a:extLst>
              <a:ext uri="{FF2B5EF4-FFF2-40B4-BE49-F238E27FC236}">
                <a16:creationId xmlns:a16="http://schemas.microsoft.com/office/drawing/2014/main" id="{031BFFDF-EF92-4DCD-8170-1F5664480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910388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4A72BD-6A5A-4DAA-A0BC-40D567115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Малый звездчатый додекаэдр</a:t>
            </a:r>
          </a:p>
        </p:txBody>
      </p:sp>
      <p:sp>
        <p:nvSpPr>
          <p:cNvPr id="4099" name="Text Box 6">
            <a:extLst>
              <a:ext uri="{FF2B5EF4-FFF2-40B4-BE49-F238E27FC236}">
                <a16:creationId xmlns:a16="http://schemas.microsoft.com/office/drawing/2014/main" id="{6F995DFF-AFD7-49B0-B5C0-5A23D0F6B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Продолжение ребер </a:t>
            </a:r>
            <a:r>
              <a:rPr lang="ru-RU" altLang="ru-RU" dirty="0"/>
              <a:t>додекаэдра </a:t>
            </a:r>
            <a:r>
              <a:rPr lang="ru-RU" altLang="ru-RU" dirty="0">
                <a:cs typeface="Times New Roman" panose="02020603050405020304" pitchFamily="18" charset="0"/>
              </a:rPr>
              <a:t>приводит к замене каждой грани звездчатым правильным пятиугольником, и в результате возникает многогранник, который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малым звездчатым додекаэдром</a:t>
            </a:r>
            <a:r>
              <a:rPr lang="ru-RU" altLang="ru-RU" dirty="0">
                <a:solidFill>
                  <a:srgbClr val="FF3300"/>
                </a:solidFill>
              </a:rPr>
              <a:t>.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100" name="Picture 11" descr="C:\Documents and Settings\Администратор\Мои документы\PICTURE\Maple\ЗвездМног\SmStDod.bmp">
            <a:extLst>
              <a:ext uri="{FF2B5EF4-FFF2-40B4-BE49-F238E27FC236}">
                <a16:creationId xmlns:a16="http://schemas.microsoft.com/office/drawing/2014/main" id="{B97F500C-71EE-4508-8E8E-D4DB99DB8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3413"/>
            <a:ext cx="4583113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12">
            <a:extLst>
              <a:ext uri="{FF2B5EF4-FFF2-40B4-BE49-F238E27FC236}">
                <a16:creationId xmlns:a16="http://schemas.microsoft.com/office/drawing/2014/main" id="{9A5889D3-D7DB-450C-8E45-3F240FF8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81200"/>
            <a:ext cx="3657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Этот многогранник можно также получить из додекаэдра, установкой на его гранях правильных пятиугольных пирамид.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F576ED-1D63-4795-8560-D3EEF2E9B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Большой звездчатый додекаэдр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60ED565D-0344-4E38-BA19-1615C44B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Этот многогранник получается при продолжении граней додекаэдра. При этом каждая грань заменяется на правильный звездчатый пятиугольник.</a:t>
            </a:r>
          </a:p>
        </p:txBody>
      </p:sp>
      <p:pic>
        <p:nvPicPr>
          <p:cNvPr id="5124" name="Picture 5" descr="C:\Documents and Settings\Администратор\Мои документы\PICTURE\Maple\ЗвездМног\GrStDod.bmp">
            <a:extLst>
              <a:ext uri="{FF2B5EF4-FFF2-40B4-BE49-F238E27FC236}">
                <a16:creationId xmlns:a16="http://schemas.microsoft.com/office/drawing/2014/main" id="{AE9E26BE-0749-4B2B-87D2-01E389C7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63713"/>
            <a:ext cx="525780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7">
            <a:extLst>
              <a:ext uri="{FF2B5EF4-FFF2-40B4-BE49-F238E27FC236}">
                <a16:creationId xmlns:a16="http://schemas.microsoft.com/office/drawing/2014/main" id="{06B26724-51A6-4527-8A92-FA68073E9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828800"/>
            <a:ext cx="3505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Его можно также получить из икосаэдра, установкой на его гранях правильных треугольных пирамид.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F101629-B4DD-4B72-9E2B-205714B30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Большой додекаэдр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FFBFD0C8-5E50-46AA-8A60-331316C2F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Этот многогранник получается при продолжении граней додекаэдра. </a:t>
            </a:r>
          </a:p>
        </p:txBody>
      </p:sp>
      <p:sp>
        <p:nvSpPr>
          <p:cNvPr id="6148" name="Text Box 5">
            <a:extLst>
              <a:ext uri="{FF2B5EF4-FFF2-40B4-BE49-F238E27FC236}">
                <a16:creationId xmlns:a16="http://schemas.microsoft.com/office/drawing/2014/main" id="{FB8174F6-4436-4DE8-9889-9A743B6F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828800"/>
            <a:ext cx="3505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Его можно также получить из икосаэдра, вырезанием из его граней правильных треугольных пирамид.</a:t>
            </a:r>
          </a:p>
        </p:txBody>
      </p:sp>
      <p:pic>
        <p:nvPicPr>
          <p:cNvPr id="6149" name="Picture 6" descr="C:\Documents and Settings\Администратор\Мои документы\PICTURE\Maple\ЗвездМног\GrDod.bmp">
            <a:extLst>
              <a:ext uri="{FF2B5EF4-FFF2-40B4-BE49-F238E27FC236}">
                <a16:creationId xmlns:a16="http://schemas.microsoft.com/office/drawing/2014/main" id="{B28EAC37-EF1D-49BD-BE71-17418F5F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105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3CAF650-47A0-49B3-A260-8A2B23286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Большой икосаэдр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26B3EA40-F292-4D9E-A2E3-4F99AC616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81000"/>
            <a:ext cx="8964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Получается продолжением граней икосаэдра. Его можно также получить из малого звездчатого додекаэдра вырезанием из его граней треугольных пирамид. </a:t>
            </a:r>
          </a:p>
        </p:txBody>
      </p:sp>
      <p:pic>
        <p:nvPicPr>
          <p:cNvPr id="7172" name="Picture 6" descr="C:\Documents and Settings\Администратор\Мои документы\PICTURE\Maple\ЗвездМног\GrIcos.bmp">
            <a:extLst>
              <a:ext uri="{FF2B5EF4-FFF2-40B4-BE49-F238E27FC236}">
                <a16:creationId xmlns:a16="http://schemas.microsoft.com/office/drawing/2014/main" id="{0B59DD7B-94EC-444B-9F3F-CC26A163A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8752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22B39A-7F46-450C-B814-CF7A8FFE2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Звездчатые кубооктаэдры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0F32B7CD-4B31-493E-A725-DBB949966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dirty="0"/>
              <a:t>	Помимо правильных звездчатых многогранников (тел Кеплера-</a:t>
            </a:r>
            <a:r>
              <a:rPr lang="ru-RU" altLang="ru-RU" dirty="0" err="1"/>
              <a:t>Пуансо</a:t>
            </a:r>
            <a:r>
              <a:rPr lang="ru-RU" altLang="ru-RU" dirty="0"/>
              <a:t>) имеется более сотни различных звездчатых форм многогранников. На рисунке показаны звездчатые формы </a:t>
            </a:r>
            <a:r>
              <a:rPr lang="ru-RU" altLang="ru-RU" dirty="0" err="1"/>
              <a:t>кубооктаэдра</a:t>
            </a:r>
            <a:r>
              <a:rPr lang="ru-RU" altLang="ru-RU" dirty="0"/>
              <a:t>.</a:t>
            </a:r>
          </a:p>
        </p:txBody>
      </p:sp>
      <p:pic>
        <p:nvPicPr>
          <p:cNvPr id="8196" name="Picture 6" descr="StCubOct1">
            <a:extLst>
              <a:ext uri="{FF2B5EF4-FFF2-40B4-BE49-F238E27FC236}">
                <a16:creationId xmlns:a16="http://schemas.microsoft.com/office/drawing/2014/main" id="{A6A639DF-F383-45E6-943A-86CDF56E3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25146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StCubOct2">
            <a:extLst>
              <a:ext uri="{FF2B5EF4-FFF2-40B4-BE49-F238E27FC236}">
                <a16:creationId xmlns:a16="http://schemas.microsoft.com/office/drawing/2014/main" id="{B30EECE7-3D07-4F6A-A395-1E663643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320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StCubOct3">
            <a:extLst>
              <a:ext uri="{FF2B5EF4-FFF2-40B4-BE49-F238E27FC236}">
                <a16:creationId xmlns:a16="http://schemas.microsoft.com/office/drawing/2014/main" id="{A4F37BB5-D2E5-456A-A3E3-C150787DF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1000"/>
            <a:ext cx="26304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StCubOct4">
            <a:extLst>
              <a:ext uri="{FF2B5EF4-FFF2-40B4-BE49-F238E27FC236}">
                <a16:creationId xmlns:a16="http://schemas.microsoft.com/office/drawing/2014/main" id="{7A66E8C2-9E73-4586-9DAD-E4FA0C3E0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6971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E6526DE-6AAE-44E3-AC6A-032B84290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Звездчатые икосаэдры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888F0443-D0B4-4D6E-BE63-56D237D87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dirty="0"/>
              <a:t>	На рисунке показаны некоторые звездчатые формы икосаэдра. Всего их 59.</a:t>
            </a:r>
          </a:p>
        </p:txBody>
      </p:sp>
      <p:pic>
        <p:nvPicPr>
          <p:cNvPr id="9220" name="Picture 8" descr="C:\Documents and Settings\Администратор\Мои документы\PICTURE\Maple\StIcos\StIcos2.bmp">
            <a:extLst>
              <a:ext uri="{FF2B5EF4-FFF2-40B4-BE49-F238E27FC236}">
                <a16:creationId xmlns:a16="http://schemas.microsoft.com/office/drawing/2014/main" id="{0A911BC9-A735-453F-ADE2-9A0E6251E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771"/>
            <a:ext cx="2599384" cy="235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C:\Documents and Settings\Администратор\Мои документы\PICTURE\Maple\StIcos\StIcos7.bmp">
            <a:extLst>
              <a:ext uri="{FF2B5EF4-FFF2-40B4-BE49-F238E27FC236}">
                <a16:creationId xmlns:a16="http://schemas.microsoft.com/office/drawing/2014/main" id="{5EF68559-4959-4804-AD61-06200580B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4053402"/>
            <a:ext cx="2797472" cy="280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 descr="C:\Documents and Settings\Администратор\Мои документы\PICTURE\Maple\StIcos\StIcos29.bmp">
            <a:extLst>
              <a:ext uri="{FF2B5EF4-FFF2-40B4-BE49-F238E27FC236}">
                <a16:creationId xmlns:a16="http://schemas.microsoft.com/office/drawing/2014/main" id="{7882C63D-1FCF-496A-8010-EF2F7B58D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838"/>
            <a:ext cx="2736193" cy="24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C:\Documents and Settings\Администратор\Мои документы\PICTURE\Maple\StIcos\StIcos46.bmp">
            <a:extLst>
              <a:ext uri="{FF2B5EF4-FFF2-40B4-BE49-F238E27FC236}">
                <a16:creationId xmlns:a16="http://schemas.microsoft.com/office/drawing/2014/main" id="{E0424772-DBC2-434C-B910-52DF74AC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22472"/>
            <a:ext cx="2736193" cy="270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5" descr="C:\Documents and Settings\Администратор\Мои документы\PICTURE\Maple\StIcos\StIcos25.bmp">
            <a:extLst>
              <a:ext uri="{FF2B5EF4-FFF2-40B4-BE49-F238E27FC236}">
                <a16:creationId xmlns:a16="http://schemas.microsoft.com/office/drawing/2014/main" id="{C2E15179-6EB5-4E5B-BAB2-D9FE65F4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40768"/>
            <a:ext cx="2530978" cy="24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6" descr="C:\Documents and Settings\Администратор\Мои документы\PICTURE\Maple\StIcos\StIcos22.bmp">
            <a:extLst>
              <a:ext uri="{FF2B5EF4-FFF2-40B4-BE49-F238E27FC236}">
                <a16:creationId xmlns:a16="http://schemas.microsoft.com/office/drawing/2014/main" id="{540DEAEC-CB13-4817-BD6A-AC5CA6F5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48640"/>
            <a:ext cx="2736193" cy="26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EA702BA-92DE-4039-ACB8-634113387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Звездчатые икосододекаэдры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DC1946D7-6EA4-4223-B661-1E7B9E99A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dirty="0"/>
              <a:t>	На рисунке показаны некоторые звездчатые формы </a:t>
            </a:r>
            <a:r>
              <a:rPr lang="ru-RU" altLang="ru-RU" dirty="0" err="1"/>
              <a:t>икосододекаэдра</a:t>
            </a:r>
            <a:r>
              <a:rPr lang="ru-RU" altLang="ru-RU" dirty="0"/>
              <a:t>. Всего их 19.</a:t>
            </a:r>
          </a:p>
        </p:txBody>
      </p:sp>
      <p:pic>
        <p:nvPicPr>
          <p:cNvPr id="10244" name="Picture 10" descr="C:\Documents and Settings\Администратор\Мои документы\PICTURE\Maple\StIcosDod\StIcosDod1.bmp">
            <a:extLst>
              <a:ext uri="{FF2B5EF4-FFF2-40B4-BE49-F238E27FC236}">
                <a16:creationId xmlns:a16="http://schemas.microsoft.com/office/drawing/2014/main" id="{F0FBA519-B1A2-4005-8474-E11601EEE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819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C:\Documents and Settings\Администратор\Мои документы\PICTURE\Maple\StIcosDod\StIcosDod8.bmp">
            <a:extLst>
              <a:ext uri="{FF2B5EF4-FFF2-40B4-BE49-F238E27FC236}">
                <a16:creationId xmlns:a16="http://schemas.microsoft.com/office/drawing/2014/main" id="{CB7B50B4-5C44-45D3-B6DF-96D1A29D3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8844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C:\Documents and Settings\Администратор\Мои документы\PICTURE\Maple\StIcosDod\StIcosDod13.bmp">
            <a:extLst>
              <a:ext uri="{FF2B5EF4-FFF2-40B4-BE49-F238E27FC236}">
                <a16:creationId xmlns:a16="http://schemas.microsoft.com/office/drawing/2014/main" id="{28053D70-48C7-4397-9AAA-69C35D23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32004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C:\Documents and Settings\Администратор\Мои документы\PICTURE\Maple\StIcosDod\StIcosDod18.bmp">
            <a:extLst>
              <a:ext uri="{FF2B5EF4-FFF2-40B4-BE49-F238E27FC236}">
                <a16:creationId xmlns:a16="http://schemas.microsoft.com/office/drawing/2014/main" id="{8E395C7A-15D8-4DBD-8C16-4029B9FFC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35400"/>
            <a:ext cx="3048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 descr="C:\Documents and Settings\Администратор\Мои документы\PICTURE\Maple\StIcosDod\StIcosDod3.bmp">
            <a:extLst>
              <a:ext uri="{FF2B5EF4-FFF2-40B4-BE49-F238E27FC236}">
                <a16:creationId xmlns:a16="http://schemas.microsoft.com/office/drawing/2014/main" id="{163172E7-E7BB-4DE0-9FA8-DFBAE45D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7432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5" descr="C:\Documents and Settings\Администратор\Мои документы\PICTURE\Maple\StIcosDod\StIcosDod5.bmp">
            <a:extLst>
              <a:ext uri="{FF2B5EF4-FFF2-40B4-BE49-F238E27FC236}">
                <a16:creationId xmlns:a16="http://schemas.microsoft.com/office/drawing/2014/main" id="{161AAC83-CD2D-4120-B370-554CF937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31242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736</Words>
  <Application>Microsoft Office PowerPoint</Application>
  <PresentationFormat>Экран (4:3)</PresentationFormat>
  <Paragraphs>76</Paragraphs>
  <Slides>23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29. ЗВЕЗДЧАТЫЕ МНОГОГРАННИКИ</vt:lpstr>
      <vt:lpstr>Презентация PowerPoint</vt:lpstr>
      <vt:lpstr>Малый звездчатый додекаэдр</vt:lpstr>
      <vt:lpstr>Большой звездчатый додекаэдр</vt:lpstr>
      <vt:lpstr>Большой додекаэдр</vt:lpstr>
      <vt:lpstr>Большой икосаэдр</vt:lpstr>
      <vt:lpstr>Звездчатые кубооктаэдры</vt:lpstr>
      <vt:lpstr>Звездчатые икосаэдры</vt:lpstr>
      <vt:lpstr>Звездчатые икосододекаэдры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ДВУГРАННЫХ И МНОГОГРАННЫХ УГЛОВ</dc:title>
  <dc:creator>*</dc:creator>
  <cp:lastModifiedBy>Vladimir Smirnov</cp:lastModifiedBy>
  <cp:revision>43</cp:revision>
  <dcterms:created xsi:type="dcterms:W3CDTF">2007-12-05T04:57:17Z</dcterms:created>
  <dcterms:modified xsi:type="dcterms:W3CDTF">2022-04-07T13:29:48Z</dcterms:modified>
</cp:coreProperties>
</file>