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56" r:id="rId2"/>
    <p:sldId id="407" r:id="rId3"/>
    <p:sldId id="406" r:id="rId4"/>
    <p:sldId id="1039" r:id="rId5"/>
    <p:sldId id="396" r:id="rId6"/>
    <p:sldId id="1041" r:id="rId7"/>
    <p:sldId id="377" r:id="rId8"/>
    <p:sldId id="1042" r:id="rId9"/>
    <p:sldId id="1050" r:id="rId10"/>
    <p:sldId id="1043" r:id="rId11"/>
    <p:sldId id="321" r:id="rId12"/>
    <p:sldId id="1044" r:id="rId13"/>
    <p:sldId id="1045" r:id="rId14"/>
    <p:sldId id="323" r:id="rId15"/>
    <p:sldId id="1046" r:id="rId16"/>
    <p:sldId id="364" r:id="rId17"/>
    <p:sldId id="365" r:id="rId18"/>
    <p:sldId id="1047" r:id="rId19"/>
    <p:sldId id="398" r:id="rId20"/>
    <p:sldId id="1048" r:id="rId21"/>
    <p:sldId id="373" r:id="rId22"/>
    <p:sldId id="1049" r:id="rId23"/>
    <p:sldId id="1051" r:id="rId24"/>
    <p:sldId id="397" r:id="rId25"/>
    <p:sldId id="1052" r:id="rId26"/>
    <p:sldId id="375" r:id="rId27"/>
    <p:sldId id="1054" r:id="rId28"/>
    <p:sldId id="1053" r:id="rId29"/>
    <p:sldId id="418" r:id="rId30"/>
    <p:sldId id="420" r:id="rId31"/>
    <p:sldId id="399" r:id="rId32"/>
    <p:sldId id="1055" r:id="rId33"/>
    <p:sldId id="1040" r:id="rId34"/>
    <p:sldId id="322" r:id="rId35"/>
    <p:sldId id="1056" r:id="rId36"/>
    <p:sldId id="1057" r:id="rId37"/>
    <p:sldId id="1058" r:id="rId38"/>
    <p:sldId id="1059" r:id="rId39"/>
    <p:sldId id="1060" r:id="rId40"/>
    <p:sldId id="362" r:id="rId41"/>
    <p:sldId id="408" r:id="rId42"/>
    <p:sldId id="421" r:id="rId43"/>
    <p:sldId id="1061" r:id="rId44"/>
    <p:sldId id="403" r:id="rId45"/>
    <p:sldId id="363" r:id="rId46"/>
    <p:sldId id="1062" r:id="rId47"/>
    <p:sldId id="422" r:id="rId48"/>
    <p:sldId id="409" r:id="rId49"/>
    <p:sldId id="360" r:id="rId50"/>
    <p:sldId id="1063" r:id="rId51"/>
    <p:sldId id="423" r:id="rId52"/>
    <p:sldId id="410" r:id="rId53"/>
    <p:sldId id="347" r:id="rId54"/>
    <p:sldId id="1064" r:id="rId55"/>
    <p:sldId id="425" r:id="rId56"/>
    <p:sldId id="404" r:id="rId57"/>
    <p:sldId id="361" r:id="rId58"/>
    <p:sldId id="1065" r:id="rId59"/>
    <p:sldId id="424" r:id="rId60"/>
    <p:sldId id="405" r:id="rId61"/>
    <p:sldId id="348" r:id="rId62"/>
    <p:sldId id="1066" r:id="rId63"/>
    <p:sldId id="426" r:id="rId64"/>
    <p:sldId id="367" r:id="rId65"/>
    <p:sldId id="368" r:id="rId66"/>
    <p:sldId id="369" r:id="rId67"/>
    <p:sldId id="370" r:id="rId68"/>
    <p:sldId id="371" r:id="rId69"/>
    <p:sldId id="393" r:id="rId70"/>
    <p:sldId id="394" r:id="rId71"/>
    <p:sldId id="1067" r:id="rId72"/>
    <p:sldId id="1068" r:id="rId73"/>
    <p:sldId id="1069" r:id="rId74"/>
    <p:sldId id="1070" r:id="rId75"/>
    <p:sldId id="1072" r:id="rId76"/>
    <p:sldId id="1073" r:id="rId7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64" autoAdjust="0"/>
    <p:restoredTop sz="90970" autoAdjust="0"/>
  </p:normalViewPr>
  <p:slideViewPr>
    <p:cSldViewPr>
      <p:cViewPr varScale="1">
        <p:scale>
          <a:sx n="95" d="100"/>
          <a:sy n="95" d="100"/>
        </p:scale>
        <p:origin x="13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B8EC5E78-7C19-420E-81BB-61AF77267C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EF252622-C25F-4C60-9F7C-CA412AD7925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1FF2E963-6AB9-4945-84D2-12D082697BF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063AEDE9-0058-43F8-A890-E8375505D90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21478BA0-6E0E-465D-A575-9263B24928E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73735" name="Rectangle 7">
            <a:extLst>
              <a:ext uri="{FF2B5EF4-FFF2-40B4-BE49-F238E27FC236}">
                <a16:creationId xmlns:a16="http://schemas.microsoft.com/office/drawing/2014/main" id="{A436447F-CE0E-45BF-BB63-82F50B5335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E0FD62-26CC-4F27-B69A-3AABEF2F012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EAC418D8-1C7C-4D94-968B-DA5F6FF0D9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C3497E7-5705-4CA7-B420-38821C5EB2FB}" type="slidenum">
              <a:rPr lang="ru-RU" altLang="ru-RU" sz="1200"/>
              <a:pPr eaLnBrk="1" hangingPunct="1"/>
              <a:t>7</a:t>
            </a:fld>
            <a:endParaRPr lang="ru-RU" altLang="ru-RU" sz="12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21AE4A96-ADC3-44BE-9EAB-25E634185C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9FD655BE-03D6-4528-A98F-B1CDCBDAD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63FDECF6-6D07-4B9D-9D2B-76F60BD359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5CE4016-4EE2-4951-AC68-3475841FEFC8}" type="slidenum">
              <a:rPr lang="ru-RU" altLang="ru-RU" sz="1200"/>
              <a:pPr eaLnBrk="1" hangingPunct="1"/>
              <a:t>36</a:t>
            </a:fld>
            <a:endParaRPr lang="ru-RU" altLang="ru-RU" sz="12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B53448AE-427C-4C12-B1DD-DCF0A9D2EC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02F4DD10-F580-404D-AF35-904C882A48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EAC418D8-1C7C-4D94-968B-DA5F6FF0D9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C3497E7-5705-4CA7-B420-38821C5EB2FB}" type="slidenum">
              <a:rPr lang="ru-RU" altLang="ru-RU" sz="1200"/>
              <a:pPr eaLnBrk="1" hangingPunct="1"/>
              <a:t>38</a:t>
            </a:fld>
            <a:endParaRPr lang="ru-RU" altLang="ru-RU" sz="12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21AE4A96-ADC3-44BE-9EAB-25E634185C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9FD655BE-03D6-4528-A98F-B1CDCBDAD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3646506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D17A766A-DCE4-4F73-BCFD-EFACF4A357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248A6EC-58A2-4C9F-9B35-C429C5C17745}" type="slidenum">
              <a:rPr lang="ru-RU" altLang="ru-RU" sz="1200"/>
              <a:pPr eaLnBrk="1" hangingPunct="1"/>
              <a:t>40</a:t>
            </a:fld>
            <a:endParaRPr lang="ru-RU" altLang="ru-RU" sz="1200"/>
          </a:p>
        </p:txBody>
      </p:sp>
      <p:sp>
        <p:nvSpPr>
          <p:cNvPr id="73731" name="Rectangle 1026">
            <a:extLst>
              <a:ext uri="{FF2B5EF4-FFF2-40B4-BE49-F238E27FC236}">
                <a16:creationId xmlns:a16="http://schemas.microsoft.com/office/drawing/2014/main" id="{6D7F830B-FD95-40B2-9F6B-5F8C1CCAF0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1027">
            <a:extLst>
              <a:ext uri="{FF2B5EF4-FFF2-40B4-BE49-F238E27FC236}">
                <a16:creationId xmlns:a16="http://schemas.microsoft.com/office/drawing/2014/main" id="{4C6D5594-1555-4B1E-B36D-339434D874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E9DECB6B-E7B8-40C4-B9E6-4C806E0385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2CAAFB2-9E01-4CE9-9DC8-2550C24B4B4F}" type="slidenum">
              <a:rPr lang="ru-RU" altLang="ru-RU" sz="1200"/>
              <a:pPr eaLnBrk="1" hangingPunct="1"/>
              <a:t>45</a:t>
            </a:fld>
            <a:endParaRPr lang="ru-RU" altLang="ru-RU" sz="1200"/>
          </a:p>
        </p:txBody>
      </p:sp>
      <p:sp>
        <p:nvSpPr>
          <p:cNvPr id="74755" name="Rectangle 1026">
            <a:extLst>
              <a:ext uri="{FF2B5EF4-FFF2-40B4-BE49-F238E27FC236}">
                <a16:creationId xmlns:a16="http://schemas.microsoft.com/office/drawing/2014/main" id="{6684AE39-9E68-4B30-BCB9-934D287842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1027">
            <a:extLst>
              <a:ext uri="{FF2B5EF4-FFF2-40B4-BE49-F238E27FC236}">
                <a16:creationId xmlns:a16="http://schemas.microsoft.com/office/drawing/2014/main" id="{75642D48-81CA-4E91-B806-66BE0395DE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9FF7F7CE-175D-4521-B881-AEA6D0234E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ACE76B9-9ACA-42D7-A54E-7974F628A6E0}" type="slidenum">
              <a:rPr lang="ru-RU" altLang="ru-RU" sz="1200"/>
              <a:pPr eaLnBrk="1" hangingPunct="1"/>
              <a:t>49</a:t>
            </a:fld>
            <a:endParaRPr lang="ru-RU" altLang="ru-RU" sz="1200"/>
          </a:p>
        </p:txBody>
      </p:sp>
      <p:sp>
        <p:nvSpPr>
          <p:cNvPr id="75779" name="Rectangle 1026">
            <a:extLst>
              <a:ext uri="{FF2B5EF4-FFF2-40B4-BE49-F238E27FC236}">
                <a16:creationId xmlns:a16="http://schemas.microsoft.com/office/drawing/2014/main" id="{077E3C20-5AD7-408E-A32F-7C28E8389D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1027">
            <a:extLst>
              <a:ext uri="{FF2B5EF4-FFF2-40B4-BE49-F238E27FC236}">
                <a16:creationId xmlns:a16="http://schemas.microsoft.com/office/drawing/2014/main" id="{44879611-80A6-4BB6-87D8-455B3B96D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1574284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DCA5C5A9-F1E4-45C3-82A1-926E6A9D6A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1A99BDA-D295-44BC-9B8F-D8335E112760}" type="slidenum">
              <a:rPr lang="ru-RU" altLang="ru-RU" sz="1200"/>
              <a:pPr eaLnBrk="1" hangingPunct="1"/>
              <a:t>53</a:t>
            </a:fld>
            <a:endParaRPr lang="ru-RU" altLang="ru-RU" sz="12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794DAD7B-7250-404C-B968-EA997DA292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C0C66CB1-ED68-43EB-AA1B-E2FB7D648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76FC697B-455B-44F6-A35B-FD2C7E7F10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DBD15D8-DCE4-4729-A4BB-9BA0CD75594C}" type="slidenum">
              <a:rPr lang="ru-RU" altLang="ru-RU" sz="1200"/>
              <a:pPr eaLnBrk="1" hangingPunct="1"/>
              <a:t>57</a:t>
            </a:fld>
            <a:endParaRPr lang="ru-RU" altLang="ru-RU" sz="12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E2D8B099-C83C-4915-A261-ABB8A7A65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71DC3369-E9B2-4C65-BA84-747E68C51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C94A7E10-652C-41F9-B1DD-D66DE22589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966DCBB-22B6-4309-9FBD-CA35F816B332}" type="slidenum">
              <a:rPr lang="ru-RU" altLang="ru-RU" sz="1200"/>
              <a:pPr eaLnBrk="1" hangingPunct="1"/>
              <a:t>61</a:t>
            </a:fld>
            <a:endParaRPr lang="ru-RU" altLang="ru-RU" sz="12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5AF8E4FA-04D0-401A-8BF2-1B5EB1034F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97A5C953-C47C-44D5-AB84-384A94581F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70F32A54-61B8-4E27-A155-F1CCFE220D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9D9D6F4-65A5-4B38-9756-20E03DF336BB}" type="slidenum">
              <a:rPr lang="ru-RU" altLang="ru-RU" sz="1200"/>
              <a:pPr eaLnBrk="1" hangingPunct="1"/>
              <a:t>64</a:t>
            </a:fld>
            <a:endParaRPr lang="ru-RU" altLang="ru-RU" sz="12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1B855953-7C7B-43DE-9DA8-5415ACB33C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27C2326F-C839-4BDE-BFB1-9A656A2CF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D422AABE-C97F-40B5-8B90-59A344F849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A9F5056-844D-40CE-97A5-3BBFC6511C62}" type="slidenum">
              <a:rPr lang="ru-RU" altLang="ru-RU" sz="1200"/>
              <a:pPr eaLnBrk="1" hangingPunct="1"/>
              <a:t>65</a:t>
            </a:fld>
            <a:endParaRPr lang="ru-RU" altLang="ru-RU" sz="12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718B8BC5-6946-4964-AFDE-EBB4C1FB3F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1BD78785-3416-4E8A-84FD-336CB7859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EAC418D8-1C7C-4D94-968B-DA5F6FF0D9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C3497E7-5705-4CA7-B420-38821C5EB2FB}" type="slidenum">
              <a:rPr lang="ru-RU" altLang="ru-RU" sz="1200"/>
              <a:pPr eaLnBrk="1" hangingPunct="1"/>
              <a:t>9</a:t>
            </a:fld>
            <a:endParaRPr lang="ru-RU" altLang="ru-RU" sz="12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21AE4A96-ADC3-44BE-9EAB-25E634185C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9FD655BE-03D6-4528-A98F-B1CDCBDAD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7474814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579E5840-1021-4E2A-8AA8-8E332AAA6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7B6F9C3-EAFA-4010-98DB-7BDC29719AAE}" type="slidenum">
              <a:rPr lang="ru-RU" altLang="ru-RU" sz="1200"/>
              <a:pPr eaLnBrk="1" hangingPunct="1"/>
              <a:t>66</a:t>
            </a:fld>
            <a:endParaRPr lang="ru-RU" altLang="ru-RU" sz="12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3E351A6D-112B-476F-A052-7E567F068D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F1D3F90F-4E89-4ACF-BC1E-637AFBFD37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B3093A98-395E-46EF-A1C1-AD0D1E29EA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64509F4-6AA2-4C11-9EDF-7CCF7A70AA84}" type="slidenum">
              <a:rPr lang="ru-RU" altLang="ru-RU" sz="1200"/>
              <a:pPr eaLnBrk="1" hangingPunct="1"/>
              <a:t>67</a:t>
            </a:fld>
            <a:endParaRPr lang="ru-RU" altLang="ru-RU" sz="12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DFAE5185-34D4-4321-A5C7-3F0516E485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2B0F3A17-4EEA-4DE4-B9D9-646149F08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D017B95C-93C6-45D4-9EE5-85702639DE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306D5A1-88D5-4D62-9444-F87C6FCF0830}" type="slidenum">
              <a:rPr lang="ru-RU" altLang="ru-RU" sz="1200"/>
              <a:pPr eaLnBrk="1" hangingPunct="1"/>
              <a:t>68</a:t>
            </a:fld>
            <a:endParaRPr lang="ru-RU" altLang="ru-RU" sz="120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10F09B14-5AF8-484A-A326-0C37C3E78D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CEF49F40-8D1D-4662-A839-F814CF2CF3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5AF7F26-82AA-418A-B16A-7ABF5C4DFF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0786B3-3B48-4D24-BE54-1091C9D0F1C1}" type="slidenum">
              <a:rPr lang="ru-RU" altLang="ru-RU"/>
              <a:pPr/>
              <a:t>69</a:t>
            </a:fld>
            <a:endParaRPr lang="ru-RU" altLang="ru-RU"/>
          </a:p>
        </p:txBody>
      </p:sp>
      <p:sp>
        <p:nvSpPr>
          <p:cNvPr id="214018" name="Rectangle 2">
            <a:extLst>
              <a:ext uri="{FF2B5EF4-FFF2-40B4-BE49-F238E27FC236}">
                <a16:creationId xmlns:a16="http://schemas.microsoft.com/office/drawing/2014/main" id="{911017B5-2430-438C-811F-46A1E8E427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E2A992A1-E7B6-45D3-A4F0-017E0B303B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944136-DE5F-44E2-8E98-A89FC5EE85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3792D-AD64-4F5C-9419-068581B6A476}" type="slidenum">
              <a:rPr lang="ru-RU" altLang="ru-RU"/>
              <a:pPr/>
              <a:t>70</a:t>
            </a:fld>
            <a:endParaRPr lang="ru-RU" altLang="ru-RU"/>
          </a:p>
        </p:txBody>
      </p:sp>
      <p:sp>
        <p:nvSpPr>
          <p:cNvPr id="216066" name="Rectangle 2">
            <a:extLst>
              <a:ext uri="{FF2B5EF4-FFF2-40B4-BE49-F238E27FC236}">
                <a16:creationId xmlns:a16="http://schemas.microsoft.com/office/drawing/2014/main" id="{FFC8443B-81EA-4A0F-88BA-3A24BA133B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0A659905-F21B-4CB1-903A-3D409BBAF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944136-DE5F-44E2-8E98-A89FC5EE85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3792D-AD64-4F5C-9419-068581B6A476}" type="slidenum">
              <a:rPr lang="ru-RU" altLang="ru-RU"/>
              <a:pPr/>
              <a:t>71</a:t>
            </a:fld>
            <a:endParaRPr lang="ru-RU" altLang="ru-RU"/>
          </a:p>
        </p:txBody>
      </p:sp>
      <p:sp>
        <p:nvSpPr>
          <p:cNvPr id="216066" name="Rectangle 2">
            <a:extLst>
              <a:ext uri="{FF2B5EF4-FFF2-40B4-BE49-F238E27FC236}">
                <a16:creationId xmlns:a16="http://schemas.microsoft.com/office/drawing/2014/main" id="{FFC8443B-81EA-4A0F-88BA-3A24BA133B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0A659905-F21B-4CB1-903A-3D409BBAF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2714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944136-DE5F-44E2-8E98-A89FC5EE85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3792D-AD64-4F5C-9419-068581B6A476}" type="slidenum">
              <a:rPr lang="ru-RU" altLang="ru-RU"/>
              <a:pPr/>
              <a:t>72</a:t>
            </a:fld>
            <a:endParaRPr lang="ru-RU" altLang="ru-RU"/>
          </a:p>
        </p:txBody>
      </p:sp>
      <p:sp>
        <p:nvSpPr>
          <p:cNvPr id="216066" name="Rectangle 2">
            <a:extLst>
              <a:ext uri="{FF2B5EF4-FFF2-40B4-BE49-F238E27FC236}">
                <a16:creationId xmlns:a16="http://schemas.microsoft.com/office/drawing/2014/main" id="{FFC8443B-81EA-4A0F-88BA-3A24BA133B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0A659905-F21B-4CB1-903A-3D409BBAF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437898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944136-DE5F-44E2-8E98-A89FC5EE85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3792D-AD64-4F5C-9419-068581B6A476}" type="slidenum">
              <a:rPr lang="ru-RU" altLang="ru-RU"/>
              <a:pPr/>
              <a:t>73</a:t>
            </a:fld>
            <a:endParaRPr lang="ru-RU" altLang="ru-RU"/>
          </a:p>
        </p:txBody>
      </p:sp>
      <p:sp>
        <p:nvSpPr>
          <p:cNvPr id="216066" name="Rectangle 2">
            <a:extLst>
              <a:ext uri="{FF2B5EF4-FFF2-40B4-BE49-F238E27FC236}">
                <a16:creationId xmlns:a16="http://schemas.microsoft.com/office/drawing/2014/main" id="{FFC8443B-81EA-4A0F-88BA-3A24BA133B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0A659905-F21B-4CB1-903A-3D409BBAF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435989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944136-DE5F-44E2-8E98-A89FC5EE85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3792D-AD64-4F5C-9419-068581B6A476}" type="slidenum">
              <a:rPr lang="ru-RU" altLang="ru-RU"/>
              <a:pPr/>
              <a:t>74</a:t>
            </a:fld>
            <a:endParaRPr lang="ru-RU" altLang="ru-RU"/>
          </a:p>
        </p:txBody>
      </p:sp>
      <p:sp>
        <p:nvSpPr>
          <p:cNvPr id="216066" name="Rectangle 2">
            <a:extLst>
              <a:ext uri="{FF2B5EF4-FFF2-40B4-BE49-F238E27FC236}">
                <a16:creationId xmlns:a16="http://schemas.microsoft.com/office/drawing/2014/main" id="{FFC8443B-81EA-4A0F-88BA-3A24BA133B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0A659905-F21B-4CB1-903A-3D409BBAF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746537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944136-DE5F-44E2-8E98-A89FC5EE85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3792D-AD64-4F5C-9419-068581B6A476}" type="slidenum">
              <a:rPr lang="ru-RU" altLang="ru-RU"/>
              <a:pPr/>
              <a:t>75</a:t>
            </a:fld>
            <a:endParaRPr lang="ru-RU" altLang="ru-RU"/>
          </a:p>
        </p:txBody>
      </p:sp>
      <p:sp>
        <p:nvSpPr>
          <p:cNvPr id="216066" name="Rectangle 2">
            <a:extLst>
              <a:ext uri="{FF2B5EF4-FFF2-40B4-BE49-F238E27FC236}">
                <a16:creationId xmlns:a16="http://schemas.microsoft.com/office/drawing/2014/main" id="{FFC8443B-81EA-4A0F-88BA-3A24BA133B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0A659905-F21B-4CB1-903A-3D409BBAF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49697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36DD6FCA-2A66-4FDA-BCEE-A64B28BBD7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752FC5-4E12-4AC2-8759-23702B4EBD37}" type="slidenum">
              <a:rPr lang="ru-RU" altLang="ru-RU" sz="1200"/>
              <a:pPr eaLnBrk="1" hangingPunct="1"/>
              <a:t>12</a:t>
            </a:fld>
            <a:endParaRPr lang="ru-RU" altLang="ru-RU" sz="12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A19F8E44-28B5-440E-9E87-E39218A831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59392C22-AB02-4E47-8C72-1DC5FB2CE0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944136-DE5F-44E2-8E98-A89FC5EE85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3792D-AD64-4F5C-9419-068581B6A476}" type="slidenum">
              <a:rPr lang="ru-RU" altLang="ru-RU"/>
              <a:pPr/>
              <a:t>76</a:t>
            </a:fld>
            <a:endParaRPr lang="ru-RU" altLang="ru-RU"/>
          </a:p>
        </p:txBody>
      </p:sp>
      <p:sp>
        <p:nvSpPr>
          <p:cNvPr id="216066" name="Rectangle 2">
            <a:extLst>
              <a:ext uri="{FF2B5EF4-FFF2-40B4-BE49-F238E27FC236}">
                <a16:creationId xmlns:a16="http://schemas.microsoft.com/office/drawing/2014/main" id="{FFC8443B-81EA-4A0F-88BA-3A24BA133B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0A659905-F21B-4CB1-903A-3D409BBAF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5041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52C079B5-89E2-49F2-B2BD-AED2203C25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C9111B1-53FE-40BD-B8EE-B07B95EF9ADE}" type="slidenum">
              <a:rPr lang="ru-RU" altLang="ru-RU" sz="1200"/>
              <a:pPr eaLnBrk="1" hangingPunct="1"/>
              <a:t>16</a:t>
            </a:fld>
            <a:endParaRPr lang="ru-RU" altLang="ru-RU" sz="12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5495B8A0-8010-4AD0-8521-2282727EFF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3897D663-C020-4FC9-A58E-E54C5279A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A0A7E24A-DF02-4CB2-A246-C3D5DEDAA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93BD3A7-9CE1-4945-9FD2-494AB14F22F2}" type="slidenum">
              <a:rPr lang="ru-RU" altLang="ru-RU" sz="1200"/>
              <a:pPr eaLnBrk="1" hangingPunct="1"/>
              <a:t>17</a:t>
            </a:fld>
            <a:endParaRPr lang="ru-RU" altLang="ru-RU" sz="12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436160BB-3D56-4F33-B7A4-B9EB428C88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3605C462-DEEF-400E-86A8-0D2265895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4F0BB868-6EF9-49A4-9CA9-FC5EA76565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E0520A6-FF48-4B98-9518-5871EFA259CB}" type="slidenum">
              <a:rPr lang="ru-RU" altLang="ru-RU" sz="1200"/>
              <a:pPr eaLnBrk="1" hangingPunct="1"/>
              <a:t>21</a:t>
            </a:fld>
            <a:endParaRPr lang="ru-RU" altLang="ru-RU" sz="1200"/>
          </a:p>
        </p:txBody>
      </p:sp>
      <p:sp>
        <p:nvSpPr>
          <p:cNvPr id="63491" name="Rectangle 1026">
            <a:extLst>
              <a:ext uri="{FF2B5EF4-FFF2-40B4-BE49-F238E27FC236}">
                <a16:creationId xmlns:a16="http://schemas.microsoft.com/office/drawing/2014/main" id="{2484403E-6F57-4D1F-AF05-24BA484C47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>
            <a:extLst>
              <a:ext uri="{FF2B5EF4-FFF2-40B4-BE49-F238E27FC236}">
                <a16:creationId xmlns:a16="http://schemas.microsoft.com/office/drawing/2014/main" id="{E5D2E7EB-AF8C-4D5E-A56E-21606DFA8D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EAC418D8-1C7C-4D94-968B-DA5F6FF0D9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C3497E7-5705-4CA7-B420-38821C5EB2FB}" type="slidenum">
              <a:rPr lang="ru-RU" altLang="ru-RU" sz="1200"/>
              <a:pPr eaLnBrk="1" hangingPunct="1"/>
              <a:t>23</a:t>
            </a:fld>
            <a:endParaRPr lang="ru-RU" altLang="ru-RU" sz="12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21AE4A96-ADC3-44BE-9EAB-25E634185C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9FD655BE-03D6-4528-A98F-B1CDCBDAD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2187395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9BA6C79D-6475-4169-9CAE-18847CB942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80B43A3-1D78-45C3-B746-048198AD52E3}" type="slidenum">
              <a:rPr lang="ru-RU" altLang="ru-RU" sz="1200"/>
              <a:pPr eaLnBrk="1" hangingPunct="1"/>
              <a:t>26</a:t>
            </a:fld>
            <a:endParaRPr lang="ru-RU" altLang="ru-RU" sz="1200"/>
          </a:p>
        </p:txBody>
      </p:sp>
      <p:sp>
        <p:nvSpPr>
          <p:cNvPr id="64515" name="Rectangle 1026">
            <a:extLst>
              <a:ext uri="{FF2B5EF4-FFF2-40B4-BE49-F238E27FC236}">
                <a16:creationId xmlns:a16="http://schemas.microsoft.com/office/drawing/2014/main" id="{F2966082-9AD5-474A-9419-96B764644D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1027">
            <a:extLst>
              <a:ext uri="{FF2B5EF4-FFF2-40B4-BE49-F238E27FC236}">
                <a16:creationId xmlns:a16="http://schemas.microsoft.com/office/drawing/2014/main" id="{194BF761-B923-49F2-8627-9BF47D66B3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8551A9BE-A515-49EE-8628-37D29CC145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210872F-05E1-46E4-A868-67350B524577}" type="slidenum">
              <a:rPr lang="ru-RU" altLang="ru-RU" sz="1200"/>
              <a:pPr eaLnBrk="1" hangingPunct="1"/>
              <a:t>32</a:t>
            </a:fld>
            <a:endParaRPr lang="ru-RU" altLang="ru-RU" sz="1200"/>
          </a:p>
        </p:txBody>
      </p:sp>
      <p:sp>
        <p:nvSpPr>
          <p:cNvPr id="72707" name="Rectangle 1026">
            <a:extLst>
              <a:ext uri="{FF2B5EF4-FFF2-40B4-BE49-F238E27FC236}">
                <a16:creationId xmlns:a16="http://schemas.microsoft.com/office/drawing/2014/main" id="{06528174-4176-4E45-B372-D503BC7FF2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1027">
            <a:extLst>
              <a:ext uri="{FF2B5EF4-FFF2-40B4-BE49-F238E27FC236}">
                <a16:creationId xmlns:a16="http://schemas.microsoft.com/office/drawing/2014/main" id="{DCD6EF4B-A1E5-4A0B-9AE9-C735C39D1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DEE0C-AC85-49B9-9559-7BB966FC8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D5D542-64CF-4163-A4D5-F301742D8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D4E58-72D6-4304-AF85-5E23839F5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954AF4-9DF2-433C-A16B-9DA8A531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B1EEAC-6918-4570-901F-BEFC54A2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521CC-3BC4-4D97-8134-54D248CFDD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302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E8AC8-103F-43E6-94D1-4DC8EA877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BCD451-AB17-431F-A7F8-426232A73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98B07-A83A-45CF-A109-466BCB094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7A9386-23A2-4487-984B-143F8FA8A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0B9525-6B65-4E25-90E2-4B25F1A9A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B0063-7787-483E-83CD-F3628503B1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1562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1A398AD-CFE9-44F3-80E5-00C6A276E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A6E2CA-FDE3-451E-B721-211E35277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32B29C-FA55-43A7-9833-A644A5FF6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46BA71-AAA9-4E34-BFCF-747D08BA4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CE3F5B-CBCD-4B5E-BC7F-69E0C7D1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335C6-AEE7-43F4-9005-0E08285C78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932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BEA18-51C6-4C42-91D1-94E373B6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40F09D-06A8-416F-B69B-B62FC87AC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F6D85F-E945-4147-8096-5B3326DE5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F62DD6-D5EE-44D1-A2BC-C7643DD83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D64859-895D-4DA4-B8E7-2C39C9BBD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33243-F2C2-4E17-A659-9C2E972524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348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A802BC-0976-44D8-A7A5-B68DA1756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674FF8-5011-4301-A800-93D61D66D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30CFFF-7C15-4739-AC9D-301BA7BEE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F1C9B1-39CA-44A2-9AB5-FD02C5C26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ADA9E4-EE65-42D8-B330-AFD73383F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324B7-A884-423E-8B53-44C984E27A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53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35F9D2-F813-45C3-A298-ED27D0D7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845BC9-C71A-4585-BCA0-ED73325D23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89470A-314F-4303-A32A-BEA2D9C64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999B34-33B8-476A-9D3C-C90C39DD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AA0415-95A4-463D-9615-D566B32DD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C8CFAE-4FE1-4720-A463-5127136F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CEDFA-D968-4D3B-96B4-D737CF2D8B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337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1F80C-EA2F-418F-BDA9-6CA30250F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D8CAA-6DC0-4397-8A1A-37CB52774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5DE414-690D-48DF-9BD8-AB74C9481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084D8F3-2165-403D-94D4-FB48CB254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9545D4-ADDE-44A0-9EA2-AA4D3C3C5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62241F-1BC5-487C-9637-23544391D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5AE3A6-C1AB-4CED-A82A-CBDCA0D6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1656FD-38A9-44C0-8818-548204F10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34461-6676-4E9B-AF29-EC2E4F1F47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899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8E26D2-BCB0-4232-B16D-6987FE2E6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B375E1-FA31-4BBE-8CAA-0A3F94737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CAED87-D734-48F3-9324-5D9B719E8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A8BB09-E3FC-4181-95CC-EB1B7E43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C3270-569F-4807-B02A-B82B27CFD7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435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88C855D-4B33-4379-AE74-49AB3212B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E5F38C-9047-4FF9-9409-762E8EA8A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EC4C03-AAF9-490E-8283-9162E35F0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E8309-1777-469F-A19A-BC362AB0B9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85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996A1-8787-4F52-9BF4-7EFF431CC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D9D75F-9663-4034-B016-CD9FB7637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59BBD3-7039-4DF9-A2D3-181BD031B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09FF7A-391D-47F8-BF3E-900F70F9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4686FD-0083-4E13-8FCC-FB7458736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B60959-38CA-407B-AEAD-8F943CA32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2F223-7EA2-4D3A-A8C4-55ABBE34D1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650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741CE-8688-4C54-BEAC-B13F0F70B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675DCD0-4A28-466E-B3BC-90C599263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646214-7C13-48CB-8745-5EE9808B3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C6AFDF-D411-4CE9-9F59-BFB14A4A0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11C668-DA84-47AC-8925-5835BCE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09386E-92A9-45F9-BAB5-91E9006F9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E2468-2E5F-44CD-ADC5-4AFA28C5E2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394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501F0E5-6D67-4E1A-A20B-1A4E00CAD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5ABD23-FACB-41B7-9948-0D627FCDAA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97EC538-838F-4225-B23F-A34E354AD1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A201348-3F8F-415D-A7F8-F0E3D16E0A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FDB84AE-86DB-46D0-9679-FEDA521A8C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64E98A-2DDA-4EC4-8948-6C086405CD2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8BEB567-3B00-4992-B038-3008660C5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04" y="1628800"/>
            <a:ext cx="8928992" cy="1512168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28. ПОЛУПРАВИЛЬНЫЕ МНОГОГРАННИКИ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8CC1E591-00A9-48CF-A40B-94546D530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Усеченный куб</a:t>
            </a:r>
          </a:p>
        </p:txBody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654B754A-8D17-4F2B-AB5F-1C797315D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/>
              <a:t>У</a:t>
            </a:r>
            <a:r>
              <a:rPr lang="ru-RU" altLang="ru-RU" sz="2800" dirty="0">
                <a:cs typeface="Times New Roman" panose="02020603050405020304" pitchFamily="18" charset="0"/>
              </a:rPr>
              <a:t>сеченны</a:t>
            </a:r>
            <a:r>
              <a:rPr lang="ru-RU" altLang="ru-RU" sz="2800" dirty="0"/>
              <a:t>й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куб получается усечением куба.</a:t>
            </a:r>
          </a:p>
        </p:txBody>
      </p:sp>
      <p:pic>
        <p:nvPicPr>
          <p:cNvPr id="73738" name="Picture 10">
            <a:extLst>
              <a:ext uri="{FF2B5EF4-FFF2-40B4-BE49-F238E27FC236}">
                <a16:creationId xmlns:a16="http://schemas.microsoft.com/office/drawing/2014/main" id="{925BDB8C-7D08-45EC-B467-5F97A13CF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4191000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3740" name="Object 12">
            <a:extLst>
              <a:ext uri="{FF2B5EF4-FFF2-40B4-BE49-F238E27FC236}">
                <a16:creationId xmlns:a16="http://schemas.microsoft.com/office/drawing/2014/main" id="{30289379-743C-4158-8EEE-3AC0B00C86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5400" y="2133600"/>
          <a:ext cx="3514725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3514286" imgH="3200000" progId="Paint.Picture">
                  <p:embed/>
                </p:oleObj>
              </mc:Choice>
              <mc:Fallback>
                <p:oleObj name="Точечный рисунок" r:id="rId3" imgW="3514286" imgH="3200000" progId="Paint.Picture">
                  <p:embed/>
                  <p:pic>
                    <p:nvPicPr>
                      <p:cNvPr id="73740" name="Object 12">
                        <a:extLst>
                          <a:ext uri="{FF2B5EF4-FFF2-40B4-BE49-F238E27FC236}">
                            <a16:creationId xmlns:a16="http://schemas.microsoft.com/office/drawing/2014/main" id="{30289379-743C-4158-8EEE-3AC0B00C86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133600"/>
                        <a:ext cx="3514725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4146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8CC1E591-00A9-48CF-A40B-94546D530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654B754A-8D17-4F2B-AB5F-1C797315D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Какую часть ребер нужно отсекать плоскостями от</a:t>
            </a:r>
            <a:r>
              <a:rPr lang="ru-RU" altLang="ru-RU" dirty="0">
                <a:cs typeface="Times New Roman" panose="02020603050405020304" pitchFamily="18" charset="0"/>
              </a:rPr>
              <a:t> вершин </a:t>
            </a:r>
            <a:r>
              <a:rPr lang="ru-RU" altLang="ru-RU" dirty="0"/>
              <a:t>куба, чтобы полученный многогранник был полуправильным, называемым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усеченны</a:t>
            </a:r>
            <a:r>
              <a:rPr lang="ru-RU" altLang="ru-RU" dirty="0">
                <a:solidFill>
                  <a:srgbClr val="FF3300"/>
                </a:solidFill>
              </a:rPr>
              <a:t>й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</a:rPr>
              <a:t>куб?</a:t>
            </a:r>
            <a:endParaRPr lang="ru-RU" altLang="ru-RU" dirty="0"/>
          </a:p>
        </p:txBody>
      </p:sp>
      <p:graphicFrame>
        <p:nvGraphicFramePr>
          <p:cNvPr id="73740" name="Object 12">
            <a:extLst>
              <a:ext uri="{FF2B5EF4-FFF2-40B4-BE49-F238E27FC236}">
                <a16:creationId xmlns:a16="http://schemas.microsoft.com/office/drawing/2014/main" id="{30289379-743C-4158-8EEE-3AC0B00C86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679877"/>
              </p:ext>
            </p:extLst>
          </p:nvPr>
        </p:nvGraphicFramePr>
        <p:xfrm>
          <a:off x="827584" y="1962329"/>
          <a:ext cx="2529750" cy="230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2" imgW="3514286" imgH="3200000" progId="Paint.Picture">
                  <p:embed/>
                </p:oleObj>
              </mc:Choice>
              <mc:Fallback>
                <p:oleObj name="Точечный рисунок" r:id="rId2" imgW="3514286" imgH="3200000" progId="Paint.Picture">
                  <p:embed/>
                  <p:pic>
                    <p:nvPicPr>
                      <p:cNvPr id="73740" name="Object 12">
                        <a:extLst>
                          <a:ext uri="{FF2B5EF4-FFF2-40B4-BE49-F238E27FC236}">
                            <a16:creationId xmlns:a16="http://schemas.microsoft.com/office/drawing/2014/main" id="{30289379-743C-4158-8EEE-3AC0B00C86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962329"/>
                        <a:ext cx="2529750" cy="2303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26F3A44-EA98-4871-8DB4-EDDA0DB605F2}"/>
              </a:ext>
            </a:extLst>
          </p:cNvPr>
          <p:cNvGrpSpPr/>
          <p:nvPr/>
        </p:nvGrpSpPr>
        <p:grpSpPr>
          <a:xfrm>
            <a:off x="0" y="1844824"/>
            <a:ext cx="9144000" cy="4074197"/>
            <a:chOff x="0" y="1844824"/>
            <a:chExt cx="9144000" cy="40741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737" name="Text Box 9">
                  <a:extLst>
                    <a:ext uri="{FF2B5EF4-FFF2-40B4-BE49-F238E27FC236}">
                      <a16:creationId xmlns:a16="http://schemas.microsoft.com/office/drawing/2014/main" id="{8B16B224-905A-44F6-B88A-EECE59C667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4868862"/>
                  <a:ext cx="9144000" cy="10501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ru-RU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altLang="ru-RU" dirty="0">
                      <a:solidFill>
                        <a:srgbClr val="FF3300"/>
                      </a:solidFill>
                    </a:rPr>
                    <a:t>Решение. </a:t>
                  </a:r>
                  <a:r>
                    <a:rPr lang="ru-RU" altLang="ru-RU" dirty="0"/>
                    <a:t>Обозначим </a:t>
                  </a:r>
                  <a:r>
                    <a:rPr lang="en-US" altLang="ru-RU" i="1" dirty="0"/>
                    <a:t>x </a:t>
                  </a:r>
                  <a:r>
                    <a:rPr lang="ru-RU" altLang="ru-RU" dirty="0"/>
                    <a:t>часть отсекаемого ребра куба. Тогда </a:t>
                  </a:r>
                  <a:r>
                    <a:rPr lang="en-US" altLang="ru-RU" i="1" dirty="0"/>
                    <a:t>x </a:t>
                  </a:r>
                  <a:r>
                    <a:rPr lang="ru-RU" altLang="ru-RU" dirty="0"/>
                    <a:t>находится из уравнения </a:t>
                  </a:r>
                  <a14:m>
                    <m:oMath xmlns:m="http://schemas.openxmlformats.org/officeDocument/2006/math">
                      <m:r>
                        <a:rPr lang="ru-RU" altLang="ru-RU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ru-RU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altLang="ru-RU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altLang="ru-RU" dirty="0"/>
                    <a:t>. </a:t>
                  </a:r>
                  <a:r>
                    <a:rPr lang="ru-RU" altLang="ru-RU" dirty="0"/>
                    <a:t>Следовательно, </a:t>
                  </a:r>
                  <a14:m>
                    <m:oMath xmlns:m="http://schemas.openxmlformats.org/officeDocument/2006/math">
                      <m:r>
                        <a:rPr lang="en-US" altLang="ru-RU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altLang="ru-R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ru-R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alt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ru-RU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ru-RU" altLang="ru-RU" dirty="0"/>
                    <a:t> </a:t>
                  </a:r>
                </a:p>
              </p:txBody>
            </p:sp>
          </mc:Choice>
          <mc:Fallback xmlns="">
            <p:sp>
              <p:nvSpPr>
                <p:cNvPr id="73737" name="Text Box 9">
                  <a:extLst>
                    <a:ext uri="{FF2B5EF4-FFF2-40B4-BE49-F238E27FC236}">
                      <a16:creationId xmlns:a16="http://schemas.microsoft.com/office/drawing/2014/main" id="{8B16B224-905A-44F6-B88A-EECE59C667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4868862"/>
                  <a:ext cx="9144000" cy="1050159"/>
                </a:xfrm>
                <a:prstGeom prst="rect">
                  <a:avLst/>
                </a:prstGeom>
                <a:blipFill>
                  <a:blip r:embed="rId5"/>
                  <a:stretch>
                    <a:fillRect l="-1000" t="-4651" r="-533" b="-465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A5051EF3-43D2-40CF-BE7D-633B1CAE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0" y="1844824"/>
              <a:ext cx="2077303" cy="21659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3D48A7D-4B88-4BDC-8DA8-F84C2982A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048F0D97-5B02-4757-A7D9-17EC775B1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Из каких граней 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усеченный </a:t>
            </a:r>
            <a:r>
              <a:rPr lang="ru-RU" altLang="ru-RU" dirty="0"/>
              <a:t>куб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  <a:r>
              <a:rPr lang="ru-RU" altLang="ru-RU" dirty="0"/>
              <a:t> Сколько у него вершин (В), ребер (Р) и граней (Г)?</a:t>
            </a:r>
          </a:p>
        </p:txBody>
      </p:sp>
      <p:sp>
        <p:nvSpPr>
          <p:cNvPr id="124932" name="Text Box 4">
            <a:extLst>
              <a:ext uri="{FF2B5EF4-FFF2-40B4-BE49-F238E27FC236}">
                <a16:creationId xmlns:a16="http://schemas.microsoft.com/office/drawing/2014/main" id="{F74BC25A-4D66-4A6C-AF90-D0ABD765C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32288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 </a:t>
            </a:r>
            <a:r>
              <a:rPr lang="ru-RU" altLang="ru-RU" dirty="0"/>
              <a:t>Шесть восьмиугольных и восемь треугольных граней.</a:t>
            </a:r>
          </a:p>
        </p:txBody>
      </p:sp>
      <p:pic>
        <p:nvPicPr>
          <p:cNvPr id="24581" name="Picture 5" descr="C:\Documents and Settings\Администратор\Мои документы\PICTURE\Maple\ПолупрМног\TrHex.bmp">
            <a:extLst>
              <a:ext uri="{FF2B5EF4-FFF2-40B4-BE49-F238E27FC236}">
                <a16:creationId xmlns:a16="http://schemas.microsoft.com/office/drawing/2014/main" id="{A6DE0B5C-D0F7-4F6E-9783-7CF141B83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32004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599D3A4A-6928-427F-87FB-6DABA4BE4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179367"/>
            <a:ext cx="19671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/>
              <a:t>В = 24.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9AE6D246-E3B4-4AF8-AD20-9453BD4D3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452" y="5179366"/>
            <a:ext cx="1319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/>
              <a:t>Р = 36.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CA1E1743-A164-4688-9920-8FF8D9CC5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0704" y="5179365"/>
            <a:ext cx="1319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/>
              <a:t>Г = 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autoUpdateAnimBg="0"/>
      <p:bldP spid="6" grpId="0" autoUpdateAnimBg="0"/>
      <p:bldP spid="7" grpId="0" autoUpdateAnimBg="0"/>
      <p:bldP spid="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23235" name="Text Box 3">
                <a:extLst>
                  <a:ext uri="{FF2B5EF4-FFF2-40B4-BE49-F238E27FC236}">
                    <a16:creationId xmlns:a16="http://schemas.microsoft.com/office/drawing/2014/main" id="{46B269AE-2621-4ADF-9AAA-A9322CC8B7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067800" cy="2901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cs typeface="Times New Roman" panose="02020603050405020304" pitchFamily="18" charset="0"/>
                  </a:rPr>
                  <a:t>	 </a:t>
                </a:r>
                <a:r>
                  <a:rPr lang="ru-RU" altLang="ru-RU" dirty="0">
                    <a:latin typeface="+mj-lt"/>
                  </a:rPr>
                  <a:t>Усечённый куб можно получить </a:t>
                </a:r>
                <a:r>
                  <a:rPr lang="ru-RU" altLang="ru-RU" dirty="0">
                    <a:latin typeface="+mj-lt"/>
                    <a:cs typeface="Times New Roman" panose="02020603050405020304" pitchFamily="18" charset="0"/>
                  </a:rPr>
                  <a:t>в программе </a:t>
                </a:r>
                <a:r>
                  <a:rPr lang="en-US" altLang="ru-RU" dirty="0">
                    <a:latin typeface="+mj-lt"/>
                    <a:cs typeface="Times New Roman" panose="02020603050405020304" pitchFamily="18" charset="0"/>
                  </a:rPr>
                  <a:t>GeoGebra</a:t>
                </a:r>
                <a:r>
                  <a:rPr lang="ru-RU" altLang="ru-RU" dirty="0">
                    <a:latin typeface="+mj-lt"/>
                    <a:cs typeface="Times New Roman" panose="02020603050405020304" pitchFamily="18" charset="0"/>
                  </a:rPr>
                  <a:t>. </a:t>
                </a:r>
                <a:r>
                  <a:rPr lang="ru-RU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Для этого построим единичный куб. На каждом его ребре отметим две точки, отстоящие от ближайших вершин на расстояние, равное 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1−</m:t>
                    </m:r>
                    <m:f>
                      <m:fPr>
                        <m:ctrlPr>
                          <a:rPr lang="ru-RU" i="1">
                            <a:effectLst/>
                            <a:latin typeface="+mj-lt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+mj-lt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Построим треугольники и восьмиугольники с вершинами в этих точках. Самостоятельно проверьте, что эти многоугольники являются правильными.  Скроем сам куб. В результате получим искомый усечённый куб.</a:t>
                </a:r>
                <a:endParaRPr lang="ru-RU" altLang="ru-RU" dirty="0">
                  <a:solidFill>
                    <a:srgbClr val="FF33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223235" name="Text Box 3">
                <a:extLst>
                  <a:ext uri="{FF2B5EF4-FFF2-40B4-BE49-F238E27FC236}">
                    <a16:creationId xmlns:a16="http://schemas.microsoft.com/office/drawing/2014/main" id="{46B269AE-2621-4ADF-9AAA-A9322CC8B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067800" cy="2901500"/>
              </a:xfrm>
              <a:prstGeom prst="rect">
                <a:avLst/>
              </a:prstGeom>
              <a:blipFill>
                <a:blip r:embed="rId2"/>
                <a:stretch>
                  <a:fillRect l="-1008" t="-1681" r="-941" b="-39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4E2D2C-F1E5-BCAA-349C-8B90DA5345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2777254"/>
            <a:ext cx="4055975" cy="382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43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A30E0F1F-78E6-43F1-A079-6575EAF050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 dirty="0" err="1">
                <a:solidFill>
                  <a:srgbClr val="FF3300"/>
                </a:solidFill>
              </a:rPr>
              <a:t>Кубооктаэдр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pic>
        <p:nvPicPr>
          <p:cNvPr id="75782" name="Picture 6">
            <a:extLst>
              <a:ext uri="{FF2B5EF4-FFF2-40B4-BE49-F238E27FC236}">
                <a16:creationId xmlns:a16="http://schemas.microsoft.com/office/drawing/2014/main" id="{2ABDCA71-ABDD-44FD-894C-23B19321D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4191000" cy="388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DC7B804B-5603-44E2-8D38-352E13D69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0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chemeClr val="tx1"/>
                </a:solidFill>
              </a:rPr>
              <a:t>Его гранями являются грани куба и грани октаэдра.</a:t>
            </a:r>
          </a:p>
        </p:txBody>
      </p:sp>
    </p:spTree>
    <p:extLst>
      <p:ext uri="{BB962C8B-B14F-4D97-AF65-F5344CB8AC3E}">
        <p14:creationId xmlns:p14="http://schemas.microsoft.com/office/powerpoint/2010/main" val="3592242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A30E0F1F-78E6-43F1-A079-6575EAF050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75779" name="Text Box 3">
            <a:extLst>
              <a:ext uri="{FF2B5EF4-FFF2-40B4-BE49-F238E27FC236}">
                <a16:creationId xmlns:a16="http://schemas.microsoft.com/office/drawing/2014/main" id="{B50FBC60-8304-441B-8477-54F6128F9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Как </a:t>
            </a:r>
            <a:r>
              <a:rPr lang="ru-RU" altLang="ru-RU" dirty="0" err="1">
                <a:cs typeface="Times New Roman" panose="02020603050405020304" pitchFamily="18" charset="0"/>
              </a:rPr>
              <a:t>кубооктаэдр</a:t>
            </a:r>
            <a:r>
              <a:rPr lang="ru-RU" altLang="ru-RU" dirty="0">
                <a:cs typeface="Times New Roman" panose="02020603050405020304" pitchFamily="18" charset="0"/>
              </a:rPr>
              <a:t> получить из куба?</a:t>
            </a:r>
            <a:r>
              <a:rPr lang="ru-RU" altLang="ru-RU" dirty="0"/>
              <a:t> </a:t>
            </a:r>
            <a:endParaRPr lang="ru-RU" altLang="ru-RU" dirty="0">
              <a:solidFill>
                <a:srgbClr val="FF3300"/>
              </a:solidFill>
            </a:endParaRPr>
          </a:p>
        </p:txBody>
      </p:sp>
      <p:pic>
        <p:nvPicPr>
          <p:cNvPr id="75782" name="Picture 6">
            <a:extLst>
              <a:ext uri="{FF2B5EF4-FFF2-40B4-BE49-F238E27FC236}">
                <a16:creationId xmlns:a16="http://schemas.microsoft.com/office/drawing/2014/main" id="{2ABDCA71-ABDD-44FD-894C-23B19321D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56497"/>
            <a:ext cx="4191000" cy="388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4F88BF61-7B19-4DE3-B3E7-66A6E8611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45224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	Ответ: </a:t>
            </a:r>
            <a:r>
              <a:rPr lang="ru-RU" altLang="ru-RU" dirty="0">
                <a:cs typeface="Times New Roman" panose="02020603050405020304" pitchFamily="18" charset="0"/>
              </a:rPr>
              <a:t>Провести сечения через середины рёбер куба, выходящих из одной вершины.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8508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>
            <a:extLst>
              <a:ext uri="{FF2B5EF4-FFF2-40B4-BE49-F238E27FC236}">
                <a16:creationId xmlns:a16="http://schemas.microsoft.com/office/drawing/2014/main" id="{B2C43FF2-1399-4F8C-BF86-0FFF3660D6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27651" name="Text Box 1027">
            <a:extLst>
              <a:ext uri="{FF2B5EF4-FFF2-40B4-BE49-F238E27FC236}">
                <a16:creationId xmlns:a16="http://schemas.microsoft.com/office/drawing/2014/main" id="{E5A30217-354A-406B-9335-872DD2216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060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Ребро куба равно 1. Найдите ребро полученного из него </a:t>
            </a:r>
            <a:r>
              <a:rPr lang="ru-RU" altLang="ru-RU" dirty="0" err="1"/>
              <a:t>кубооктаэдра</a:t>
            </a:r>
            <a:r>
              <a:rPr lang="ru-RU" altLang="ru-RU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4" name="Text Box 1029">
                <a:extLst>
                  <a:ext uri="{FF2B5EF4-FFF2-40B4-BE49-F238E27FC236}">
                    <a16:creationId xmlns:a16="http://schemas.microsoft.com/office/drawing/2014/main" id="{5183FF5B-D466-49A5-BF75-EE9FC2CFB2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" y="5029200"/>
                <a:ext cx="8686800" cy="697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altLang="ru-R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alt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altLang="ru-RU" dirty="0">
                    <a:solidFill>
                      <a:schemeClr val="tx1"/>
                    </a:solidFill>
                  </a:rPr>
                  <a:t>.</a:t>
                </a:r>
                <a:endParaRPr lang="ru-RU" alt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7654" name="Text Box 1029">
                <a:extLst>
                  <a:ext uri="{FF2B5EF4-FFF2-40B4-BE49-F238E27FC236}">
                    <a16:creationId xmlns:a16="http://schemas.microsoft.com/office/drawing/2014/main" id="{5183FF5B-D466-49A5-BF75-EE9FC2CFB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029200"/>
                <a:ext cx="8686800" cy="697179"/>
              </a:xfrm>
              <a:prstGeom prst="rect">
                <a:avLst/>
              </a:prstGeom>
              <a:blipFill>
                <a:blip r:embed="rId3"/>
                <a:stretch>
                  <a:fillRect l="-1123" b="-52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653" name="Picture 1031" descr="C:\Documents and Settings\Администратор\Мои документы\PICTURE\Maple\ПолупрМног\CubOct.bmp">
            <a:extLst>
              <a:ext uri="{FF2B5EF4-FFF2-40B4-BE49-F238E27FC236}">
                <a16:creationId xmlns:a16="http://schemas.microsoft.com/office/drawing/2014/main" id="{D5D56771-5F4B-44F4-A1E4-2747D14C6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71600"/>
            <a:ext cx="3463816" cy="320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>
            <a:extLst>
              <a:ext uri="{FF2B5EF4-FFF2-40B4-BE49-F238E27FC236}">
                <a16:creationId xmlns:a16="http://schemas.microsoft.com/office/drawing/2014/main" id="{F77102A2-8847-4883-8669-C62BCF48A8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28675" name="Text Box 1027">
            <a:extLst>
              <a:ext uri="{FF2B5EF4-FFF2-40B4-BE49-F238E27FC236}">
                <a16:creationId xmlns:a16="http://schemas.microsoft.com/office/drawing/2014/main" id="{755AB689-C00C-4557-A999-47451A535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 каких граней 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</a:t>
            </a:r>
            <a:r>
              <a:rPr lang="ru-RU" altLang="ru-RU" dirty="0" err="1"/>
              <a:t>кубооктаэдр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  <a:r>
              <a:rPr lang="ru-RU" altLang="ru-RU" dirty="0"/>
              <a:t> Сколько у него вершин (В), ребер (Р) и граней (Г)?</a:t>
            </a:r>
          </a:p>
        </p:txBody>
      </p:sp>
      <p:sp>
        <p:nvSpPr>
          <p:cNvPr id="120836" name="Text Box 1028">
            <a:extLst>
              <a:ext uri="{FF2B5EF4-FFF2-40B4-BE49-F238E27FC236}">
                <a16:creationId xmlns:a16="http://schemas.microsoft.com/office/drawing/2014/main" id="{1C742B5B-5F2D-4532-927F-5773C7FB1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209" y="4790238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 </a:t>
            </a:r>
            <a:r>
              <a:rPr lang="ru-RU" altLang="ru-RU" dirty="0"/>
              <a:t>Шесть квадратных и восемь треугольных граней.</a:t>
            </a:r>
          </a:p>
        </p:txBody>
      </p:sp>
      <p:pic>
        <p:nvPicPr>
          <p:cNvPr id="28677" name="Picture 1029" descr="C:\Documents and Settings\Администратор\Мои документы\PICTURE\Maple\ПолупрМног\CubOct.bmp">
            <a:extLst>
              <a:ext uri="{FF2B5EF4-FFF2-40B4-BE49-F238E27FC236}">
                <a16:creationId xmlns:a16="http://schemas.microsoft.com/office/drawing/2014/main" id="{2D506F79-6584-49D7-90DD-E5E9421BA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2004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28">
            <a:extLst>
              <a:ext uri="{FF2B5EF4-FFF2-40B4-BE49-F238E27FC236}">
                <a16:creationId xmlns:a16="http://schemas.microsoft.com/office/drawing/2014/main" id="{05B3D92D-D478-4DC8-A792-CF5C941D6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209" y="5278923"/>
            <a:ext cx="1319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/>
              <a:t>В = 12, </a:t>
            </a:r>
          </a:p>
        </p:txBody>
      </p:sp>
      <p:sp>
        <p:nvSpPr>
          <p:cNvPr id="7" name="Text Box 1028">
            <a:extLst>
              <a:ext uri="{FF2B5EF4-FFF2-40B4-BE49-F238E27FC236}">
                <a16:creationId xmlns:a16="http://schemas.microsoft.com/office/drawing/2014/main" id="{201E333B-6EA3-4FEE-A329-C2F44E7DA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273" y="5278923"/>
            <a:ext cx="1319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/>
              <a:t>Р = 24, </a:t>
            </a:r>
          </a:p>
        </p:txBody>
      </p:sp>
      <p:sp>
        <p:nvSpPr>
          <p:cNvPr id="8" name="Text Box 1028">
            <a:extLst>
              <a:ext uri="{FF2B5EF4-FFF2-40B4-BE49-F238E27FC236}">
                <a16:creationId xmlns:a16="http://schemas.microsoft.com/office/drawing/2014/main" id="{DCCAAAB2-9310-4809-93B2-5C8390069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257800"/>
            <a:ext cx="1319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/>
              <a:t>Г = 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autoUpdateAnimBg="0"/>
      <p:bldP spid="6" grpId="0" autoUpdateAnimBg="0"/>
      <p:bldP spid="7" grpId="0" autoUpdateAnimBg="0"/>
      <p:bldP spid="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Text Box 3">
            <a:extLst>
              <a:ext uri="{FF2B5EF4-FFF2-40B4-BE49-F238E27FC236}">
                <a16:creationId xmlns:a16="http://schemas.microsoft.com/office/drawing/2014/main" id="{46B269AE-2621-4ADF-9AAA-A9322CC8B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796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dirty="0" err="1">
                <a:latin typeface="+mj-lt"/>
              </a:rPr>
              <a:t>Кубооктаэдр</a:t>
            </a:r>
            <a:r>
              <a:rPr lang="ru-RU" altLang="ru-RU" dirty="0">
                <a:latin typeface="+mj-lt"/>
              </a:rPr>
              <a:t> можно получить 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в программе 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GeoGebra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Для этого построим куб. Отметим середины его рёбер. Построим квадраты и правильные треугольники с вершинами в этих точках. Скроем сам куб. В результате получим искомый </a:t>
            </a:r>
            <a:r>
              <a:rPr lang="ru-RU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кубооктаэдр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dirty="0">
              <a:solidFill>
                <a:srgbClr val="FF3300"/>
              </a:solidFill>
              <a:latin typeface="+mj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26E5D8-C7F8-F4BE-DB95-5959B1E6E6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037737"/>
            <a:ext cx="4115292" cy="375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72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1026">
            <a:extLst>
              <a:ext uri="{FF2B5EF4-FFF2-40B4-BE49-F238E27FC236}">
                <a16:creationId xmlns:a16="http://schemas.microsoft.com/office/drawing/2014/main" id="{8222A09A-2CA7-46D7-B9C3-BFDCBDAFBC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Усеченный октаэдр</a:t>
            </a:r>
          </a:p>
        </p:txBody>
      </p:sp>
      <p:sp>
        <p:nvSpPr>
          <p:cNvPr id="222211" name="Text Box 1027">
            <a:extLst>
              <a:ext uri="{FF2B5EF4-FFF2-40B4-BE49-F238E27FC236}">
                <a16:creationId xmlns:a16="http://schemas.microsoft.com/office/drawing/2014/main" id="{8E6637B3-2384-4ADA-B208-9BB160970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У</a:t>
            </a:r>
            <a:r>
              <a:rPr lang="ru-RU" altLang="ru-RU" dirty="0">
                <a:cs typeface="Times New Roman" panose="02020603050405020304" pitchFamily="18" charset="0"/>
              </a:rPr>
              <a:t>сеченны</a:t>
            </a:r>
            <a:r>
              <a:rPr lang="ru-RU" altLang="ru-RU" dirty="0"/>
              <a:t>й</a:t>
            </a:r>
            <a:r>
              <a:rPr lang="ru-RU" altLang="ru-RU" dirty="0">
                <a:cs typeface="Times New Roman" panose="02020603050405020304" pitchFamily="18" charset="0"/>
              </a:rPr>
              <a:t> октаэдр получается усечением октаэдра.</a:t>
            </a:r>
            <a:endParaRPr lang="ru-RU" altLang="ru-RU" dirty="0"/>
          </a:p>
        </p:txBody>
      </p:sp>
      <p:pic>
        <p:nvPicPr>
          <p:cNvPr id="222212" name="Picture 1028">
            <a:extLst>
              <a:ext uri="{FF2B5EF4-FFF2-40B4-BE49-F238E27FC236}">
                <a16:creationId xmlns:a16="http://schemas.microsoft.com/office/drawing/2014/main" id="{29554063-4B02-4261-9349-6C10BC8E5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36576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2213" name="Object 1029">
            <a:extLst>
              <a:ext uri="{FF2B5EF4-FFF2-40B4-BE49-F238E27FC236}">
                <a16:creationId xmlns:a16="http://schemas.microsoft.com/office/drawing/2014/main" id="{10EE920B-0F62-4F04-AA74-C8DFA425CD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2057400"/>
          <a:ext cx="3190875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3191320" imgH="3142857" progId="Paint.Picture">
                  <p:embed/>
                </p:oleObj>
              </mc:Choice>
              <mc:Fallback>
                <p:oleObj name="Точечный рисунок" r:id="rId3" imgW="3191320" imgH="3142857" progId="Paint.Picture">
                  <p:embed/>
                  <p:pic>
                    <p:nvPicPr>
                      <p:cNvPr id="222213" name="Object 1029">
                        <a:extLst>
                          <a:ext uri="{FF2B5EF4-FFF2-40B4-BE49-F238E27FC236}">
                            <a16:creationId xmlns:a16="http://schemas.microsoft.com/office/drawing/2014/main" id="{10EE920B-0F62-4F04-AA74-C8DFA425CD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057400"/>
                        <a:ext cx="3190875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E765C4C1-E2D4-415E-BF2E-4F145C51F3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ТЕЛА АРХИМЕДА</a:t>
            </a:r>
          </a:p>
        </p:txBody>
      </p:sp>
      <p:sp>
        <p:nvSpPr>
          <p:cNvPr id="57350" name="Text Box 6">
            <a:extLst>
              <a:ext uri="{FF2B5EF4-FFF2-40B4-BE49-F238E27FC236}">
                <a16:creationId xmlns:a16="http://schemas.microsoft.com/office/drawing/2014/main" id="{C1E8E0A1-1860-4606-BFB2-C06866BE2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Полуправильные многогранники впервые открыл и описал Архимед</a:t>
            </a:r>
            <a:r>
              <a:rPr lang="ru-RU" altLang="ru-RU" sz="2800" dirty="0"/>
              <a:t> (287 – 212 гг. до н. э.). Поэтому они называются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телами Архимеда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7355" name="Рисунок 2">
            <a:extLst>
              <a:ext uri="{FF2B5EF4-FFF2-40B4-BE49-F238E27FC236}">
                <a16:creationId xmlns:a16="http://schemas.microsoft.com/office/drawing/2014/main" id="{A9D9F18F-85D7-43C6-AEB9-02EDEF358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3421063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8" name="Text Box 14">
            <a:extLst>
              <a:ext uri="{FF2B5EF4-FFF2-40B4-BE49-F238E27FC236}">
                <a16:creationId xmlns:a16="http://schemas.microsoft.com/office/drawing/2014/main" id="{E7787369-FE8B-4F48-A1A6-A35901FC1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750876"/>
            <a:ext cx="55626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Областью интересов Архимеда была не только математика, но и физика, оптика, астрономия и др. Он был изобретателем многих машин и механизмов, дошедших до наших </a:t>
            </a:r>
            <a:r>
              <a:rPr lang="ru-RU" altLang="ru-RU" dirty="0" err="1"/>
              <a:t>дней.С</a:t>
            </a:r>
            <a:r>
              <a:rPr lang="ru-RU" altLang="ru-RU" dirty="0"/>
              <a:t> помощью изобретенного им метода исчерпывания он вычислил длину окружности и получил приближения числа </a:t>
            </a:r>
            <a:r>
              <a:rPr lang="ru-RU" altLang="ru-RU" dirty="0">
                <a:cs typeface="Times New Roman" panose="02020603050405020304" pitchFamily="18" charset="0"/>
              </a:rPr>
              <a:t>π</a:t>
            </a:r>
            <a:r>
              <a:rPr lang="ru-RU" altLang="ru-RU" dirty="0"/>
              <a:t>, </a:t>
            </a:r>
          </a:p>
          <a:p>
            <a:pPr algn="just">
              <a:spcBef>
                <a:spcPct val="50000"/>
              </a:spcBef>
            </a:pPr>
            <a:r>
              <a:rPr lang="ru-RU" altLang="ru-RU" dirty="0"/>
              <a:t>Он вычислил площадь круга, объем и площадь поверхности шара и мн. др.</a:t>
            </a:r>
          </a:p>
        </p:txBody>
      </p:sp>
      <p:graphicFrame>
        <p:nvGraphicFramePr>
          <p:cNvPr id="57359" name="Object 15">
            <a:extLst>
              <a:ext uri="{FF2B5EF4-FFF2-40B4-BE49-F238E27FC236}">
                <a16:creationId xmlns:a16="http://schemas.microsoft.com/office/drawing/2014/main" id="{03ED57D2-C998-4EC8-B285-58A85DB728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60032" y="4701449"/>
          <a:ext cx="15240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15920" imgH="457200" progId="Equation.DSMT4">
                  <p:embed/>
                </p:oleObj>
              </mc:Choice>
              <mc:Fallback>
                <p:oleObj name="Equation" r:id="rId3" imgW="1015920" imgH="457200" progId="Equation.DSMT4">
                  <p:embed/>
                  <p:pic>
                    <p:nvPicPr>
                      <p:cNvPr id="57359" name="Object 15">
                        <a:extLst>
                          <a:ext uri="{FF2B5EF4-FFF2-40B4-BE49-F238E27FC236}">
                            <a16:creationId xmlns:a16="http://schemas.microsoft.com/office/drawing/2014/main" id="{03ED57D2-C998-4EC8-B285-58A85DB728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701449"/>
                        <a:ext cx="152400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0" name="Text Box 16">
            <a:extLst>
              <a:ext uri="{FF2B5EF4-FFF2-40B4-BE49-F238E27FC236}">
                <a16:creationId xmlns:a16="http://schemas.microsoft.com/office/drawing/2014/main" id="{1FD88906-69A1-4E41-BDE5-39725581C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3567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Цилиндр с вписанным в него шаром изображены на его надгробном камне в Сиракузах.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1026">
            <a:extLst>
              <a:ext uri="{FF2B5EF4-FFF2-40B4-BE49-F238E27FC236}">
                <a16:creationId xmlns:a16="http://schemas.microsoft.com/office/drawing/2014/main" id="{8222A09A-2CA7-46D7-B9C3-BFDCBDAFBC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222211" name="Text Box 1027">
            <a:extLst>
              <a:ext uri="{FF2B5EF4-FFF2-40B4-BE49-F238E27FC236}">
                <a16:creationId xmlns:a16="http://schemas.microsoft.com/office/drawing/2014/main" id="{8E6637B3-2384-4ADA-B208-9BB160970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Какую часть ребер нужно отсекать плоскостями от</a:t>
            </a:r>
            <a:r>
              <a:rPr lang="ru-RU" altLang="ru-RU" dirty="0">
                <a:cs typeface="Times New Roman" panose="02020603050405020304" pitchFamily="18" charset="0"/>
              </a:rPr>
              <a:t> вершин октаэдра</a:t>
            </a:r>
            <a:r>
              <a:rPr lang="ru-RU" altLang="ru-RU" dirty="0"/>
              <a:t>, чтобы полученный многогранник был полуправильным, называемым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усеченны</a:t>
            </a:r>
            <a:r>
              <a:rPr lang="ru-RU" altLang="ru-RU" dirty="0">
                <a:solidFill>
                  <a:srgbClr val="FF3300"/>
                </a:solidFill>
              </a:rPr>
              <a:t>й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октаэдр</a:t>
            </a:r>
            <a:r>
              <a:rPr lang="ru-RU" altLang="ru-RU" dirty="0">
                <a:solidFill>
                  <a:srgbClr val="FF3300"/>
                </a:solidFill>
              </a:rPr>
              <a:t>?</a:t>
            </a:r>
            <a:endParaRPr lang="ru-RU" altLang="ru-RU" dirty="0"/>
          </a:p>
        </p:txBody>
      </p:sp>
      <p:pic>
        <p:nvPicPr>
          <p:cNvPr id="222212" name="Picture 1028">
            <a:extLst>
              <a:ext uri="{FF2B5EF4-FFF2-40B4-BE49-F238E27FC236}">
                <a16:creationId xmlns:a16="http://schemas.microsoft.com/office/drawing/2014/main" id="{29554063-4B02-4261-9349-6C10BC8E5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36576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2213" name="Object 1029">
            <a:extLst>
              <a:ext uri="{FF2B5EF4-FFF2-40B4-BE49-F238E27FC236}">
                <a16:creationId xmlns:a16="http://schemas.microsoft.com/office/drawing/2014/main" id="{10EE920B-0F62-4F04-AA74-C8DFA425CD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2057400"/>
          <a:ext cx="3190875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3191320" imgH="3142857" progId="Paint.Picture">
                  <p:embed/>
                </p:oleObj>
              </mc:Choice>
              <mc:Fallback>
                <p:oleObj name="Точечный рисунок" r:id="rId3" imgW="3191320" imgH="3142857" progId="Paint.Picture">
                  <p:embed/>
                  <p:pic>
                    <p:nvPicPr>
                      <p:cNvPr id="222213" name="Object 1029">
                        <a:extLst>
                          <a:ext uri="{FF2B5EF4-FFF2-40B4-BE49-F238E27FC236}">
                            <a16:creationId xmlns:a16="http://schemas.microsoft.com/office/drawing/2014/main" id="{10EE920B-0F62-4F04-AA74-C8DFA425CD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057400"/>
                        <a:ext cx="3190875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14" name="Text Box 1030">
            <a:extLst>
              <a:ext uri="{FF2B5EF4-FFF2-40B4-BE49-F238E27FC236}">
                <a16:creationId xmlns:a16="http://schemas.microsoft.com/office/drawing/2014/main" id="{DD74D5D2-F7A6-4E6C-8840-F81D4A4F0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Ответ.</a:t>
            </a:r>
            <a:r>
              <a:rPr lang="ru-RU" altLang="ru-RU" dirty="0"/>
              <a:t> 1/3.</a:t>
            </a:r>
          </a:p>
        </p:txBody>
      </p:sp>
    </p:spTree>
    <p:extLst>
      <p:ext uri="{BB962C8B-B14F-4D97-AF65-F5344CB8AC3E}">
        <p14:creationId xmlns:p14="http://schemas.microsoft.com/office/powerpoint/2010/main" val="356908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33FC8F5-CCFF-4026-9626-D33517600B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9AD29490-4116-4361-8246-4CF168D2F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 каких граней 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усеченный </a:t>
            </a:r>
            <a:r>
              <a:rPr lang="ru-RU" altLang="ru-RU" dirty="0"/>
              <a:t>октаэдр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  <a:r>
              <a:rPr lang="ru-RU" altLang="ru-RU" dirty="0"/>
              <a:t> Сколько у него вершин (В), ребер (Р) и граней (Г)?</a:t>
            </a:r>
          </a:p>
        </p:txBody>
      </p:sp>
      <p:sp>
        <p:nvSpPr>
          <p:cNvPr id="129028" name="Text Box 4">
            <a:extLst>
              <a:ext uri="{FF2B5EF4-FFF2-40B4-BE49-F238E27FC236}">
                <a16:creationId xmlns:a16="http://schemas.microsoft.com/office/drawing/2014/main" id="{9C8223DD-AA21-4452-A698-2100F2D56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651375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 </a:t>
            </a:r>
            <a:r>
              <a:rPr lang="ru-RU" altLang="ru-RU" dirty="0"/>
              <a:t>Восемь шестиугольных и шесть квадратных граней; </a:t>
            </a:r>
          </a:p>
        </p:txBody>
      </p:sp>
      <p:pic>
        <p:nvPicPr>
          <p:cNvPr id="21509" name="Picture 5" descr="C:\Documents and Settings\Администратор\Мои документы\PICTURE\Maple\ПолупрМног\TrOct.bmp">
            <a:extLst>
              <a:ext uri="{FF2B5EF4-FFF2-40B4-BE49-F238E27FC236}">
                <a16:creationId xmlns:a16="http://schemas.microsoft.com/office/drawing/2014/main" id="{5AA11CA1-801E-4218-B0B6-AEDDC6585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33528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AF5201DB-DA86-4109-95B9-F18AF9180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299314"/>
            <a:ext cx="1319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/>
              <a:t>В = 24, 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5C201206-0511-42EB-B0F1-DB1E61CBB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5299313"/>
            <a:ext cx="14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/>
              <a:t>Р = 36,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4CAC69AF-77F0-4E72-B3BE-E42A546BF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691" y="5299313"/>
            <a:ext cx="14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/>
              <a:t>Г = 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 autoUpdateAnimBg="0"/>
      <p:bldP spid="6" grpId="0" autoUpdateAnimBg="0"/>
      <p:bldP spid="7" grpId="0" autoUpdateAnimBg="0"/>
      <p:bldP spid="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Text Box 3">
            <a:extLst>
              <a:ext uri="{FF2B5EF4-FFF2-40B4-BE49-F238E27FC236}">
                <a16:creationId xmlns:a16="http://schemas.microsoft.com/office/drawing/2014/main" id="{46B269AE-2621-4ADF-9AAA-A9322CC8B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067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 </a:t>
            </a:r>
            <a:r>
              <a:rPr lang="ru-RU" altLang="ru-RU" dirty="0">
                <a:latin typeface="+mj-lt"/>
              </a:rPr>
              <a:t>Усечённый октаэдр можно получить 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в программе 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GeoGebra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Для этого построим октаэдр. На каждом его ребре отметим две точки, делящие это ребро на три равные части. Построим квадраты и шестиугольники с вершинами в этих точках. Самостоятельно проверьте, что эти многоугольники являются правильными.  Скроем сам октаэдр. В результате получим искомый усечённый октаэдр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dirty="0">
              <a:solidFill>
                <a:srgbClr val="FF33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7B7B07-86A1-C688-CDD3-BCDC92424F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210" y="2852936"/>
            <a:ext cx="370077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53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>
            <a:extLst>
              <a:ext uri="{FF2B5EF4-FFF2-40B4-BE49-F238E27FC236}">
                <a16:creationId xmlns:a16="http://schemas.microsoft.com/office/drawing/2014/main" id="{BA2A0DC5-0AB4-49B4-9464-86EDBDB2A9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20483" name="Text Box 1027">
            <a:extLst>
              <a:ext uri="{FF2B5EF4-FFF2-40B4-BE49-F238E27FC236}">
                <a16:creationId xmlns:a16="http://schemas.microsoft.com/office/drawing/2014/main" id="{1B39C15D-BEEE-4CC7-8386-53A827D14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613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Какой многогранник получится, если отсекающие плоскости проводить через середины рёбер октаэдра?</a:t>
            </a:r>
            <a:endParaRPr lang="ru-RU" altLang="ru-RU" dirty="0"/>
          </a:p>
        </p:txBody>
      </p:sp>
      <p:sp>
        <p:nvSpPr>
          <p:cNvPr id="133125" name="Text Box 1029">
            <a:extLst>
              <a:ext uri="{FF2B5EF4-FFF2-40B4-BE49-F238E27FC236}">
                <a16:creationId xmlns:a16="http://schemas.microsoft.com/office/drawing/2014/main" id="{0B27E37C-6543-4B98-9EEE-6DAEC0BC3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Ответ: </a:t>
            </a:r>
            <a:r>
              <a:rPr lang="ru-RU" altLang="ru-RU" dirty="0" err="1"/>
              <a:t>Кубооктаэдр</a:t>
            </a:r>
            <a:endParaRPr lang="ru-RU" alt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63F175-17F4-473A-9857-9099F980F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1475913"/>
            <a:ext cx="3548561" cy="366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6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C92B1852-9CF5-4966-961E-9C57E8364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Усеченный икосаэдр</a:t>
            </a:r>
          </a:p>
        </p:txBody>
      </p:sp>
      <p:sp>
        <p:nvSpPr>
          <p:cNvPr id="221187" name="Text Box 3">
            <a:extLst>
              <a:ext uri="{FF2B5EF4-FFF2-40B4-BE49-F238E27FC236}">
                <a16:creationId xmlns:a16="http://schemas.microsoft.com/office/drawing/2014/main" id="{BB00F83F-92C2-4782-A6E6-8EEDAC8AB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У</a:t>
            </a:r>
            <a:r>
              <a:rPr lang="ru-RU" altLang="ru-RU" dirty="0">
                <a:cs typeface="Times New Roman" panose="02020603050405020304" pitchFamily="18" charset="0"/>
              </a:rPr>
              <a:t>сеченны</a:t>
            </a:r>
            <a:r>
              <a:rPr lang="ru-RU" altLang="ru-RU" dirty="0"/>
              <a:t>й</a:t>
            </a:r>
            <a:r>
              <a:rPr lang="ru-RU" altLang="ru-RU" dirty="0">
                <a:cs typeface="Times New Roman" panose="02020603050405020304" pitchFamily="18" charset="0"/>
              </a:rPr>
              <a:t> икосаэдр получается усечением икосаэдра. </a:t>
            </a:r>
          </a:p>
        </p:txBody>
      </p:sp>
      <p:pic>
        <p:nvPicPr>
          <p:cNvPr id="221189" name="Picture 5">
            <a:extLst>
              <a:ext uri="{FF2B5EF4-FFF2-40B4-BE49-F238E27FC236}">
                <a16:creationId xmlns:a16="http://schemas.microsoft.com/office/drawing/2014/main" id="{1B283135-EFFD-435C-BBF8-651DACE14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3581400" cy="352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C92B1852-9CF5-4966-961E-9C57E8364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12</a:t>
            </a:r>
          </a:p>
        </p:txBody>
      </p:sp>
      <p:sp>
        <p:nvSpPr>
          <p:cNvPr id="221187" name="Text Box 3">
            <a:extLst>
              <a:ext uri="{FF2B5EF4-FFF2-40B4-BE49-F238E27FC236}">
                <a16:creationId xmlns:a16="http://schemas.microsoft.com/office/drawing/2014/main" id="{BB00F83F-92C2-4782-A6E6-8EEDAC8AB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Какую часть ребер нужно отсекать плоскостями от</a:t>
            </a:r>
            <a:r>
              <a:rPr lang="ru-RU" altLang="ru-RU" dirty="0">
                <a:cs typeface="Times New Roman" panose="02020603050405020304" pitchFamily="18" charset="0"/>
              </a:rPr>
              <a:t> вершин </a:t>
            </a:r>
            <a:r>
              <a:rPr lang="ru-RU" altLang="ru-RU" dirty="0"/>
              <a:t>икос</a:t>
            </a:r>
            <a:r>
              <a:rPr lang="ru-RU" altLang="ru-RU" dirty="0">
                <a:cs typeface="Times New Roman" panose="02020603050405020304" pitchFamily="18" charset="0"/>
              </a:rPr>
              <a:t>аэдра</a:t>
            </a:r>
            <a:r>
              <a:rPr lang="ru-RU" altLang="ru-RU" dirty="0"/>
              <a:t>, чтобы полученный многогранник был полуправильным, называемым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усеченны</a:t>
            </a:r>
            <a:r>
              <a:rPr lang="ru-RU" altLang="ru-RU" dirty="0">
                <a:solidFill>
                  <a:srgbClr val="FF3300"/>
                </a:solidFill>
              </a:rPr>
              <a:t>й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икосаэдр</a:t>
            </a:r>
            <a:r>
              <a:rPr lang="ru-RU" altLang="ru-RU" dirty="0"/>
              <a:t>?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21189" name="Picture 5">
            <a:extLst>
              <a:ext uri="{FF2B5EF4-FFF2-40B4-BE49-F238E27FC236}">
                <a16:creationId xmlns:a16="http://schemas.microsoft.com/office/drawing/2014/main" id="{1B283135-EFFD-435C-BBF8-651DACE14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99545"/>
            <a:ext cx="3581400" cy="352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190" name="Text Box 6">
            <a:extLst>
              <a:ext uri="{FF2B5EF4-FFF2-40B4-BE49-F238E27FC236}">
                <a16:creationId xmlns:a16="http://schemas.microsoft.com/office/drawing/2014/main" id="{9A63F597-EF6F-4B6E-AC6B-F795C90B2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9436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Ответ.</a:t>
            </a:r>
            <a:r>
              <a:rPr lang="ru-RU" altLang="ru-RU"/>
              <a:t> 1/3.</a:t>
            </a:r>
          </a:p>
        </p:txBody>
      </p:sp>
    </p:spTree>
    <p:extLst>
      <p:ext uri="{BB962C8B-B14F-4D97-AF65-F5344CB8AC3E}">
        <p14:creationId xmlns:p14="http://schemas.microsoft.com/office/powerpoint/2010/main" val="333930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2344E55-37D2-4977-9FCC-B738101CB9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13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43B57186-7995-4E58-8320-3B1AA1570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 каких граней 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усеченный икос</a:t>
            </a:r>
            <a:r>
              <a:rPr lang="ru-RU" altLang="ru-RU" dirty="0"/>
              <a:t>аэдр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  <a:r>
              <a:rPr lang="ru-RU" altLang="ru-RU" dirty="0"/>
              <a:t> Сколько у него вершин (В), ребер (Р) и граней (Г)?</a:t>
            </a:r>
          </a:p>
        </p:txBody>
      </p:sp>
      <p:sp>
        <p:nvSpPr>
          <p:cNvPr id="131076" name="Text Box 4">
            <a:extLst>
              <a:ext uri="{FF2B5EF4-FFF2-40B4-BE49-F238E27FC236}">
                <a16:creationId xmlns:a16="http://schemas.microsoft.com/office/drawing/2014/main" id="{50938D49-F2FB-4374-BAA5-57BCA5D8A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1851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 </a:t>
            </a:r>
            <a:r>
              <a:rPr lang="ru-RU" altLang="ru-RU" dirty="0"/>
              <a:t>Двадцать шестиугольных и двенадцать пятиугольных граней; </a:t>
            </a:r>
          </a:p>
        </p:txBody>
      </p:sp>
      <p:pic>
        <p:nvPicPr>
          <p:cNvPr id="22533" name="Picture 5" descr="C:\Documents and Settings\Администратор\Мои документы\PICTURE\Maple\ПолупрМног\TrIcos.bmp">
            <a:extLst>
              <a:ext uri="{FF2B5EF4-FFF2-40B4-BE49-F238E27FC236}">
                <a16:creationId xmlns:a16="http://schemas.microsoft.com/office/drawing/2014/main" id="{4B6A7F5C-0DDB-46CE-9AF6-A41F424FA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32766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7EC2F5A8-7A96-46A2-BA3E-79A15BA87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85" y="5433553"/>
            <a:ext cx="1247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/>
              <a:t>В = 60, 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AC73095-9856-4004-8475-63D8D0ADD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5415876"/>
            <a:ext cx="12694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/>
              <a:t>Р = 90,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102BE791-B421-415B-88A9-E7B943AD3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6480" y="5398199"/>
            <a:ext cx="11030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/>
              <a:t>Г = 32.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 autoUpdateAnimBg="0"/>
      <p:bldP spid="6" grpId="0" autoUpdateAnimBg="0"/>
      <p:bldP spid="7" grpId="0" autoUpdateAnimBg="0"/>
      <p:bldP spid="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Text Box 3">
            <a:extLst>
              <a:ext uri="{FF2B5EF4-FFF2-40B4-BE49-F238E27FC236}">
                <a16:creationId xmlns:a16="http://schemas.microsoft.com/office/drawing/2014/main" id="{46B269AE-2621-4ADF-9AAA-A9322CC8B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796"/>
            <a:ext cx="9067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+mj-lt"/>
              </a:rPr>
              <a:t>Усечённый икосаэдр можно получить 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в программе 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GeoGebra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Для этого построим икосаэдр. На каждом его ребре отметим две точки, делящие это ребро на три равные части. Построим пятиугольники и шестиугольники с вершинами в этих точках. Самостоятельно проверьте, что эти многоугольники являются правильными.  Скроем сам икосаэдр. В результате получим искомый усечённый икосаэдр.</a:t>
            </a:r>
            <a:endParaRPr lang="ru-RU" altLang="ru-RU" dirty="0">
              <a:solidFill>
                <a:srgbClr val="FF3300"/>
              </a:solidFill>
              <a:latin typeface="+mj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2CF70A-872F-3C37-FEB8-BC59E32FDA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852936"/>
            <a:ext cx="3938268" cy="372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17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C92B1852-9CF5-4966-961E-9C57E8364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Усеченный икосаэдр</a:t>
            </a:r>
          </a:p>
        </p:txBody>
      </p:sp>
      <p:sp>
        <p:nvSpPr>
          <p:cNvPr id="221187" name="Text Box 3">
            <a:extLst>
              <a:ext uri="{FF2B5EF4-FFF2-40B4-BE49-F238E27FC236}">
                <a16:creationId xmlns:a16="http://schemas.microsoft.com/office/drawing/2014/main" id="{BB00F83F-92C2-4782-A6E6-8EEDAC8AB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Обратите внимание на то, что поверхность футбольного мяча изготавливают в форме поверхности усеченного икосаэдра. </a:t>
            </a:r>
          </a:p>
        </p:txBody>
      </p:sp>
      <p:pic>
        <p:nvPicPr>
          <p:cNvPr id="221189" name="Picture 5">
            <a:extLst>
              <a:ext uri="{FF2B5EF4-FFF2-40B4-BE49-F238E27FC236}">
                <a16:creationId xmlns:a16="http://schemas.microsoft.com/office/drawing/2014/main" id="{1B283135-EFFD-435C-BBF8-651DACE14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68485"/>
            <a:ext cx="3581400" cy="352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266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C92B1852-9CF5-4966-961E-9C57E8364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Футбольный мяч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88E053-9CF0-4D4B-B9C6-680CE5A61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80495"/>
            <a:ext cx="5458587" cy="669701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46EF8CD-FE19-443F-8AE3-0AC2E7549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512" y="3717032"/>
            <a:ext cx="153307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82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7" name="Object 209">
            <a:extLst>
              <a:ext uri="{FF2B5EF4-FFF2-40B4-BE49-F238E27FC236}">
                <a16:creationId xmlns:a16="http://schemas.microsoft.com/office/drawing/2014/main" id="{3D306749-A80B-439D-93A1-4838B9DB05A2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03305399"/>
              </p:ext>
            </p:extLst>
          </p:nvPr>
        </p:nvGraphicFramePr>
        <p:xfrm>
          <a:off x="1115616" y="4005064"/>
          <a:ext cx="3367497" cy="2735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2" imgW="3847619" imgH="3123810" progId="Paint.Picture">
                  <p:embed/>
                </p:oleObj>
              </mc:Choice>
              <mc:Fallback>
                <p:oleObj name="Точечный рисунок" r:id="rId2" imgW="3847619" imgH="3123810" progId="Paint.Picture">
                  <p:embed/>
                  <p:pic>
                    <p:nvPicPr>
                      <p:cNvPr id="2257" name="Object 209">
                        <a:extLst>
                          <a:ext uri="{FF2B5EF4-FFF2-40B4-BE49-F238E27FC236}">
                            <a16:creationId xmlns:a16="http://schemas.microsoft.com/office/drawing/2014/main" id="{3D306749-A80B-439D-93A1-4838B9DB05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005064"/>
                        <a:ext cx="3367497" cy="27351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" name="Text Box 206">
            <a:extLst>
              <a:ext uri="{FF2B5EF4-FFF2-40B4-BE49-F238E27FC236}">
                <a16:creationId xmlns:a16="http://schemas.microsoft.com/office/drawing/2014/main" id="{0569F5F0-8953-49EE-B473-FDF01B565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5934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 полуправильным многогранникам относятся правильные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-угольные призмы, все рёбра которых равны, и, так называемые, </a:t>
            </a:r>
            <a:r>
              <a:rPr lang="ru-RU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антипризмы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поверхность которых состоит из двух равных правильных многоугольников, называемых основаниями, и правильных треугольников, имеющих общие стороны с одним из оснований.</a:t>
            </a:r>
            <a:endParaRPr lang="ru-RU" altLang="ru-RU" dirty="0">
              <a:latin typeface="+mj-lt"/>
            </a:endParaRPr>
          </a:p>
        </p:txBody>
      </p:sp>
      <p:graphicFrame>
        <p:nvGraphicFramePr>
          <p:cNvPr id="2259" name="Object 211">
            <a:extLst>
              <a:ext uri="{FF2B5EF4-FFF2-40B4-BE49-F238E27FC236}">
                <a16:creationId xmlns:a16="http://schemas.microsoft.com/office/drawing/2014/main" id="{EBCE306E-B6FC-447F-9EE6-485C051C87C0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78780654"/>
              </p:ext>
            </p:extLst>
          </p:nvPr>
        </p:nvGraphicFramePr>
        <p:xfrm>
          <a:off x="4994793" y="4005065"/>
          <a:ext cx="3282384" cy="2562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4" imgW="3467584" imgH="2704762" progId="Paint.Picture">
                  <p:embed/>
                </p:oleObj>
              </mc:Choice>
              <mc:Fallback>
                <p:oleObj name="Точечный рисунок" r:id="rId4" imgW="3467584" imgH="2704762" progId="Paint.Picture">
                  <p:embed/>
                  <p:pic>
                    <p:nvPicPr>
                      <p:cNvPr id="2259" name="Object 211">
                        <a:extLst>
                          <a:ext uri="{FF2B5EF4-FFF2-40B4-BE49-F238E27FC236}">
                            <a16:creationId xmlns:a16="http://schemas.microsoft.com/office/drawing/2014/main" id="{EBCE306E-B6FC-447F-9EE6-485C051C87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793" y="4005065"/>
                        <a:ext cx="3282384" cy="2562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1" name="Text Box 213">
            <a:extLst>
              <a:ext uri="{FF2B5EF4-FFF2-40B4-BE49-F238E27FC236}">
                <a16:creationId xmlns:a16="http://schemas.microsoft.com/office/drawing/2014/main" id="{11FAC87A-C06C-405E-A0E7-BCCB64A68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Выпуклый многогранник называется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</a:rPr>
              <a:t>полу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правильным</a:t>
            </a:r>
            <a:r>
              <a:rPr lang="ru-RU" altLang="ru-RU" dirty="0">
                <a:cs typeface="Times New Roman" panose="02020603050405020304" pitchFamily="18" charset="0"/>
              </a:rPr>
              <a:t>, если его гранями являются правильные многоугольники</a:t>
            </a:r>
            <a:r>
              <a:rPr lang="ru-RU" altLang="ru-RU" dirty="0"/>
              <a:t>, возможно, с разным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числом сторон, </a:t>
            </a:r>
            <a:r>
              <a:rPr lang="ru-RU" altLang="ru-RU" dirty="0">
                <a:cs typeface="Times New Roman" panose="02020603050405020304" pitchFamily="18" charset="0"/>
              </a:rPr>
              <a:t>и в</a:t>
            </a:r>
            <a:r>
              <a:rPr lang="ru-RU" altLang="ru-RU" dirty="0"/>
              <a:t>се многогранные углы равны, причем один из них в другой можно перевести движением самого многогранника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5386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C92B1852-9CF5-4966-961E-9C57E8364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016"/>
            <a:ext cx="9144000" cy="1669792"/>
          </a:xfrm>
        </p:spPr>
        <p:txBody>
          <a:bodyPr/>
          <a:lstStyle/>
          <a:p>
            <a:pPr algn="just"/>
            <a:r>
              <a:rPr lang="ru-RU" sz="2800" dirty="0"/>
              <a:t> 	Форму усечённого икосаэдра имеют фуллерены –класс молекул, представляющих собой одну из форм существования углерода.</a:t>
            </a:r>
            <a:endParaRPr lang="ru-RU" altLang="ru-RU" sz="28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95433327-D514-47B6-B785-65EF43987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44824"/>
            <a:ext cx="453650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115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>
            <a:extLst>
              <a:ext uri="{FF2B5EF4-FFF2-40B4-BE49-F238E27FC236}">
                <a16:creationId xmlns:a16="http://schemas.microsoft.com/office/drawing/2014/main" id="{B24AFEDE-CE09-493E-A44E-8E00D313C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Икосододекаэдр</a:t>
            </a:r>
          </a:p>
        </p:txBody>
      </p:sp>
      <p:sp>
        <p:nvSpPr>
          <p:cNvPr id="223235" name="Text Box 3">
            <a:extLst>
              <a:ext uri="{FF2B5EF4-FFF2-40B4-BE49-F238E27FC236}">
                <a16:creationId xmlns:a16="http://schemas.microsoft.com/office/drawing/2014/main" id="{46B269AE-2621-4ADF-9AAA-A9322CC8B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Как из икосаэдра получить </a:t>
            </a:r>
            <a:r>
              <a:rPr lang="ru-RU" altLang="ru-RU" dirty="0" err="1">
                <a:cs typeface="Times New Roman" panose="02020603050405020304" pitchFamily="18" charset="0"/>
              </a:rPr>
              <a:t>икосододекаэдр</a:t>
            </a:r>
            <a:r>
              <a:rPr lang="ru-RU" altLang="ru-RU" dirty="0">
                <a:cs typeface="Times New Roman" panose="02020603050405020304" pitchFamily="18" charset="0"/>
              </a:rPr>
              <a:t>? Его </a:t>
            </a:r>
            <a:r>
              <a:rPr lang="ru-RU" altLang="ru-RU" dirty="0"/>
              <a:t>поверхность которого состоит из граней икосаэдра и додекаэдра.</a:t>
            </a:r>
            <a:endParaRPr lang="ru-RU" altLang="ru-RU" dirty="0">
              <a:solidFill>
                <a:srgbClr val="FF3300"/>
              </a:solidFill>
            </a:endParaRPr>
          </a:p>
        </p:txBody>
      </p:sp>
      <p:pic>
        <p:nvPicPr>
          <p:cNvPr id="223237" name="Picture 5">
            <a:extLst>
              <a:ext uri="{FF2B5EF4-FFF2-40B4-BE49-F238E27FC236}">
                <a16:creationId xmlns:a16="http://schemas.microsoft.com/office/drawing/2014/main" id="{49300E18-2048-4BE1-B210-1429E3A1D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4038600" cy="396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682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C452EDA-675B-482D-9746-06E5D07B75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DB6DB9AA-3B50-4407-8E1B-8A6DE2EF1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 каких граней 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</a:t>
            </a:r>
            <a:r>
              <a:rPr lang="ru-RU" altLang="ru-RU" dirty="0" err="1"/>
              <a:t>икосододекаэдр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  <a:r>
              <a:rPr lang="ru-RU" altLang="ru-RU" dirty="0"/>
              <a:t> Сколько у него вершин (В), ребер (Р) и граней (Г)?</a:t>
            </a:r>
          </a:p>
        </p:txBody>
      </p:sp>
      <p:sp>
        <p:nvSpPr>
          <p:cNvPr id="122884" name="Text Box 4">
            <a:extLst>
              <a:ext uri="{FF2B5EF4-FFF2-40B4-BE49-F238E27FC236}">
                <a16:creationId xmlns:a16="http://schemas.microsoft.com/office/drawing/2014/main" id="{95A8876B-EE49-411B-BA61-056B43F5A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653136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Ответ: </a:t>
            </a:r>
            <a:r>
              <a:rPr lang="ru-RU" altLang="ru-RU" dirty="0"/>
              <a:t>Двенадцать пятиугольных и двадцать треугольных граней; </a:t>
            </a:r>
          </a:p>
        </p:txBody>
      </p:sp>
      <p:pic>
        <p:nvPicPr>
          <p:cNvPr id="30725" name="Picture 5" descr="C:\Documents and Settings\Администратор\Мои документы\PICTURE\Maple\ПолупрМног\IcosDod.bmp">
            <a:extLst>
              <a:ext uri="{FF2B5EF4-FFF2-40B4-BE49-F238E27FC236}">
                <a16:creationId xmlns:a16="http://schemas.microsoft.com/office/drawing/2014/main" id="{6A29BAA0-BFE5-4763-B57B-A203AB521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3048000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665C546A-923D-4D3D-BACC-66D85ABFB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57877"/>
            <a:ext cx="2111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/>
              <a:t>В = 30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A7E1FE7-3F01-444B-B1AA-1E81CAB43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5484133"/>
            <a:ext cx="2111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/>
              <a:t>Р = 60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EDFDD058-3345-4391-833F-CF043EF6F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5457876"/>
            <a:ext cx="2111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/>
              <a:t>Г = 32.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utoUpdateAnimBg="0"/>
      <p:bldP spid="6" grpId="0" autoUpdateAnimBg="0"/>
      <p:bldP spid="7" grpId="0" autoUpdateAnimBg="0"/>
      <p:bldP spid="8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Text Box 3">
            <a:extLst>
              <a:ext uri="{FF2B5EF4-FFF2-40B4-BE49-F238E27FC236}">
                <a16:creationId xmlns:a16="http://schemas.microsoft.com/office/drawing/2014/main" id="{46B269AE-2621-4ADF-9AAA-A9322CC8B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067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+mj-lt"/>
                <a:cs typeface="Times New Roman" panose="02020603050405020304" pitchFamily="18" charset="0"/>
              </a:rPr>
              <a:t>Икосододекаэдр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 можно получить в программе 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GeoGebra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Для его получения построим додекаэдр. Отметим середины его рёбер. Построим правильные треугольники и правильные пятиугольники с вершинами в этих точках. Скроем сам додекаэдр. В результате получим искомый </a:t>
            </a:r>
            <a:r>
              <a:rPr lang="ru-RU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икосододекаэдр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dirty="0">
              <a:solidFill>
                <a:srgbClr val="FF3300"/>
              </a:solidFill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E3FE91-CCAD-FAD3-3D00-1257EC789D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110" y="2132856"/>
            <a:ext cx="4217780" cy="402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38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6BF5EAEA-B9A7-46EC-896C-2BFC0BA748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Усеченный додекаэдр</a:t>
            </a: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7DB8E7D8-D17D-4BCB-97F6-0CABCAB2A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У</a:t>
            </a:r>
            <a:r>
              <a:rPr lang="ru-RU" altLang="ru-RU" dirty="0">
                <a:cs typeface="Times New Roman" panose="02020603050405020304" pitchFamily="18" charset="0"/>
              </a:rPr>
              <a:t>сеченны</a:t>
            </a:r>
            <a:r>
              <a:rPr lang="ru-RU" altLang="ru-RU" dirty="0"/>
              <a:t>й</a:t>
            </a:r>
            <a:r>
              <a:rPr lang="ru-RU" altLang="ru-RU" dirty="0">
                <a:cs typeface="Times New Roman" panose="02020603050405020304" pitchFamily="18" charset="0"/>
              </a:rPr>
              <a:t> додекаэдр получается усечением додекаэдра.</a:t>
            </a:r>
            <a:endParaRPr lang="ru-RU" altLang="ru-RU" dirty="0"/>
          </a:p>
        </p:txBody>
      </p:sp>
      <p:pic>
        <p:nvPicPr>
          <p:cNvPr id="74759" name="Picture 7">
            <a:extLst>
              <a:ext uri="{FF2B5EF4-FFF2-40B4-BE49-F238E27FC236}">
                <a16:creationId xmlns:a16="http://schemas.microsoft.com/office/drawing/2014/main" id="{A429DA5A-F4F3-4191-B3E4-3AA00D22E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3886200" cy="385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6BF5EAEA-B9A7-46EC-896C-2BFC0BA748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Усеченный додекаэдр</a:t>
            </a: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7DB8E7D8-D17D-4BCB-97F6-0CABCAB2A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Какую часть ребер нужно отсекать плоскостями от</a:t>
            </a:r>
            <a:r>
              <a:rPr lang="ru-RU" altLang="ru-RU" dirty="0">
                <a:cs typeface="Times New Roman" panose="02020603050405020304" pitchFamily="18" charset="0"/>
              </a:rPr>
              <a:t> вершин </a:t>
            </a:r>
            <a:r>
              <a:rPr lang="ru-RU" altLang="ru-RU" dirty="0"/>
              <a:t>икос</a:t>
            </a:r>
            <a:r>
              <a:rPr lang="ru-RU" altLang="ru-RU" dirty="0">
                <a:cs typeface="Times New Roman" panose="02020603050405020304" pitchFamily="18" charset="0"/>
              </a:rPr>
              <a:t>аэдра</a:t>
            </a:r>
            <a:r>
              <a:rPr lang="ru-RU" altLang="ru-RU" dirty="0"/>
              <a:t>, чтобы полученный многогранник был полуправильным, называемым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усеченны</a:t>
            </a:r>
            <a:r>
              <a:rPr lang="ru-RU" altLang="ru-RU" dirty="0">
                <a:solidFill>
                  <a:srgbClr val="FF3300"/>
                </a:solidFill>
              </a:rPr>
              <a:t>й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додекаэдр</a:t>
            </a:r>
            <a:r>
              <a:rPr lang="ru-RU" altLang="ru-RU" dirty="0">
                <a:solidFill>
                  <a:srgbClr val="FF3300"/>
                </a:solidFill>
              </a:rPr>
              <a:t>?</a:t>
            </a:r>
          </a:p>
        </p:txBody>
      </p:sp>
      <p:pic>
        <p:nvPicPr>
          <p:cNvPr id="74759" name="Picture 7">
            <a:extLst>
              <a:ext uri="{FF2B5EF4-FFF2-40B4-BE49-F238E27FC236}">
                <a16:creationId xmlns:a16="http://schemas.microsoft.com/office/drawing/2014/main" id="{A429DA5A-F4F3-4191-B3E4-3AA00D22E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744662"/>
            <a:ext cx="3076367" cy="305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56B690C-0CB7-4A69-A97C-10EDF31DEB56}"/>
              </a:ext>
            </a:extLst>
          </p:cNvPr>
          <p:cNvGrpSpPr/>
          <p:nvPr/>
        </p:nvGrpSpPr>
        <p:grpSpPr>
          <a:xfrm>
            <a:off x="0" y="1549117"/>
            <a:ext cx="9144000" cy="5134823"/>
            <a:chOff x="0" y="1549117"/>
            <a:chExt cx="9144000" cy="51348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760" name="Text Box 8">
                  <a:extLst>
                    <a:ext uri="{FF2B5EF4-FFF2-40B4-BE49-F238E27FC236}">
                      <a16:creationId xmlns:a16="http://schemas.microsoft.com/office/drawing/2014/main" id="{BD8F7366-023B-434B-A4A6-E62300AF42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5040028"/>
                  <a:ext cx="9144000" cy="16439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/>
                    <a:t>	</a:t>
                  </a:r>
                  <a:r>
                    <a:rPr lang="ru-RU" altLang="ru-RU" dirty="0">
                      <a:solidFill>
                        <a:srgbClr val="FF0000"/>
                      </a:solidFill>
                    </a:rPr>
                    <a:t>Решение. </a:t>
                  </a:r>
                  <a:r>
                    <a:rPr lang="ru-RU" altLang="ru-RU" dirty="0"/>
                    <a:t>Обозначим </a:t>
                  </a:r>
                  <a:r>
                    <a:rPr lang="en-US" altLang="ru-RU" i="1" dirty="0"/>
                    <a:t>x </a:t>
                  </a:r>
                  <a:r>
                    <a:rPr lang="ru-RU" altLang="ru-RU" dirty="0"/>
                    <a:t>часть отсекаемого ребра додекаэдра. Тогда </a:t>
                  </a:r>
                  <a:r>
                    <a:rPr lang="en-US" altLang="ru-RU" i="1" dirty="0"/>
                    <a:t>x </a:t>
                  </a:r>
                  <a:r>
                    <a:rPr lang="ru-RU" altLang="ru-RU" dirty="0"/>
                    <a:t>находится из уравнения </a:t>
                  </a:r>
                  <a14:m>
                    <m:oMath xmlns:m="http://schemas.openxmlformats.org/officeDocument/2006/math">
                      <m:r>
                        <a:rPr lang="ru-RU" altLang="ru-RU" i="1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altLang="ru-RU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ru-RU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alt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altLang="ru-RU" i="1"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ru-RU" altLang="ru-RU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altLang="ru-RU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ru-RU" alt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ru-RU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altLang="ru-RU" dirty="0"/>
                    <a:t>. </a:t>
                  </a:r>
                  <a:r>
                    <a:rPr lang="ru-RU" altLang="ru-RU" dirty="0"/>
                    <a:t>Решая это уравнение, находим </a:t>
                  </a:r>
                  <a14:m>
                    <m:oMath xmlns:m="http://schemas.openxmlformats.org/officeDocument/2006/math">
                      <m:r>
                        <a:rPr lang="en-US" altLang="ru-RU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ru-RU" i="1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ru-RU" altLang="ru-RU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alt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altLang="ru-RU" b="0" i="1" smtClean="0">
                              <a:latin typeface="Cambria Math" panose="02040503050406030204" pitchFamily="18" charset="0"/>
                            </a:rPr>
                            <m:t>5−</m:t>
                          </m:r>
                          <m:rad>
                            <m:radPr>
                              <m:degHide m:val="on"/>
                              <m:ctrlPr>
                                <a:rPr lang="ru-RU" alt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altLang="ru-RU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ru-RU" altLang="ru-RU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ru-RU" altLang="ru-RU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ru-RU" altLang="ru-RU" dirty="0"/>
                    <a:t> </a:t>
                  </a:r>
                </a:p>
              </p:txBody>
            </p:sp>
          </mc:Choice>
          <mc:Fallback xmlns="">
            <p:sp>
              <p:nvSpPr>
                <p:cNvPr id="74760" name="Text Box 8">
                  <a:extLst>
                    <a:ext uri="{FF2B5EF4-FFF2-40B4-BE49-F238E27FC236}">
                      <a16:creationId xmlns:a16="http://schemas.microsoft.com/office/drawing/2014/main" id="{BD8F7366-023B-434B-A4A6-E62300AF42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5040028"/>
                  <a:ext cx="9144000" cy="1643912"/>
                </a:xfrm>
                <a:prstGeom prst="rect">
                  <a:avLst/>
                </a:prstGeom>
                <a:blipFill>
                  <a:blip r:embed="rId3"/>
                  <a:stretch>
                    <a:fillRect l="-1000" t="-2974" r="-1000" b="-297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1D2B8DC-2E52-4556-921F-171E9B540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9143" y="1549117"/>
              <a:ext cx="3517233" cy="332757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FDE0B8-46B5-4C4D-825C-1D7FA165D5C0}"/>
                    </a:ext>
                  </a:extLst>
                </p:cNvPr>
                <p:cNvSpPr txBox="1"/>
                <p:nvPr/>
              </p:nvSpPr>
              <p:spPr>
                <a:xfrm>
                  <a:off x="5796136" y="2924944"/>
                  <a:ext cx="836008" cy="6778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altLang="ru-RU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altLang="ru-RU" sz="18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ad>
                              <m:radPr>
                                <m:degHide m:val="on"/>
                                <m:ctrlPr>
                                  <a:rPr lang="ru-RU" altLang="ru-RU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altLang="ru-RU" sz="1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ru-RU" altLang="ru-RU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ru-RU" sz="1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FDE0B8-46B5-4C4D-825C-1D7FA165D5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6136" y="2924944"/>
                  <a:ext cx="836008" cy="67781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B549050-09BC-43F9-9B60-65556D3F988F}"/>
                    </a:ext>
                  </a:extLst>
                </p:cNvPr>
                <p:cNvSpPr txBox="1"/>
                <p:nvPr/>
              </p:nvSpPr>
              <p:spPr>
                <a:xfrm>
                  <a:off x="5652120" y="2062424"/>
                  <a:ext cx="836008" cy="67601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altLang="ru-RU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altLang="ru-RU" sz="18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ad>
                              <m:radPr>
                                <m:degHide m:val="on"/>
                                <m:ctrlPr>
                                  <a:rPr lang="ru-RU" altLang="ru-RU" sz="1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altLang="ru-RU" sz="18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ru-RU" altLang="ru-RU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ru-RU" sz="180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ru-RU" sz="1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B549050-09BC-43F9-9B60-65556D3F98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2120" y="2062424"/>
                  <a:ext cx="836008" cy="676019"/>
                </a:xfrm>
                <a:prstGeom prst="rect">
                  <a:avLst/>
                </a:prstGeom>
                <a:blipFill>
                  <a:blip r:embed="rId6"/>
                  <a:stretch>
                    <a:fillRect r="-1094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0397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>
            <a:extLst>
              <a:ext uri="{FF2B5EF4-FFF2-40B4-BE49-F238E27FC236}">
                <a16:creationId xmlns:a16="http://schemas.microsoft.com/office/drawing/2014/main" id="{BB3B62D7-B5DD-44CC-AB09-1B3FB0A50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</a:t>
            </a:r>
          </a:p>
        </p:txBody>
      </p:sp>
      <p:sp>
        <p:nvSpPr>
          <p:cNvPr id="26627" name="Text Box 1027">
            <a:extLst>
              <a:ext uri="{FF2B5EF4-FFF2-40B4-BE49-F238E27FC236}">
                <a16:creationId xmlns:a16="http://schemas.microsoft.com/office/drawing/2014/main" id="{757D01F0-BB4B-4127-B29D-6788C74D7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 каких граней 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усеченный </a:t>
            </a:r>
            <a:r>
              <a:rPr lang="ru-RU" altLang="ru-RU" dirty="0"/>
              <a:t>додекаэдр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  <a:r>
              <a:rPr lang="ru-RU" altLang="ru-RU" dirty="0"/>
              <a:t> Сколько у него вершин (В), ребер (Р) и граней (Г)?</a:t>
            </a:r>
          </a:p>
        </p:txBody>
      </p:sp>
      <p:sp>
        <p:nvSpPr>
          <p:cNvPr id="126980" name="Text Box 1028">
            <a:extLst>
              <a:ext uri="{FF2B5EF4-FFF2-40B4-BE49-F238E27FC236}">
                <a16:creationId xmlns:a16="http://schemas.microsoft.com/office/drawing/2014/main" id="{2489BE56-5D6F-4051-867E-C582B8B4B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9203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Ответ: </a:t>
            </a:r>
            <a:r>
              <a:rPr lang="ru-RU" altLang="ru-RU" dirty="0"/>
              <a:t>Двенадцать десятиугольных и двадцать треугольных граней; </a:t>
            </a:r>
          </a:p>
        </p:txBody>
      </p:sp>
      <p:pic>
        <p:nvPicPr>
          <p:cNvPr id="26629" name="Picture 1029" descr="C:\Documents and Settings\Администратор\Мои документы\PICTURE\Maple\ПолупрМног\TrDod.bmp">
            <a:extLst>
              <a:ext uri="{FF2B5EF4-FFF2-40B4-BE49-F238E27FC236}">
                <a16:creationId xmlns:a16="http://schemas.microsoft.com/office/drawing/2014/main" id="{1F45052F-0F3C-47C1-ABEA-271BF5804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32004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28">
            <a:extLst>
              <a:ext uri="{FF2B5EF4-FFF2-40B4-BE49-F238E27FC236}">
                <a16:creationId xmlns:a16="http://schemas.microsoft.com/office/drawing/2014/main" id="{3BD877DB-4609-4EFC-BB1A-7A78D365C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70804"/>
            <a:ext cx="21831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/>
              <a:t>В = 60, </a:t>
            </a:r>
          </a:p>
        </p:txBody>
      </p:sp>
      <p:sp>
        <p:nvSpPr>
          <p:cNvPr id="7" name="Text Box 1028">
            <a:extLst>
              <a:ext uri="{FF2B5EF4-FFF2-40B4-BE49-F238E27FC236}">
                <a16:creationId xmlns:a16="http://schemas.microsoft.com/office/drawing/2014/main" id="{29879676-CD84-45E5-939B-EE1DFA975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5470803"/>
            <a:ext cx="21831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/>
              <a:t>Р = 90, </a:t>
            </a:r>
          </a:p>
        </p:txBody>
      </p:sp>
      <p:sp>
        <p:nvSpPr>
          <p:cNvPr id="8" name="Text Box 1028">
            <a:extLst>
              <a:ext uri="{FF2B5EF4-FFF2-40B4-BE49-F238E27FC236}">
                <a16:creationId xmlns:a16="http://schemas.microsoft.com/office/drawing/2014/main" id="{9FB363CA-5659-43E0-B764-4BAA7CE7F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809" y="5422629"/>
            <a:ext cx="23271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/>
              <a:t>Г = 32.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 autoUpdateAnimBg="0"/>
      <p:bldP spid="6" grpId="0" autoUpdateAnimBg="0"/>
      <p:bldP spid="7" grpId="0" autoUpdateAnimBg="0"/>
      <p:bldP spid="8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23235" name="Text Box 3">
                <a:extLst>
                  <a:ext uri="{FF2B5EF4-FFF2-40B4-BE49-F238E27FC236}">
                    <a16:creationId xmlns:a16="http://schemas.microsoft.com/office/drawing/2014/main" id="{46B269AE-2621-4ADF-9AAA-A9322CC8B7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067800" cy="32744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cs typeface="Times New Roman" panose="02020603050405020304" pitchFamily="18" charset="0"/>
                  </a:rPr>
                  <a:t>	</a:t>
                </a:r>
                <a:r>
                  <a:rPr lang="ru-RU" altLang="ru-RU" dirty="0">
                    <a:latin typeface="+mj-lt"/>
                    <a:cs typeface="Times New Roman" panose="02020603050405020304" pitchFamily="18" charset="0"/>
                  </a:rPr>
                  <a:t> Усечённый додекаэдр можно получить в программе </a:t>
                </a:r>
                <a:r>
                  <a:rPr lang="en-US" altLang="ru-RU" dirty="0">
                    <a:latin typeface="+mj-lt"/>
                    <a:cs typeface="Times New Roman" panose="02020603050405020304" pitchFamily="18" charset="0"/>
                  </a:rPr>
                  <a:t>GeoGebra</a:t>
                </a:r>
                <a:r>
                  <a:rPr lang="ru-RU" altLang="ru-RU" dirty="0">
                    <a:latin typeface="+mj-lt"/>
                    <a:cs typeface="Times New Roman" panose="02020603050405020304" pitchFamily="18" charset="0"/>
                  </a:rPr>
                  <a:t>. </a:t>
                </a:r>
                <a:r>
                  <a:rPr lang="ru-RU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Для получения этого многогранника построим додекаэдр. На каждом его ребре отметим две точки, отстоящие от ближайших вершин на расстояние, равное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+mj-lt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5−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+mj-lt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Построим треугольники и десятиугольники с вершинами в этих точках. Самостоятельно проверьте, что эти многоугольники являются правильными.  Скроем сам додекаэдр. В результате получим искомый усечённый додекаэдр.</a:t>
                </a:r>
                <a:endParaRPr lang="ru-RU" altLang="ru-RU" dirty="0">
                  <a:solidFill>
                    <a:srgbClr val="FF33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223235" name="Text Box 3">
                <a:extLst>
                  <a:ext uri="{FF2B5EF4-FFF2-40B4-BE49-F238E27FC236}">
                    <a16:creationId xmlns:a16="http://schemas.microsoft.com/office/drawing/2014/main" id="{46B269AE-2621-4ADF-9AAA-A9322CC8B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067800" cy="3274423"/>
              </a:xfrm>
              <a:prstGeom prst="rect">
                <a:avLst/>
              </a:prstGeom>
              <a:blipFill>
                <a:blip r:embed="rId2"/>
                <a:stretch>
                  <a:fillRect l="-1008" t="-1490" r="-941" b="-33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DFDCBB-7722-AD49-194D-CC31C0AF0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393" y="3274423"/>
            <a:ext cx="3567214" cy="327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964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>
            <a:extLst>
              <a:ext uri="{FF2B5EF4-FFF2-40B4-BE49-F238E27FC236}">
                <a16:creationId xmlns:a16="http://schemas.microsoft.com/office/drawing/2014/main" id="{BA2A0DC5-0AB4-49B4-9464-86EDBDB2A9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20483" name="Text Box 1027">
            <a:extLst>
              <a:ext uri="{FF2B5EF4-FFF2-40B4-BE49-F238E27FC236}">
                <a16:creationId xmlns:a16="http://schemas.microsoft.com/office/drawing/2014/main" id="{1B39C15D-BEEE-4CC7-8386-53A827D14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613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Какой многогранник получится, если отсекающие плоскости проводить через середины рёбер додекаэдра?</a:t>
            </a:r>
            <a:endParaRPr lang="ru-RU" altLang="ru-RU" dirty="0"/>
          </a:p>
        </p:txBody>
      </p:sp>
      <p:sp>
        <p:nvSpPr>
          <p:cNvPr id="133125" name="Text Box 1029">
            <a:extLst>
              <a:ext uri="{FF2B5EF4-FFF2-40B4-BE49-F238E27FC236}">
                <a16:creationId xmlns:a16="http://schemas.microsoft.com/office/drawing/2014/main" id="{0B27E37C-6543-4B98-9EEE-6DAEC0BC3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45224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Ответ: </a:t>
            </a:r>
            <a:r>
              <a:rPr lang="ru-RU" altLang="ru-RU" dirty="0" err="1"/>
              <a:t>Икосододекаэдр</a:t>
            </a:r>
            <a:r>
              <a:rPr lang="ru-RU" altLang="ru-RU" dirty="0"/>
              <a:t>.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1DEE59AE-DC89-4B50-BD77-70255012B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33860"/>
            <a:ext cx="6588224" cy="334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4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F79A3F69-BA9B-4E1A-A7B2-B2A4AE6C97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Усеченный кубооктаэдр</a:t>
            </a:r>
          </a:p>
        </p:txBody>
      </p:sp>
      <p:sp>
        <p:nvSpPr>
          <p:cNvPr id="76803" name="Text Box 3">
            <a:extLst>
              <a:ext uri="{FF2B5EF4-FFF2-40B4-BE49-F238E27FC236}">
                <a16:creationId xmlns:a16="http://schemas.microsoft.com/office/drawing/2014/main" id="{77785791-EFF6-4105-8885-321650252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Полуправильный</a:t>
            </a:r>
            <a:r>
              <a:rPr lang="ru-RU" altLang="ru-RU" dirty="0">
                <a:cs typeface="Times New Roman" panose="02020603050405020304" pitchFamily="18" charset="0"/>
              </a:rPr>
              <a:t> многогранник</a:t>
            </a:r>
            <a:r>
              <a:rPr lang="ru-RU" altLang="ru-RU" dirty="0"/>
              <a:t>, изображенный на рисунке</a:t>
            </a:r>
            <a:r>
              <a:rPr lang="ru-RU" altLang="ru-RU" dirty="0">
                <a:cs typeface="Times New Roman" panose="02020603050405020304" pitchFamily="18" charset="0"/>
              </a:rPr>
              <a:t> называют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усеченны</a:t>
            </a:r>
            <a:r>
              <a:rPr lang="ru-RU" altLang="ru-RU" dirty="0">
                <a:solidFill>
                  <a:srgbClr val="FF3300"/>
                </a:solidFill>
              </a:rPr>
              <a:t>й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FF3300"/>
                </a:solidFill>
                <a:cs typeface="Times New Roman" panose="02020603050405020304" pitchFamily="18" charset="0"/>
              </a:rPr>
              <a:t>кубооктаэдр</a:t>
            </a:r>
            <a:r>
              <a:rPr lang="ru-RU" altLang="ru-RU" dirty="0">
                <a:solidFill>
                  <a:srgbClr val="FF3300"/>
                </a:solidFill>
              </a:rPr>
              <a:t>,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хотя он и не получается усечением </a:t>
            </a:r>
            <a:r>
              <a:rPr lang="ru-RU" altLang="ru-RU" dirty="0" err="1"/>
              <a:t>кубооктаэдра</a:t>
            </a:r>
            <a:r>
              <a:rPr lang="ru-RU" altLang="ru-RU" dirty="0"/>
              <a:t>. </a:t>
            </a:r>
            <a:endParaRPr lang="ru-RU" altLang="ru-RU" dirty="0">
              <a:solidFill>
                <a:srgbClr val="FF3300"/>
              </a:solidFill>
            </a:endParaRPr>
          </a:p>
        </p:txBody>
      </p:sp>
      <p:pic>
        <p:nvPicPr>
          <p:cNvPr id="76806" name="Picture 6">
            <a:extLst>
              <a:ext uri="{FF2B5EF4-FFF2-40B4-BE49-F238E27FC236}">
                <a16:creationId xmlns:a16="http://schemas.microsoft.com/office/drawing/2014/main" id="{A7801E7D-4D46-4AAD-84F2-02BABDFA3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33600"/>
            <a:ext cx="4343400" cy="418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342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254" name="Text Box 206">
                <a:extLst>
                  <a:ext uri="{FF2B5EF4-FFF2-40B4-BE49-F238E27FC236}">
                    <a16:creationId xmlns:a16="http://schemas.microsoft.com/office/drawing/2014/main" id="{0569F5F0-8953-49EE-B473-FDF01B5655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20097" y="-99392"/>
                <a:ext cx="9144000" cy="3886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cs typeface="Times New Roman" panose="02020603050405020304" pitchFamily="18" charset="0"/>
                  </a:rPr>
                  <a:t>	</a:t>
                </a:r>
                <a:r>
                  <a:rPr lang="ru-RU" altLang="ru-RU" sz="2000" dirty="0" err="1">
                    <a:latin typeface="+mj-lt"/>
                    <a:cs typeface="Times New Roman" panose="02020603050405020304" pitchFamily="18" charset="0"/>
                  </a:rPr>
                  <a:t>Антипризмы</a:t>
                </a:r>
                <a:r>
                  <a:rPr lang="ru-RU" altLang="ru-RU" sz="2000" dirty="0">
                    <a:latin typeface="+mj-lt"/>
                    <a:cs typeface="Times New Roman" panose="02020603050405020304" pitchFamily="18" charset="0"/>
                  </a:rPr>
                  <a:t> можно моделировать в программе </a:t>
                </a:r>
                <a:r>
                  <a:rPr lang="en-US" altLang="ru-RU" sz="2000" dirty="0">
                    <a:latin typeface="+mj-lt"/>
                    <a:cs typeface="Times New Roman" panose="02020603050405020304" pitchFamily="18" charset="0"/>
                  </a:rPr>
                  <a:t>GeoGebra.</a:t>
                </a:r>
                <a:r>
                  <a:rPr lang="ru-RU" altLang="ru-RU" sz="2000" dirty="0">
                    <a:latin typeface="+mj-lt"/>
                    <a:cs typeface="Times New Roman" panose="02020603050405020304" pitchFamily="18" charset="0"/>
                  </a:rPr>
                  <a:t> Рассмотрим, например, пятиугольную </a:t>
                </a:r>
                <a:r>
                  <a:rPr lang="ru-RU" altLang="ru-RU" sz="2000" dirty="0" err="1">
                    <a:latin typeface="+mj-lt"/>
                    <a:cs typeface="Times New Roman" panose="02020603050405020304" pitchFamily="18" charset="0"/>
                  </a:rPr>
                  <a:t>антипризму</a:t>
                </a:r>
                <a:r>
                  <a:rPr lang="ru-RU" altLang="ru-RU" sz="2000" dirty="0">
                    <a:latin typeface="+mj-lt"/>
                    <a:cs typeface="Times New Roman" panose="02020603050405020304" pitchFamily="18" charset="0"/>
                  </a:rPr>
                  <a:t>. </a:t>
                </a:r>
                <a:r>
                  <a:rPr lang="ru-RU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Сначала построим правильный пятиугольник 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ABCDE</a:t>
                </a:r>
                <a:r>
                  <a:rPr lang="ru-RU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Отметим его центр 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ru-RU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На прямой 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ru-RU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проходящей через этот центр, и перпендикулярной плоскости 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ABC </a:t>
                </a:r>
                <a:r>
                  <a:rPr lang="ru-RU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выберем какую-нибудь точку 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ru-RU" sz="2000" baseline="-25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Перенесём пятиугольник 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ABCDE </a:t>
                </a:r>
                <a:r>
                  <a:rPr lang="ru-RU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параллельным переносом на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effectLst/>
                            <a:latin typeface="+mj-lt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sSub>
                          <m:sSubPr>
                            <m:ctrlPr>
                              <a:rPr lang="ru-RU" sz="2000" i="1">
                                <a:effectLst/>
                                <a:latin typeface="+mj-lt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ru-RU" sz="2000" i="1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Получим пятиугольник 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ru-RU" sz="2000" baseline="-25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ru-RU" sz="2000" baseline="-25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000" baseline="-25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ru-RU" sz="2000" baseline="-25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ru-RU" sz="2000" baseline="-25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Повернём этот пятиугольник вокруг прямой 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OO</a:t>
                </a:r>
                <a:r>
                  <a:rPr lang="ru-RU" sz="2000" baseline="-25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на угол 36</a:t>
                </a:r>
                <a:r>
                  <a:rPr lang="ru-RU" sz="2000" baseline="30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о</a:t>
                </a:r>
                <a:r>
                  <a:rPr lang="ru-RU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Получим пятиугольник 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ru-RU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’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ru-RU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’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’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ru-RU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’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ru-RU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’</a:t>
                </a:r>
                <a:r>
                  <a:rPr lang="ru-RU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Построим треугольники 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ABA</a:t>
                </a:r>
                <a:r>
                  <a:rPr lang="ru-RU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’</a:t>
                </a:r>
                <a:r>
                  <a:rPr lang="ru-RU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BCB</a:t>
                </a:r>
                <a:r>
                  <a:rPr lang="ru-RU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’</a:t>
                </a:r>
                <a:r>
                  <a:rPr lang="ru-RU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CDC</a:t>
                </a:r>
                <a:r>
                  <a:rPr lang="ru-RU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’</a:t>
                </a:r>
                <a:r>
                  <a:rPr lang="ru-RU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DED</a:t>
                </a:r>
                <a:r>
                  <a:rPr lang="ru-RU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’</a:t>
                </a:r>
                <a:r>
                  <a:rPr lang="ru-RU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EAE</a:t>
                </a:r>
                <a:r>
                  <a:rPr lang="ru-RU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’</a:t>
                </a:r>
                <a:r>
                  <a:rPr lang="ru-RU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ru-RU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’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ru-RU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’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ru-RU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ru-RU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’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’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’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ru-RU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’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ru-RU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ru-RU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’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ru-RU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’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ru-RU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ru-RU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’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ru-RU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’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ru-RU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Перемещая точку 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ru-RU" sz="2000" baseline="-25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на прямой 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ru-RU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можно добиться, чтобы все построенные треугольники были правильными. Самостоятельно установите, какой длины должен быть отрезок 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OO</a:t>
                </a:r>
                <a:r>
                  <a:rPr lang="ru-RU" sz="2000" baseline="-25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Скроем пятиугольник 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ru-RU" sz="2000" baseline="-25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ru-RU" sz="2000" baseline="-25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000" baseline="-25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ru-RU" sz="2000" baseline="-25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ru-RU" sz="2000" baseline="-25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прямую 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ru-RU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и точки 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ru-RU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ru-RU" sz="2000" baseline="-25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В результате останется искомая пятиугольная </a:t>
                </a:r>
                <a:r>
                  <a:rPr lang="ru-RU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антипризма</a:t>
                </a:r>
                <a:r>
                  <a:rPr lang="ru-RU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altLang="ru-RU" sz="2000" dirty="0">
                  <a:latin typeface="+mj-lt"/>
                </a:endParaRPr>
              </a:p>
            </p:txBody>
          </p:sp>
        </mc:Choice>
        <mc:Fallback>
          <p:sp>
            <p:nvSpPr>
              <p:cNvPr id="2254" name="Text Box 206">
                <a:extLst>
                  <a:ext uri="{FF2B5EF4-FFF2-40B4-BE49-F238E27FC236}">
                    <a16:creationId xmlns:a16="http://schemas.microsoft.com/office/drawing/2014/main" id="{0569F5F0-8953-49EE-B473-FDF01B565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0097" y="-99392"/>
                <a:ext cx="9144000" cy="3886577"/>
              </a:xfrm>
              <a:prstGeom prst="rect">
                <a:avLst/>
              </a:prstGeom>
              <a:blipFill>
                <a:blip r:embed="rId2"/>
                <a:stretch>
                  <a:fillRect l="-733" r="-667" b="-20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B21DE7-718A-7541-893A-41EE7FFFB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716058"/>
            <a:ext cx="3600400" cy="300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864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AE7901D-4490-48AB-807D-B93CD09C11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71FC73E4-91CC-4E10-BB92-EA73FA343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 каких граней 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</a:t>
            </a:r>
            <a:r>
              <a:rPr lang="ru-RU" altLang="ru-RU" dirty="0"/>
              <a:t>усеченный </a:t>
            </a:r>
            <a:r>
              <a:rPr lang="ru-RU" altLang="ru-RU" dirty="0" err="1"/>
              <a:t>кубооктаэдр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  <a:r>
              <a:rPr lang="ru-RU" altLang="ru-RU" dirty="0"/>
              <a:t> Сколько у него вершин (В), ребер (Р) и граней (Г)?</a:t>
            </a:r>
          </a:p>
        </p:txBody>
      </p:sp>
      <p:sp>
        <p:nvSpPr>
          <p:cNvPr id="117764" name="Text Box 4">
            <a:extLst>
              <a:ext uri="{FF2B5EF4-FFF2-40B4-BE49-F238E27FC236}">
                <a16:creationId xmlns:a16="http://schemas.microsoft.com/office/drawing/2014/main" id="{6466DEB6-E9FB-4DF8-9595-F5C91484D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683143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Ответ: </a:t>
            </a:r>
            <a:r>
              <a:rPr lang="ru-RU" altLang="ru-RU" dirty="0"/>
              <a:t>Шесть восьмиугольных, восемь шестиугольных и двенадцать квадратных граней</a:t>
            </a:r>
            <a:r>
              <a:rPr lang="en-US" altLang="ru-RU" dirty="0"/>
              <a:t>;</a:t>
            </a:r>
            <a:endParaRPr lang="ru-RU" altLang="ru-RU" dirty="0"/>
          </a:p>
        </p:txBody>
      </p:sp>
      <p:pic>
        <p:nvPicPr>
          <p:cNvPr id="31749" name="Picture 5" descr="C:\Documents and Settings\Администратор\Мои документы\PICTURE\Maple\ПолупрМног\TrCubOct.bmp">
            <a:extLst>
              <a:ext uri="{FF2B5EF4-FFF2-40B4-BE49-F238E27FC236}">
                <a16:creationId xmlns:a16="http://schemas.microsoft.com/office/drawing/2014/main" id="{FFC92486-F600-44D0-B35D-154918CB0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3276600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EB842190-C2A8-4138-8C67-F93DE72AC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82" y="5578450"/>
            <a:ext cx="2039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/>
              <a:t>В = 48, 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33AD37A-C164-438A-967A-174684299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5571122"/>
            <a:ext cx="21831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/>
              <a:t>Р = 72,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465F2ACC-2E4C-4752-80EA-D68865A2B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541420"/>
            <a:ext cx="20599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/>
              <a:t>Г = 26.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autoUpdateAnimBg="0"/>
      <p:bldP spid="6" grpId="0" autoUpdateAnimBg="0"/>
      <p:bldP spid="7" grpId="0" autoUpdateAnimBg="0"/>
      <p:bldP spid="8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F79A3F69-BA9B-4E1A-A7B2-B2A4AE6C97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Усеченный кубооктаэдр</a:t>
            </a:r>
          </a:p>
        </p:txBody>
      </p:sp>
      <p:sp>
        <p:nvSpPr>
          <p:cNvPr id="76803" name="Text Box 3">
            <a:extLst>
              <a:ext uri="{FF2B5EF4-FFF2-40B4-BE49-F238E27FC236}">
                <a16:creationId xmlns:a16="http://schemas.microsoft.com/office/drawing/2014/main" id="{77785791-EFF6-4105-8885-321650252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Как усечённый </a:t>
            </a:r>
            <a:r>
              <a:rPr lang="ru-RU" altLang="ru-RU" dirty="0" err="1"/>
              <a:t>кубооктаэдр</a:t>
            </a:r>
            <a:r>
              <a:rPr lang="ru-RU" altLang="ru-RU" dirty="0"/>
              <a:t> можно получить из усечённого куба?</a:t>
            </a:r>
            <a:endParaRPr lang="ru-RU" altLang="ru-RU" dirty="0">
              <a:solidFill>
                <a:srgbClr val="FF3300"/>
              </a:solidFill>
            </a:endParaRPr>
          </a:p>
        </p:txBody>
      </p:sp>
      <p:pic>
        <p:nvPicPr>
          <p:cNvPr id="76806" name="Picture 6">
            <a:extLst>
              <a:ext uri="{FF2B5EF4-FFF2-40B4-BE49-F238E27FC236}">
                <a16:creationId xmlns:a16="http://schemas.microsoft.com/office/drawing/2014/main" id="{A7801E7D-4D46-4AAD-84F2-02BABDFA3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36675"/>
            <a:ext cx="4343400" cy="418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3">
            <a:extLst>
              <a:ext uri="{FF2B5EF4-FFF2-40B4-BE49-F238E27FC236}">
                <a16:creationId xmlns:a16="http://schemas.microsoft.com/office/drawing/2014/main" id="{77785791-EFF6-4105-8885-321650252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40744"/>
            <a:ext cx="90678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Усеченны</a:t>
            </a:r>
            <a:r>
              <a:rPr lang="ru-RU" altLang="ru-RU" dirty="0">
                <a:latin typeface="+mj-lt"/>
              </a:rPr>
              <a:t>й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+mj-lt"/>
                <a:cs typeface="Times New Roman" panose="02020603050405020304" pitchFamily="18" charset="0"/>
              </a:rPr>
              <a:t>кубооктаэдр</a:t>
            </a:r>
            <a:r>
              <a:rPr lang="ru-RU" altLang="ru-RU" dirty="0">
                <a:latin typeface="+mj-lt"/>
              </a:rPr>
              <a:t> можно получить в программе </a:t>
            </a:r>
            <a:r>
              <a:rPr lang="en-US" altLang="ru-RU" dirty="0">
                <a:latin typeface="+mj-lt"/>
              </a:rPr>
              <a:t>GeoGebra</a:t>
            </a:r>
            <a:r>
              <a:rPr lang="ru-RU" altLang="ru-RU" dirty="0">
                <a:latin typeface="+mj-lt"/>
              </a:rPr>
              <a:t> из усечённого куба.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Для этого рассмотрим усечённый куб. Удалим в нём треугольные грани. Будем параллельно сдвигать восьмиугольные грани на векторы длины t, перпендикулярные этим граням. Заполним образовавшиеся пустоты прямоугольниками и шестиугольниками. Меняя длины t векторов, можно добиться, чтобы эти прямоугольники стали квадратами, а шестиугольники – правильными. Самостоятельно найдите это значение t. В результате получим искомый усечённый </a:t>
            </a:r>
            <a:r>
              <a:rPr lang="ru-RU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кубооктаэдр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dirty="0">
              <a:solidFill>
                <a:srgbClr val="FF3300"/>
              </a:solidFill>
              <a:latin typeface="+mj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14AF4A-C72A-A87C-B443-1773BB55D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29000"/>
            <a:ext cx="3384533" cy="31130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E77FA8-FC7C-BD63-B9AC-ABFED7AC4B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00545"/>
            <a:ext cx="3384533" cy="324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625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3">
            <a:extLst>
              <a:ext uri="{FF2B5EF4-FFF2-40B4-BE49-F238E27FC236}">
                <a16:creationId xmlns:a16="http://schemas.microsoft.com/office/drawing/2014/main" id="{77785791-EFF6-4105-8885-321650252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678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На сколько нужно раздвинуть восьмиугольные грани единичного усечённого куба, чтобы из него получился усечённый </a:t>
            </a:r>
            <a:r>
              <a:rPr lang="ru-RU" altLang="ru-RU" dirty="0" err="1">
                <a:cs typeface="Times New Roman" panose="02020603050405020304" pitchFamily="18" charset="0"/>
              </a:rPr>
              <a:t>кубооктаэдр</a:t>
            </a:r>
            <a:r>
              <a:rPr lang="ru-RU" altLang="ru-RU" dirty="0"/>
              <a:t>.</a:t>
            </a:r>
            <a:endParaRPr lang="ru-RU" altLang="ru-RU" dirty="0">
              <a:solidFill>
                <a:srgbClr val="FF33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8DC626-8B57-4FAD-A0D2-F98398D09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77053"/>
            <a:ext cx="4153480" cy="34961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9CB2BF-FDE0-4DB2-B4DD-FEEBCB160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002" y="1746184"/>
            <a:ext cx="3937454" cy="3627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485B71E1-0CA0-4202-89EC-ED517C0C68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" y="5689682"/>
                <a:ext cx="9067800" cy="7788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/>
                  <a:t>	</a:t>
                </a:r>
                <a:r>
                  <a:rPr lang="ru-RU" altLang="ru-RU" sz="2800" dirty="0">
                    <a:solidFill>
                      <a:srgbClr val="FF0000"/>
                    </a:solidFill>
                  </a:rPr>
                  <a:t>Ответ</a:t>
                </a:r>
                <a:r>
                  <a:rPr lang="ru-RU" altLang="ru-RU" sz="28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altLang="ru-RU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alt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altLang="ru-RU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485B71E1-0CA0-4202-89EC-ED517C0C6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" y="5689682"/>
                <a:ext cx="9067800" cy="778803"/>
              </a:xfrm>
              <a:prstGeom prst="rect">
                <a:avLst/>
              </a:prstGeom>
              <a:blipFill>
                <a:blip r:embed="rId4"/>
                <a:stretch>
                  <a:fillRect b="-85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3871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E72CD141-7F12-45E6-9A9B-4AFDAF676D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Усеченный икосододекаэдр</a:t>
            </a:r>
          </a:p>
        </p:txBody>
      </p:sp>
      <p:sp>
        <p:nvSpPr>
          <p:cNvPr id="227331" name="Text Box 3">
            <a:extLst>
              <a:ext uri="{FF2B5EF4-FFF2-40B4-BE49-F238E27FC236}">
                <a16:creationId xmlns:a16="http://schemas.microsoft.com/office/drawing/2014/main" id="{1DE0833F-7875-4A2D-A8D8-542B6163B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Полуправильный</a:t>
            </a:r>
            <a:r>
              <a:rPr lang="ru-RU" altLang="ru-RU" dirty="0">
                <a:cs typeface="Times New Roman" panose="02020603050405020304" pitchFamily="18" charset="0"/>
              </a:rPr>
              <a:t> многогранник</a:t>
            </a:r>
            <a:r>
              <a:rPr lang="ru-RU" altLang="ru-RU" dirty="0"/>
              <a:t>, изображенный на рисунке</a:t>
            </a:r>
            <a:r>
              <a:rPr lang="ru-RU" altLang="ru-RU" dirty="0">
                <a:cs typeface="Times New Roman" panose="02020603050405020304" pitchFamily="18" charset="0"/>
              </a:rPr>
              <a:t> называют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усеченны</a:t>
            </a:r>
            <a:r>
              <a:rPr lang="ru-RU" altLang="ru-RU" dirty="0">
                <a:solidFill>
                  <a:srgbClr val="FF3300"/>
                </a:solidFill>
              </a:rPr>
              <a:t>й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FF3300"/>
                </a:solidFill>
                <a:cs typeface="Times New Roman" panose="02020603050405020304" pitchFamily="18" charset="0"/>
              </a:rPr>
              <a:t>икосододекаэдр</a:t>
            </a:r>
            <a:r>
              <a:rPr lang="ru-RU" altLang="ru-RU" dirty="0">
                <a:solidFill>
                  <a:srgbClr val="FF3300"/>
                </a:solidFill>
              </a:rPr>
              <a:t>, </a:t>
            </a:r>
            <a:r>
              <a:rPr lang="ru-RU" altLang="ru-RU" dirty="0"/>
              <a:t>хотя он и не получаются усечением </a:t>
            </a:r>
            <a:r>
              <a:rPr lang="ru-RU" altLang="ru-RU" dirty="0" err="1"/>
              <a:t>икосододекаэдра</a:t>
            </a:r>
            <a:r>
              <a:rPr lang="ru-RU" altLang="ru-RU" dirty="0"/>
              <a:t>. </a:t>
            </a:r>
            <a:endParaRPr lang="ru-RU" altLang="ru-RU" dirty="0">
              <a:solidFill>
                <a:srgbClr val="FF3300"/>
              </a:solidFill>
            </a:endParaRPr>
          </a:p>
        </p:txBody>
      </p:sp>
      <p:pic>
        <p:nvPicPr>
          <p:cNvPr id="227333" name="Picture 5">
            <a:extLst>
              <a:ext uri="{FF2B5EF4-FFF2-40B4-BE49-F238E27FC236}">
                <a16:creationId xmlns:a16="http://schemas.microsoft.com/office/drawing/2014/main" id="{76A3133B-A7F1-4440-87BD-0435EFD88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4191000" cy="41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9A0DAA4-04F8-4FDD-AD31-F67B2AA256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</a:t>
            </a: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EFB557C1-CDA9-4E16-8BC8-3BE0592DF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 каких граней 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</a:t>
            </a:r>
            <a:r>
              <a:rPr lang="ru-RU" altLang="ru-RU" dirty="0"/>
              <a:t>усеченный </a:t>
            </a:r>
            <a:r>
              <a:rPr lang="ru-RU" altLang="ru-RU" dirty="0" err="1"/>
              <a:t>икосододекаэдр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  <a:r>
              <a:rPr lang="ru-RU" altLang="ru-RU" dirty="0"/>
              <a:t> Сколько у него вершин (В), ребер (Р) и граней (Г)?</a:t>
            </a:r>
          </a:p>
        </p:txBody>
      </p:sp>
      <p:sp>
        <p:nvSpPr>
          <p:cNvPr id="118788" name="Text Box 4">
            <a:extLst>
              <a:ext uri="{FF2B5EF4-FFF2-40B4-BE49-F238E27FC236}">
                <a16:creationId xmlns:a16="http://schemas.microsoft.com/office/drawing/2014/main" id="{B809B869-2AC8-4365-B5ED-EFEF265CF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35755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Ответ: </a:t>
            </a:r>
            <a:r>
              <a:rPr lang="ru-RU" altLang="ru-RU" dirty="0"/>
              <a:t>Двенадцать десятиугольных, двадцать шестиугольных и тридцать квадратных  граней; </a:t>
            </a:r>
          </a:p>
        </p:txBody>
      </p:sp>
      <p:pic>
        <p:nvPicPr>
          <p:cNvPr id="32773" name="Picture 5" descr="C:\Documents and Settings\Администратор\Мои документы\PICTURE\Maple\ПолупрМног\TrIcosDod.bmp">
            <a:extLst>
              <a:ext uri="{FF2B5EF4-FFF2-40B4-BE49-F238E27FC236}">
                <a16:creationId xmlns:a16="http://schemas.microsoft.com/office/drawing/2014/main" id="{0430EB6A-8437-4A0D-A32A-D98D89A6D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3376136" cy="33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AF17C99D-0BCA-4A3C-821F-3B0B8E9D2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51944"/>
            <a:ext cx="2255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/>
              <a:t>В = 120, 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3268E485-8A59-479B-95E9-342FD55FC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6066752"/>
            <a:ext cx="2255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/>
              <a:t>Р = 180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AEAD0830-701F-43A1-99EB-3A61801F3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424" y="6051944"/>
            <a:ext cx="21831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/>
              <a:t>Г = 62.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autoUpdateAnimBg="0"/>
      <p:bldP spid="6" grpId="0" autoUpdateAnimBg="0"/>
      <p:bldP spid="7" grpId="0" autoUpdateAnimBg="0"/>
      <p:bldP spid="8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F79A3F69-BA9B-4E1A-A7B2-B2A4AE6C97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76803" name="Text Box 3">
            <a:extLst>
              <a:ext uri="{FF2B5EF4-FFF2-40B4-BE49-F238E27FC236}">
                <a16:creationId xmlns:a16="http://schemas.microsoft.com/office/drawing/2014/main" id="{77785791-EFF6-4105-8885-321650252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0688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Как усечённый </a:t>
            </a:r>
            <a:r>
              <a:rPr lang="ru-RU" altLang="ru-RU" dirty="0" err="1"/>
              <a:t>икосододекаэдр</a:t>
            </a:r>
            <a:r>
              <a:rPr lang="ru-RU" altLang="ru-RU" dirty="0"/>
              <a:t> можно получить из усечённого додекаэдра?</a:t>
            </a:r>
            <a:endParaRPr lang="ru-RU" altLang="ru-RU" dirty="0">
              <a:solidFill>
                <a:srgbClr val="FF3300"/>
              </a:solidFill>
            </a:endParaRPr>
          </a:p>
        </p:txBody>
      </p:sp>
      <p:pic>
        <p:nvPicPr>
          <p:cNvPr id="5" name="Picture 5" descr="C:\Documents and Settings\Администратор\Мои документы\PICTURE\Maple\ПолупрМног\TrIcosDod.bmp">
            <a:extLst>
              <a:ext uri="{FF2B5EF4-FFF2-40B4-BE49-F238E27FC236}">
                <a16:creationId xmlns:a16="http://schemas.microsoft.com/office/drawing/2014/main" id="{6A5F554B-53BC-47E1-84C2-E9E869FB5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20875"/>
            <a:ext cx="30480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29" descr="C:\Documents and Settings\Администратор\Мои документы\PICTURE\Maple\ПолупрМног\TrDod.bmp">
            <a:extLst>
              <a:ext uri="{FF2B5EF4-FFF2-40B4-BE49-F238E27FC236}">
                <a16:creationId xmlns:a16="http://schemas.microsoft.com/office/drawing/2014/main" id="{5E1BE1A8-3C5F-47B6-A059-DB02BE0B9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4742"/>
            <a:ext cx="2911624" cy="288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6590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Text Box 3">
            <a:extLst>
              <a:ext uri="{FF2B5EF4-FFF2-40B4-BE49-F238E27FC236}">
                <a16:creationId xmlns:a16="http://schemas.microsoft.com/office/drawing/2014/main" id="{1DE0833F-7875-4A2D-A8D8-542B6163B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9067"/>
            <a:ext cx="90678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 Усеченны</a:t>
            </a:r>
            <a:r>
              <a:rPr lang="ru-RU" altLang="ru-RU" dirty="0">
                <a:latin typeface="+mj-lt"/>
              </a:rPr>
              <a:t>й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+mj-lt"/>
                <a:cs typeface="Times New Roman" panose="02020603050405020304" pitchFamily="18" charset="0"/>
              </a:rPr>
              <a:t>икосододекаэдр</a:t>
            </a:r>
            <a:r>
              <a:rPr lang="ru-RU" altLang="ru-RU" dirty="0">
                <a:latin typeface="+mj-lt"/>
              </a:rPr>
              <a:t> можно получить в программе </a:t>
            </a:r>
            <a:r>
              <a:rPr lang="en-US" altLang="ru-RU" dirty="0">
                <a:latin typeface="+mj-lt"/>
              </a:rPr>
              <a:t>GeoGebra</a:t>
            </a:r>
            <a:r>
              <a:rPr lang="ru-RU" altLang="ru-RU" dirty="0">
                <a:latin typeface="+mj-lt"/>
              </a:rPr>
              <a:t> из усечённого додекаэдра.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Будем параллельно сдвигать десятиугольные грани на векторы длины t, перпендикулярные этим граням. Заполним образовавшиеся пустоты прямоугольниками и шестиугольниками. Меняя длины t векторов, можно добиться, чтобы эти прямоугольники стали квадратами, а шестиугольники – правильными. Самостоятельно найдите это значение t. В результате получим искомый усечённый </a:t>
            </a:r>
            <a:r>
              <a:rPr lang="ru-RU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икосододекаэдр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dirty="0">
              <a:solidFill>
                <a:srgbClr val="FF3300"/>
              </a:solidFill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FFAA0F-E76D-78AE-933B-A40ABAB22C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84984"/>
            <a:ext cx="3524755" cy="32888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84CB47-2151-94AA-C15B-51B3BD96DE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72" y="3212976"/>
            <a:ext cx="3548459" cy="347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43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97675F00-3C9F-4D01-BF4A-A482BBE44C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Ромбокубооктаэдр</a:t>
            </a:r>
          </a:p>
        </p:txBody>
      </p:sp>
      <p:sp>
        <p:nvSpPr>
          <p:cNvPr id="77827" name="Text Box 3">
            <a:extLst>
              <a:ext uri="{FF2B5EF4-FFF2-40B4-BE49-F238E27FC236}">
                <a16:creationId xmlns:a16="http://schemas.microsoft.com/office/drawing/2014/main" id="{B2ED1429-1D97-43C5-A527-C3FE79AC7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На рисунке изображен многогранник, называемый </a:t>
            </a:r>
            <a:r>
              <a:rPr lang="ru-RU" altLang="ru-RU" dirty="0" err="1">
                <a:solidFill>
                  <a:srgbClr val="FF3300"/>
                </a:solidFill>
              </a:rPr>
              <a:t>р</a:t>
            </a:r>
            <a:r>
              <a:rPr lang="ru-RU" altLang="ru-RU" dirty="0" err="1">
                <a:solidFill>
                  <a:srgbClr val="FF3300"/>
                </a:solidFill>
                <a:cs typeface="Times New Roman" panose="02020603050405020304" pitchFamily="18" charset="0"/>
              </a:rPr>
              <a:t>омбокубооктаэдр</a:t>
            </a:r>
            <a:r>
              <a:rPr lang="ru-RU" altLang="ru-RU" dirty="0">
                <a:solidFill>
                  <a:srgbClr val="FF3300"/>
                </a:solidFill>
              </a:rPr>
              <a:t>. </a:t>
            </a:r>
            <a:r>
              <a:rPr lang="ru-RU" altLang="ru-RU" dirty="0"/>
              <a:t>Его поверхность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состоит из граней куба и октаэдра, к которым добавлены еще 12 квадратов. </a:t>
            </a:r>
          </a:p>
        </p:txBody>
      </p:sp>
      <p:pic>
        <p:nvPicPr>
          <p:cNvPr id="77831" name="Picture 7">
            <a:extLst>
              <a:ext uri="{FF2B5EF4-FFF2-40B4-BE49-F238E27FC236}">
                <a16:creationId xmlns:a16="http://schemas.microsoft.com/office/drawing/2014/main" id="{7CAA1E9C-6514-4D08-A93C-973FC80DF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441960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2B691236-E413-42AF-B44D-6BBDCAC8B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4520BBEC-6F0F-4A9D-B8AE-E7E6AB28B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Из каких граней состо</a:t>
            </a:r>
            <a:r>
              <a:rPr lang="ru-RU" altLang="ru-RU"/>
              <a:t>и</a:t>
            </a:r>
            <a:r>
              <a:rPr lang="ru-RU" altLang="ru-RU">
                <a:cs typeface="Times New Roman" panose="02020603050405020304" pitchFamily="18" charset="0"/>
              </a:rPr>
              <a:t>т </a:t>
            </a:r>
            <a:r>
              <a:rPr lang="ru-RU" altLang="ru-RU"/>
              <a:t>ромбокубооктаэдр</a:t>
            </a:r>
            <a:r>
              <a:rPr lang="ru-RU" altLang="ru-RU">
                <a:cs typeface="Times New Roman" panose="02020603050405020304" pitchFamily="18" charset="0"/>
              </a:rPr>
              <a:t>?</a:t>
            </a:r>
            <a:r>
              <a:rPr lang="ru-RU" altLang="ru-RU"/>
              <a:t> Сколько у него вершин (В), ребер (Р) и граней (Г)?</a:t>
            </a:r>
          </a:p>
        </p:txBody>
      </p:sp>
      <p:sp>
        <p:nvSpPr>
          <p:cNvPr id="115716" name="Text Box 4">
            <a:extLst>
              <a:ext uri="{FF2B5EF4-FFF2-40B4-BE49-F238E27FC236}">
                <a16:creationId xmlns:a16="http://schemas.microsoft.com/office/drawing/2014/main" id="{74CA54E6-A69F-4F02-AC66-787F0F528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51600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 </a:t>
            </a:r>
            <a:r>
              <a:rPr lang="ru-RU" altLang="ru-RU" dirty="0"/>
              <a:t>Восемнадцать квадратных и восемь треугольных граней</a:t>
            </a:r>
          </a:p>
        </p:txBody>
      </p:sp>
      <p:pic>
        <p:nvPicPr>
          <p:cNvPr id="33797" name="Picture 5" descr="C:\Documents and Settings\Администратор\Мои документы\PICTURE\Maple\ПолупрМног\BiCubOct.bmp">
            <a:extLst>
              <a:ext uri="{FF2B5EF4-FFF2-40B4-BE49-F238E27FC236}">
                <a16:creationId xmlns:a16="http://schemas.microsoft.com/office/drawing/2014/main" id="{8044E59B-0B67-4096-BB0A-370726801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35052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DEA3D674-B93D-4C34-B685-C432C8C29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694252"/>
            <a:ext cx="13910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/>
              <a:t>В = 24, 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66470CD1-6526-4B0B-8FD9-A43EC94BD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7715" y="5711021"/>
            <a:ext cx="16154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/>
              <a:t>Р = 48,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E1AB8A72-FABA-4930-9FB0-D82B82107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128" y="5711021"/>
            <a:ext cx="13910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/>
              <a:t>Г = 26.</a:t>
            </a:r>
          </a:p>
        </p:txBody>
      </p:sp>
    </p:spTree>
    <p:extLst>
      <p:ext uri="{BB962C8B-B14F-4D97-AF65-F5344CB8AC3E}">
        <p14:creationId xmlns:p14="http://schemas.microsoft.com/office/powerpoint/2010/main" val="293922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autoUpdateAnimBg="0"/>
      <p:bldP spid="6" grpId="0" autoUpdateAnimBg="0"/>
      <p:bldP spid="7" grpId="0" autoUpdateAnimBg="0"/>
      <p:bldP spid="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33E7C668-3D7D-49D2-BCE9-89658D8AF0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Усеченный тетраэдр</a:t>
            </a:r>
          </a:p>
        </p:txBody>
      </p:sp>
      <p:sp>
        <p:nvSpPr>
          <p:cNvPr id="219139" name="Text Box 3">
            <a:extLst>
              <a:ext uri="{FF2B5EF4-FFF2-40B4-BE49-F238E27FC236}">
                <a16:creationId xmlns:a16="http://schemas.microsoft.com/office/drawing/2014/main" id="{FE01A4E1-68E8-4740-A724-AF9CD3757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Кроме этих двух бесконечных серий полуправильных призм и </a:t>
            </a:r>
            <a:r>
              <a:rPr lang="ru-RU" altLang="ru-RU" dirty="0" err="1">
                <a:cs typeface="Times New Roman" panose="02020603050405020304" pitchFamily="18" charset="0"/>
              </a:rPr>
              <a:t>антипризм</a:t>
            </a:r>
            <a:r>
              <a:rPr lang="ru-RU" altLang="ru-RU" dirty="0">
                <a:cs typeface="Times New Roman" panose="02020603050405020304" pitchFamily="18" charset="0"/>
              </a:rPr>
              <a:t>, имеется еще 1</a:t>
            </a:r>
            <a:r>
              <a:rPr lang="ru-RU" altLang="ru-RU" dirty="0"/>
              <a:t>3</a:t>
            </a:r>
            <a:r>
              <a:rPr lang="ru-RU" altLang="ru-RU" dirty="0">
                <a:cs typeface="Times New Roman" panose="02020603050405020304" pitchFamily="18" charset="0"/>
              </a:rPr>
              <a:t> полуправильных многогранников, которы</a:t>
            </a:r>
            <a:r>
              <a:rPr lang="ru-RU" altLang="ru-RU" dirty="0"/>
              <a:t>е</a:t>
            </a:r>
            <a:r>
              <a:rPr lang="ru-RU" altLang="ru-RU" dirty="0">
                <a:cs typeface="Times New Roman" panose="02020603050405020304" pitchFamily="18" charset="0"/>
              </a:rPr>
              <a:t> впервые открыл и описал Архимед - это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тела Архимеда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9140" name="Text Box 4">
            <a:extLst>
              <a:ext uri="{FF2B5EF4-FFF2-40B4-BE49-F238E27FC236}">
                <a16:creationId xmlns:a16="http://schemas.microsoft.com/office/drawing/2014/main" id="{89A3BA14-4A30-4107-AF59-7E68F2ECA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Самые простые из них получаются из правильных многогранников операцией "усечения", состоящей в отсечении плоскостями углов многогранника. На </a:t>
            </a:r>
            <a:r>
              <a:rPr lang="ru-RU" altLang="ru-RU" dirty="0" err="1">
                <a:cs typeface="Times New Roman" panose="02020603050405020304" pitchFamily="18" charset="0"/>
              </a:rPr>
              <a:t>риусках</a:t>
            </a:r>
            <a:r>
              <a:rPr lang="ru-RU" altLang="ru-RU" dirty="0">
                <a:cs typeface="Times New Roman" panose="02020603050405020304" pitchFamily="18" charset="0"/>
              </a:rPr>
              <a:t> изображён усечённый тетраэдр, получающийся из тетраэдра.</a:t>
            </a:r>
            <a:endParaRPr lang="ru-RU" altLang="ru-RU" dirty="0">
              <a:solidFill>
                <a:schemeClr val="accent1"/>
              </a:solidFill>
            </a:endParaRPr>
          </a:p>
        </p:txBody>
      </p:sp>
      <p:pic>
        <p:nvPicPr>
          <p:cNvPr id="219141" name="Picture 5">
            <a:extLst>
              <a:ext uri="{FF2B5EF4-FFF2-40B4-BE49-F238E27FC236}">
                <a16:creationId xmlns:a16="http://schemas.microsoft.com/office/drawing/2014/main" id="{9AB5F6F0-21BB-477B-B8AC-38D66783A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61677"/>
            <a:ext cx="6705600" cy="302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97675F00-3C9F-4D01-BF4A-A482BBE44C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77827" name="Text Box 3">
            <a:extLst>
              <a:ext uri="{FF2B5EF4-FFF2-40B4-BE49-F238E27FC236}">
                <a16:creationId xmlns:a16="http://schemas.microsoft.com/office/drawing/2014/main" id="{B2ED1429-1D97-43C5-A527-C3FE79AC7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Как </a:t>
            </a:r>
            <a:r>
              <a:rPr lang="ru-RU" altLang="ru-RU" dirty="0" err="1"/>
              <a:t>ромбокубооктаэдр</a:t>
            </a:r>
            <a:r>
              <a:rPr lang="ru-RU" altLang="ru-RU" dirty="0"/>
              <a:t> можно получить из куба?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77831" name="Picture 7">
            <a:extLst>
              <a:ext uri="{FF2B5EF4-FFF2-40B4-BE49-F238E27FC236}">
                <a16:creationId xmlns:a16="http://schemas.microsoft.com/office/drawing/2014/main" id="{7CAA1E9C-6514-4D08-A93C-973FC80DF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1412776"/>
            <a:ext cx="383534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7911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3">
            <a:extLst>
              <a:ext uri="{FF2B5EF4-FFF2-40B4-BE49-F238E27FC236}">
                <a16:creationId xmlns:a16="http://schemas.microsoft.com/office/drawing/2014/main" id="{B2ED1429-1D97-43C5-A527-C3FE79AC7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0678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+mj-lt"/>
                <a:cs typeface="Times New Roman" panose="02020603050405020304" pitchFamily="18" charset="0"/>
              </a:rPr>
              <a:t>Ромбокубооктаэдр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+mj-lt"/>
              </a:rPr>
              <a:t>можно получить в программе </a:t>
            </a:r>
            <a:r>
              <a:rPr lang="en-US" altLang="ru-RU" dirty="0">
                <a:latin typeface="+mj-lt"/>
              </a:rPr>
              <a:t>GeoGebra</a:t>
            </a:r>
            <a:r>
              <a:rPr lang="ru-RU" altLang="ru-RU" dirty="0">
                <a:latin typeface="+mj-lt"/>
              </a:rPr>
              <a:t> из куба.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Будем параллельно сдвигать его грани на векторы длины t, перпендикулярные этим граням. Заполним образовавшиеся пустоты прямоугольниками и треугольниками. Меняя длины t векторов, можно добиться, чтобы эти прямоугольники стали квадратами, а треугольники – правильными. Самостоятельно найдите это значение t. В результате получим искомый </a:t>
            </a:r>
            <a:r>
              <a:rPr lang="ru-RU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ромбокубооктаэдр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C3E387-E27E-5EC8-ABF8-4DA55FCD2A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003297"/>
            <a:ext cx="3882752" cy="366606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D13874-3D49-E169-8472-9E656FB8D7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05" y="3203855"/>
            <a:ext cx="3534593" cy="319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778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56688849-584A-4F86-94BD-5D8AED297D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Курносый куб</a:t>
            </a: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E8BBBEF2-D148-4794-8748-10FF05E37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На рисунке изображен многогранник, называемый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курносый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(иногда называют</a:t>
            </a:r>
            <a:r>
              <a:rPr lang="ru-RU" altLang="ru-RU" dirty="0"/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плосконосый</a:t>
            </a:r>
            <a:r>
              <a:rPr lang="ru-RU" altLang="ru-RU" dirty="0">
                <a:cs typeface="Times New Roman" panose="02020603050405020304" pitchFamily="18" charset="0"/>
              </a:rPr>
              <a:t>)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куб</a:t>
            </a:r>
            <a:r>
              <a:rPr lang="ru-RU" altLang="ru-RU" dirty="0">
                <a:solidFill>
                  <a:srgbClr val="FF3300"/>
                </a:solidFill>
              </a:rPr>
              <a:t>. </a:t>
            </a:r>
            <a:r>
              <a:rPr lang="ru-RU" altLang="ru-RU" dirty="0"/>
              <a:t>Его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поверхность </a:t>
            </a:r>
            <a:r>
              <a:rPr lang="ru-RU" altLang="ru-RU" dirty="0">
                <a:cs typeface="Times New Roman" panose="02020603050405020304" pitchFamily="18" charset="0"/>
              </a:rPr>
              <a:t>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из граней куба, окруженных правильными треугольниками.</a:t>
            </a:r>
          </a:p>
        </p:txBody>
      </p:sp>
      <p:pic>
        <p:nvPicPr>
          <p:cNvPr id="78855" name="Picture 7">
            <a:extLst>
              <a:ext uri="{FF2B5EF4-FFF2-40B4-BE49-F238E27FC236}">
                <a16:creationId xmlns:a16="http://schemas.microsoft.com/office/drawing/2014/main" id="{4CBFA995-3CA1-4E2C-AB5A-B266A448D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4419600" cy="427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6928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3DF5A6F-7643-40B8-B192-4AD9C2A313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77A274A2-3CB3-47FD-9B1A-B47AC9D7F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 каких граней 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</a:t>
            </a:r>
            <a:r>
              <a:rPr lang="ru-RU" altLang="ru-RU" dirty="0"/>
              <a:t>курносый куб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  <a:r>
              <a:rPr lang="ru-RU" altLang="ru-RU" dirty="0"/>
              <a:t> Сколько у него вершин (В), ребер (Р) и граней (Г)?</a:t>
            </a:r>
          </a:p>
        </p:txBody>
      </p:sp>
      <p:sp>
        <p:nvSpPr>
          <p:cNvPr id="102404" name="Text Box 4">
            <a:extLst>
              <a:ext uri="{FF2B5EF4-FFF2-40B4-BE49-F238E27FC236}">
                <a16:creationId xmlns:a16="http://schemas.microsoft.com/office/drawing/2014/main" id="{493F2B0F-CE54-4C60-AF91-08380DE87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48535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Шесть квадратных и тридцать две треугольных граней; </a:t>
            </a:r>
          </a:p>
        </p:txBody>
      </p:sp>
      <p:pic>
        <p:nvPicPr>
          <p:cNvPr id="35845" name="Picture 6" descr="C:\Documents and Settings\Администратор\Мои документы\PICTURE\Maple\ПолупрМног\SnabCube.bmp">
            <a:extLst>
              <a:ext uri="{FF2B5EF4-FFF2-40B4-BE49-F238E27FC236}">
                <a16:creationId xmlns:a16="http://schemas.microsoft.com/office/drawing/2014/main" id="{D4D0733A-3382-495C-B52B-1B89AFFBC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33528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EC653315-E727-4948-A4ED-EBDC2250A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95501"/>
            <a:ext cx="1319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/>
              <a:t>В = 24, 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11E3C30-0B4B-4D5D-9652-901450C92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8381" y="5582584"/>
            <a:ext cx="13910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/>
              <a:t>Р = 60,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404C0CB3-D05A-4882-9740-F9B6C805F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162" y="5595501"/>
            <a:ext cx="13910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/>
              <a:t>Г = 38.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autoUpdateAnimBg="0"/>
      <p:bldP spid="6" grpId="0" autoUpdateAnimBg="0"/>
      <p:bldP spid="7" grpId="0" autoUpdateAnimBg="0"/>
      <p:bldP spid="8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97675F00-3C9F-4D01-BF4A-A482BBE44C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77827" name="Text Box 3">
            <a:extLst>
              <a:ext uri="{FF2B5EF4-FFF2-40B4-BE49-F238E27FC236}">
                <a16:creationId xmlns:a16="http://schemas.microsoft.com/office/drawing/2014/main" id="{B2ED1429-1D97-43C5-A527-C3FE79AC7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Как курносый куб можно получить из </a:t>
            </a:r>
            <a:r>
              <a:rPr lang="ru-RU" altLang="ru-RU" dirty="0" err="1"/>
              <a:t>ромбокубооктаэдра</a:t>
            </a:r>
            <a:r>
              <a:rPr lang="ru-RU" altLang="ru-RU" dirty="0"/>
              <a:t>?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77831" name="Picture 7">
            <a:extLst>
              <a:ext uri="{FF2B5EF4-FFF2-40B4-BE49-F238E27FC236}">
                <a16:creationId xmlns:a16="http://schemas.microsoft.com/office/drawing/2014/main" id="{7CAA1E9C-6514-4D08-A93C-973FC80DF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32" y="1431483"/>
            <a:ext cx="383534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Documents and Settings\Администратор\Мои документы\PICTURE\Maple\ПолупрМног\SnabCube.bmp">
            <a:extLst>
              <a:ext uri="{FF2B5EF4-FFF2-40B4-BE49-F238E27FC236}">
                <a16:creationId xmlns:a16="http://schemas.microsoft.com/office/drawing/2014/main" id="{28BCBD24-22C3-4BA9-9D38-77806E77E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894" y="1431482"/>
            <a:ext cx="3706288" cy="358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339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3">
            <a:extLst>
              <a:ext uri="{FF2B5EF4-FFF2-40B4-BE49-F238E27FC236}">
                <a16:creationId xmlns:a16="http://schemas.microsoft.com/office/drawing/2014/main" id="{E8BBBEF2-D148-4794-8748-10FF05E37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474"/>
            <a:ext cx="90678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 Курносый куб </a:t>
            </a:r>
            <a:r>
              <a:rPr lang="ru-RU" altLang="ru-RU" dirty="0">
                <a:latin typeface="+mj-lt"/>
              </a:rPr>
              <a:t>можно получить в программе </a:t>
            </a:r>
            <a:r>
              <a:rPr lang="en-US" altLang="ru-RU" dirty="0">
                <a:latin typeface="+mj-lt"/>
              </a:rPr>
              <a:t>GeoGebra</a:t>
            </a:r>
            <a:r>
              <a:rPr lang="ru-RU" altLang="ru-RU" dirty="0">
                <a:latin typeface="+mj-lt"/>
              </a:rPr>
              <a:t>.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Для этого рассмотрим </a:t>
            </a:r>
            <a:r>
              <a:rPr lang="ru-RU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ромбокубооктаэдр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Вместо квадратов, называемых ромбами, построим прямоугольные треугольники. Будем поворачивать квадраты вокруг прямых, проходящих через их центры, и перпендикулярные их плоскостям. Меняя угол поворота, можно добиться, чтобы прямоугольные треугольники стали правильными треугольниками. В результате получим искомый курносый куб.</a:t>
            </a:r>
            <a:endParaRPr lang="ru-RU" altLang="ru-RU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C46FF4-9033-11AC-1B82-D5594098ED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55" y="3076462"/>
            <a:ext cx="3773793" cy="34900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E19E59-5C87-15F4-6576-B90386F8B7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792" y="3004454"/>
            <a:ext cx="3772716" cy="349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122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id="{7B943301-BE4D-4CDC-BE7F-EB774455DC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Ромбоикосододекаэдр</a:t>
            </a:r>
          </a:p>
        </p:txBody>
      </p:sp>
      <p:sp>
        <p:nvSpPr>
          <p:cNvPr id="228355" name="Text Box 3">
            <a:extLst>
              <a:ext uri="{FF2B5EF4-FFF2-40B4-BE49-F238E27FC236}">
                <a16:creationId xmlns:a16="http://schemas.microsoft.com/office/drawing/2014/main" id="{E315FEA1-2DEA-4CDA-8ECB-F64E55168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На рисунке изображен многогранник, называемый </a:t>
            </a:r>
            <a:r>
              <a:rPr lang="ru-RU" altLang="ru-RU" dirty="0" err="1">
                <a:solidFill>
                  <a:srgbClr val="FF3300"/>
                </a:solidFill>
              </a:rPr>
              <a:t>р</a:t>
            </a:r>
            <a:r>
              <a:rPr lang="ru-RU" altLang="ru-RU" dirty="0" err="1">
                <a:solidFill>
                  <a:srgbClr val="FF3300"/>
                </a:solidFill>
                <a:cs typeface="Times New Roman" panose="02020603050405020304" pitchFamily="18" charset="0"/>
              </a:rPr>
              <a:t>омбо</a:t>
            </a:r>
            <a:r>
              <a:rPr lang="ru-RU" altLang="ru-RU" dirty="0" err="1">
                <a:solidFill>
                  <a:srgbClr val="FF3300"/>
                </a:solidFill>
              </a:rPr>
              <a:t>икосододекаэдр</a:t>
            </a:r>
            <a:r>
              <a:rPr lang="ru-RU" altLang="ru-RU" dirty="0">
                <a:solidFill>
                  <a:srgbClr val="FF3300"/>
                </a:solidFill>
              </a:rPr>
              <a:t>. </a:t>
            </a:r>
            <a:r>
              <a:rPr lang="ru-RU" altLang="ru-RU" dirty="0"/>
              <a:t>Его поверхность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состо</a:t>
            </a:r>
            <a:r>
              <a:rPr lang="ru-RU" altLang="ru-RU" dirty="0"/>
              <a:t>ит</a:t>
            </a:r>
            <a:r>
              <a:rPr lang="ru-RU" altLang="ru-RU" dirty="0">
                <a:cs typeface="Times New Roman" panose="02020603050405020304" pitchFamily="18" charset="0"/>
              </a:rPr>
              <a:t> из граней икосаэдра, додекаэдра и квадратов</a:t>
            </a:r>
            <a:r>
              <a:rPr lang="ru-RU" altLang="ru-RU" dirty="0"/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28358" name="Picture 6">
            <a:extLst>
              <a:ext uri="{FF2B5EF4-FFF2-40B4-BE49-F238E27FC236}">
                <a16:creationId xmlns:a16="http://schemas.microsoft.com/office/drawing/2014/main" id="{ED72FCC2-3469-460C-BBA8-4C090E41D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4191000" cy="415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C5375DF-81ED-45D2-8A93-F89C43175A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2085A536-F78D-435E-BABB-054B788AD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 каких граней 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</a:t>
            </a:r>
            <a:r>
              <a:rPr lang="ru-RU" altLang="ru-RU" dirty="0" err="1"/>
              <a:t>ромбоикосододекаэдр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  <a:r>
              <a:rPr lang="ru-RU" altLang="ru-RU" dirty="0"/>
              <a:t> Сколько у него вершин (В), ребер (Р) и граней (Г)?</a:t>
            </a:r>
          </a:p>
        </p:txBody>
      </p:sp>
      <p:sp>
        <p:nvSpPr>
          <p:cNvPr id="116740" name="Text Box 4">
            <a:extLst>
              <a:ext uri="{FF2B5EF4-FFF2-40B4-BE49-F238E27FC236}">
                <a16:creationId xmlns:a16="http://schemas.microsoft.com/office/drawing/2014/main" id="{E01CD55A-79FC-4B2D-8B26-452704C62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03824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Ответ: </a:t>
            </a:r>
            <a:r>
              <a:rPr lang="ru-RU" altLang="ru-RU" dirty="0"/>
              <a:t>Двенадцать пятиугольных, тридцать квадратных и двадцать треугольных  граней; </a:t>
            </a:r>
          </a:p>
        </p:txBody>
      </p:sp>
      <p:pic>
        <p:nvPicPr>
          <p:cNvPr id="34821" name="Picture 5" descr="C:\Documents and Settings\Администратор\Мои документы\PICTURE\Maple\ПолупрМног\BiIcosDod.bmp">
            <a:extLst>
              <a:ext uri="{FF2B5EF4-FFF2-40B4-BE49-F238E27FC236}">
                <a16:creationId xmlns:a16="http://schemas.microsoft.com/office/drawing/2014/main" id="{42125F0E-6659-4DD9-AB4C-017701412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31242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C20579F7-051B-4725-B45A-4FDDF78F3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67095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/>
              <a:t>В = 60, 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E460729A-D3D2-42EB-8B53-288950974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5767095"/>
            <a:ext cx="23271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/>
              <a:t>Р = 120,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1A655003-B4D7-4073-B797-A9F81F5D7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5767094"/>
            <a:ext cx="21831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/>
              <a:t>Г = 62.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 autoUpdateAnimBg="0"/>
      <p:bldP spid="6" grpId="0" autoUpdateAnimBg="0"/>
      <p:bldP spid="7" grpId="0" autoUpdateAnimBg="0"/>
      <p:bldP spid="8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97675F00-3C9F-4D01-BF4A-A482BBE44C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77827" name="Text Box 3">
            <a:extLst>
              <a:ext uri="{FF2B5EF4-FFF2-40B4-BE49-F238E27FC236}">
                <a16:creationId xmlns:a16="http://schemas.microsoft.com/office/drawing/2014/main" id="{B2ED1429-1D97-43C5-A527-C3FE79AC7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Как </a:t>
            </a:r>
            <a:r>
              <a:rPr lang="ru-RU" altLang="ru-RU" dirty="0" err="1"/>
              <a:t>ромбоикосододекаэдр</a:t>
            </a:r>
            <a:r>
              <a:rPr lang="ru-RU" altLang="ru-RU" dirty="0"/>
              <a:t> можно получить из додекаэдра?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5" name="Picture 5" descr="C:\Documents and Settings\Администратор\Мои документы\PICTURE\Maple\ПолупрМног\BiIcosDod.bmp">
            <a:extLst>
              <a:ext uri="{FF2B5EF4-FFF2-40B4-BE49-F238E27FC236}">
                <a16:creationId xmlns:a16="http://schemas.microsoft.com/office/drawing/2014/main" id="{0589562A-2BBB-43EA-8C15-7732597CB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3620616" cy="359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5420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5" name="Text Box 3">
            <a:extLst>
              <a:ext uri="{FF2B5EF4-FFF2-40B4-BE49-F238E27FC236}">
                <a16:creationId xmlns:a16="http://schemas.microsoft.com/office/drawing/2014/main" id="{E315FEA1-2DEA-4CDA-8ECB-F64E55168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640"/>
            <a:ext cx="90678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+mj-lt"/>
                <a:cs typeface="Times New Roman" panose="02020603050405020304" pitchFamily="18" charset="0"/>
              </a:rPr>
              <a:t>Ромбоикосододекаэдр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+mj-lt"/>
              </a:rPr>
              <a:t>можно получить в программе </a:t>
            </a:r>
            <a:r>
              <a:rPr lang="en-US" altLang="ru-RU" dirty="0">
                <a:latin typeface="+mj-lt"/>
              </a:rPr>
              <a:t>GeoGebra</a:t>
            </a:r>
            <a:r>
              <a:rPr lang="ru-RU" altLang="ru-RU" dirty="0">
                <a:latin typeface="+mj-lt"/>
              </a:rPr>
              <a:t> из додекаэдра.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Будем параллельно сдвигать его грани на векторы длины t, перпендикулярные этим граням. Заполним образовавшиеся пустоты прямоугольниками и треугольниками. Меняя длины t векторов, можно добиться, чтобы эти прямоугольники стали квадратами, а треугольники – правильными. Самостоятельно найдите это значение t. В результате получим искомый </a:t>
            </a:r>
            <a:r>
              <a:rPr lang="ru-RU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ромбоикосододекаэдр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ru-RU" altLang="ru-RU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3E8278-1121-92A6-6636-E85D5709E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046348"/>
            <a:ext cx="3798803" cy="374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52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33E7C668-3D7D-49D2-BCE9-89658D8AF0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219140" name="Text Box 4">
            <a:extLst>
              <a:ext uri="{FF2B5EF4-FFF2-40B4-BE49-F238E27FC236}">
                <a16:creationId xmlns:a16="http://schemas.microsoft.com/office/drawing/2014/main" id="{89A3BA14-4A30-4107-AF59-7E68F2ECA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802446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/>
              <a:t>Какую часть ребер</a:t>
            </a:r>
            <a:r>
              <a:rPr lang="en-US" altLang="ru-RU" dirty="0"/>
              <a:t> </a:t>
            </a:r>
            <a:r>
              <a:rPr lang="ru-RU" altLang="ru-RU" dirty="0"/>
              <a:t>нужно отсекать</a:t>
            </a:r>
            <a:r>
              <a:rPr lang="en-US" altLang="ru-RU" dirty="0"/>
              <a:t> </a:t>
            </a:r>
            <a:r>
              <a:rPr lang="ru-RU" altLang="ru-RU" dirty="0"/>
              <a:t>плоскостями от вершин тетраэдра, чтобы полученный многогранник был полуправильным, называемым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усеченный тетраэдр</a:t>
            </a:r>
            <a:r>
              <a:rPr lang="ru-RU" altLang="ru-RU" dirty="0">
                <a:solidFill>
                  <a:srgbClr val="FF3300"/>
                </a:solidFill>
              </a:rPr>
              <a:t>?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endParaRPr lang="ru-RU" altLang="ru-RU" dirty="0">
              <a:solidFill>
                <a:schemeClr val="accent1"/>
              </a:solidFill>
            </a:endParaRPr>
          </a:p>
        </p:txBody>
      </p:sp>
      <p:pic>
        <p:nvPicPr>
          <p:cNvPr id="219141" name="Picture 5">
            <a:extLst>
              <a:ext uri="{FF2B5EF4-FFF2-40B4-BE49-F238E27FC236}">
                <a16:creationId xmlns:a16="http://schemas.microsoft.com/office/drawing/2014/main" id="{9AB5F6F0-21BB-477B-B8AC-38D66783A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02617"/>
            <a:ext cx="6705600" cy="302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2" name="Text Box 6">
            <a:extLst>
              <a:ext uri="{FF2B5EF4-FFF2-40B4-BE49-F238E27FC236}">
                <a16:creationId xmlns:a16="http://schemas.microsoft.com/office/drawing/2014/main" id="{993351D0-F8C8-4882-A120-5DAB68B59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94928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Ответ.</a:t>
            </a:r>
            <a:r>
              <a:rPr lang="ru-RU" altLang="ru-RU" dirty="0"/>
              <a:t> 1</a:t>
            </a:r>
            <a:r>
              <a:rPr lang="en-US" altLang="ru-RU" dirty="0"/>
              <a:t>/3.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1518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49E639F3-F962-4F2D-8C0A-5620485A38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Курносый додекаэдр</a:t>
            </a:r>
          </a:p>
        </p:txBody>
      </p:sp>
      <p:sp>
        <p:nvSpPr>
          <p:cNvPr id="229379" name="Text Box 3">
            <a:extLst>
              <a:ext uri="{FF2B5EF4-FFF2-40B4-BE49-F238E27FC236}">
                <a16:creationId xmlns:a16="http://schemas.microsoft.com/office/drawing/2014/main" id="{7EC3F5B5-0B8E-41AB-B410-5E5FB7A59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Последний многогранник Архимеда называется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курносый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(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плосконосый</a:t>
            </a:r>
            <a:r>
              <a:rPr lang="ru-RU" altLang="ru-RU" dirty="0">
                <a:cs typeface="Times New Roman" panose="02020603050405020304" pitchFamily="18" charset="0"/>
              </a:rPr>
              <a:t>)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додекаэдр</a:t>
            </a:r>
            <a:r>
              <a:rPr lang="ru-RU" altLang="ru-RU" dirty="0"/>
              <a:t>. Его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поверхность </a:t>
            </a:r>
            <a:r>
              <a:rPr lang="ru-RU" altLang="ru-RU" dirty="0">
                <a:cs typeface="Times New Roman" panose="02020603050405020304" pitchFamily="18" charset="0"/>
              </a:rPr>
              <a:t>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из граней додекаэдра, окруженных правильными треугольниками.</a:t>
            </a:r>
          </a:p>
        </p:txBody>
      </p:sp>
      <p:pic>
        <p:nvPicPr>
          <p:cNvPr id="229381" name="Picture 5">
            <a:extLst>
              <a:ext uri="{FF2B5EF4-FFF2-40B4-BE49-F238E27FC236}">
                <a16:creationId xmlns:a16="http://schemas.microsoft.com/office/drawing/2014/main" id="{769F52F9-D3C0-41BC-B397-D4E97C875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4191000" cy="412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45BAC39-C191-4868-8AAF-DC0E162F78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20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A5AF68E6-1D03-4B5F-AAB0-DF8B3E55B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 каких граней 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</a:t>
            </a:r>
            <a:r>
              <a:rPr lang="ru-RU" altLang="ru-RU" dirty="0"/>
              <a:t>курносый додекаэдр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  <a:r>
              <a:rPr lang="ru-RU" altLang="ru-RU" dirty="0"/>
              <a:t> Сколько у него вершин (В), ребер (Р) и граней (Г)?</a:t>
            </a:r>
          </a:p>
        </p:txBody>
      </p:sp>
      <p:sp>
        <p:nvSpPr>
          <p:cNvPr id="103428" name="Text Box 4">
            <a:extLst>
              <a:ext uri="{FF2B5EF4-FFF2-40B4-BE49-F238E27FC236}">
                <a16:creationId xmlns:a16="http://schemas.microsoft.com/office/drawing/2014/main" id="{C4D39E12-9AC3-480D-8745-02207D649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05576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Ответ: </a:t>
            </a:r>
            <a:r>
              <a:rPr lang="ru-RU" altLang="ru-RU" dirty="0"/>
              <a:t>Двенадцать пятиугольных и восемьдесят треугольных  граней</a:t>
            </a:r>
            <a:r>
              <a:rPr lang="en-US" altLang="ru-RU" dirty="0"/>
              <a:t>;</a:t>
            </a:r>
            <a:endParaRPr lang="ru-RU" altLang="ru-RU" dirty="0"/>
          </a:p>
        </p:txBody>
      </p:sp>
      <p:pic>
        <p:nvPicPr>
          <p:cNvPr id="36869" name="Picture 6" descr="C:\Documents and Settings\Администратор\Мои документы\PICTURE\Maple\ПолупрМног\SnabDod.bmp">
            <a:extLst>
              <a:ext uri="{FF2B5EF4-FFF2-40B4-BE49-F238E27FC236}">
                <a16:creationId xmlns:a16="http://schemas.microsoft.com/office/drawing/2014/main" id="{5E30CF3E-A40C-46EF-898B-6F79C5243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31242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E2865D78-7076-486C-B4D5-25E52BBCE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5316179"/>
            <a:ext cx="22322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/>
              <a:t>В = 60, 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314B878-911B-4F7C-AF7D-1B669A0B6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824" y="5316179"/>
            <a:ext cx="23271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/>
              <a:t>Р = 150,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B32BE57-95E1-46E7-9EEA-BD5B6FE62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891" y="5316178"/>
            <a:ext cx="23271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/>
              <a:t>Г = 92.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  <p:bldP spid="6" grpId="0" autoUpdateAnimBg="0"/>
      <p:bldP spid="7" grpId="0" autoUpdateAnimBg="0"/>
      <p:bldP spid="8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97675F00-3C9F-4D01-BF4A-A482BBE44C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77827" name="Text Box 3">
            <a:extLst>
              <a:ext uri="{FF2B5EF4-FFF2-40B4-BE49-F238E27FC236}">
                <a16:creationId xmlns:a16="http://schemas.microsoft.com/office/drawing/2014/main" id="{B2ED1429-1D97-43C5-A527-C3FE79AC7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Как курносый додекаэдр можно получить из </a:t>
            </a:r>
            <a:r>
              <a:rPr lang="ru-RU" altLang="ru-RU" dirty="0" err="1"/>
              <a:t>ромбоикосододекаэдра</a:t>
            </a:r>
            <a:r>
              <a:rPr lang="ru-RU" altLang="ru-RU" dirty="0"/>
              <a:t>?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6" name="Picture 6" descr="C:\Documents and Settings\Администратор\Мои документы\PICTURE\Maple\ПолупрМног\SnabDod.bmp">
            <a:extLst>
              <a:ext uri="{FF2B5EF4-FFF2-40B4-BE49-F238E27FC236}">
                <a16:creationId xmlns:a16="http://schemas.microsoft.com/office/drawing/2014/main" id="{A5883C55-1910-478D-BCF7-9D1770752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02" y="1751756"/>
            <a:ext cx="3620197" cy="356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Documents and Settings\Администратор\Мои документы\PICTURE\Maple\ПолупрМног\BiIcosDod.bmp">
            <a:extLst>
              <a:ext uri="{FF2B5EF4-FFF2-40B4-BE49-F238E27FC236}">
                <a16:creationId xmlns:a16="http://schemas.microsoft.com/office/drawing/2014/main" id="{B6A36289-B71B-45CF-A675-185A2E855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75553"/>
            <a:ext cx="3620616" cy="359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4720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Text Box 3">
            <a:extLst>
              <a:ext uri="{FF2B5EF4-FFF2-40B4-BE49-F238E27FC236}">
                <a16:creationId xmlns:a16="http://schemas.microsoft.com/office/drawing/2014/main" id="{7EC3F5B5-0B8E-41AB-B410-5E5FB7A59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99392"/>
            <a:ext cx="90678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 Курносый додекаэдр </a:t>
            </a:r>
            <a:r>
              <a:rPr lang="ru-RU" altLang="ru-RU" dirty="0">
                <a:latin typeface="+mj-lt"/>
              </a:rPr>
              <a:t>можно получить в программе </a:t>
            </a:r>
            <a:r>
              <a:rPr lang="en-US" altLang="ru-RU" dirty="0">
                <a:latin typeface="+mj-lt"/>
              </a:rPr>
              <a:t>GeoGebra</a:t>
            </a:r>
            <a:r>
              <a:rPr lang="ru-RU" altLang="ru-RU" dirty="0">
                <a:latin typeface="+mj-lt"/>
              </a:rPr>
              <a:t>.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Для этого рассмотрим </a:t>
            </a:r>
            <a:r>
              <a:rPr lang="ru-RU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ромбоикосододекаэдр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Вместо квадратов, называемых ромбами, построим прямоугольные треугольники. Будем поворачивать пятиугольники вокруг прямых, проходящих через их центры, и перпендикулярные их плоскостям. Меняя угол поворота, можно добиться, чтобы прямоугольные треугольники стали правильными треугольниками. В результате получим искомый курносый додекаэдр.</a:t>
            </a:r>
            <a:endParaRPr lang="ru-RU" altLang="ru-RU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8A9796-7A7D-0A50-30E1-B21577206E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40968"/>
            <a:ext cx="3330652" cy="32460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6D6D7D-1982-38C5-580C-DD5569D19E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47596"/>
            <a:ext cx="3575960" cy="353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102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0829F2D3-4A13-46AC-8F59-2189951665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30</a:t>
            </a: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DD1592B3-179D-495F-BF22-C04DBF846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Укажите номер многогранника, развертка которого изображена на рисунке.</a:t>
            </a:r>
            <a:r>
              <a:rPr lang="ru-RU" altLang="ru-RU"/>
              <a:t> </a:t>
            </a:r>
          </a:p>
        </p:txBody>
      </p:sp>
      <p:sp>
        <p:nvSpPr>
          <p:cNvPr id="306180" name="Text Box 4">
            <a:extLst>
              <a:ext uri="{FF2B5EF4-FFF2-40B4-BE49-F238E27FC236}">
                <a16:creationId xmlns:a16="http://schemas.microsoft.com/office/drawing/2014/main" id="{EA22CAD8-910E-4849-8D51-22629147D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1.</a:t>
            </a:r>
          </a:p>
        </p:txBody>
      </p:sp>
      <p:pic>
        <p:nvPicPr>
          <p:cNvPr id="39941" name="Picture 6">
            <a:extLst>
              <a:ext uri="{FF2B5EF4-FFF2-40B4-BE49-F238E27FC236}">
                <a16:creationId xmlns:a16="http://schemas.microsoft.com/office/drawing/2014/main" id="{0DFB5F57-F3D4-47D0-A722-A17DEC065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5257800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7">
            <a:extLst>
              <a:ext uri="{FF2B5EF4-FFF2-40B4-BE49-F238E27FC236}">
                <a16:creationId xmlns:a16="http://schemas.microsoft.com/office/drawing/2014/main" id="{F3EEC554-FDB2-4BED-81C3-8AF60C185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648200"/>
            <a:ext cx="501650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0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DFB78521-95A9-494B-996D-AE4E603F39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31</a:t>
            </a: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71601E14-24CC-4527-8593-81536176A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Укажите номер многогранника, развертка которого изображена на рисунке.</a:t>
            </a:r>
            <a:r>
              <a:rPr lang="ru-RU" altLang="ru-RU"/>
              <a:t> </a:t>
            </a:r>
          </a:p>
        </p:txBody>
      </p:sp>
      <p:sp>
        <p:nvSpPr>
          <p:cNvPr id="308228" name="Text Box 4">
            <a:extLst>
              <a:ext uri="{FF2B5EF4-FFF2-40B4-BE49-F238E27FC236}">
                <a16:creationId xmlns:a16="http://schemas.microsoft.com/office/drawing/2014/main" id="{01C70F0D-FF4E-49D1-9AA2-C4C2557EE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3.</a:t>
            </a:r>
          </a:p>
        </p:txBody>
      </p:sp>
      <p:pic>
        <p:nvPicPr>
          <p:cNvPr id="40965" name="Picture 8">
            <a:extLst>
              <a:ext uri="{FF2B5EF4-FFF2-40B4-BE49-F238E27FC236}">
                <a16:creationId xmlns:a16="http://schemas.microsoft.com/office/drawing/2014/main" id="{EFAF7E67-71E1-4CC9-B10B-D32DBE8CD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14400"/>
            <a:ext cx="47244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9">
            <a:extLst>
              <a:ext uri="{FF2B5EF4-FFF2-40B4-BE49-F238E27FC236}">
                <a16:creationId xmlns:a16="http://schemas.microsoft.com/office/drawing/2014/main" id="{C0A6E279-35C7-42C0-B539-811B477B5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65600"/>
            <a:ext cx="42672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8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FEAF8042-8366-4554-86A0-DFC57D7E3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32</a:t>
            </a: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9CA7C58F-CACA-4701-A9FE-EFE166465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Укажите номер многогранника, развертка которого изображена на рисунке.</a:t>
            </a:r>
            <a:r>
              <a:rPr lang="ru-RU" altLang="ru-RU"/>
              <a:t> </a:t>
            </a:r>
          </a:p>
        </p:txBody>
      </p:sp>
      <p:sp>
        <p:nvSpPr>
          <p:cNvPr id="310276" name="Text Box 4">
            <a:extLst>
              <a:ext uri="{FF2B5EF4-FFF2-40B4-BE49-F238E27FC236}">
                <a16:creationId xmlns:a16="http://schemas.microsoft.com/office/drawing/2014/main" id="{D84C29F6-C121-47BA-8E5E-888F18751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2.</a:t>
            </a:r>
          </a:p>
        </p:txBody>
      </p:sp>
      <p:pic>
        <p:nvPicPr>
          <p:cNvPr id="41989" name="Picture 7">
            <a:extLst>
              <a:ext uri="{FF2B5EF4-FFF2-40B4-BE49-F238E27FC236}">
                <a16:creationId xmlns:a16="http://schemas.microsoft.com/office/drawing/2014/main" id="{EE1911BB-4E53-4833-A224-6F0C04530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8006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8">
            <a:extLst>
              <a:ext uri="{FF2B5EF4-FFF2-40B4-BE49-F238E27FC236}">
                <a16:creationId xmlns:a16="http://schemas.microsoft.com/office/drawing/2014/main" id="{B769ECB9-2CB4-460E-A783-3EF1F5E84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4038600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6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B7F8473D-5BE1-4B5B-933E-0B1D6806D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33</a:t>
            </a: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3E7A6E4F-6A34-44AA-A867-0F0B0957E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Укажите номер многогранника, развертка которого изображена на рисунке.</a:t>
            </a:r>
            <a:r>
              <a:rPr lang="ru-RU" altLang="ru-RU"/>
              <a:t> </a:t>
            </a:r>
          </a:p>
        </p:txBody>
      </p:sp>
      <p:sp>
        <p:nvSpPr>
          <p:cNvPr id="312324" name="Text Box 4">
            <a:extLst>
              <a:ext uri="{FF2B5EF4-FFF2-40B4-BE49-F238E27FC236}">
                <a16:creationId xmlns:a16="http://schemas.microsoft.com/office/drawing/2014/main" id="{07A00BAE-1ECC-4BB6-B413-CF7E95CC6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5.</a:t>
            </a:r>
          </a:p>
        </p:txBody>
      </p:sp>
      <p:pic>
        <p:nvPicPr>
          <p:cNvPr id="43013" name="Picture 7">
            <a:extLst>
              <a:ext uri="{FF2B5EF4-FFF2-40B4-BE49-F238E27FC236}">
                <a16:creationId xmlns:a16="http://schemas.microsoft.com/office/drawing/2014/main" id="{C88D378C-AD9A-478F-8070-5794E8A7D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5105400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8">
            <a:extLst>
              <a:ext uri="{FF2B5EF4-FFF2-40B4-BE49-F238E27FC236}">
                <a16:creationId xmlns:a16="http://schemas.microsoft.com/office/drawing/2014/main" id="{E6E73034-78FF-4280-BE4B-96EFEE75A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9624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4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0E9B4BE3-B83E-4404-B66C-18FFABB229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34</a:t>
            </a: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51821EAA-910A-40AF-BA92-1E496AABC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Укажите номер многогранника, развертка которого изображена на рисунке.</a:t>
            </a:r>
            <a:r>
              <a:rPr lang="ru-RU" altLang="ru-RU"/>
              <a:t> </a:t>
            </a:r>
          </a:p>
        </p:txBody>
      </p:sp>
      <p:sp>
        <p:nvSpPr>
          <p:cNvPr id="314372" name="Text Box 4">
            <a:extLst>
              <a:ext uri="{FF2B5EF4-FFF2-40B4-BE49-F238E27FC236}">
                <a16:creationId xmlns:a16="http://schemas.microsoft.com/office/drawing/2014/main" id="{455075A9-6787-4C7D-936C-9601465A2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4.</a:t>
            </a:r>
          </a:p>
        </p:txBody>
      </p:sp>
      <p:pic>
        <p:nvPicPr>
          <p:cNvPr id="44037" name="Picture 7">
            <a:extLst>
              <a:ext uri="{FF2B5EF4-FFF2-40B4-BE49-F238E27FC236}">
                <a16:creationId xmlns:a16="http://schemas.microsoft.com/office/drawing/2014/main" id="{5C42DB06-7595-4DFF-B2A0-65FFDEC77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48006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8">
            <a:extLst>
              <a:ext uri="{FF2B5EF4-FFF2-40B4-BE49-F238E27FC236}">
                <a16:creationId xmlns:a16="http://schemas.microsoft.com/office/drawing/2014/main" id="{3252032B-6902-47E1-BE49-B0A93D27C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22750"/>
            <a:ext cx="47244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2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Text Box 3">
            <a:extLst>
              <a:ext uri="{FF2B5EF4-FFF2-40B4-BE49-F238E27FC236}">
                <a16:creationId xmlns:a16="http://schemas.microsoft.com/office/drawing/2014/main" id="{5AA1D8D1-FC59-47D6-9B24-D5B2581AF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Развертка какого полуправильного многогранника изображена на рисунке?</a:t>
            </a:r>
          </a:p>
        </p:txBody>
      </p:sp>
      <p:sp>
        <p:nvSpPr>
          <p:cNvPr id="212996" name="Text Box 4">
            <a:extLst>
              <a:ext uri="{FF2B5EF4-FFF2-40B4-BE49-F238E27FC236}">
                <a16:creationId xmlns:a16="http://schemas.microsoft.com/office/drawing/2014/main" id="{A2D3A8D6-E1CA-43F2-9760-8D3FA7D66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4864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Усеченный икосаэдр</a:t>
            </a:r>
            <a:r>
              <a:rPr lang="ru-RU" altLang="ru-RU"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212997" name="Object 5">
            <a:extLst>
              <a:ext uri="{FF2B5EF4-FFF2-40B4-BE49-F238E27FC236}">
                <a16:creationId xmlns:a16="http://schemas.microsoft.com/office/drawing/2014/main" id="{941C56BF-CF20-4C80-9196-0F9DF07AE7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50988" y="1600200"/>
          <a:ext cx="6040437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6039693" imgH="3657143" progId="Paint.Picture">
                  <p:embed/>
                </p:oleObj>
              </mc:Choice>
              <mc:Fallback>
                <p:oleObj name="Точечный рисунок" r:id="rId3" imgW="6039693" imgH="3657143" progId="Paint.Picture">
                  <p:embed/>
                  <p:pic>
                    <p:nvPicPr>
                      <p:cNvPr id="212997" name="Object 5">
                        <a:extLst>
                          <a:ext uri="{FF2B5EF4-FFF2-40B4-BE49-F238E27FC236}">
                            <a16:creationId xmlns:a16="http://schemas.microsoft.com/office/drawing/2014/main" id="{941C56BF-CF20-4C80-9196-0F9DF07AE7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1600200"/>
                        <a:ext cx="6040437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CC6A406A-E6C2-D072-ACEB-5E47F31F8A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3</a:t>
            </a:r>
            <a:r>
              <a:rPr lang="en-US" altLang="ru-RU" sz="2800" dirty="0">
                <a:solidFill>
                  <a:srgbClr val="FF3300"/>
                </a:solidFill>
              </a:rPr>
              <a:t>5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>
            <a:extLst>
              <a:ext uri="{FF2B5EF4-FFF2-40B4-BE49-F238E27FC236}">
                <a16:creationId xmlns:a16="http://schemas.microsoft.com/office/drawing/2014/main" id="{BA2A0DC5-0AB4-49B4-9464-86EDBDB2A9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20483" name="Text Box 1027">
            <a:extLst>
              <a:ext uri="{FF2B5EF4-FFF2-40B4-BE49-F238E27FC236}">
                <a16:creationId xmlns:a16="http://schemas.microsoft.com/office/drawing/2014/main" id="{1B39C15D-BEEE-4CC7-8386-53A827D14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 каких граней 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усеченный тетраэдр?</a:t>
            </a:r>
            <a:r>
              <a:rPr lang="ru-RU" altLang="ru-RU" dirty="0"/>
              <a:t> Сколько у него вершин (В), ребер (Р) и граней (Г)?</a:t>
            </a:r>
          </a:p>
        </p:txBody>
      </p:sp>
      <p:pic>
        <p:nvPicPr>
          <p:cNvPr id="20484" name="Picture 1028" descr="C:\Documents and Settings\Администратор\Мои документы\PICTURE\Maple\ПолупрМног\TrTetr.bmp">
            <a:extLst>
              <a:ext uri="{FF2B5EF4-FFF2-40B4-BE49-F238E27FC236}">
                <a16:creationId xmlns:a16="http://schemas.microsoft.com/office/drawing/2014/main" id="{796A3C82-18DF-4205-9C3A-B32949BC2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4770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5" name="Text Box 1029">
            <a:extLst>
              <a:ext uri="{FF2B5EF4-FFF2-40B4-BE49-F238E27FC236}">
                <a16:creationId xmlns:a16="http://schemas.microsoft.com/office/drawing/2014/main" id="{0B27E37C-6543-4B98-9EEE-6DAEC0BC3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4653136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Ответ: </a:t>
            </a:r>
            <a:r>
              <a:rPr lang="ru-RU" altLang="ru-RU" dirty="0"/>
              <a:t>Четыре шестиугольных и четыре треугольных граней.</a:t>
            </a:r>
          </a:p>
        </p:txBody>
      </p:sp>
      <p:sp>
        <p:nvSpPr>
          <p:cNvPr id="6" name="Text Box 1029">
            <a:extLst>
              <a:ext uri="{FF2B5EF4-FFF2-40B4-BE49-F238E27FC236}">
                <a16:creationId xmlns:a16="http://schemas.microsoft.com/office/drawing/2014/main" id="{5178E082-F25E-475D-88A0-D2F63B946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484133"/>
            <a:ext cx="20882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/>
              <a:t>В = 12</a:t>
            </a:r>
          </a:p>
        </p:txBody>
      </p:sp>
      <p:sp>
        <p:nvSpPr>
          <p:cNvPr id="7" name="Text Box 1029">
            <a:extLst>
              <a:ext uri="{FF2B5EF4-FFF2-40B4-BE49-F238E27FC236}">
                <a16:creationId xmlns:a16="http://schemas.microsoft.com/office/drawing/2014/main" id="{7C44D758-1C1E-4D65-AC19-CB4837A14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5484133"/>
            <a:ext cx="21602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dirty="0"/>
              <a:t>Р = 18.</a:t>
            </a:r>
          </a:p>
        </p:txBody>
      </p:sp>
      <p:sp>
        <p:nvSpPr>
          <p:cNvPr id="8" name="Text Box 1029">
            <a:extLst>
              <a:ext uri="{FF2B5EF4-FFF2-40B4-BE49-F238E27FC236}">
                <a16:creationId xmlns:a16="http://schemas.microsoft.com/office/drawing/2014/main" id="{AA5860DC-A54A-4A12-9A1E-507FA670C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5470979"/>
            <a:ext cx="19442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/>
              <a:t>Г = 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 autoUpdateAnimBg="0"/>
      <p:bldP spid="6" grpId="0" autoUpdateAnimBg="0"/>
      <p:bldP spid="7" grpId="0" autoUpdateAnimBg="0"/>
      <p:bldP spid="8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Text Box 3">
            <a:extLst>
              <a:ext uri="{FF2B5EF4-FFF2-40B4-BE49-F238E27FC236}">
                <a16:creationId xmlns:a16="http://schemas.microsoft.com/office/drawing/2014/main" id="{9E93A6EE-361D-446B-9D88-533A1FE2A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Развертка какого полуправильного многогранника изображена на рисунке?</a:t>
            </a:r>
          </a:p>
        </p:txBody>
      </p:sp>
      <p:sp>
        <p:nvSpPr>
          <p:cNvPr id="215044" name="Text Box 4">
            <a:extLst>
              <a:ext uri="{FF2B5EF4-FFF2-40B4-BE49-F238E27FC236}">
                <a16:creationId xmlns:a16="http://schemas.microsoft.com/office/drawing/2014/main" id="{08CA2313-D856-463D-A520-96D99BC8F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4864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Усеченный додекаэдр</a:t>
            </a:r>
            <a:r>
              <a:rPr lang="ru-RU" altLang="ru-RU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15045" name="Picture 5">
            <a:extLst>
              <a:ext uri="{FF2B5EF4-FFF2-40B4-BE49-F238E27FC236}">
                <a16:creationId xmlns:a16="http://schemas.microsoft.com/office/drawing/2014/main" id="{7707B3FA-A431-4A9E-9D14-8A48EACBA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6581775" cy="36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313BF3E-C90C-9C37-44B0-A56D560535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3</a:t>
            </a:r>
            <a:r>
              <a:rPr lang="en-US" altLang="ru-RU" sz="2800" dirty="0">
                <a:solidFill>
                  <a:srgbClr val="FF3300"/>
                </a:solidFill>
              </a:rPr>
              <a:t>6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Text Box 3">
            <a:extLst>
              <a:ext uri="{FF2B5EF4-FFF2-40B4-BE49-F238E27FC236}">
                <a16:creationId xmlns:a16="http://schemas.microsoft.com/office/drawing/2014/main" id="{9E93A6EE-361D-446B-9D88-533A1FE2A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Какое наименьшее число красок потребуется для правильной раскраски граней </a:t>
            </a:r>
            <a:r>
              <a:rPr lang="en-US" altLang="ru-RU" sz="2800" i="1" dirty="0"/>
              <a:t>n</a:t>
            </a:r>
            <a:r>
              <a:rPr lang="ru-RU" altLang="ru-RU" sz="2800" dirty="0"/>
              <a:t>-угольной: а) призмы; б) </a:t>
            </a:r>
            <a:r>
              <a:rPr lang="ru-RU" altLang="ru-RU" sz="2800" dirty="0" err="1"/>
              <a:t>антипризмы</a:t>
            </a:r>
            <a:r>
              <a:rPr lang="ru-RU" altLang="ru-RU" sz="2800" dirty="0"/>
              <a:t>?</a:t>
            </a:r>
          </a:p>
        </p:txBody>
      </p:sp>
      <p:sp>
        <p:nvSpPr>
          <p:cNvPr id="215044" name="Text Box 4">
            <a:extLst>
              <a:ext uri="{FF2B5EF4-FFF2-40B4-BE49-F238E27FC236}">
                <a16:creationId xmlns:a16="http://schemas.microsoft.com/office/drawing/2014/main" id="{08CA2313-D856-463D-A520-96D99BC8F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4864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 </a:t>
            </a:r>
            <a:r>
              <a:rPr lang="ru-RU" altLang="ru-RU" dirty="0"/>
              <a:t>а) 3, если </a:t>
            </a:r>
            <a:r>
              <a:rPr lang="en-US" altLang="ru-RU" i="1" dirty="0"/>
              <a:t>n</a:t>
            </a:r>
            <a:r>
              <a:rPr lang="ru-RU" altLang="ru-RU" dirty="0"/>
              <a:t> чётно; 4, если </a:t>
            </a:r>
            <a:r>
              <a:rPr lang="en-US" altLang="ru-RU" i="1" dirty="0"/>
              <a:t>n </a:t>
            </a:r>
            <a:r>
              <a:rPr lang="ru-RU" altLang="ru-RU" dirty="0"/>
              <a:t>нечётно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313BF3E-C90C-9C37-44B0-A56D560535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3</a:t>
            </a:r>
            <a:r>
              <a:rPr lang="en-US" altLang="ru-RU" sz="2800" dirty="0">
                <a:solidFill>
                  <a:srgbClr val="FF3300"/>
                </a:solidFill>
              </a:rPr>
              <a:t>6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graphicFrame>
        <p:nvGraphicFramePr>
          <p:cNvPr id="3" name="Object 209">
            <a:extLst>
              <a:ext uri="{FF2B5EF4-FFF2-40B4-BE49-F238E27FC236}">
                <a16:creationId xmlns:a16="http://schemas.microsoft.com/office/drawing/2014/main" id="{59356668-F5C4-6E0E-2AB5-2A37DF8501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954724"/>
              </p:ext>
            </p:extLst>
          </p:nvPr>
        </p:nvGraphicFramePr>
        <p:xfrm>
          <a:off x="611560" y="1994595"/>
          <a:ext cx="3736975" cy="303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3847619" imgH="3123810" progId="Paint.Picture">
                  <p:embed/>
                </p:oleObj>
              </mc:Choice>
              <mc:Fallback>
                <p:oleObj name="Точечный рисунок" r:id="rId3" imgW="3847619" imgH="3123810" progId="Paint.Picture">
                  <p:embed/>
                  <p:pic>
                    <p:nvPicPr>
                      <p:cNvPr id="2257" name="Object 209">
                        <a:extLst>
                          <a:ext uri="{FF2B5EF4-FFF2-40B4-BE49-F238E27FC236}">
                            <a16:creationId xmlns:a16="http://schemas.microsoft.com/office/drawing/2014/main" id="{3D306749-A80B-439D-93A1-4838B9DB05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994595"/>
                        <a:ext cx="3736975" cy="303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11">
            <a:extLst>
              <a:ext uri="{FF2B5EF4-FFF2-40B4-BE49-F238E27FC236}">
                <a16:creationId xmlns:a16="http://schemas.microsoft.com/office/drawing/2014/main" id="{3801A838-B29D-B5BE-E2B4-1D37BC7D12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441744"/>
              </p:ext>
            </p:extLst>
          </p:nvPr>
        </p:nvGraphicFramePr>
        <p:xfrm>
          <a:off x="4708898" y="2202558"/>
          <a:ext cx="3400425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5" imgW="3467584" imgH="2704762" progId="Paint.Picture">
                  <p:embed/>
                </p:oleObj>
              </mc:Choice>
              <mc:Fallback>
                <p:oleObj name="Точечный рисунок" r:id="rId5" imgW="3467584" imgH="2704762" progId="Paint.Picture">
                  <p:embed/>
                  <p:pic>
                    <p:nvPicPr>
                      <p:cNvPr id="2259" name="Object 211">
                        <a:extLst>
                          <a:ext uri="{FF2B5EF4-FFF2-40B4-BE49-F238E27FC236}">
                            <a16:creationId xmlns:a16="http://schemas.microsoft.com/office/drawing/2014/main" id="{EBCE306E-B6FC-447F-9EE6-485C051C87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8898" y="2202558"/>
                        <a:ext cx="3400425" cy="265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>
            <a:extLst>
              <a:ext uri="{FF2B5EF4-FFF2-40B4-BE49-F238E27FC236}">
                <a16:creationId xmlns:a16="http://schemas.microsoft.com/office/drawing/2014/main" id="{043ED71D-581E-3244-15A7-CFBB6209A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95769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/>
              <a:t>	б) 2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9759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autoUpdateAnimBg="0"/>
      <p:bldP spid="5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Text Box 3">
            <a:extLst>
              <a:ext uri="{FF2B5EF4-FFF2-40B4-BE49-F238E27FC236}">
                <a16:creationId xmlns:a16="http://schemas.microsoft.com/office/drawing/2014/main" id="{9E93A6EE-361D-446B-9D88-533A1FE2A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024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Какое наименьшее число красок потребуется для правильной раскраски граней усечённого: а) тетраэдра; б) куба; в) октаэдра; г) икосаэдра; д) додекаэдра?</a:t>
            </a:r>
          </a:p>
        </p:txBody>
      </p:sp>
      <p:sp>
        <p:nvSpPr>
          <p:cNvPr id="215044" name="Text Box 4">
            <a:extLst>
              <a:ext uri="{FF2B5EF4-FFF2-40B4-BE49-F238E27FC236}">
                <a16:creationId xmlns:a16="http://schemas.microsoft.com/office/drawing/2014/main" id="{08CA2313-D856-463D-A520-96D99BC8F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34" y="5997406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 </a:t>
            </a:r>
            <a:r>
              <a:rPr lang="ru-RU" altLang="ru-RU" dirty="0"/>
              <a:t>а) 4; б) 4; в) 3; г) 4; д) 4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313BF3E-C90C-9C37-44B0-A56D560535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37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0C5B0E-9207-C70D-C11B-723825082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944" y="1829019"/>
            <a:ext cx="1976329" cy="18363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57F18F-6DB6-D82A-3176-3464C3982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1829019"/>
            <a:ext cx="2080576" cy="19991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B513D8-A0CC-2E60-C489-AB670AF99C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2108" y="3828181"/>
            <a:ext cx="2166600" cy="21241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FAE45E-7FBB-ADF1-1C23-F318CE5EE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5959" y="3840800"/>
            <a:ext cx="2244290" cy="20381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9E951B-A3E1-2285-F4E2-00CD539298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4034" y="1851311"/>
            <a:ext cx="2166600" cy="195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1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Text Box 3">
            <a:extLst>
              <a:ext uri="{FF2B5EF4-FFF2-40B4-BE49-F238E27FC236}">
                <a16:creationId xmlns:a16="http://schemas.microsoft.com/office/drawing/2014/main" id="{9E93A6EE-361D-446B-9D88-533A1FE2A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024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Какое наименьшее число красок потребуется для правильной раскраски граней: а) </a:t>
            </a:r>
            <a:r>
              <a:rPr lang="ru-RU" altLang="ru-RU" sz="2800" dirty="0" err="1"/>
              <a:t>кубооктаэдра</a:t>
            </a:r>
            <a:r>
              <a:rPr lang="ru-RU" altLang="ru-RU" sz="2800" dirty="0"/>
              <a:t>; б) </a:t>
            </a:r>
            <a:r>
              <a:rPr lang="ru-RU" altLang="ru-RU" sz="2800" dirty="0" err="1"/>
              <a:t>икосододекаэдра</a:t>
            </a:r>
            <a:r>
              <a:rPr lang="ru-RU" altLang="ru-RU" sz="2800" dirty="0"/>
              <a:t>?</a:t>
            </a:r>
          </a:p>
        </p:txBody>
      </p:sp>
      <p:sp>
        <p:nvSpPr>
          <p:cNvPr id="215044" name="Text Box 4">
            <a:extLst>
              <a:ext uri="{FF2B5EF4-FFF2-40B4-BE49-F238E27FC236}">
                <a16:creationId xmlns:a16="http://schemas.microsoft.com/office/drawing/2014/main" id="{08CA2313-D856-463D-A520-96D99BC8F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34" y="5997406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 </a:t>
            </a:r>
            <a:r>
              <a:rPr lang="ru-RU" altLang="ru-RU" dirty="0"/>
              <a:t>а) 2; б) 2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313BF3E-C90C-9C37-44B0-A56D560535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38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300A2A-23BB-BCDE-56BA-AB509E138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645" y="2060848"/>
            <a:ext cx="3168352" cy="31683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301A9FF-8849-9005-8A93-D00F910D2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204864"/>
            <a:ext cx="3262771" cy="282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1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Text Box 3">
            <a:extLst>
              <a:ext uri="{FF2B5EF4-FFF2-40B4-BE49-F238E27FC236}">
                <a16:creationId xmlns:a16="http://schemas.microsoft.com/office/drawing/2014/main" id="{9E93A6EE-361D-446B-9D88-533A1FE2A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024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Какое наименьшее число красок потребуется для правильной раскраски граней усечённого: а) </a:t>
            </a:r>
            <a:r>
              <a:rPr lang="ru-RU" altLang="ru-RU" sz="2800" dirty="0" err="1"/>
              <a:t>кубооктаэдра</a:t>
            </a:r>
            <a:r>
              <a:rPr lang="ru-RU" altLang="ru-RU" sz="2800" dirty="0"/>
              <a:t>; б) </a:t>
            </a:r>
            <a:r>
              <a:rPr lang="ru-RU" altLang="ru-RU" sz="2800" dirty="0" err="1"/>
              <a:t>икосододекаэдра</a:t>
            </a:r>
            <a:r>
              <a:rPr lang="ru-RU" altLang="ru-RU" sz="2800" dirty="0"/>
              <a:t>?</a:t>
            </a:r>
          </a:p>
        </p:txBody>
      </p:sp>
      <p:sp>
        <p:nvSpPr>
          <p:cNvPr id="215044" name="Text Box 4">
            <a:extLst>
              <a:ext uri="{FF2B5EF4-FFF2-40B4-BE49-F238E27FC236}">
                <a16:creationId xmlns:a16="http://schemas.microsoft.com/office/drawing/2014/main" id="{08CA2313-D856-463D-A520-96D99BC8F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34" y="5997406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 </a:t>
            </a:r>
            <a:r>
              <a:rPr lang="ru-RU" altLang="ru-RU" dirty="0"/>
              <a:t>а) 3; б) 3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313BF3E-C90C-9C37-44B0-A56D560535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38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1B60F2-63BC-1D47-BF75-DA74FC04C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150639"/>
            <a:ext cx="3168353" cy="29887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8A5ED4-2242-A5A3-F31A-08B6EC2BA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335" y="2075701"/>
            <a:ext cx="3092978" cy="302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9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Text Box 3">
            <a:extLst>
              <a:ext uri="{FF2B5EF4-FFF2-40B4-BE49-F238E27FC236}">
                <a16:creationId xmlns:a16="http://schemas.microsoft.com/office/drawing/2014/main" id="{9E93A6EE-361D-446B-9D88-533A1FE2A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024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Какое наименьшее число красок потребуется для правильной раскраски граней: а) </a:t>
            </a:r>
            <a:r>
              <a:rPr lang="ru-RU" altLang="ru-RU" sz="2800" dirty="0" err="1"/>
              <a:t>ромбокубооктаэдра</a:t>
            </a:r>
            <a:r>
              <a:rPr lang="ru-RU" altLang="ru-RU" sz="2800" dirty="0"/>
              <a:t>; б) </a:t>
            </a:r>
            <a:r>
              <a:rPr lang="ru-RU" altLang="ru-RU" sz="2800" dirty="0" err="1"/>
              <a:t>ромбоикосододекаэдра</a:t>
            </a:r>
            <a:r>
              <a:rPr lang="ru-RU" altLang="ru-RU" sz="2800" dirty="0"/>
              <a:t>?</a:t>
            </a:r>
          </a:p>
        </p:txBody>
      </p:sp>
      <p:sp>
        <p:nvSpPr>
          <p:cNvPr id="215044" name="Text Box 4">
            <a:extLst>
              <a:ext uri="{FF2B5EF4-FFF2-40B4-BE49-F238E27FC236}">
                <a16:creationId xmlns:a16="http://schemas.microsoft.com/office/drawing/2014/main" id="{08CA2313-D856-463D-A520-96D99BC8F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34" y="5997406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 </a:t>
            </a:r>
            <a:r>
              <a:rPr lang="ru-RU" altLang="ru-RU" dirty="0"/>
              <a:t>а) 2; б) 2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313BF3E-C90C-9C37-44B0-A56D560535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39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30360C-B4FE-50CD-0FB0-0476E612B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334" y="2273291"/>
            <a:ext cx="3168353" cy="31228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813752-941C-3E0F-0710-AFD414EB7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74" y="2260501"/>
            <a:ext cx="3248562" cy="311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8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Text Box 3">
            <a:extLst>
              <a:ext uri="{FF2B5EF4-FFF2-40B4-BE49-F238E27FC236}">
                <a16:creationId xmlns:a16="http://schemas.microsoft.com/office/drawing/2014/main" id="{9E93A6EE-361D-446B-9D88-533A1FE2A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024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Какое наименьшее число красок потребуется для правильной раскраски граней курносого: а) куба; б) додекаэдра?</a:t>
            </a:r>
          </a:p>
        </p:txBody>
      </p:sp>
      <p:sp>
        <p:nvSpPr>
          <p:cNvPr id="215044" name="Text Box 4">
            <a:extLst>
              <a:ext uri="{FF2B5EF4-FFF2-40B4-BE49-F238E27FC236}">
                <a16:creationId xmlns:a16="http://schemas.microsoft.com/office/drawing/2014/main" id="{08CA2313-D856-463D-A520-96D99BC8F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34" y="5997406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 </a:t>
            </a:r>
            <a:r>
              <a:rPr lang="ru-RU" altLang="ru-RU" dirty="0"/>
              <a:t>а</a:t>
            </a:r>
            <a:r>
              <a:rPr lang="ru-RU" altLang="ru-RU"/>
              <a:t>) 3; </a:t>
            </a:r>
            <a:r>
              <a:rPr lang="ru-RU" altLang="ru-RU" dirty="0"/>
              <a:t>б</a:t>
            </a:r>
            <a:r>
              <a:rPr lang="ru-RU" altLang="ru-RU"/>
              <a:t>) 3</a:t>
            </a:r>
            <a:r>
              <a:rPr lang="ru-RU" altLang="ru-RU">
                <a:cs typeface="Times New Roman" panose="02020603050405020304" pitchFamily="18" charset="0"/>
              </a:rPr>
              <a:t>.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313BF3E-C90C-9C37-44B0-A56D560535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40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04A2CC-3E01-0DE3-180C-DC5D43462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240147"/>
            <a:ext cx="3146562" cy="30380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20B34D-73FE-C54E-72B6-88C6F3306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2240787"/>
            <a:ext cx="3338510" cy="313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Text Box 3">
            <a:extLst>
              <a:ext uri="{FF2B5EF4-FFF2-40B4-BE49-F238E27FC236}">
                <a16:creationId xmlns:a16="http://schemas.microsoft.com/office/drawing/2014/main" id="{46B269AE-2621-4ADF-9AAA-A9322CC8B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5680"/>
            <a:ext cx="9067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 </a:t>
            </a:r>
            <a:r>
              <a:rPr lang="ru-RU" altLang="ru-RU" dirty="0">
                <a:latin typeface="+mj-lt"/>
              </a:rPr>
              <a:t>Усечённый тетраэдр можно получить 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в программе 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GeoGebra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Для этого построим правильный тетраэдр. На каждом его ребре отметим две точки, делящие это ребро на три равные части. Построим треугольники и шестиугольники с вершинами в этих точках. Самостоятельно проверьте, что эти многоугольники являются правильными.  Скроем сам тетраэдр. В результате получим искомый усечённый тетраэдр.</a:t>
            </a:r>
            <a:endParaRPr lang="ru-RU" altLang="ru-RU" dirty="0">
              <a:solidFill>
                <a:srgbClr val="FF3300"/>
              </a:solidFill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81FA87-67A5-4B3D-AD62-D1F8FEA54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780928"/>
            <a:ext cx="4124619" cy="383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70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>
            <a:extLst>
              <a:ext uri="{FF2B5EF4-FFF2-40B4-BE49-F238E27FC236}">
                <a16:creationId xmlns:a16="http://schemas.microsoft.com/office/drawing/2014/main" id="{BA2A0DC5-0AB4-49B4-9464-86EDBDB2A9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20483" name="Text Box 1027">
            <a:extLst>
              <a:ext uri="{FF2B5EF4-FFF2-40B4-BE49-F238E27FC236}">
                <a16:creationId xmlns:a16="http://schemas.microsoft.com/office/drawing/2014/main" id="{1B39C15D-BEEE-4CC7-8386-53A827D14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613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Какой многогранник получится, если отсекающие плоскости проводить через середины рёбер тетраэдра?</a:t>
            </a:r>
            <a:endParaRPr lang="ru-RU" altLang="ru-RU" dirty="0"/>
          </a:p>
        </p:txBody>
      </p:sp>
      <p:sp>
        <p:nvSpPr>
          <p:cNvPr id="133125" name="Text Box 1029">
            <a:extLst>
              <a:ext uri="{FF2B5EF4-FFF2-40B4-BE49-F238E27FC236}">
                <a16:creationId xmlns:a16="http://schemas.microsoft.com/office/drawing/2014/main" id="{0B27E37C-6543-4B98-9EEE-6DAEC0BC3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Ответ: </a:t>
            </a:r>
            <a:r>
              <a:rPr lang="ru-RU" altLang="ru-RU" dirty="0"/>
              <a:t>Октаэдр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D231EB-B7A3-41E2-BD8A-140F994B4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716642"/>
            <a:ext cx="3714711" cy="342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7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3113</Words>
  <Application>Microsoft Office PowerPoint</Application>
  <PresentationFormat>Экран (4:3)</PresentationFormat>
  <Paragraphs>277</Paragraphs>
  <Slides>76</Slides>
  <Notes>30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76</vt:i4>
      </vt:variant>
    </vt:vector>
  </HeadingPairs>
  <TitlesOfParts>
    <vt:vector size="83" baseType="lpstr">
      <vt:lpstr>Arial</vt:lpstr>
      <vt:lpstr>Calibri</vt:lpstr>
      <vt:lpstr>Cambria Math</vt:lpstr>
      <vt:lpstr>Times New Roman</vt:lpstr>
      <vt:lpstr>Оформление по умолчанию</vt:lpstr>
      <vt:lpstr>Equation</vt:lpstr>
      <vt:lpstr>Точечный рисунок</vt:lpstr>
      <vt:lpstr>28. ПОЛУПРАВИЛЬНЫЕ МНОГОГРАННИКИ</vt:lpstr>
      <vt:lpstr>ТЕЛА АРХИМЕДА</vt:lpstr>
      <vt:lpstr>Презентация PowerPoint</vt:lpstr>
      <vt:lpstr>Презентация PowerPoint</vt:lpstr>
      <vt:lpstr>Усеченный тетраэдр</vt:lpstr>
      <vt:lpstr>Упражнение 1</vt:lpstr>
      <vt:lpstr>Упражнение 2</vt:lpstr>
      <vt:lpstr>Презентация PowerPoint</vt:lpstr>
      <vt:lpstr>Упражнение 3</vt:lpstr>
      <vt:lpstr>Усеченный куб</vt:lpstr>
      <vt:lpstr>Упражнение 4</vt:lpstr>
      <vt:lpstr>Упражнение 5</vt:lpstr>
      <vt:lpstr>Презентация PowerPoint</vt:lpstr>
      <vt:lpstr>Кубооктаэдр</vt:lpstr>
      <vt:lpstr>Упражнение 6</vt:lpstr>
      <vt:lpstr>Упражнение 7</vt:lpstr>
      <vt:lpstr>Упражнение 8</vt:lpstr>
      <vt:lpstr>Презентация PowerPoint</vt:lpstr>
      <vt:lpstr>Усеченный октаэдр</vt:lpstr>
      <vt:lpstr>Упражнение 9</vt:lpstr>
      <vt:lpstr>Упражнение 10</vt:lpstr>
      <vt:lpstr>Презентация PowerPoint</vt:lpstr>
      <vt:lpstr>Упражнение 11</vt:lpstr>
      <vt:lpstr>Усеченный икосаэдр</vt:lpstr>
      <vt:lpstr>Упражнение 12</vt:lpstr>
      <vt:lpstr>Упражнение 13</vt:lpstr>
      <vt:lpstr>Презентация PowerPoint</vt:lpstr>
      <vt:lpstr>Усеченный икосаэдр</vt:lpstr>
      <vt:lpstr>Футбольный мяч</vt:lpstr>
      <vt:lpstr>  Форму усечённого икосаэдра имеют фуллерены –класс молекул, представляющих собой одну из форм существования углерода.</vt:lpstr>
      <vt:lpstr>Икосододекаэдр</vt:lpstr>
      <vt:lpstr>Упражнение</vt:lpstr>
      <vt:lpstr>Презентация PowerPoint</vt:lpstr>
      <vt:lpstr>Усеченный додекаэдр</vt:lpstr>
      <vt:lpstr>Усеченный додекаэдр</vt:lpstr>
      <vt:lpstr>Упражнение </vt:lpstr>
      <vt:lpstr>Презентация PowerPoint</vt:lpstr>
      <vt:lpstr>Упражнение</vt:lpstr>
      <vt:lpstr>Усеченный кубооктаэдр</vt:lpstr>
      <vt:lpstr>Упражнение</vt:lpstr>
      <vt:lpstr>Усеченный кубооктаэдр</vt:lpstr>
      <vt:lpstr>Презентация PowerPoint</vt:lpstr>
      <vt:lpstr>Презентация PowerPoint</vt:lpstr>
      <vt:lpstr>Усеченный икосододекаэдр</vt:lpstr>
      <vt:lpstr>Упражнение </vt:lpstr>
      <vt:lpstr>Упражнение</vt:lpstr>
      <vt:lpstr>Презентация PowerPoint</vt:lpstr>
      <vt:lpstr>Ромбокубооктаэдр</vt:lpstr>
      <vt:lpstr>Упражнение</vt:lpstr>
      <vt:lpstr>Упражнение</vt:lpstr>
      <vt:lpstr>Презентация PowerPoint</vt:lpstr>
      <vt:lpstr>Курносый куб</vt:lpstr>
      <vt:lpstr>Упражнение</vt:lpstr>
      <vt:lpstr>Упражнение</vt:lpstr>
      <vt:lpstr>Презентация PowerPoint</vt:lpstr>
      <vt:lpstr>Ромбоикосододекаэдр</vt:lpstr>
      <vt:lpstr>Упражнение</vt:lpstr>
      <vt:lpstr>Упражнение</vt:lpstr>
      <vt:lpstr>Презентация PowerPoint</vt:lpstr>
      <vt:lpstr>Курносый додекаэдр</vt:lpstr>
      <vt:lpstr>Упражнение 20</vt:lpstr>
      <vt:lpstr>Упражнение</vt:lpstr>
      <vt:lpstr>Презентация PowerPoint</vt:lpstr>
      <vt:lpstr>Упражнение 30</vt:lpstr>
      <vt:lpstr>Упражнение 31</vt:lpstr>
      <vt:lpstr>Упражнение 32</vt:lpstr>
      <vt:lpstr>Упражнение 33</vt:lpstr>
      <vt:lpstr>Упражнение 34</vt:lpstr>
      <vt:lpstr>Упражнение 35</vt:lpstr>
      <vt:lpstr>Упражнение 36</vt:lpstr>
      <vt:lpstr>Упражнение 36</vt:lpstr>
      <vt:lpstr>Упражнение 37</vt:lpstr>
      <vt:lpstr>Упражнение 38</vt:lpstr>
      <vt:lpstr>Упражнение 38</vt:lpstr>
      <vt:lpstr>Упражнение 39</vt:lpstr>
      <vt:lpstr>Упражнение 40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ИЗМЕРЕНИЕ ДВУГРАННЫХ И МНОГОГРАННЫХ УГЛОВ</dc:title>
  <dc:creator>*</dc:creator>
  <cp:lastModifiedBy>Vladimir Smirnov</cp:lastModifiedBy>
  <cp:revision>74</cp:revision>
  <dcterms:created xsi:type="dcterms:W3CDTF">2007-12-05T04:57:17Z</dcterms:created>
  <dcterms:modified xsi:type="dcterms:W3CDTF">2024-06-12T12:44:00Z</dcterms:modified>
</cp:coreProperties>
</file>