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25" r:id="rId2"/>
    <p:sldId id="350" r:id="rId3"/>
    <p:sldId id="347" r:id="rId4"/>
    <p:sldId id="324" r:id="rId5"/>
    <p:sldId id="309" r:id="rId6"/>
    <p:sldId id="351" r:id="rId7"/>
    <p:sldId id="326" r:id="rId8"/>
    <p:sldId id="271" r:id="rId9"/>
    <p:sldId id="327" r:id="rId10"/>
    <p:sldId id="352" r:id="rId11"/>
    <p:sldId id="328" r:id="rId12"/>
    <p:sldId id="293" r:id="rId13"/>
    <p:sldId id="353" r:id="rId14"/>
    <p:sldId id="329" r:id="rId15"/>
    <p:sldId id="259" r:id="rId16"/>
    <p:sldId id="310" r:id="rId17"/>
    <p:sldId id="354" r:id="rId18"/>
    <p:sldId id="330" r:id="rId19"/>
    <p:sldId id="260" r:id="rId20"/>
    <p:sldId id="295" r:id="rId21"/>
    <p:sldId id="355" r:id="rId22"/>
    <p:sldId id="331" r:id="rId23"/>
    <p:sldId id="261" r:id="rId24"/>
    <p:sldId id="334" r:id="rId25"/>
    <p:sldId id="359" r:id="rId26"/>
    <p:sldId id="400" r:id="rId27"/>
    <p:sldId id="401" r:id="rId28"/>
    <p:sldId id="402" r:id="rId29"/>
    <p:sldId id="403" r:id="rId30"/>
    <p:sldId id="272" r:id="rId31"/>
    <p:sldId id="267" r:id="rId32"/>
    <p:sldId id="270" r:id="rId33"/>
    <p:sldId id="282" r:id="rId34"/>
    <p:sldId id="283" r:id="rId35"/>
    <p:sldId id="291" r:id="rId36"/>
    <p:sldId id="296" r:id="rId37"/>
    <p:sldId id="342" r:id="rId38"/>
    <p:sldId id="297" r:id="rId39"/>
    <p:sldId id="335" r:id="rId40"/>
    <p:sldId id="336" r:id="rId41"/>
    <p:sldId id="337" r:id="rId42"/>
    <p:sldId id="341" r:id="rId43"/>
    <p:sldId id="338" r:id="rId44"/>
    <p:sldId id="339" r:id="rId45"/>
    <p:sldId id="333" r:id="rId46"/>
    <p:sldId id="312" r:id="rId47"/>
    <p:sldId id="313" r:id="rId48"/>
    <p:sldId id="314" r:id="rId49"/>
    <p:sldId id="315" r:id="rId50"/>
    <p:sldId id="316" r:id="rId51"/>
    <p:sldId id="317" r:id="rId52"/>
    <p:sldId id="318" r:id="rId53"/>
    <p:sldId id="319" r:id="rId54"/>
    <p:sldId id="320" r:id="rId55"/>
    <p:sldId id="343" r:id="rId56"/>
    <p:sldId id="344" r:id="rId57"/>
    <p:sldId id="348" r:id="rId58"/>
    <p:sldId id="345" r:id="rId59"/>
    <p:sldId id="346" r:id="rId60"/>
    <p:sldId id="349" r:id="rId61"/>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7" autoAdjust="0"/>
    <p:restoredTop sz="90970" autoAdjust="0"/>
  </p:normalViewPr>
  <p:slideViewPr>
    <p:cSldViewPr>
      <p:cViewPr varScale="1">
        <p:scale>
          <a:sx n="93" d="100"/>
          <a:sy n="93" d="100"/>
        </p:scale>
        <p:origin x="13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B8EC5E78-7C19-420E-81BB-61AF77267C9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ru-RU"/>
          </a:p>
        </p:txBody>
      </p:sp>
      <p:sp>
        <p:nvSpPr>
          <p:cNvPr id="73731" name="Rectangle 3">
            <a:extLst>
              <a:ext uri="{FF2B5EF4-FFF2-40B4-BE49-F238E27FC236}">
                <a16:creationId xmlns:a16="http://schemas.microsoft.com/office/drawing/2014/main" id="{EF252622-C25F-4C60-9F7C-CA412AD79257}"/>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ru-RU"/>
          </a:p>
        </p:txBody>
      </p:sp>
      <p:sp>
        <p:nvSpPr>
          <p:cNvPr id="73732" name="Rectangle 4">
            <a:extLst>
              <a:ext uri="{FF2B5EF4-FFF2-40B4-BE49-F238E27FC236}">
                <a16:creationId xmlns:a16="http://schemas.microsoft.com/office/drawing/2014/main" id="{1FF2E963-6AB9-4945-84D2-12D082697BF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3733" name="Rectangle 5">
            <a:extLst>
              <a:ext uri="{FF2B5EF4-FFF2-40B4-BE49-F238E27FC236}">
                <a16:creationId xmlns:a16="http://schemas.microsoft.com/office/drawing/2014/main" id="{063AEDE9-0058-43F8-A890-E8375505D90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73734" name="Rectangle 6">
            <a:extLst>
              <a:ext uri="{FF2B5EF4-FFF2-40B4-BE49-F238E27FC236}">
                <a16:creationId xmlns:a16="http://schemas.microsoft.com/office/drawing/2014/main" id="{21478BA0-6E0E-465D-A575-9263B24928E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ru-RU"/>
          </a:p>
        </p:txBody>
      </p:sp>
      <p:sp>
        <p:nvSpPr>
          <p:cNvPr id="73735" name="Rectangle 7">
            <a:extLst>
              <a:ext uri="{FF2B5EF4-FFF2-40B4-BE49-F238E27FC236}">
                <a16:creationId xmlns:a16="http://schemas.microsoft.com/office/drawing/2014/main" id="{A436447F-CE0E-45BF-BB63-82F50B53356D}"/>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2E0FD62-26CC-4F27-B69A-3AABEF2F012D}"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BE8BBF-CBCD-4763-B8B7-F6F5E892CBE5}"/>
              </a:ext>
            </a:extLst>
          </p:cNvPr>
          <p:cNvSpPr>
            <a:spLocks noGrp="1" noChangeArrowheads="1"/>
          </p:cNvSpPr>
          <p:nvPr>
            <p:ph type="sldNum" sz="quarter" idx="5"/>
          </p:nvPr>
        </p:nvSpPr>
        <p:spPr>
          <a:ln/>
        </p:spPr>
        <p:txBody>
          <a:bodyPr/>
          <a:lstStyle/>
          <a:p>
            <a:fld id="{6B96C856-F06D-4621-B581-3DEF468672F1}" type="slidenum">
              <a:rPr lang="ru-RU" altLang="ru-RU"/>
              <a:pPr/>
              <a:t>1</a:t>
            </a:fld>
            <a:endParaRPr lang="ru-RU" altLang="ru-RU"/>
          </a:p>
        </p:txBody>
      </p:sp>
      <p:sp>
        <p:nvSpPr>
          <p:cNvPr id="99330" name="Rectangle 2">
            <a:extLst>
              <a:ext uri="{FF2B5EF4-FFF2-40B4-BE49-F238E27FC236}">
                <a16:creationId xmlns:a16="http://schemas.microsoft.com/office/drawing/2014/main" id="{1E0A104E-4ECB-4CE1-B922-E12926ECE11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331" name="Rectangle 3">
            <a:extLst>
              <a:ext uri="{FF2B5EF4-FFF2-40B4-BE49-F238E27FC236}">
                <a16:creationId xmlns:a16="http://schemas.microsoft.com/office/drawing/2014/main" id="{AEE022FF-FB55-49F3-99D6-AFA6477F9D5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формулировки появляются после кликанья мышкой</a:t>
            </a:r>
          </a:p>
          <a:p>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54341A5-0004-41B4-9C26-407133B73A06}"/>
              </a:ext>
            </a:extLst>
          </p:cNvPr>
          <p:cNvSpPr>
            <a:spLocks noGrp="1" noChangeArrowheads="1"/>
          </p:cNvSpPr>
          <p:nvPr>
            <p:ph type="sldNum" sz="quarter" idx="5"/>
          </p:nvPr>
        </p:nvSpPr>
        <p:spPr>
          <a:ln/>
        </p:spPr>
        <p:txBody>
          <a:bodyPr/>
          <a:lstStyle/>
          <a:p>
            <a:fld id="{17FFB3BD-F892-47F3-B2DB-5F421567ECCB}" type="slidenum">
              <a:rPr lang="ru-RU" altLang="ru-RU"/>
              <a:pPr/>
              <a:t>18</a:t>
            </a:fld>
            <a:endParaRPr lang="ru-RU" altLang="ru-RU"/>
          </a:p>
        </p:txBody>
      </p:sp>
      <p:sp>
        <p:nvSpPr>
          <p:cNvPr id="108546" name="Rectangle 2">
            <a:extLst>
              <a:ext uri="{FF2B5EF4-FFF2-40B4-BE49-F238E27FC236}">
                <a16:creationId xmlns:a16="http://schemas.microsoft.com/office/drawing/2014/main" id="{F52F25D3-38AC-4137-8EA4-37ED814DF542}"/>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8547" name="Rectangle 3">
            <a:extLst>
              <a:ext uri="{FF2B5EF4-FFF2-40B4-BE49-F238E27FC236}">
                <a16:creationId xmlns:a16="http://schemas.microsoft.com/office/drawing/2014/main" id="{5F272668-820C-4E3E-9DDD-B88ED95A2FC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21</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841539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17A139-A9CD-40DD-A898-417B3440427A}"/>
              </a:ext>
            </a:extLst>
          </p:cNvPr>
          <p:cNvSpPr>
            <a:spLocks noGrp="1" noChangeArrowheads="1"/>
          </p:cNvSpPr>
          <p:nvPr>
            <p:ph type="sldNum" sz="quarter" idx="5"/>
          </p:nvPr>
        </p:nvSpPr>
        <p:spPr>
          <a:ln/>
        </p:spPr>
        <p:txBody>
          <a:bodyPr/>
          <a:lstStyle/>
          <a:p>
            <a:fld id="{A0B2539B-5ADB-41FF-8893-4FCFF85838A1}" type="slidenum">
              <a:rPr lang="ru-RU" altLang="ru-RU"/>
              <a:pPr/>
              <a:t>22</a:t>
            </a:fld>
            <a:endParaRPr lang="ru-RU" altLang="ru-RU"/>
          </a:p>
        </p:txBody>
      </p:sp>
      <p:sp>
        <p:nvSpPr>
          <p:cNvPr id="110594" name="Rectangle 2">
            <a:extLst>
              <a:ext uri="{FF2B5EF4-FFF2-40B4-BE49-F238E27FC236}">
                <a16:creationId xmlns:a16="http://schemas.microsoft.com/office/drawing/2014/main" id="{3104D866-3B4F-4506-BF58-C5D23EF05A2A}"/>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0595" name="Rectangle 3">
            <a:extLst>
              <a:ext uri="{FF2B5EF4-FFF2-40B4-BE49-F238E27FC236}">
                <a16:creationId xmlns:a16="http://schemas.microsoft.com/office/drawing/2014/main" id="{E59AB2BB-4D4A-45A5-BC2D-4A711CED320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3AFF09F-6A34-4608-BAF0-4A38C9C0BDAD}"/>
              </a:ext>
            </a:extLst>
          </p:cNvPr>
          <p:cNvSpPr>
            <a:spLocks noGrp="1" noChangeArrowheads="1"/>
          </p:cNvSpPr>
          <p:nvPr>
            <p:ph type="sldNum" sz="quarter" idx="5"/>
          </p:nvPr>
        </p:nvSpPr>
        <p:spPr>
          <a:ln/>
        </p:spPr>
        <p:txBody>
          <a:bodyPr/>
          <a:lstStyle/>
          <a:p>
            <a:fld id="{1293CE7F-8432-4C7D-BCD7-D2F5B04E6E01}" type="slidenum">
              <a:rPr lang="ru-RU" altLang="ru-RU"/>
              <a:pPr/>
              <a:t>24</a:t>
            </a:fld>
            <a:endParaRPr lang="ru-RU" altLang="ru-RU"/>
          </a:p>
        </p:txBody>
      </p:sp>
      <p:sp>
        <p:nvSpPr>
          <p:cNvPr id="114690" name="Rectangle 2">
            <a:extLst>
              <a:ext uri="{FF2B5EF4-FFF2-40B4-BE49-F238E27FC236}">
                <a16:creationId xmlns:a16="http://schemas.microsoft.com/office/drawing/2014/main" id="{C633FD69-18CF-41EA-B121-4842C811DE8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4691" name="Rectangle 3">
            <a:extLst>
              <a:ext uri="{FF2B5EF4-FFF2-40B4-BE49-F238E27FC236}">
                <a16:creationId xmlns:a16="http://schemas.microsoft.com/office/drawing/2014/main" id="{A7289477-D6A0-4734-920A-1ED6A605327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317026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96D1C19-A60A-4A32-90C4-2CF04244C1D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B1ABBA-E6C8-4D28-8144-ACCC3592F234}" type="slidenum">
              <a:rPr lang="ru-RU" altLang="ru-RU"/>
              <a:pPr>
                <a:spcBef>
                  <a:spcPct val="0"/>
                </a:spcBef>
              </a:pPr>
              <a:t>25</a:t>
            </a:fld>
            <a:endParaRPr lang="ru-RU" altLang="ru-RU"/>
          </a:p>
        </p:txBody>
      </p:sp>
      <p:sp>
        <p:nvSpPr>
          <p:cNvPr id="36867" name="Rectangle 2">
            <a:extLst>
              <a:ext uri="{FF2B5EF4-FFF2-40B4-BE49-F238E27FC236}">
                <a16:creationId xmlns:a16="http://schemas.microsoft.com/office/drawing/2014/main" id="{D172F044-613B-4574-9903-68D0B94A09DC}"/>
              </a:ext>
            </a:extLst>
          </p:cNvPr>
          <p:cNvSpPr>
            <a:spLocks noGrp="1" noRot="1" noChangeAspect="1" noChangeArrowheads="1" noTextEdit="1"/>
          </p:cNvSpPr>
          <p:nvPr>
            <p:ph type="sldImg"/>
          </p:nvPr>
        </p:nvSpPr>
        <p:spPr>
          <a:solidFill>
            <a:srgbClr val="FFFFFF"/>
          </a:solidFill>
          <a:ln/>
        </p:spPr>
      </p:sp>
      <p:sp>
        <p:nvSpPr>
          <p:cNvPr id="36868" name="Rectangle 3">
            <a:extLst>
              <a:ext uri="{FF2B5EF4-FFF2-40B4-BE49-F238E27FC236}">
                <a16:creationId xmlns:a16="http://schemas.microsoft.com/office/drawing/2014/main" id="{00D1C097-C585-47CF-BCE5-806418EA279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latin typeface="Times New Roman" panose="02020603050405020304" pitchFamily="18" charset="0"/>
              </a:rPr>
              <a:t>В режиме слайдов ответы появляются после кликанья мышкой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96D1C19-A60A-4A32-90C4-2CF04244C1D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B1ABBA-E6C8-4D28-8144-ACCC3592F234}" type="slidenum">
              <a:rPr lang="ru-RU" altLang="ru-RU"/>
              <a:pPr>
                <a:spcBef>
                  <a:spcPct val="0"/>
                </a:spcBef>
              </a:pPr>
              <a:t>26</a:t>
            </a:fld>
            <a:endParaRPr lang="ru-RU" altLang="ru-RU"/>
          </a:p>
        </p:txBody>
      </p:sp>
      <p:sp>
        <p:nvSpPr>
          <p:cNvPr id="36867" name="Rectangle 2">
            <a:extLst>
              <a:ext uri="{FF2B5EF4-FFF2-40B4-BE49-F238E27FC236}">
                <a16:creationId xmlns:a16="http://schemas.microsoft.com/office/drawing/2014/main" id="{D172F044-613B-4574-9903-68D0B94A09DC}"/>
              </a:ext>
            </a:extLst>
          </p:cNvPr>
          <p:cNvSpPr>
            <a:spLocks noGrp="1" noRot="1" noChangeAspect="1" noChangeArrowheads="1" noTextEdit="1"/>
          </p:cNvSpPr>
          <p:nvPr>
            <p:ph type="sldImg"/>
          </p:nvPr>
        </p:nvSpPr>
        <p:spPr>
          <a:solidFill>
            <a:srgbClr val="FFFFFF"/>
          </a:solidFill>
          <a:ln/>
        </p:spPr>
      </p:sp>
      <p:sp>
        <p:nvSpPr>
          <p:cNvPr id="36868" name="Rectangle 3">
            <a:extLst>
              <a:ext uri="{FF2B5EF4-FFF2-40B4-BE49-F238E27FC236}">
                <a16:creationId xmlns:a16="http://schemas.microsoft.com/office/drawing/2014/main" id="{00D1C097-C585-47CF-BCE5-806418EA279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latin typeface="Times New Roman" panose="02020603050405020304" pitchFamily="18" charset="0"/>
              </a:rPr>
              <a:t>В режиме слайдов ответы появляются после кликанья мышкой</a:t>
            </a:r>
          </a:p>
        </p:txBody>
      </p:sp>
    </p:spTree>
    <p:extLst>
      <p:ext uri="{BB962C8B-B14F-4D97-AF65-F5344CB8AC3E}">
        <p14:creationId xmlns:p14="http://schemas.microsoft.com/office/powerpoint/2010/main" val="44450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96D1C19-A60A-4A32-90C4-2CF04244C1D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B1ABBA-E6C8-4D28-8144-ACCC3592F234}" type="slidenum">
              <a:rPr lang="ru-RU" altLang="ru-RU"/>
              <a:pPr>
                <a:spcBef>
                  <a:spcPct val="0"/>
                </a:spcBef>
              </a:pPr>
              <a:t>27</a:t>
            </a:fld>
            <a:endParaRPr lang="ru-RU" altLang="ru-RU"/>
          </a:p>
        </p:txBody>
      </p:sp>
      <p:sp>
        <p:nvSpPr>
          <p:cNvPr id="36867" name="Rectangle 2">
            <a:extLst>
              <a:ext uri="{FF2B5EF4-FFF2-40B4-BE49-F238E27FC236}">
                <a16:creationId xmlns:a16="http://schemas.microsoft.com/office/drawing/2014/main" id="{D172F044-613B-4574-9903-68D0B94A09DC}"/>
              </a:ext>
            </a:extLst>
          </p:cNvPr>
          <p:cNvSpPr>
            <a:spLocks noGrp="1" noRot="1" noChangeAspect="1" noChangeArrowheads="1" noTextEdit="1"/>
          </p:cNvSpPr>
          <p:nvPr>
            <p:ph type="sldImg"/>
          </p:nvPr>
        </p:nvSpPr>
        <p:spPr>
          <a:solidFill>
            <a:srgbClr val="FFFFFF"/>
          </a:solidFill>
          <a:ln/>
        </p:spPr>
      </p:sp>
      <p:sp>
        <p:nvSpPr>
          <p:cNvPr id="36868" name="Rectangle 3">
            <a:extLst>
              <a:ext uri="{FF2B5EF4-FFF2-40B4-BE49-F238E27FC236}">
                <a16:creationId xmlns:a16="http://schemas.microsoft.com/office/drawing/2014/main" id="{00D1C097-C585-47CF-BCE5-806418EA279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latin typeface="Times New Roman" panose="02020603050405020304" pitchFamily="18" charset="0"/>
              </a:rPr>
              <a:t>В режиме слайдов ответы появляются после кликанья мышкой</a:t>
            </a:r>
          </a:p>
        </p:txBody>
      </p:sp>
    </p:spTree>
    <p:extLst>
      <p:ext uri="{BB962C8B-B14F-4D97-AF65-F5344CB8AC3E}">
        <p14:creationId xmlns:p14="http://schemas.microsoft.com/office/powerpoint/2010/main" val="1360105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96D1C19-A60A-4A32-90C4-2CF04244C1D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B1ABBA-E6C8-4D28-8144-ACCC3592F234}" type="slidenum">
              <a:rPr lang="ru-RU" altLang="ru-RU"/>
              <a:pPr>
                <a:spcBef>
                  <a:spcPct val="0"/>
                </a:spcBef>
              </a:pPr>
              <a:t>28</a:t>
            </a:fld>
            <a:endParaRPr lang="ru-RU" altLang="ru-RU"/>
          </a:p>
        </p:txBody>
      </p:sp>
      <p:sp>
        <p:nvSpPr>
          <p:cNvPr id="36867" name="Rectangle 2">
            <a:extLst>
              <a:ext uri="{FF2B5EF4-FFF2-40B4-BE49-F238E27FC236}">
                <a16:creationId xmlns:a16="http://schemas.microsoft.com/office/drawing/2014/main" id="{D172F044-613B-4574-9903-68D0B94A09DC}"/>
              </a:ext>
            </a:extLst>
          </p:cNvPr>
          <p:cNvSpPr>
            <a:spLocks noGrp="1" noRot="1" noChangeAspect="1" noChangeArrowheads="1" noTextEdit="1"/>
          </p:cNvSpPr>
          <p:nvPr>
            <p:ph type="sldImg"/>
          </p:nvPr>
        </p:nvSpPr>
        <p:spPr>
          <a:solidFill>
            <a:srgbClr val="FFFFFF"/>
          </a:solidFill>
          <a:ln/>
        </p:spPr>
      </p:sp>
      <p:sp>
        <p:nvSpPr>
          <p:cNvPr id="36868" name="Rectangle 3">
            <a:extLst>
              <a:ext uri="{FF2B5EF4-FFF2-40B4-BE49-F238E27FC236}">
                <a16:creationId xmlns:a16="http://schemas.microsoft.com/office/drawing/2014/main" id="{00D1C097-C585-47CF-BCE5-806418EA279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latin typeface="Times New Roman" panose="02020603050405020304" pitchFamily="18" charset="0"/>
              </a:rPr>
              <a:t>В режиме слайдов ответы появляются после кликанья мышкой</a:t>
            </a:r>
          </a:p>
        </p:txBody>
      </p:sp>
    </p:spTree>
    <p:extLst>
      <p:ext uri="{BB962C8B-B14F-4D97-AF65-F5344CB8AC3E}">
        <p14:creationId xmlns:p14="http://schemas.microsoft.com/office/powerpoint/2010/main" val="2916565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96D1C19-A60A-4A32-90C4-2CF04244C1D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B1ABBA-E6C8-4D28-8144-ACCC3592F234}" type="slidenum">
              <a:rPr lang="ru-RU" altLang="ru-RU"/>
              <a:pPr>
                <a:spcBef>
                  <a:spcPct val="0"/>
                </a:spcBef>
              </a:pPr>
              <a:t>29</a:t>
            </a:fld>
            <a:endParaRPr lang="ru-RU" altLang="ru-RU"/>
          </a:p>
        </p:txBody>
      </p:sp>
      <p:sp>
        <p:nvSpPr>
          <p:cNvPr id="36867" name="Rectangle 2">
            <a:extLst>
              <a:ext uri="{FF2B5EF4-FFF2-40B4-BE49-F238E27FC236}">
                <a16:creationId xmlns:a16="http://schemas.microsoft.com/office/drawing/2014/main" id="{D172F044-613B-4574-9903-68D0B94A09DC}"/>
              </a:ext>
            </a:extLst>
          </p:cNvPr>
          <p:cNvSpPr>
            <a:spLocks noGrp="1" noRot="1" noChangeAspect="1" noChangeArrowheads="1" noTextEdit="1"/>
          </p:cNvSpPr>
          <p:nvPr>
            <p:ph type="sldImg"/>
          </p:nvPr>
        </p:nvSpPr>
        <p:spPr>
          <a:solidFill>
            <a:srgbClr val="FFFFFF"/>
          </a:solidFill>
          <a:ln/>
        </p:spPr>
      </p:sp>
      <p:sp>
        <p:nvSpPr>
          <p:cNvPr id="36868" name="Rectangle 3">
            <a:extLst>
              <a:ext uri="{FF2B5EF4-FFF2-40B4-BE49-F238E27FC236}">
                <a16:creationId xmlns:a16="http://schemas.microsoft.com/office/drawing/2014/main" id="{00D1C097-C585-47CF-BCE5-806418EA279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latin typeface="Times New Roman" panose="02020603050405020304" pitchFamily="18" charset="0"/>
              </a:rPr>
              <a:t>В режиме слайдов ответы появляются после кликанья мышкой</a:t>
            </a:r>
          </a:p>
        </p:txBody>
      </p:sp>
    </p:spTree>
    <p:extLst>
      <p:ext uri="{BB962C8B-B14F-4D97-AF65-F5344CB8AC3E}">
        <p14:creationId xmlns:p14="http://schemas.microsoft.com/office/powerpoint/2010/main" val="4141629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8C055B-C2FF-4AEE-A097-39AB2228C78C}"/>
              </a:ext>
            </a:extLst>
          </p:cNvPr>
          <p:cNvSpPr>
            <a:spLocks noGrp="1" noChangeArrowheads="1"/>
          </p:cNvSpPr>
          <p:nvPr>
            <p:ph type="sldNum" sz="quarter" idx="5"/>
          </p:nvPr>
        </p:nvSpPr>
        <p:spPr>
          <a:ln/>
        </p:spPr>
        <p:txBody>
          <a:bodyPr/>
          <a:lstStyle/>
          <a:p>
            <a:fld id="{4914A947-22A7-405D-BD62-11F6C3D063ED}" type="slidenum">
              <a:rPr lang="ru-RU" altLang="ru-RU"/>
              <a:pPr/>
              <a:t>31</a:t>
            </a:fld>
            <a:endParaRPr lang="ru-RU" altLang="ru-RU"/>
          </a:p>
        </p:txBody>
      </p:sp>
      <p:sp>
        <p:nvSpPr>
          <p:cNvPr id="26626" name="Rectangle 2">
            <a:extLst>
              <a:ext uri="{FF2B5EF4-FFF2-40B4-BE49-F238E27FC236}">
                <a16:creationId xmlns:a16="http://schemas.microsoft.com/office/drawing/2014/main" id="{214C7281-0328-4913-BF53-ED3EEEEA982B}"/>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A512BE73-06BC-4358-91E9-8CDFAB84D1D3}"/>
              </a:ext>
            </a:extLst>
          </p:cNvPr>
          <p:cNvSpPr>
            <a:spLocks noGrp="1" noChangeArrowheads="1"/>
          </p:cNvSpPr>
          <p:nvPr>
            <p:ph type="body" idx="1"/>
          </p:nvPr>
        </p:nvSpPr>
        <p:spPr/>
        <p:txBody>
          <a:bodyPr/>
          <a:lstStyle/>
          <a:p>
            <a:r>
              <a:rPr lang="ru-RU" altLang="ru-RU"/>
              <a:t>В режиме ответ появляется после кликанья мышкой</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BE8BBF-CBCD-4763-B8B7-F6F5E892CBE5}"/>
              </a:ext>
            </a:extLst>
          </p:cNvPr>
          <p:cNvSpPr>
            <a:spLocks noGrp="1" noChangeArrowheads="1"/>
          </p:cNvSpPr>
          <p:nvPr>
            <p:ph type="sldNum" sz="quarter" idx="5"/>
          </p:nvPr>
        </p:nvSpPr>
        <p:spPr>
          <a:ln/>
        </p:spPr>
        <p:txBody>
          <a:bodyPr/>
          <a:lstStyle/>
          <a:p>
            <a:fld id="{6B96C856-F06D-4621-B581-3DEF468672F1}" type="slidenum">
              <a:rPr lang="ru-RU" altLang="ru-RU"/>
              <a:pPr/>
              <a:t>2</a:t>
            </a:fld>
            <a:endParaRPr lang="ru-RU" altLang="ru-RU"/>
          </a:p>
        </p:txBody>
      </p:sp>
      <p:sp>
        <p:nvSpPr>
          <p:cNvPr id="99330" name="Rectangle 2">
            <a:extLst>
              <a:ext uri="{FF2B5EF4-FFF2-40B4-BE49-F238E27FC236}">
                <a16:creationId xmlns:a16="http://schemas.microsoft.com/office/drawing/2014/main" id="{1E0A104E-4ECB-4CE1-B922-E12926ECE11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331" name="Rectangle 3">
            <a:extLst>
              <a:ext uri="{FF2B5EF4-FFF2-40B4-BE49-F238E27FC236}">
                <a16:creationId xmlns:a16="http://schemas.microsoft.com/office/drawing/2014/main" id="{AEE022FF-FB55-49F3-99D6-AFA6477F9D5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формулировки появляются после кликанья мышкой</a:t>
            </a:r>
          </a:p>
          <a:p>
            <a:endParaRPr lang="ru-RU" altLang="ru-RU"/>
          </a:p>
        </p:txBody>
      </p:sp>
    </p:spTree>
    <p:extLst>
      <p:ext uri="{BB962C8B-B14F-4D97-AF65-F5344CB8AC3E}">
        <p14:creationId xmlns:p14="http://schemas.microsoft.com/office/powerpoint/2010/main" val="3612997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B01C32-E2FB-4486-88A4-322B54222183}"/>
              </a:ext>
            </a:extLst>
          </p:cNvPr>
          <p:cNvSpPr>
            <a:spLocks noGrp="1" noChangeArrowheads="1"/>
          </p:cNvSpPr>
          <p:nvPr>
            <p:ph type="sldNum" sz="quarter" idx="5"/>
          </p:nvPr>
        </p:nvSpPr>
        <p:spPr>
          <a:ln/>
        </p:spPr>
        <p:txBody>
          <a:bodyPr/>
          <a:lstStyle/>
          <a:p>
            <a:fld id="{5FF69C5E-A5F2-4FF5-8EBF-4CCC86990F1D}" type="slidenum">
              <a:rPr lang="ru-RU" altLang="ru-RU"/>
              <a:pPr/>
              <a:t>32</a:t>
            </a:fld>
            <a:endParaRPr lang="ru-RU" altLang="ru-RU"/>
          </a:p>
        </p:txBody>
      </p:sp>
      <p:sp>
        <p:nvSpPr>
          <p:cNvPr id="33794" name="Rectangle 2">
            <a:extLst>
              <a:ext uri="{FF2B5EF4-FFF2-40B4-BE49-F238E27FC236}">
                <a16:creationId xmlns:a16="http://schemas.microsoft.com/office/drawing/2014/main" id="{151765DB-E334-4456-9086-C5E77701117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8F8C7C98-3D10-44A4-922E-4E1E1620375D}"/>
              </a:ext>
            </a:extLst>
          </p:cNvPr>
          <p:cNvSpPr>
            <a:spLocks noGrp="1" noChangeArrowheads="1"/>
          </p:cNvSpPr>
          <p:nvPr>
            <p:ph type="body" idx="1"/>
          </p:nvPr>
        </p:nvSpPr>
        <p:spPr/>
        <p:txBody>
          <a:bodyPr/>
          <a:lstStyle/>
          <a:p>
            <a:r>
              <a:rPr lang="ru-RU" altLang="ru-RU"/>
              <a:t>В режиме ответ появляется после кликанья мышкой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EE83C1-7E6C-4A6C-B70B-2A4A6A979DA8}"/>
              </a:ext>
            </a:extLst>
          </p:cNvPr>
          <p:cNvSpPr>
            <a:spLocks noGrp="1" noChangeArrowheads="1"/>
          </p:cNvSpPr>
          <p:nvPr>
            <p:ph type="sldNum" sz="quarter" idx="5"/>
          </p:nvPr>
        </p:nvSpPr>
        <p:spPr>
          <a:ln/>
        </p:spPr>
        <p:txBody>
          <a:bodyPr/>
          <a:lstStyle/>
          <a:p>
            <a:fld id="{9D6F17C1-D0B7-4F90-8515-84D7DF52BDE2}" type="slidenum">
              <a:rPr lang="ru-RU" altLang="ru-RU"/>
              <a:pPr/>
              <a:t>33</a:t>
            </a:fld>
            <a:endParaRPr lang="ru-RU" altLang="ru-RU"/>
          </a:p>
        </p:txBody>
      </p:sp>
      <p:sp>
        <p:nvSpPr>
          <p:cNvPr id="51202" name="Rectangle 1026">
            <a:extLst>
              <a:ext uri="{FF2B5EF4-FFF2-40B4-BE49-F238E27FC236}">
                <a16:creationId xmlns:a16="http://schemas.microsoft.com/office/drawing/2014/main" id="{75E93B57-4199-4336-BE65-317676651B2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3" name="Rectangle 1027">
            <a:extLst>
              <a:ext uri="{FF2B5EF4-FFF2-40B4-BE49-F238E27FC236}">
                <a16:creationId xmlns:a16="http://schemas.microsoft.com/office/drawing/2014/main" id="{E1DF2967-B7E6-41B4-980A-0C15C666724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ответ появляется после кликанья мышкой</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71E9EB-BE4A-49B1-A17A-B899AB3D3F9C}"/>
              </a:ext>
            </a:extLst>
          </p:cNvPr>
          <p:cNvSpPr>
            <a:spLocks noGrp="1" noChangeArrowheads="1"/>
          </p:cNvSpPr>
          <p:nvPr>
            <p:ph type="sldNum" sz="quarter" idx="5"/>
          </p:nvPr>
        </p:nvSpPr>
        <p:spPr>
          <a:ln/>
        </p:spPr>
        <p:txBody>
          <a:bodyPr/>
          <a:lstStyle/>
          <a:p>
            <a:fld id="{E6261747-5F89-43F0-B6D5-0BAF2F83F5BA}" type="slidenum">
              <a:rPr lang="ru-RU" altLang="ru-RU"/>
              <a:pPr/>
              <a:t>34</a:t>
            </a:fld>
            <a:endParaRPr lang="ru-RU" altLang="ru-RU"/>
          </a:p>
        </p:txBody>
      </p:sp>
      <p:sp>
        <p:nvSpPr>
          <p:cNvPr id="53250" name="Rectangle 2">
            <a:extLst>
              <a:ext uri="{FF2B5EF4-FFF2-40B4-BE49-F238E27FC236}">
                <a16:creationId xmlns:a16="http://schemas.microsoft.com/office/drawing/2014/main" id="{CC7EC009-32F2-4ADB-ABAF-C2E1F2FA58D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251" name="Rectangle 3">
            <a:extLst>
              <a:ext uri="{FF2B5EF4-FFF2-40B4-BE49-F238E27FC236}">
                <a16:creationId xmlns:a16="http://schemas.microsoft.com/office/drawing/2014/main" id="{75F9069F-5755-4BC2-B480-33F6F98C3AB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ответ появляется после кликанья мышкой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B57336-0917-47A7-AC40-D5DA12BC597C}"/>
              </a:ext>
            </a:extLst>
          </p:cNvPr>
          <p:cNvSpPr>
            <a:spLocks noGrp="1" noChangeArrowheads="1"/>
          </p:cNvSpPr>
          <p:nvPr>
            <p:ph type="sldNum" sz="quarter" idx="5"/>
          </p:nvPr>
        </p:nvSpPr>
        <p:spPr>
          <a:ln/>
        </p:spPr>
        <p:txBody>
          <a:bodyPr/>
          <a:lstStyle/>
          <a:p>
            <a:fld id="{B7C6FF9C-6BB2-4108-8575-CA19E5CB6814}" type="slidenum">
              <a:rPr lang="ru-RU" altLang="ru-RU"/>
              <a:pPr/>
              <a:t>35</a:t>
            </a:fld>
            <a:endParaRPr lang="ru-RU" altLang="ru-RU"/>
          </a:p>
        </p:txBody>
      </p:sp>
      <p:sp>
        <p:nvSpPr>
          <p:cNvPr id="74754" name="Rectangle 1026">
            <a:extLst>
              <a:ext uri="{FF2B5EF4-FFF2-40B4-BE49-F238E27FC236}">
                <a16:creationId xmlns:a16="http://schemas.microsoft.com/office/drawing/2014/main" id="{9C3C93FD-08FA-47D1-BD14-1B5BF76E360C}"/>
              </a:ext>
            </a:extLst>
          </p:cNvPr>
          <p:cNvSpPr>
            <a:spLocks noGrp="1" noRot="1" noChangeAspect="1" noChangeArrowheads="1" noTextEdit="1"/>
          </p:cNvSpPr>
          <p:nvPr>
            <p:ph type="sldImg"/>
          </p:nvPr>
        </p:nvSpPr>
        <p:spPr>
          <a:ln/>
        </p:spPr>
      </p:sp>
      <p:sp>
        <p:nvSpPr>
          <p:cNvPr id="74755" name="Rectangle 1027">
            <a:extLst>
              <a:ext uri="{FF2B5EF4-FFF2-40B4-BE49-F238E27FC236}">
                <a16:creationId xmlns:a16="http://schemas.microsoft.com/office/drawing/2014/main" id="{C3312BDF-08D1-4742-8757-1E9BF109270E}"/>
              </a:ext>
            </a:extLst>
          </p:cNvPr>
          <p:cNvSpPr>
            <a:spLocks noGrp="1" noChangeArrowheads="1"/>
          </p:cNvSpPr>
          <p:nvPr>
            <p:ph type="body" idx="1"/>
          </p:nvPr>
        </p:nvSpPr>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F58059-24B3-4D08-978D-3B7E81DBE57D}"/>
              </a:ext>
            </a:extLst>
          </p:cNvPr>
          <p:cNvSpPr>
            <a:spLocks noGrp="1" noChangeArrowheads="1"/>
          </p:cNvSpPr>
          <p:nvPr>
            <p:ph type="sldNum" sz="quarter" idx="5"/>
          </p:nvPr>
        </p:nvSpPr>
        <p:spPr>
          <a:ln/>
        </p:spPr>
        <p:txBody>
          <a:bodyPr/>
          <a:lstStyle/>
          <a:p>
            <a:fld id="{D1D02474-7B10-427E-AA67-CF839AD27189}" type="slidenum">
              <a:rPr lang="ru-RU" altLang="ru-RU"/>
              <a:pPr/>
              <a:t>36</a:t>
            </a:fld>
            <a:endParaRPr lang="ru-RU" altLang="ru-RU"/>
          </a:p>
        </p:txBody>
      </p:sp>
      <p:sp>
        <p:nvSpPr>
          <p:cNvPr id="75778" name="Rectangle 2">
            <a:extLst>
              <a:ext uri="{FF2B5EF4-FFF2-40B4-BE49-F238E27FC236}">
                <a16:creationId xmlns:a16="http://schemas.microsoft.com/office/drawing/2014/main" id="{898734E4-0099-4294-9EBD-12C18EE2E444}"/>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27FF9676-B74E-4B9B-98AD-9E3B69EF0708}"/>
              </a:ext>
            </a:extLst>
          </p:cNvPr>
          <p:cNvSpPr>
            <a:spLocks noGrp="1" noChangeArrowheads="1"/>
          </p:cNvSpPr>
          <p:nvPr>
            <p:ph type="body" idx="1"/>
          </p:nvPr>
        </p:nvSpPr>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CEB7A5-6C60-4CA5-81B1-7FE61DA250AB}"/>
              </a:ext>
            </a:extLst>
          </p:cNvPr>
          <p:cNvSpPr>
            <a:spLocks noGrp="1" noChangeArrowheads="1"/>
          </p:cNvSpPr>
          <p:nvPr>
            <p:ph type="sldNum" sz="quarter" idx="5"/>
          </p:nvPr>
        </p:nvSpPr>
        <p:spPr>
          <a:ln/>
        </p:spPr>
        <p:txBody>
          <a:bodyPr/>
          <a:lstStyle/>
          <a:p>
            <a:fld id="{4B9F7358-FE09-431D-8998-948D379EE4F8}" type="slidenum">
              <a:rPr lang="ru-RU" altLang="ru-RU"/>
              <a:pPr/>
              <a:t>37</a:t>
            </a:fld>
            <a:endParaRPr lang="ru-RU" altLang="ru-RU"/>
          </a:p>
        </p:txBody>
      </p:sp>
      <p:sp>
        <p:nvSpPr>
          <p:cNvPr id="133122" name="Rectangle 2">
            <a:extLst>
              <a:ext uri="{FF2B5EF4-FFF2-40B4-BE49-F238E27FC236}">
                <a16:creationId xmlns:a16="http://schemas.microsoft.com/office/drawing/2014/main" id="{F7531595-124C-45AD-B127-993B4CA0F960}"/>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16A442A6-06D7-4F98-9A56-1F07C3A7779C}"/>
              </a:ext>
            </a:extLst>
          </p:cNvPr>
          <p:cNvSpPr>
            <a:spLocks noGrp="1" noChangeArrowheads="1"/>
          </p:cNvSpPr>
          <p:nvPr>
            <p:ph type="body" idx="1"/>
          </p:nvPr>
        </p:nvSpPr>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264910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A2BA23-240A-463A-819D-F563E039C6E1}"/>
              </a:ext>
            </a:extLst>
          </p:cNvPr>
          <p:cNvSpPr>
            <a:spLocks noGrp="1" noChangeArrowheads="1"/>
          </p:cNvSpPr>
          <p:nvPr>
            <p:ph type="sldNum" sz="quarter" idx="5"/>
          </p:nvPr>
        </p:nvSpPr>
        <p:spPr>
          <a:ln/>
        </p:spPr>
        <p:txBody>
          <a:bodyPr/>
          <a:lstStyle/>
          <a:p>
            <a:fld id="{74F0884F-DA87-4425-B7F0-C8E1BB7EEDC5}" type="slidenum">
              <a:rPr lang="ru-RU" altLang="ru-RU"/>
              <a:pPr/>
              <a:t>38</a:t>
            </a:fld>
            <a:endParaRPr lang="ru-RU" altLang="ru-RU"/>
          </a:p>
        </p:txBody>
      </p:sp>
      <p:sp>
        <p:nvSpPr>
          <p:cNvPr id="76802" name="Rectangle 2">
            <a:extLst>
              <a:ext uri="{FF2B5EF4-FFF2-40B4-BE49-F238E27FC236}">
                <a16:creationId xmlns:a16="http://schemas.microsoft.com/office/drawing/2014/main" id="{3C84EB32-1158-41C7-8EEB-EFF24D0F34CB}"/>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569E7FA4-1CA5-4CD9-9F29-1D1E8FEEA602}"/>
              </a:ext>
            </a:extLst>
          </p:cNvPr>
          <p:cNvSpPr>
            <a:spLocks noGrp="1" noChangeArrowheads="1"/>
          </p:cNvSpPr>
          <p:nvPr>
            <p:ph type="body" idx="1"/>
          </p:nvPr>
        </p:nvSpPr>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360619-9BE7-4156-BD75-C65F66456048}"/>
              </a:ext>
            </a:extLst>
          </p:cNvPr>
          <p:cNvSpPr>
            <a:spLocks noGrp="1" noChangeArrowheads="1"/>
          </p:cNvSpPr>
          <p:nvPr>
            <p:ph type="sldNum" sz="quarter" idx="5"/>
          </p:nvPr>
        </p:nvSpPr>
        <p:spPr>
          <a:ln/>
        </p:spPr>
        <p:txBody>
          <a:bodyPr/>
          <a:lstStyle/>
          <a:p>
            <a:fld id="{5AD67C76-02EE-42AF-AE8C-EA570608C3F4}" type="slidenum">
              <a:rPr lang="ru-RU" altLang="ru-RU"/>
              <a:pPr/>
              <a:t>39</a:t>
            </a:fld>
            <a:endParaRPr lang="ru-RU" altLang="ru-RU"/>
          </a:p>
        </p:txBody>
      </p:sp>
      <p:sp>
        <p:nvSpPr>
          <p:cNvPr id="116738" name="Rectangle 2">
            <a:extLst>
              <a:ext uri="{FF2B5EF4-FFF2-40B4-BE49-F238E27FC236}">
                <a16:creationId xmlns:a16="http://schemas.microsoft.com/office/drawing/2014/main" id="{E051F420-9FDC-4832-B2B5-7BCFD321D17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a:extLst>
              <a:ext uri="{FF2B5EF4-FFF2-40B4-BE49-F238E27FC236}">
                <a16:creationId xmlns:a16="http://schemas.microsoft.com/office/drawing/2014/main" id="{3F9566F4-1DDC-48D7-A851-9A26C21A415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23DD72-4155-4F42-8222-CA413980F313}"/>
              </a:ext>
            </a:extLst>
          </p:cNvPr>
          <p:cNvSpPr>
            <a:spLocks noGrp="1" noChangeArrowheads="1"/>
          </p:cNvSpPr>
          <p:nvPr>
            <p:ph type="sldNum" sz="quarter" idx="5"/>
          </p:nvPr>
        </p:nvSpPr>
        <p:spPr>
          <a:ln/>
        </p:spPr>
        <p:txBody>
          <a:bodyPr/>
          <a:lstStyle/>
          <a:p>
            <a:fld id="{1AFD0DAD-5355-433A-8EEB-85E439971F50}" type="slidenum">
              <a:rPr lang="ru-RU" altLang="ru-RU"/>
              <a:pPr/>
              <a:t>40</a:t>
            </a:fld>
            <a:endParaRPr lang="ru-RU" altLang="ru-RU"/>
          </a:p>
        </p:txBody>
      </p:sp>
      <p:sp>
        <p:nvSpPr>
          <p:cNvPr id="118786" name="Rectangle 2">
            <a:extLst>
              <a:ext uri="{FF2B5EF4-FFF2-40B4-BE49-F238E27FC236}">
                <a16:creationId xmlns:a16="http://schemas.microsoft.com/office/drawing/2014/main" id="{4EE1A54D-B1DA-441B-964B-5113C61C9B5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787" name="Rectangle 3">
            <a:extLst>
              <a:ext uri="{FF2B5EF4-FFF2-40B4-BE49-F238E27FC236}">
                <a16:creationId xmlns:a16="http://schemas.microsoft.com/office/drawing/2014/main" id="{2CE3841D-20FF-44E0-942E-D35E99BADFD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308692-D347-40FB-8632-F11903BE71AB}"/>
              </a:ext>
            </a:extLst>
          </p:cNvPr>
          <p:cNvSpPr>
            <a:spLocks noGrp="1" noChangeArrowheads="1"/>
          </p:cNvSpPr>
          <p:nvPr>
            <p:ph type="sldNum" sz="quarter" idx="5"/>
          </p:nvPr>
        </p:nvSpPr>
        <p:spPr>
          <a:ln/>
        </p:spPr>
        <p:txBody>
          <a:bodyPr/>
          <a:lstStyle/>
          <a:p>
            <a:fld id="{20CA627D-72D1-4ABF-A6AE-B1C0362CAA64}" type="slidenum">
              <a:rPr lang="ru-RU" altLang="ru-RU"/>
              <a:pPr/>
              <a:t>41</a:t>
            </a:fld>
            <a:endParaRPr lang="ru-RU" altLang="ru-RU"/>
          </a:p>
        </p:txBody>
      </p:sp>
      <p:sp>
        <p:nvSpPr>
          <p:cNvPr id="120834" name="Rectangle 2">
            <a:extLst>
              <a:ext uri="{FF2B5EF4-FFF2-40B4-BE49-F238E27FC236}">
                <a16:creationId xmlns:a16="http://schemas.microsoft.com/office/drawing/2014/main" id="{0FBF4B4D-0208-4556-8F78-8E5759409FE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a:extLst>
              <a:ext uri="{FF2B5EF4-FFF2-40B4-BE49-F238E27FC236}">
                <a16:creationId xmlns:a16="http://schemas.microsoft.com/office/drawing/2014/main" id="{DADDB881-F7F3-4ABE-B73C-0D9C2FA0829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6</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301008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36CF6B-8883-4669-B0AF-F7A0268DF848}"/>
              </a:ext>
            </a:extLst>
          </p:cNvPr>
          <p:cNvSpPr>
            <a:spLocks noGrp="1" noChangeArrowheads="1"/>
          </p:cNvSpPr>
          <p:nvPr>
            <p:ph type="sldNum" sz="quarter" idx="5"/>
          </p:nvPr>
        </p:nvSpPr>
        <p:spPr>
          <a:ln/>
        </p:spPr>
        <p:txBody>
          <a:bodyPr/>
          <a:lstStyle/>
          <a:p>
            <a:fld id="{64ABD318-46A6-42B9-8AB2-14A09AAB2B56}" type="slidenum">
              <a:rPr lang="ru-RU" altLang="ru-RU"/>
              <a:pPr/>
              <a:t>42</a:t>
            </a:fld>
            <a:endParaRPr lang="ru-RU" altLang="ru-RU"/>
          </a:p>
        </p:txBody>
      </p:sp>
      <p:sp>
        <p:nvSpPr>
          <p:cNvPr id="131074" name="Rectangle 2">
            <a:extLst>
              <a:ext uri="{FF2B5EF4-FFF2-40B4-BE49-F238E27FC236}">
                <a16:creationId xmlns:a16="http://schemas.microsoft.com/office/drawing/2014/main" id="{2FB2C61F-807A-47CB-B3D7-64BE7EDFB53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1075" name="Rectangle 3">
            <a:extLst>
              <a:ext uri="{FF2B5EF4-FFF2-40B4-BE49-F238E27FC236}">
                <a16:creationId xmlns:a16="http://schemas.microsoft.com/office/drawing/2014/main" id="{75B0295A-7426-47BD-8D83-140BC844B47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235D42-2F48-4086-A0F0-BD89BA15D335}"/>
              </a:ext>
            </a:extLst>
          </p:cNvPr>
          <p:cNvSpPr>
            <a:spLocks noGrp="1" noChangeArrowheads="1"/>
          </p:cNvSpPr>
          <p:nvPr>
            <p:ph type="sldNum" sz="quarter" idx="5"/>
          </p:nvPr>
        </p:nvSpPr>
        <p:spPr>
          <a:ln/>
        </p:spPr>
        <p:txBody>
          <a:bodyPr/>
          <a:lstStyle/>
          <a:p>
            <a:fld id="{D83847B0-DA80-4A17-9C66-4A4735A4F165}" type="slidenum">
              <a:rPr lang="ru-RU" altLang="ru-RU"/>
              <a:pPr/>
              <a:t>43</a:t>
            </a:fld>
            <a:endParaRPr lang="ru-RU" altLang="ru-RU"/>
          </a:p>
        </p:txBody>
      </p:sp>
      <p:sp>
        <p:nvSpPr>
          <p:cNvPr id="122882" name="Rectangle 2">
            <a:extLst>
              <a:ext uri="{FF2B5EF4-FFF2-40B4-BE49-F238E27FC236}">
                <a16:creationId xmlns:a16="http://schemas.microsoft.com/office/drawing/2014/main" id="{8E919D39-48F1-487D-B2B9-63FB6E0EB7D0}"/>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3" name="Rectangle 3">
            <a:extLst>
              <a:ext uri="{FF2B5EF4-FFF2-40B4-BE49-F238E27FC236}">
                <a16:creationId xmlns:a16="http://schemas.microsoft.com/office/drawing/2014/main" id="{9ED21E2A-42DA-45D0-A07D-17CEE3C682E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17C8F7-5F32-450D-ABE5-8DEF4D87EE9B}"/>
              </a:ext>
            </a:extLst>
          </p:cNvPr>
          <p:cNvSpPr>
            <a:spLocks noGrp="1" noChangeArrowheads="1"/>
          </p:cNvSpPr>
          <p:nvPr>
            <p:ph type="sldNum" sz="quarter" idx="5"/>
          </p:nvPr>
        </p:nvSpPr>
        <p:spPr>
          <a:ln/>
        </p:spPr>
        <p:txBody>
          <a:bodyPr/>
          <a:lstStyle/>
          <a:p>
            <a:fld id="{C0C269F2-3A7C-48E4-823E-187E9A8B2E2B}" type="slidenum">
              <a:rPr lang="ru-RU" altLang="ru-RU"/>
              <a:pPr/>
              <a:t>44</a:t>
            </a:fld>
            <a:endParaRPr lang="ru-RU" altLang="ru-RU"/>
          </a:p>
        </p:txBody>
      </p:sp>
      <p:sp>
        <p:nvSpPr>
          <p:cNvPr id="124930" name="Rectangle 2">
            <a:extLst>
              <a:ext uri="{FF2B5EF4-FFF2-40B4-BE49-F238E27FC236}">
                <a16:creationId xmlns:a16="http://schemas.microsoft.com/office/drawing/2014/main" id="{BC709247-329D-4B6B-BA0A-2F1B225262F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4931" name="Rectangle 3">
            <a:extLst>
              <a:ext uri="{FF2B5EF4-FFF2-40B4-BE49-F238E27FC236}">
                <a16:creationId xmlns:a16="http://schemas.microsoft.com/office/drawing/2014/main" id="{82A6F6DB-7E64-427E-B845-69C0E43207D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E575E1-64AD-422A-BC32-132AFB9172CA}"/>
              </a:ext>
            </a:extLst>
          </p:cNvPr>
          <p:cNvSpPr>
            <a:spLocks noGrp="1" noChangeArrowheads="1"/>
          </p:cNvSpPr>
          <p:nvPr>
            <p:ph type="sldNum" sz="quarter" idx="5"/>
          </p:nvPr>
        </p:nvSpPr>
        <p:spPr>
          <a:ln/>
        </p:spPr>
        <p:txBody>
          <a:bodyPr/>
          <a:lstStyle/>
          <a:p>
            <a:fld id="{31670E3F-1A9E-475E-9C6E-A684AD606008}" type="slidenum">
              <a:rPr lang="ru-RU" altLang="ru-RU"/>
              <a:pPr/>
              <a:t>46</a:t>
            </a:fld>
            <a:endParaRPr lang="ru-RU" altLang="ru-RU"/>
          </a:p>
        </p:txBody>
      </p:sp>
      <p:sp>
        <p:nvSpPr>
          <p:cNvPr id="81922" name="Rectangle 2">
            <a:extLst>
              <a:ext uri="{FF2B5EF4-FFF2-40B4-BE49-F238E27FC236}">
                <a16:creationId xmlns:a16="http://schemas.microsoft.com/office/drawing/2014/main" id="{D0E2BC10-1A6A-4AEB-A8B8-A794D900C9C4}"/>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C7CFA3E5-9CC5-4933-817F-1C2C1CA53611}"/>
              </a:ext>
            </a:extLst>
          </p:cNvPr>
          <p:cNvSpPr>
            <a:spLocks noGrp="1" noChangeArrowheads="1"/>
          </p:cNvSpPr>
          <p:nvPr>
            <p:ph type="body" idx="1"/>
          </p:nvPr>
        </p:nvSpPr>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A0A9DC-2BAE-4CBB-A77A-F9CB60A8D765}"/>
              </a:ext>
            </a:extLst>
          </p:cNvPr>
          <p:cNvSpPr>
            <a:spLocks noGrp="1" noChangeArrowheads="1"/>
          </p:cNvSpPr>
          <p:nvPr>
            <p:ph type="sldNum" sz="quarter" idx="5"/>
          </p:nvPr>
        </p:nvSpPr>
        <p:spPr>
          <a:ln/>
        </p:spPr>
        <p:txBody>
          <a:bodyPr/>
          <a:lstStyle/>
          <a:p>
            <a:fld id="{E2970008-130E-4F07-81E1-B19CB551D97E}" type="slidenum">
              <a:rPr lang="ru-RU" altLang="ru-RU"/>
              <a:pPr/>
              <a:t>48</a:t>
            </a:fld>
            <a:endParaRPr lang="ru-RU" altLang="ru-RU"/>
          </a:p>
        </p:txBody>
      </p:sp>
      <p:sp>
        <p:nvSpPr>
          <p:cNvPr id="82946" name="Rectangle 2">
            <a:extLst>
              <a:ext uri="{FF2B5EF4-FFF2-40B4-BE49-F238E27FC236}">
                <a16:creationId xmlns:a16="http://schemas.microsoft.com/office/drawing/2014/main" id="{8752E5EF-4CF7-4945-BBC2-4CDF4844CA45}"/>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C3AE373A-D9D1-4C20-9530-913FC838435F}"/>
              </a:ext>
            </a:extLst>
          </p:cNvPr>
          <p:cNvSpPr>
            <a:spLocks noGrp="1" noChangeArrowheads="1"/>
          </p:cNvSpPr>
          <p:nvPr>
            <p:ph type="body" idx="1"/>
          </p:nvPr>
        </p:nvSpPr>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B67C11-8740-4E2E-82F5-B3256E2EF0B6}"/>
              </a:ext>
            </a:extLst>
          </p:cNvPr>
          <p:cNvSpPr>
            <a:spLocks noGrp="1" noChangeArrowheads="1"/>
          </p:cNvSpPr>
          <p:nvPr>
            <p:ph type="sldNum" sz="quarter" idx="5"/>
          </p:nvPr>
        </p:nvSpPr>
        <p:spPr>
          <a:ln/>
        </p:spPr>
        <p:txBody>
          <a:bodyPr/>
          <a:lstStyle/>
          <a:p>
            <a:fld id="{B440307F-B9CB-470A-BEDD-2068DAE09BF5}" type="slidenum">
              <a:rPr lang="ru-RU" altLang="ru-RU"/>
              <a:pPr/>
              <a:t>50</a:t>
            </a:fld>
            <a:endParaRPr lang="ru-RU" altLang="ru-RU"/>
          </a:p>
        </p:txBody>
      </p:sp>
      <p:sp>
        <p:nvSpPr>
          <p:cNvPr id="83970" name="Rectangle 2">
            <a:extLst>
              <a:ext uri="{FF2B5EF4-FFF2-40B4-BE49-F238E27FC236}">
                <a16:creationId xmlns:a16="http://schemas.microsoft.com/office/drawing/2014/main" id="{8C0398FD-9DB7-42A0-A8AD-84E3608A8229}"/>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1E62CC47-73AF-4335-B82C-5C6EEE30556D}"/>
              </a:ext>
            </a:extLst>
          </p:cNvPr>
          <p:cNvSpPr>
            <a:spLocks noGrp="1" noChangeArrowheads="1"/>
          </p:cNvSpPr>
          <p:nvPr>
            <p:ph type="body" idx="1"/>
          </p:nvPr>
        </p:nvSpPr>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39C4F1-BD34-4298-807E-B6E13EE88037}"/>
              </a:ext>
            </a:extLst>
          </p:cNvPr>
          <p:cNvSpPr>
            <a:spLocks noGrp="1" noChangeArrowheads="1"/>
          </p:cNvSpPr>
          <p:nvPr>
            <p:ph type="sldNum" sz="quarter" idx="5"/>
          </p:nvPr>
        </p:nvSpPr>
        <p:spPr>
          <a:ln/>
        </p:spPr>
        <p:txBody>
          <a:bodyPr/>
          <a:lstStyle/>
          <a:p>
            <a:fld id="{8D727DED-EAF5-40B4-BB86-932AFF89176D}" type="slidenum">
              <a:rPr lang="ru-RU" altLang="ru-RU"/>
              <a:pPr/>
              <a:t>52</a:t>
            </a:fld>
            <a:endParaRPr lang="ru-RU" altLang="ru-RU"/>
          </a:p>
        </p:txBody>
      </p:sp>
      <p:sp>
        <p:nvSpPr>
          <p:cNvPr id="84994" name="Rectangle 2">
            <a:extLst>
              <a:ext uri="{FF2B5EF4-FFF2-40B4-BE49-F238E27FC236}">
                <a16:creationId xmlns:a16="http://schemas.microsoft.com/office/drawing/2014/main" id="{469F4C4B-9D98-4D15-B7B7-DE57578CA160}"/>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5C4A1386-C65E-4A5F-B85D-3870FC7C3FB0}"/>
              </a:ext>
            </a:extLst>
          </p:cNvPr>
          <p:cNvSpPr>
            <a:spLocks noGrp="1" noChangeArrowheads="1"/>
          </p:cNvSpPr>
          <p:nvPr>
            <p:ph type="body" idx="1"/>
          </p:nvPr>
        </p:nvSpPr>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7C037F-EA99-4751-A6B3-80B5917CBF53}"/>
              </a:ext>
            </a:extLst>
          </p:cNvPr>
          <p:cNvSpPr>
            <a:spLocks noGrp="1" noChangeArrowheads="1"/>
          </p:cNvSpPr>
          <p:nvPr>
            <p:ph type="sldNum" sz="quarter" idx="5"/>
          </p:nvPr>
        </p:nvSpPr>
        <p:spPr>
          <a:ln/>
        </p:spPr>
        <p:txBody>
          <a:bodyPr/>
          <a:lstStyle/>
          <a:p>
            <a:fld id="{B1078C5A-6C56-4F4A-A224-D696A42678B9}" type="slidenum">
              <a:rPr lang="ru-RU" altLang="ru-RU"/>
              <a:pPr/>
              <a:t>54</a:t>
            </a:fld>
            <a:endParaRPr lang="ru-RU" altLang="ru-RU"/>
          </a:p>
        </p:txBody>
      </p:sp>
      <p:sp>
        <p:nvSpPr>
          <p:cNvPr id="86018" name="Rectangle 2">
            <a:extLst>
              <a:ext uri="{FF2B5EF4-FFF2-40B4-BE49-F238E27FC236}">
                <a16:creationId xmlns:a16="http://schemas.microsoft.com/office/drawing/2014/main" id="{75A075B7-7EC0-4608-9B73-2DB7635E4B2E}"/>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A2B29D3B-7B39-4995-AD17-3E789621B356}"/>
              </a:ext>
            </a:extLst>
          </p:cNvPr>
          <p:cNvSpPr>
            <a:spLocks noGrp="1" noChangeArrowheads="1"/>
          </p:cNvSpPr>
          <p:nvPr>
            <p:ph type="body" idx="1"/>
          </p:nvPr>
        </p:nvSpPr>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5AEF604-CE3B-41F8-BF60-8C3E94ECF79F}"/>
              </a:ext>
            </a:extLst>
          </p:cNvPr>
          <p:cNvSpPr>
            <a:spLocks noGrp="1" noChangeArrowheads="1"/>
          </p:cNvSpPr>
          <p:nvPr>
            <p:ph type="sldNum" sz="quarter" idx="5"/>
          </p:nvPr>
        </p:nvSpPr>
        <p:spPr>
          <a:ln/>
        </p:spPr>
        <p:txBody>
          <a:bodyPr/>
          <a:lstStyle/>
          <a:p>
            <a:fld id="{437E2631-035B-437E-818B-98CEF265B9A8}" type="slidenum">
              <a:rPr lang="ru-RU" altLang="ru-RU"/>
              <a:pPr/>
              <a:t>55</a:t>
            </a:fld>
            <a:endParaRPr lang="ru-RU" altLang="ru-RU"/>
          </a:p>
        </p:txBody>
      </p:sp>
      <p:sp>
        <p:nvSpPr>
          <p:cNvPr id="141314" name="Rectangle 2">
            <a:extLst>
              <a:ext uri="{FF2B5EF4-FFF2-40B4-BE49-F238E27FC236}">
                <a16:creationId xmlns:a16="http://schemas.microsoft.com/office/drawing/2014/main" id="{C686508E-5119-46D2-8A84-9B4F8C6B41DA}"/>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a:extLst>
              <a:ext uri="{FF2B5EF4-FFF2-40B4-BE49-F238E27FC236}">
                <a16:creationId xmlns:a16="http://schemas.microsoft.com/office/drawing/2014/main" id="{C87D2BBA-7183-4D54-B20F-6E37C7D30AD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064387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52C1BF-6A71-41E7-9EEE-842E01ECDFEB}"/>
              </a:ext>
            </a:extLst>
          </p:cNvPr>
          <p:cNvSpPr>
            <a:spLocks noGrp="1" noChangeArrowheads="1"/>
          </p:cNvSpPr>
          <p:nvPr>
            <p:ph type="sldNum" sz="quarter" idx="5"/>
          </p:nvPr>
        </p:nvSpPr>
        <p:spPr>
          <a:ln/>
        </p:spPr>
        <p:txBody>
          <a:bodyPr/>
          <a:lstStyle/>
          <a:p>
            <a:fld id="{2DC4D748-93D3-4058-BAA2-C82C3571BE6D}" type="slidenum">
              <a:rPr lang="ru-RU" altLang="ru-RU"/>
              <a:pPr/>
              <a:t>56</a:t>
            </a:fld>
            <a:endParaRPr lang="ru-RU" altLang="ru-RU"/>
          </a:p>
        </p:txBody>
      </p:sp>
      <p:sp>
        <p:nvSpPr>
          <p:cNvPr id="143362" name="Rectangle 1026">
            <a:extLst>
              <a:ext uri="{FF2B5EF4-FFF2-40B4-BE49-F238E27FC236}">
                <a16:creationId xmlns:a16="http://schemas.microsoft.com/office/drawing/2014/main" id="{AD611B75-8830-4DB1-8671-09CDEBD373B2}"/>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3363" name="Rectangle 1027">
            <a:extLst>
              <a:ext uri="{FF2B5EF4-FFF2-40B4-BE49-F238E27FC236}">
                <a16:creationId xmlns:a16="http://schemas.microsoft.com/office/drawing/2014/main" id="{E6F9F558-588A-468B-B75A-53B41D527C5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34921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7</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414851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832BCC-6058-44AE-B692-E40487E0119F}"/>
              </a:ext>
            </a:extLst>
          </p:cNvPr>
          <p:cNvSpPr>
            <a:spLocks noGrp="1" noChangeArrowheads="1"/>
          </p:cNvSpPr>
          <p:nvPr>
            <p:ph type="sldNum" sz="quarter" idx="5"/>
          </p:nvPr>
        </p:nvSpPr>
        <p:spPr>
          <a:ln/>
        </p:spPr>
        <p:txBody>
          <a:bodyPr/>
          <a:lstStyle/>
          <a:p>
            <a:fld id="{86C38407-D38E-46FC-9C9E-ACD5B37B6AEE}" type="slidenum">
              <a:rPr lang="ru-RU" altLang="ru-RU"/>
              <a:pPr/>
              <a:t>57</a:t>
            </a:fld>
            <a:endParaRPr lang="ru-RU" altLang="ru-RU"/>
          </a:p>
        </p:txBody>
      </p:sp>
      <p:sp>
        <p:nvSpPr>
          <p:cNvPr id="150530" name="Rectangle 2">
            <a:extLst>
              <a:ext uri="{FF2B5EF4-FFF2-40B4-BE49-F238E27FC236}">
                <a16:creationId xmlns:a16="http://schemas.microsoft.com/office/drawing/2014/main" id="{6A68E38E-AB95-4F47-8C93-9C603B58624B}"/>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0531" name="Rectangle 3">
            <a:extLst>
              <a:ext uri="{FF2B5EF4-FFF2-40B4-BE49-F238E27FC236}">
                <a16:creationId xmlns:a16="http://schemas.microsoft.com/office/drawing/2014/main" id="{B066D8AC-ECB2-4A08-B080-36F17791240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258817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247766-9D2F-412F-B12C-D7F590BA58E3}"/>
              </a:ext>
            </a:extLst>
          </p:cNvPr>
          <p:cNvSpPr>
            <a:spLocks noGrp="1" noChangeArrowheads="1"/>
          </p:cNvSpPr>
          <p:nvPr>
            <p:ph type="sldNum" sz="quarter" idx="5"/>
          </p:nvPr>
        </p:nvSpPr>
        <p:spPr>
          <a:ln/>
        </p:spPr>
        <p:txBody>
          <a:bodyPr/>
          <a:lstStyle/>
          <a:p>
            <a:fld id="{F4610AD9-439E-4488-83F8-B244F627B778}" type="slidenum">
              <a:rPr lang="ru-RU" altLang="ru-RU"/>
              <a:pPr/>
              <a:t>58</a:t>
            </a:fld>
            <a:endParaRPr lang="ru-RU" altLang="ru-RU"/>
          </a:p>
        </p:txBody>
      </p:sp>
      <p:sp>
        <p:nvSpPr>
          <p:cNvPr id="145410" name="Rectangle 2">
            <a:extLst>
              <a:ext uri="{FF2B5EF4-FFF2-40B4-BE49-F238E27FC236}">
                <a16:creationId xmlns:a16="http://schemas.microsoft.com/office/drawing/2014/main" id="{5FF02AB5-9DAC-42A8-8997-B8C8C2DFD2B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5411" name="Rectangle 3">
            <a:extLst>
              <a:ext uri="{FF2B5EF4-FFF2-40B4-BE49-F238E27FC236}">
                <a16:creationId xmlns:a16="http://schemas.microsoft.com/office/drawing/2014/main" id="{64BC70FF-9B69-4661-933B-5D04ED02095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529111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884985-4B82-4016-A713-7A667CA24F97}"/>
              </a:ext>
            </a:extLst>
          </p:cNvPr>
          <p:cNvSpPr>
            <a:spLocks noGrp="1" noChangeArrowheads="1"/>
          </p:cNvSpPr>
          <p:nvPr>
            <p:ph type="sldNum" sz="quarter" idx="5"/>
          </p:nvPr>
        </p:nvSpPr>
        <p:spPr>
          <a:ln/>
        </p:spPr>
        <p:txBody>
          <a:bodyPr/>
          <a:lstStyle/>
          <a:p>
            <a:fld id="{B9E3F798-9526-4CF9-A8B8-3F02680C0439}" type="slidenum">
              <a:rPr lang="ru-RU" altLang="ru-RU"/>
              <a:pPr/>
              <a:t>59</a:t>
            </a:fld>
            <a:endParaRPr lang="ru-RU" altLang="ru-RU"/>
          </a:p>
        </p:txBody>
      </p:sp>
      <p:sp>
        <p:nvSpPr>
          <p:cNvPr id="147458" name="Rectangle 2">
            <a:extLst>
              <a:ext uri="{FF2B5EF4-FFF2-40B4-BE49-F238E27FC236}">
                <a16:creationId xmlns:a16="http://schemas.microsoft.com/office/drawing/2014/main" id="{9E76C25C-11E0-46F6-9BDA-8E08236CFDE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7459" name="Rectangle 3">
            <a:extLst>
              <a:ext uri="{FF2B5EF4-FFF2-40B4-BE49-F238E27FC236}">
                <a16:creationId xmlns:a16="http://schemas.microsoft.com/office/drawing/2014/main" id="{1C7F4447-5051-497F-84AF-255ACBB127D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276432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4DEB5C-C61D-4E1F-BAFC-92F977B7C4D6}"/>
              </a:ext>
            </a:extLst>
          </p:cNvPr>
          <p:cNvSpPr>
            <a:spLocks noGrp="1" noChangeArrowheads="1"/>
          </p:cNvSpPr>
          <p:nvPr>
            <p:ph type="sldNum" sz="quarter" idx="5"/>
          </p:nvPr>
        </p:nvSpPr>
        <p:spPr>
          <a:ln/>
        </p:spPr>
        <p:txBody>
          <a:bodyPr/>
          <a:lstStyle/>
          <a:p>
            <a:fld id="{ED922FB9-78D3-4328-90DD-9D45F3F385B3}" type="slidenum">
              <a:rPr lang="ru-RU" altLang="ru-RU"/>
              <a:pPr/>
              <a:t>60</a:t>
            </a:fld>
            <a:endParaRPr lang="ru-RU" altLang="ru-RU"/>
          </a:p>
        </p:txBody>
      </p:sp>
      <p:sp>
        <p:nvSpPr>
          <p:cNvPr id="152578" name="Rectangle 2">
            <a:extLst>
              <a:ext uri="{FF2B5EF4-FFF2-40B4-BE49-F238E27FC236}">
                <a16:creationId xmlns:a16="http://schemas.microsoft.com/office/drawing/2014/main" id="{A4096304-5D0C-439A-91BF-ABDD11ED33B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2579" name="Rectangle 3">
            <a:extLst>
              <a:ext uri="{FF2B5EF4-FFF2-40B4-BE49-F238E27FC236}">
                <a16:creationId xmlns:a16="http://schemas.microsoft.com/office/drawing/2014/main" id="{7E4233E2-2C5B-45DF-A8ED-4D2398D3957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89320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10</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295650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6A2700-5A5C-4D5F-AF2A-E070936D87FE}"/>
              </a:ext>
            </a:extLst>
          </p:cNvPr>
          <p:cNvSpPr>
            <a:spLocks noGrp="1" noChangeArrowheads="1"/>
          </p:cNvSpPr>
          <p:nvPr>
            <p:ph type="sldNum" sz="quarter" idx="5"/>
          </p:nvPr>
        </p:nvSpPr>
        <p:spPr>
          <a:ln/>
        </p:spPr>
        <p:txBody>
          <a:bodyPr/>
          <a:lstStyle/>
          <a:p>
            <a:fld id="{D763406F-BBF8-43BB-BF32-1563C5B68AD3}" type="slidenum">
              <a:rPr lang="ru-RU" altLang="ru-RU"/>
              <a:pPr/>
              <a:t>11</a:t>
            </a:fld>
            <a:endParaRPr lang="ru-RU" altLang="ru-RU"/>
          </a:p>
        </p:txBody>
      </p:sp>
      <p:sp>
        <p:nvSpPr>
          <p:cNvPr id="104450" name="Rectangle 2">
            <a:extLst>
              <a:ext uri="{FF2B5EF4-FFF2-40B4-BE49-F238E27FC236}">
                <a16:creationId xmlns:a16="http://schemas.microsoft.com/office/drawing/2014/main" id="{4FB4AF70-919A-45EB-9845-5C2D5BEAD82E}"/>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Rectangle 3">
            <a:extLst>
              <a:ext uri="{FF2B5EF4-FFF2-40B4-BE49-F238E27FC236}">
                <a16:creationId xmlns:a16="http://schemas.microsoft.com/office/drawing/2014/main" id="{5377DC5D-6624-4160-890D-71CBA60A02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13</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298131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2FB9CFE-4C8C-4936-A8C7-A00DDEBE8FF1}"/>
              </a:ext>
            </a:extLst>
          </p:cNvPr>
          <p:cNvSpPr>
            <a:spLocks noGrp="1" noChangeArrowheads="1"/>
          </p:cNvSpPr>
          <p:nvPr>
            <p:ph type="sldNum" sz="quarter" idx="5"/>
          </p:nvPr>
        </p:nvSpPr>
        <p:spPr>
          <a:ln/>
        </p:spPr>
        <p:txBody>
          <a:bodyPr/>
          <a:lstStyle/>
          <a:p>
            <a:fld id="{3C81E40D-3586-4530-90C4-2A7C69BAA0A1}" type="slidenum">
              <a:rPr lang="ru-RU" altLang="ru-RU"/>
              <a:pPr/>
              <a:t>14</a:t>
            </a:fld>
            <a:endParaRPr lang="ru-RU" altLang="ru-RU"/>
          </a:p>
        </p:txBody>
      </p:sp>
      <p:sp>
        <p:nvSpPr>
          <p:cNvPr id="106498" name="Rectangle 2">
            <a:extLst>
              <a:ext uri="{FF2B5EF4-FFF2-40B4-BE49-F238E27FC236}">
                <a16:creationId xmlns:a16="http://schemas.microsoft.com/office/drawing/2014/main" id="{3D3A333B-3071-4CE7-9AC2-5D9633D25C4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6499" name="Rectangle 3">
            <a:extLst>
              <a:ext uri="{FF2B5EF4-FFF2-40B4-BE49-F238E27FC236}">
                <a16:creationId xmlns:a16="http://schemas.microsoft.com/office/drawing/2014/main" id="{1BEBC5C6-B51E-4DC2-9FD9-5333F4DAC0F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9C98F8-52D3-4249-9E60-69329279223F}"/>
              </a:ext>
            </a:extLst>
          </p:cNvPr>
          <p:cNvSpPr>
            <a:spLocks noGrp="1" noChangeArrowheads="1"/>
          </p:cNvSpPr>
          <p:nvPr>
            <p:ph type="sldNum" sz="quarter" idx="5"/>
          </p:nvPr>
        </p:nvSpPr>
        <p:spPr>
          <a:ln/>
        </p:spPr>
        <p:txBody>
          <a:bodyPr/>
          <a:lstStyle/>
          <a:p>
            <a:fld id="{19E9E2A1-15B2-487D-96AB-C69D396F6316}" type="slidenum">
              <a:rPr lang="ru-RU" altLang="ru-RU"/>
              <a:pPr/>
              <a:t>17</a:t>
            </a:fld>
            <a:endParaRPr lang="ru-RU" altLang="ru-RU"/>
          </a:p>
        </p:txBody>
      </p:sp>
      <p:sp>
        <p:nvSpPr>
          <p:cNvPr id="101378" name="Rectangle 2">
            <a:extLst>
              <a:ext uri="{FF2B5EF4-FFF2-40B4-BE49-F238E27FC236}">
                <a16:creationId xmlns:a16="http://schemas.microsoft.com/office/drawing/2014/main" id="{C17A8048-4507-47FF-AB42-0D642C4A43D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9" name="Rectangle 3">
            <a:extLst>
              <a:ext uri="{FF2B5EF4-FFF2-40B4-BE49-F238E27FC236}">
                <a16:creationId xmlns:a16="http://schemas.microsoft.com/office/drawing/2014/main" id="{6456BD41-3DFC-412F-B4E7-DDE05C0CC6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sz="2400">
                <a:solidFill>
                  <a:schemeClr val="accent1"/>
                </a:solidFill>
              </a:rPr>
              <a:t>В режиме слайдов ответ появляется после кликанья мышкой.</a:t>
            </a:r>
          </a:p>
        </p:txBody>
      </p:sp>
    </p:spTree>
    <p:extLst>
      <p:ext uri="{BB962C8B-B14F-4D97-AF65-F5344CB8AC3E}">
        <p14:creationId xmlns:p14="http://schemas.microsoft.com/office/powerpoint/2010/main" val="320073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9DEE0C-AC85-49B9-9559-7BB966FC8D58}"/>
              </a:ext>
            </a:extLst>
          </p:cNvPr>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ED5D542-64CF-4163-A4D5-F301742D8EA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6AD4E58-72D6-4304-AF85-5E23839F5802}"/>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EB954AF4-9DF2-433C-A16B-9DA8A5318946}"/>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72B1EEAC-6918-4570-901F-BEFC54A24FAA}"/>
              </a:ext>
            </a:extLst>
          </p:cNvPr>
          <p:cNvSpPr>
            <a:spLocks noGrp="1"/>
          </p:cNvSpPr>
          <p:nvPr>
            <p:ph type="sldNum" sz="quarter" idx="12"/>
          </p:nvPr>
        </p:nvSpPr>
        <p:spPr/>
        <p:txBody>
          <a:bodyPr/>
          <a:lstStyle>
            <a:lvl1pPr>
              <a:defRPr/>
            </a:lvl1pPr>
          </a:lstStyle>
          <a:p>
            <a:fld id="{583521CC-3BC4-4D97-8134-54D248CFDD7E}" type="slidenum">
              <a:rPr lang="ru-RU" altLang="ru-RU"/>
              <a:pPr/>
              <a:t>‹#›</a:t>
            </a:fld>
            <a:endParaRPr lang="ru-RU" altLang="ru-RU"/>
          </a:p>
        </p:txBody>
      </p:sp>
    </p:spTree>
    <p:extLst>
      <p:ext uri="{BB962C8B-B14F-4D97-AF65-F5344CB8AC3E}">
        <p14:creationId xmlns:p14="http://schemas.microsoft.com/office/powerpoint/2010/main" val="193302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EE8AC8-103F-43E6-94D1-4DC8EA87734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ABCD451-AB17-431F-A7F8-426232A7388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8098B07-A83A-45CF-A109-466BCB094ED1}"/>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BD7A9386-23A2-4487-984B-143F8FA8AF53}"/>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0B0B9525-6B65-4E25-90E2-4B25F1A9AD4A}"/>
              </a:ext>
            </a:extLst>
          </p:cNvPr>
          <p:cNvSpPr>
            <a:spLocks noGrp="1"/>
          </p:cNvSpPr>
          <p:nvPr>
            <p:ph type="sldNum" sz="quarter" idx="12"/>
          </p:nvPr>
        </p:nvSpPr>
        <p:spPr/>
        <p:txBody>
          <a:bodyPr/>
          <a:lstStyle>
            <a:lvl1pPr>
              <a:defRPr/>
            </a:lvl1pPr>
          </a:lstStyle>
          <a:p>
            <a:fld id="{B92B0063-7787-483E-83CD-F3628503B138}" type="slidenum">
              <a:rPr lang="ru-RU" altLang="ru-RU"/>
              <a:pPr/>
              <a:t>‹#›</a:t>
            </a:fld>
            <a:endParaRPr lang="ru-RU" altLang="ru-RU"/>
          </a:p>
        </p:txBody>
      </p:sp>
    </p:spTree>
    <p:extLst>
      <p:ext uri="{BB962C8B-B14F-4D97-AF65-F5344CB8AC3E}">
        <p14:creationId xmlns:p14="http://schemas.microsoft.com/office/powerpoint/2010/main" val="317156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1A398AD-CFE9-44F3-80E5-00C6A276E7D5}"/>
              </a:ext>
            </a:extLst>
          </p:cNvPr>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53A6E2CA-FDE3-451E-B721-211E35277A6F}"/>
              </a:ext>
            </a:extLst>
          </p:cNvPr>
          <p:cNvSpPr>
            <a:spLocks noGrp="1"/>
          </p:cNvSpPr>
          <p:nvPr>
            <p:ph type="body" orient="vert" idx="1"/>
          </p:nvPr>
        </p:nvSpPr>
        <p:spPr>
          <a:xfrm>
            <a:off x="685800" y="609600"/>
            <a:ext cx="56769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132B29C-FA55-43A7-9833-A644A5FF6677}"/>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6546BA71-AAA9-4E34-BFCF-747D08BA448D}"/>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80CE3F5B-CBCD-4B5E-BC7F-69E0C7D12868}"/>
              </a:ext>
            </a:extLst>
          </p:cNvPr>
          <p:cNvSpPr>
            <a:spLocks noGrp="1"/>
          </p:cNvSpPr>
          <p:nvPr>
            <p:ph type="sldNum" sz="quarter" idx="12"/>
          </p:nvPr>
        </p:nvSpPr>
        <p:spPr/>
        <p:txBody>
          <a:bodyPr/>
          <a:lstStyle>
            <a:lvl1pPr>
              <a:defRPr/>
            </a:lvl1pPr>
          </a:lstStyle>
          <a:p>
            <a:fld id="{FA1335C6-AEE7-43F4-9005-0E08285C7804}" type="slidenum">
              <a:rPr lang="ru-RU" altLang="ru-RU"/>
              <a:pPr/>
              <a:t>‹#›</a:t>
            </a:fld>
            <a:endParaRPr lang="ru-RU" altLang="ru-RU"/>
          </a:p>
        </p:txBody>
      </p:sp>
    </p:spTree>
    <p:extLst>
      <p:ext uri="{BB962C8B-B14F-4D97-AF65-F5344CB8AC3E}">
        <p14:creationId xmlns:p14="http://schemas.microsoft.com/office/powerpoint/2010/main" val="2669324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EBEA18-51C6-4C42-91D1-94E373B6885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540F09D-06A8-416F-B69B-B62FC87ACA9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2F6D85F-E945-4147-8096-5B3326DE5BCB}"/>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5DF62DD6-D5EE-44D1-A2BC-C7643DD83656}"/>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17D64859-895D-4DA4-B8E7-2C39C9BBD1E8}"/>
              </a:ext>
            </a:extLst>
          </p:cNvPr>
          <p:cNvSpPr>
            <a:spLocks noGrp="1"/>
          </p:cNvSpPr>
          <p:nvPr>
            <p:ph type="sldNum" sz="quarter" idx="12"/>
          </p:nvPr>
        </p:nvSpPr>
        <p:spPr/>
        <p:txBody>
          <a:bodyPr/>
          <a:lstStyle>
            <a:lvl1pPr>
              <a:defRPr/>
            </a:lvl1pPr>
          </a:lstStyle>
          <a:p>
            <a:fld id="{7C133243-F2C2-4E17-A659-9C2E972524D7}" type="slidenum">
              <a:rPr lang="ru-RU" altLang="ru-RU"/>
              <a:pPr/>
              <a:t>‹#›</a:t>
            </a:fld>
            <a:endParaRPr lang="ru-RU" altLang="ru-RU"/>
          </a:p>
        </p:txBody>
      </p:sp>
    </p:spTree>
    <p:extLst>
      <p:ext uri="{BB962C8B-B14F-4D97-AF65-F5344CB8AC3E}">
        <p14:creationId xmlns:p14="http://schemas.microsoft.com/office/powerpoint/2010/main" val="286348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A802BC-0976-44D8-A7A5-B68DA175672A}"/>
              </a:ext>
            </a:extLst>
          </p:cNvPr>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F674FF8-5011-4301-A800-93D61D66DE1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a:extLst>
              <a:ext uri="{FF2B5EF4-FFF2-40B4-BE49-F238E27FC236}">
                <a16:creationId xmlns:a16="http://schemas.microsoft.com/office/drawing/2014/main" id="{0B30CFFF-7C15-4739-AC9D-301BA7BEE48F}"/>
              </a:ext>
            </a:extLst>
          </p:cNvPr>
          <p:cNvSpPr>
            <a:spLocks noGrp="1"/>
          </p:cNvSpPr>
          <p:nvPr>
            <p:ph type="dt" sz="half" idx="10"/>
          </p:nvPr>
        </p:nvSpPr>
        <p:spPr/>
        <p:txBody>
          <a:bodyPr/>
          <a:lstStyle>
            <a:lvl1pPr>
              <a:defRPr/>
            </a:lvl1pPr>
          </a:lstStyle>
          <a:p>
            <a:endParaRPr lang="ru-RU" altLang="ru-RU"/>
          </a:p>
        </p:txBody>
      </p:sp>
      <p:sp>
        <p:nvSpPr>
          <p:cNvPr id="5" name="Нижний колонтитул 4">
            <a:extLst>
              <a:ext uri="{FF2B5EF4-FFF2-40B4-BE49-F238E27FC236}">
                <a16:creationId xmlns:a16="http://schemas.microsoft.com/office/drawing/2014/main" id="{B1F1C9B1-39CA-44A2-9AB5-FD02C5C26D7E}"/>
              </a:ext>
            </a:extLst>
          </p:cNvPr>
          <p:cNvSpPr>
            <a:spLocks noGrp="1"/>
          </p:cNvSpPr>
          <p:nvPr>
            <p:ph type="ftr" sz="quarter" idx="11"/>
          </p:nvPr>
        </p:nvSpPr>
        <p:spPr/>
        <p:txBody>
          <a:bodyPr/>
          <a:lstStyle>
            <a:lvl1pPr>
              <a:defRPr/>
            </a:lvl1pPr>
          </a:lstStyle>
          <a:p>
            <a:endParaRPr lang="ru-RU" altLang="ru-RU"/>
          </a:p>
        </p:txBody>
      </p:sp>
      <p:sp>
        <p:nvSpPr>
          <p:cNvPr id="6" name="Номер слайда 5">
            <a:extLst>
              <a:ext uri="{FF2B5EF4-FFF2-40B4-BE49-F238E27FC236}">
                <a16:creationId xmlns:a16="http://schemas.microsoft.com/office/drawing/2014/main" id="{54ADA9E4-EE65-42D8-B330-AFD73383F3BB}"/>
              </a:ext>
            </a:extLst>
          </p:cNvPr>
          <p:cNvSpPr>
            <a:spLocks noGrp="1"/>
          </p:cNvSpPr>
          <p:nvPr>
            <p:ph type="sldNum" sz="quarter" idx="12"/>
          </p:nvPr>
        </p:nvSpPr>
        <p:spPr/>
        <p:txBody>
          <a:bodyPr/>
          <a:lstStyle>
            <a:lvl1pPr>
              <a:defRPr/>
            </a:lvl1pPr>
          </a:lstStyle>
          <a:p>
            <a:fld id="{9B0324B7-A884-423E-8B53-44C984E27AD7}" type="slidenum">
              <a:rPr lang="ru-RU" altLang="ru-RU"/>
              <a:pPr/>
              <a:t>‹#›</a:t>
            </a:fld>
            <a:endParaRPr lang="ru-RU" altLang="ru-RU"/>
          </a:p>
        </p:txBody>
      </p:sp>
    </p:spTree>
    <p:extLst>
      <p:ext uri="{BB962C8B-B14F-4D97-AF65-F5344CB8AC3E}">
        <p14:creationId xmlns:p14="http://schemas.microsoft.com/office/powerpoint/2010/main" val="2004538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35F9D2-F813-45C3-A298-ED27D0D75B4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3845BC9-C71A-4585-BCA0-ED73325D233E}"/>
              </a:ext>
            </a:extLst>
          </p:cNvPr>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B89470A-314F-4303-A32A-BEA2D9C6439A}"/>
              </a:ext>
            </a:extLst>
          </p:cNvPr>
          <p:cNvSpPr>
            <a:spLocks noGrp="1"/>
          </p:cNvSpPr>
          <p:nvPr>
            <p:ph sz="half" idx="2"/>
          </p:nvPr>
        </p:nvSpPr>
        <p:spPr>
          <a:xfrm>
            <a:off x="46482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2999B34-33B8-476A-9D3C-C90C39DDEB6C}"/>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CCAA0415-95A4-463D-9615-D566B32DD1EF}"/>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8BC8CFAE-4FE1-4720-A463-5127136F2A04}"/>
              </a:ext>
            </a:extLst>
          </p:cNvPr>
          <p:cNvSpPr>
            <a:spLocks noGrp="1"/>
          </p:cNvSpPr>
          <p:nvPr>
            <p:ph type="sldNum" sz="quarter" idx="12"/>
          </p:nvPr>
        </p:nvSpPr>
        <p:spPr/>
        <p:txBody>
          <a:bodyPr/>
          <a:lstStyle>
            <a:lvl1pPr>
              <a:defRPr/>
            </a:lvl1pPr>
          </a:lstStyle>
          <a:p>
            <a:fld id="{DEECEDFA-D968-4D3B-96B4-D737CF2D8B26}" type="slidenum">
              <a:rPr lang="ru-RU" altLang="ru-RU"/>
              <a:pPr/>
              <a:t>‹#›</a:t>
            </a:fld>
            <a:endParaRPr lang="ru-RU" altLang="ru-RU"/>
          </a:p>
        </p:txBody>
      </p:sp>
    </p:spTree>
    <p:extLst>
      <p:ext uri="{BB962C8B-B14F-4D97-AF65-F5344CB8AC3E}">
        <p14:creationId xmlns:p14="http://schemas.microsoft.com/office/powerpoint/2010/main" val="1253377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B1F80C-EA2F-418F-BDA9-6CA30250F3CD}"/>
              </a:ext>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89D8CAA-6DC0-4397-8A1A-37CB5277439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5DE414-690D-48DF-9BD8-AB74C948193B}"/>
              </a:ext>
            </a:extLst>
          </p:cNvPr>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084D8F3-2165-403D-94D4-FB48CB25432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F9545D4-ADDE-44A0-9EA2-AA4D3C3C5501}"/>
              </a:ext>
            </a:extLst>
          </p:cNvPr>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E62241F-1BC5-487C-9637-23544391DC96}"/>
              </a:ext>
            </a:extLst>
          </p:cNvPr>
          <p:cNvSpPr>
            <a:spLocks noGrp="1"/>
          </p:cNvSpPr>
          <p:nvPr>
            <p:ph type="dt" sz="half" idx="10"/>
          </p:nvPr>
        </p:nvSpPr>
        <p:spPr/>
        <p:txBody>
          <a:bodyPr/>
          <a:lstStyle>
            <a:lvl1pPr>
              <a:defRPr/>
            </a:lvl1pPr>
          </a:lstStyle>
          <a:p>
            <a:endParaRPr lang="ru-RU" altLang="ru-RU"/>
          </a:p>
        </p:txBody>
      </p:sp>
      <p:sp>
        <p:nvSpPr>
          <p:cNvPr id="8" name="Нижний колонтитул 7">
            <a:extLst>
              <a:ext uri="{FF2B5EF4-FFF2-40B4-BE49-F238E27FC236}">
                <a16:creationId xmlns:a16="http://schemas.microsoft.com/office/drawing/2014/main" id="{F85AE3A6-C1AB-4CED-A82A-CBDCA0D69D4E}"/>
              </a:ext>
            </a:extLst>
          </p:cNvPr>
          <p:cNvSpPr>
            <a:spLocks noGrp="1"/>
          </p:cNvSpPr>
          <p:nvPr>
            <p:ph type="ftr" sz="quarter" idx="11"/>
          </p:nvPr>
        </p:nvSpPr>
        <p:spPr/>
        <p:txBody>
          <a:bodyPr/>
          <a:lstStyle>
            <a:lvl1pPr>
              <a:defRPr/>
            </a:lvl1pPr>
          </a:lstStyle>
          <a:p>
            <a:endParaRPr lang="ru-RU" altLang="ru-RU"/>
          </a:p>
        </p:txBody>
      </p:sp>
      <p:sp>
        <p:nvSpPr>
          <p:cNvPr id="9" name="Номер слайда 8">
            <a:extLst>
              <a:ext uri="{FF2B5EF4-FFF2-40B4-BE49-F238E27FC236}">
                <a16:creationId xmlns:a16="http://schemas.microsoft.com/office/drawing/2014/main" id="{BD1656FD-38A9-44C0-8818-548204F1036C}"/>
              </a:ext>
            </a:extLst>
          </p:cNvPr>
          <p:cNvSpPr>
            <a:spLocks noGrp="1"/>
          </p:cNvSpPr>
          <p:nvPr>
            <p:ph type="sldNum" sz="quarter" idx="12"/>
          </p:nvPr>
        </p:nvSpPr>
        <p:spPr/>
        <p:txBody>
          <a:bodyPr/>
          <a:lstStyle>
            <a:lvl1pPr>
              <a:defRPr/>
            </a:lvl1pPr>
          </a:lstStyle>
          <a:p>
            <a:fld id="{E3834461-6676-4E9B-AF29-EC2E4F1F47E1}" type="slidenum">
              <a:rPr lang="ru-RU" altLang="ru-RU"/>
              <a:pPr/>
              <a:t>‹#›</a:t>
            </a:fld>
            <a:endParaRPr lang="ru-RU" altLang="ru-RU"/>
          </a:p>
        </p:txBody>
      </p:sp>
    </p:spTree>
    <p:extLst>
      <p:ext uri="{BB962C8B-B14F-4D97-AF65-F5344CB8AC3E}">
        <p14:creationId xmlns:p14="http://schemas.microsoft.com/office/powerpoint/2010/main" val="68899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8E26D2-BCB0-4232-B16D-6987FE2E610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0B375E1-FA31-4BBE-8CAA-0A3F947372C8}"/>
              </a:ext>
            </a:extLst>
          </p:cNvPr>
          <p:cNvSpPr>
            <a:spLocks noGrp="1"/>
          </p:cNvSpPr>
          <p:nvPr>
            <p:ph type="dt" sz="half" idx="10"/>
          </p:nvPr>
        </p:nvSpPr>
        <p:spPr/>
        <p:txBody>
          <a:bodyPr/>
          <a:lstStyle>
            <a:lvl1pPr>
              <a:defRPr/>
            </a:lvl1pPr>
          </a:lstStyle>
          <a:p>
            <a:endParaRPr lang="ru-RU" altLang="ru-RU"/>
          </a:p>
        </p:txBody>
      </p:sp>
      <p:sp>
        <p:nvSpPr>
          <p:cNvPr id="4" name="Нижний колонтитул 3">
            <a:extLst>
              <a:ext uri="{FF2B5EF4-FFF2-40B4-BE49-F238E27FC236}">
                <a16:creationId xmlns:a16="http://schemas.microsoft.com/office/drawing/2014/main" id="{64CAED87-D734-48F3-9324-5D9B719E8A3F}"/>
              </a:ext>
            </a:extLst>
          </p:cNvPr>
          <p:cNvSpPr>
            <a:spLocks noGrp="1"/>
          </p:cNvSpPr>
          <p:nvPr>
            <p:ph type="ftr" sz="quarter" idx="11"/>
          </p:nvPr>
        </p:nvSpPr>
        <p:spPr/>
        <p:txBody>
          <a:bodyPr/>
          <a:lstStyle>
            <a:lvl1pPr>
              <a:defRPr/>
            </a:lvl1pPr>
          </a:lstStyle>
          <a:p>
            <a:endParaRPr lang="ru-RU" altLang="ru-RU"/>
          </a:p>
        </p:txBody>
      </p:sp>
      <p:sp>
        <p:nvSpPr>
          <p:cNvPr id="5" name="Номер слайда 4">
            <a:extLst>
              <a:ext uri="{FF2B5EF4-FFF2-40B4-BE49-F238E27FC236}">
                <a16:creationId xmlns:a16="http://schemas.microsoft.com/office/drawing/2014/main" id="{A6A8BB09-E3FC-4181-95CC-EB1B7E430EBB}"/>
              </a:ext>
            </a:extLst>
          </p:cNvPr>
          <p:cNvSpPr>
            <a:spLocks noGrp="1"/>
          </p:cNvSpPr>
          <p:nvPr>
            <p:ph type="sldNum" sz="quarter" idx="12"/>
          </p:nvPr>
        </p:nvSpPr>
        <p:spPr/>
        <p:txBody>
          <a:bodyPr/>
          <a:lstStyle>
            <a:lvl1pPr>
              <a:defRPr/>
            </a:lvl1pPr>
          </a:lstStyle>
          <a:p>
            <a:fld id="{646C3270-569F-4807-B02A-B82B27CFD7AC}" type="slidenum">
              <a:rPr lang="ru-RU" altLang="ru-RU"/>
              <a:pPr/>
              <a:t>‹#›</a:t>
            </a:fld>
            <a:endParaRPr lang="ru-RU" altLang="ru-RU"/>
          </a:p>
        </p:txBody>
      </p:sp>
    </p:spTree>
    <p:extLst>
      <p:ext uri="{BB962C8B-B14F-4D97-AF65-F5344CB8AC3E}">
        <p14:creationId xmlns:p14="http://schemas.microsoft.com/office/powerpoint/2010/main" val="4154359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88C855D-4B33-4379-AE74-49AB3212B909}"/>
              </a:ext>
            </a:extLst>
          </p:cNvPr>
          <p:cNvSpPr>
            <a:spLocks noGrp="1"/>
          </p:cNvSpPr>
          <p:nvPr>
            <p:ph type="dt" sz="half" idx="10"/>
          </p:nvPr>
        </p:nvSpPr>
        <p:spPr/>
        <p:txBody>
          <a:bodyPr/>
          <a:lstStyle>
            <a:lvl1pPr>
              <a:defRPr/>
            </a:lvl1pPr>
          </a:lstStyle>
          <a:p>
            <a:endParaRPr lang="ru-RU" altLang="ru-RU"/>
          </a:p>
        </p:txBody>
      </p:sp>
      <p:sp>
        <p:nvSpPr>
          <p:cNvPr id="3" name="Нижний колонтитул 2">
            <a:extLst>
              <a:ext uri="{FF2B5EF4-FFF2-40B4-BE49-F238E27FC236}">
                <a16:creationId xmlns:a16="http://schemas.microsoft.com/office/drawing/2014/main" id="{D0E5F38C-9047-4FF9-9409-762E8EA8A3B1}"/>
              </a:ext>
            </a:extLst>
          </p:cNvPr>
          <p:cNvSpPr>
            <a:spLocks noGrp="1"/>
          </p:cNvSpPr>
          <p:nvPr>
            <p:ph type="ftr" sz="quarter" idx="11"/>
          </p:nvPr>
        </p:nvSpPr>
        <p:spPr/>
        <p:txBody>
          <a:bodyPr/>
          <a:lstStyle>
            <a:lvl1pPr>
              <a:defRPr/>
            </a:lvl1pPr>
          </a:lstStyle>
          <a:p>
            <a:endParaRPr lang="ru-RU" altLang="ru-RU"/>
          </a:p>
        </p:txBody>
      </p:sp>
      <p:sp>
        <p:nvSpPr>
          <p:cNvPr id="4" name="Номер слайда 3">
            <a:extLst>
              <a:ext uri="{FF2B5EF4-FFF2-40B4-BE49-F238E27FC236}">
                <a16:creationId xmlns:a16="http://schemas.microsoft.com/office/drawing/2014/main" id="{D9EC4C03-AAF9-490E-8283-9162E35F0FC1}"/>
              </a:ext>
            </a:extLst>
          </p:cNvPr>
          <p:cNvSpPr>
            <a:spLocks noGrp="1"/>
          </p:cNvSpPr>
          <p:nvPr>
            <p:ph type="sldNum" sz="quarter" idx="12"/>
          </p:nvPr>
        </p:nvSpPr>
        <p:spPr/>
        <p:txBody>
          <a:bodyPr/>
          <a:lstStyle>
            <a:lvl1pPr>
              <a:defRPr/>
            </a:lvl1pPr>
          </a:lstStyle>
          <a:p>
            <a:fld id="{89FE8309-1777-469F-A19A-BC362AB0B9D5}" type="slidenum">
              <a:rPr lang="ru-RU" altLang="ru-RU"/>
              <a:pPr/>
              <a:t>‹#›</a:t>
            </a:fld>
            <a:endParaRPr lang="ru-RU" altLang="ru-RU"/>
          </a:p>
        </p:txBody>
      </p:sp>
    </p:spTree>
    <p:extLst>
      <p:ext uri="{BB962C8B-B14F-4D97-AF65-F5344CB8AC3E}">
        <p14:creationId xmlns:p14="http://schemas.microsoft.com/office/powerpoint/2010/main" val="2044685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C996A1-8787-4F52-9BF4-7EFF431CCC22}"/>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1D9D75F-9663-4034-B016-CD9FB76377F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F59BBD3-7039-4DF9-A2D3-181BD031B5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709FF7A-391D-47F8-BF3E-900F70F97E70}"/>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8E4686FD-0083-4E13-8FCC-FB7458736144}"/>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83B60959-38CA-407B-AEAD-8F943CA32B35}"/>
              </a:ext>
            </a:extLst>
          </p:cNvPr>
          <p:cNvSpPr>
            <a:spLocks noGrp="1"/>
          </p:cNvSpPr>
          <p:nvPr>
            <p:ph type="sldNum" sz="quarter" idx="12"/>
          </p:nvPr>
        </p:nvSpPr>
        <p:spPr/>
        <p:txBody>
          <a:bodyPr/>
          <a:lstStyle>
            <a:lvl1pPr>
              <a:defRPr/>
            </a:lvl1pPr>
          </a:lstStyle>
          <a:p>
            <a:fld id="{70B2F223-7EA2-4D3A-A8C4-55ABBE34D133}" type="slidenum">
              <a:rPr lang="ru-RU" altLang="ru-RU"/>
              <a:pPr/>
              <a:t>‹#›</a:t>
            </a:fld>
            <a:endParaRPr lang="ru-RU" altLang="ru-RU"/>
          </a:p>
        </p:txBody>
      </p:sp>
    </p:spTree>
    <p:extLst>
      <p:ext uri="{BB962C8B-B14F-4D97-AF65-F5344CB8AC3E}">
        <p14:creationId xmlns:p14="http://schemas.microsoft.com/office/powerpoint/2010/main" val="414650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9741CE-8688-4C54-BEAC-B13F0F70B946}"/>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675DCD0-4A28-466E-B3BC-90C59926310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6646214-7C13-48CB-8745-5EE9808B3ED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AC6AFDF-D411-4CE9-9F59-BFB14A4A034E}"/>
              </a:ext>
            </a:extLst>
          </p:cNvPr>
          <p:cNvSpPr>
            <a:spLocks noGrp="1"/>
          </p:cNvSpPr>
          <p:nvPr>
            <p:ph type="dt" sz="half" idx="10"/>
          </p:nvPr>
        </p:nvSpPr>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EB11C668-DA84-47AC-8925-5835BCED789D}"/>
              </a:ext>
            </a:extLst>
          </p:cNvPr>
          <p:cNvSpPr>
            <a:spLocks noGrp="1"/>
          </p:cNvSpPr>
          <p:nvPr>
            <p:ph type="ftr" sz="quarter" idx="11"/>
          </p:nvPr>
        </p:nvSpPr>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2209386E-92A9-45F9-BAB5-91E9006F9D3C}"/>
              </a:ext>
            </a:extLst>
          </p:cNvPr>
          <p:cNvSpPr>
            <a:spLocks noGrp="1"/>
          </p:cNvSpPr>
          <p:nvPr>
            <p:ph type="sldNum" sz="quarter" idx="12"/>
          </p:nvPr>
        </p:nvSpPr>
        <p:spPr/>
        <p:txBody>
          <a:bodyPr/>
          <a:lstStyle>
            <a:lvl1pPr>
              <a:defRPr/>
            </a:lvl1pPr>
          </a:lstStyle>
          <a:p>
            <a:fld id="{19AE2468-2E5F-44CD-ADC5-4AFA28C5E2DA}" type="slidenum">
              <a:rPr lang="ru-RU" altLang="ru-RU"/>
              <a:pPr/>
              <a:t>‹#›</a:t>
            </a:fld>
            <a:endParaRPr lang="ru-RU" altLang="ru-RU"/>
          </a:p>
        </p:txBody>
      </p:sp>
    </p:spTree>
    <p:extLst>
      <p:ext uri="{BB962C8B-B14F-4D97-AF65-F5344CB8AC3E}">
        <p14:creationId xmlns:p14="http://schemas.microsoft.com/office/powerpoint/2010/main" val="78394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501F0E5-6D67-4E1A-A20B-1A4E00CAD5CC}"/>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B45ABD23-FACB-41B7-9948-0D627FCDAA2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F97EC538-838F-4225-B23F-A34E354AD1F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ltLang="ru-RU"/>
          </a:p>
        </p:txBody>
      </p:sp>
      <p:sp>
        <p:nvSpPr>
          <p:cNvPr id="1029" name="Rectangle 5">
            <a:extLst>
              <a:ext uri="{FF2B5EF4-FFF2-40B4-BE49-F238E27FC236}">
                <a16:creationId xmlns:a16="http://schemas.microsoft.com/office/drawing/2014/main" id="{6A201348-3F8F-415D-A7F8-F0E3D16E0A0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ru-RU"/>
          </a:p>
        </p:txBody>
      </p:sp>
      <p:sp>
        <p:nvSpPr>
          <p:cNvPr id="1030" name="Rectangle 6">
            <a:extLst>
              <a:ext uri="{FF2B5EF4-FFF2-40B4-BE49-F238E27FC236}">
                <a16:creationId xmlns:a16="http://schemas.microsoft.com/office/drawing/2014/main" id="{3FDB84AE-86DB-46D0-9679-FEDA521A8C3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E64E98A-2DDA-4EC4-8948-6C086405CD2C}"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050">
            <a:extLst>
              <a:ext uri="{FF2B5EF4-FFF2-40B4-BE49-F238E27FC236}">
                <a16:creationId xmlns:a16="http://schemas.microsoft.com/office/drawing/2014/main" id="{B56B2250-A09E-4DF7-8296-836FF86F8563}"/>
              </a:ext>
            </a:extLst>
          </p:cNvPr>
          <p:cNvSpPr>
            <a:spLocks noGrp="1" noChangeArrowheads="1"/>
          </p:cNvSpPr>
          <p:nvPr>
            <p:ph type="title"/>
          </p:nvPr>
        </p:nvSpPr>
        <p:spPr>
          <a:xfrm>
            <a:off x="89756" y="2060848"/>
            <a:ext cx="8964488" cy="533400"/>
          </a:xfrm>
        </p:spPr>
        <p:txBody>
          <a:bodyPr/>
          <a:lstStyle/>
          <a:p>
            <a:r>
              <a:rPr lang="en-US" altLang="ru-RU" sz="3600" dirty="0">
                <a:solidFill>
                  <a:srgbClr val="FF3300"/>
                </a:solidFill>
              </a:rPr>
              <a:t>27</a:t>
            </a:r>
            <a:r>
              <a:rPr lang="ru-RU" altLang="ru-RU" sz="3600" dirty="0">
                <a:solidFill>
                  <a:srgbClr val="FF3300"/>
                </a:solidFill>
              </a:rPr>
              <a:t>а. ПРАВИЛЬНЫЕ МНОГОГРАННИКИ</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0" y="44624"/>
            <a:ext cx="8839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Модель куба можно получить используя и</a:t>
            </a:r>
            <a:r>
              <a:rPr lang="ru-RU" dirty="0">
                <a:effectLst/>
                <a:latin typeface="Times New Roman" panose="02020603050405020304" pitchFamily="18" charset="0"/>
                <a:ea typeface="Times New Roman" panose="02020603050405020304" pitchFamily="18" charset="0"/>
              </a:rPr>
              <a:t>нструмент «Куб» Для этого нужно указать левой кнопкой мыши две точки (вершины куба). На рисунке показан пример такого куба.</a:t>
            </a:r>
            <a:endParaRPr lang="ru-RU" altLang="ru-RU" dirty="0"/>
          </a:p>
        </p:txBody>
      </p:sp>
      <p:pic>
        <p:nvPicPr>
          <p:cNvPr id="5" name="Рисунок 4">
            <a:extLst>
              <a:ext uri="{FF2B5EF4-FFF2-40B4-BE49-F238E27FC236}">
                <a16:creationId xmlns:a16="http://schemas.microsoft.com/office/drawing/2014/main" id="{F3F705E0-92C6-43E6-BCBC-B554468D1D81}"/>
              </a:ext>
            </a:extLst>
          </p:cNvPr>
          <p:cNvPicPr/>
          <p:nvPr/>
        </p:nvPicPr>
        <p:blipFill>
          <a:blip r:embed="rId3">
            <a:extLst>
              <a:ext uri="{28A0092B-C50C-407E-A947-70E740481C1C}">
                <a14:useLocalDpi xmlns:a14="http://schemas.microsoft.com/office/drawing/2010/main" val="0"/>
              </a:ext>
            </a:extLst>
          </a:blip>
          <a:stretch>
            <a:fillRect/>
          </a:stretch>
        </p:blipFill>
        <p:spPr>
          <a:xfrm>
            <a:off x="1883333" y="1772816"/>
            <a:ext cx="5377333" cy="4032448"/>
          </a:xfrm>
          <a:prstGeom prst="rect">
            <a:avLst/>
          </a:prstGeom>
        </p:spPr>
      </p:pic>
    </p:spTree>
    <p:extLst>
      <p:ext uri="{BB962C8B-B14F-4D97-AF65-F5344CB8AC3E}">
        <p14:creationId xmlns:p14="http://schemas.microsoft.com/office/powerpoint/2010/main" val="2799564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3">
            <a:extLst>
              <a:ext uri="{FF2B5EF4-FFF2-40B4-BE49-F238E27FC236}">
                <a16:creationId xmlns:a16="http://schemas.microsoft.com/office/drawing/2014/main" id="{67EF94FB-1009-4B6B-8D8C-ED0683B99DCF}"/>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На клетчатой бумаге изобразите куб, аналогично показанному на рисунке.</a:t>
            </a:r>
          </a:p>
        </p:txBody>
      </p:sp>
      <p:pic>
        <p:nvPicPr>
          <p:cNvPr id="103428" name="Picture 4">
            <a:extLst>
              <a:ext uri="{FF2B5EF4-FFF2-40B4-BE49-F238E27FC236}">
                <a16:creationId xmlns:a16="http://schemas.microsoft.com/office/drawing/2014/main" id="{E72C17F5-8141-4E5B-AB8D-D20A61D98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526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442B2EEF-064B-4C74-9679-342E94C75EF5}"/>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a:extLst>
              <a:ext uri="{FF2B5EF4-FFF2-40B4-BE49-F238E27FC236}">
                <a16:creationId xmlns:a16="http://schemas.microsoft.com/office/drawing/2014/main" id="{A522DAC2-806A-4464-BEC4-D0B617421B56}"/>
              </a:ext>
            </a:extLst>
          </p:cNvPr>
          <p:cNvSpPr txBox="1">
            <a:spLocks noChangeArrowheads="1"/>
          </p:cNvSpPr>
          <p:nvPr/>
        </p:nvSpPr>
        <p:spPr bwMode="auto">
          <a:xfrm>
            <a:off x="152400" y="457200"/>
            <a:ext cx="8839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Выпуклый многогранник, гранями которого являются правильные треугольники и в каждой вершине сходится четыре грани</a:t>
            </a:r>
            <a:r>
              <a:rPr lang="ru-RU" altLang="ru-RU" dirty="0"/>
              <a:t> </a:t>
            </a:r>
            <a:r>
              <a:rPr lang="ru-RU" altLang="ru-RU" dirty="0">
                <a:cs typeface="Times New Roman" panose="02020603050405020304" pitchFamily="18" charset="0"/>
              </a:rPr>
              <a:t>называется</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октаэдром.</a:t>
            </a:r>
          </a:p>
        </p:txBody>
      </p:sp>
      <p:pic>
        <p:nvPicPr>
          <p:cNvPr id="40971" name="Picture 11">
            <a:extLst>
              <a:ext uri="{FF2B5EF4-FFF2-40B4-BE49-F238E27FC236}">
                <a16:creationId xmlns:a16="http://schemas.microsoft.com/office/drawing/2014/main" id="{2F1EBCB6-5F0C-4572-989B-7D78C94C9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4378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0" y="0"/>
            <a:ext cx="88392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a:t>
            </a:r>
            <a:r>
              <a:rPr lang="ru-RU" dirty="0">
                <a:effectLst/>
                <a:latin typeface="Times New Roman" panose="02020603050405020304" pitchFamily="18" charset="0"/>
                <a:ea typeface="Times New Roman" panose="02020603050405020304" pitchFamily="18" charset="0"/>
              </a:rPr>
              <a:t>Инструмент «Октаэдр» позволяет получить модель октаэдра. Для этого нужно выбрать две точки (вершины октаэдра), например, </a:t>
            </a:r>
            <a:r>
              <a:rPr lang="en-US" i="1" dirty="0">
                <a:effectLst/>
                <a:latin typeface="Times New Roman" panose="02020603050405020304" pitchFamily="18" charset="0"/>
                <a:ea typeface="Times New Roman" panose="02020603050405020304" pitchFamily="18" charset="0"/>
              </a:rPr>
              <a:t>A </a:t>
            </a:r>
            <a:r>
              <a:rPr lang="ru-RU" dirty="0">
                <a:effectLst/>
                <a:latin typeface="Times New Roman" panose="02020603050405020304" pitchFamily="18" charset="0"/>
                <a:ea typeface="Times New Roman" panose="02020603050405020304" pitchFamily="18" charset="0"/>
              </a:rPr>
              <a:t>и </a:t>
            </a:r>
            <a:r>
              <a:rPr lang="en-US" i="1"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В строке «Ввод» написать «Октаэдр[</a:t>
            </a:r>
            <a:r>
              <a:rPr lang="en-US" dirty="0">
                <a:effectLst/>
                <a:latin typeface="Times New Roman" panose="02020603050405020304" pitchFamily="18" charset="0"/>
                <a:ea typeface="Times New Roman" panose="02020603050405020304" pitchFamily="18" charset="0"/>
              </a:rPr>
              <a:t>A</a:t>
            </a:r>
            <a:r>
              <a:rPr lang="ru-RU"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и нажать «</a:t>
            </a:r>
            <a:r>
              <a:rPr lang="en-US" dirty="0">
                <a:effectLst/>
                <a:latin typeface="Times New Roman" panose="02020603050405020304" pitchFamily="18" charset="0"/>
                <a:ea typeface="Times New Roman" panose="02020603050405020304" pitchFamily="18" charset="0"/>
              </a:rPr>
              <a:t>Enter</a:t>
            </a:r>
            <a:r>
              <a:rPr lang="ru-RU" dirty="0">
                <a:effectLst/>
                <a:latin typeface="Times New Roman" panose="02020603050405020304" pitchFamily="18" charset="0"/>
                <a:ea typeface="Times New Roman" panose="02020603050405020304" pitchFamily="18" charset="0"/>
              </a:rPr>
              <a:t>». На рисунке показан пример такого октаэдра.</a:t>
            </a:r>
            <a:endParaRPr lang="ru-RU" altLang="ru-RU" dirty="0"/>
          </a:p>
        </p:txBody>
      </p:sp>
      <p:pic>
        <p:nvPicPr>
          <p:cNvPr id="4" name="Рисунок 3">
            <a:extLst>
              <a:ext uri="{FF2B5EF4-FFF2-40B4-BE49-F238E27FC236}">
                <a16:creationId xmlns:a16="http://schemas.microsoft.com/office/drawing/2014/main" id="{589920E9-97CB-4ADE-A940-7CC03264CA43}"/>
              </a:ext>
            </a:extLst>
          </p:cNvPr>
          <p:cNvPicPr/>
          <p:nvPr/>
        </p:nvPicPr>
        <p:blipFill>
          <a:blip r:embed="rId3">
            <a:extLst>
              <a:ext uri="{28A0092B-C50C-407E-A947-70E740481C1C}">
                <a14:useLocalDpi xmlns:a14="http://schemas.microsoft.com/office/drawing/2010/main" val="0"/>
              </a:ext>
            </a:extLst>
          </a:blip>
          <a:stretch>
            <a:fillRect/>
          </a:stretch>
        </p:blipFill>
        <p:spPr>
          <a:xfrm>
            <a:off x="2181225" y="2348880"/>
            <a:ext cx="4781550" cy="3585845"/>
          </a:xfrm>
          <a:prstGeom prst="rect">
            <a:avLst/>
          </a:prstGeom>
        </p:spPr>
      </p:pic>
    </p:spTree>
    <p:extLst>
      <p:ext uri="{BB962C8B-B14F-4D97-AF65-F5344CB8AC3E}">
        <p14:creationId xmlns:p14="http://schemas.microsoft.com/office/powerpoint/2010/main" val="383934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Box 1027">
            <a:extLst>
              <a:ext uri="{FF2B5EF4-FFF2-40B4-BE49-F238E27FC236}">
                <a16:creationId xmlns:a16="http://schemas.microsoft.com/office/drawing/2014/main" id="{405F4098-B444-40E9-9F7A-7C89C6CE75F1}"/>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На клетчатой бумаге изобразите октаэдр, аналогично показанному на рисунке.</a:t>
            </a:r>
          </a:p>
        </p:txBody>
      </p:sp>
      <p:pic>
        <p:nvPicPr>
          <p:cNvPr id="105476" name="Picture 1028">
            <a:extLst>
              <a:ext uri="{FF2B5EF4-FFF2-40B4-BE49-F238E27FC236}">
                <a16:creationId xmlns:a16="http://schemas.microsoft.com/office/drawing/2014/main" id="{66DE67A1-C642-4DC6-B4CF-FFC64CCF1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DB9D043-2798-4EB8-8C8E-96371ACF5B81}"/>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a:extLst>
              <a:ext uri="{FF2B5EF4-FFF2-40B4-BE49-F238E27FC236}">
                <a16:creationId xmlns:a16="http://schemas.microsoft.com/office/drawing/2014/main" id="{EAB0A97E-39BC-417F-87F1-3D7BDEC55EFB}"/>
              </a:ext>
            </a:extLst>
          </p:cNvPr>
          <p:cNvSpPr txBox="1">
            <a:spLocks noChangeArrowheads="1"/>
          </p:cNvSpPr>
          <p:nvPr/>
        </p:nvSpPr>
        <p:spPr bwMode="auto">
          <a:xfrm>
            <a:off x="533400" y="6096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Найдите косинус двугранного угла октаэдра.</a:t>
            </a:r>
          </a:p>
        </p:txBody>
      </p:sp>
      <p:pic>
        <p:nvPicPr>
          <p:cNvPr id="5136" name="Picture 16">
            <a:extLst>
              <a:ext uri="{FF2B5EF4-FFF2-40B4-BE49-F238E27FC236}">
                <a16:creationId xmlns:a16="http://schemas.microsoft.com/office/drawing/2014/main" id="{923763E0-A183-4C90-A66C-4F032F247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0"/>
            <a:ext cx="3494088" cy="352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41" name="Group 21">
            <a:extLst>
              <a:ext uri="{FF2B5EF4-FFF2-40B4-BE49-F238E27FC236}">
                <a16:creationId xmlns:a16="http://schemas.microsoft.com/office/drawing/2014/main" id="{2A3D3CE4-063C-4039-9A83-108DDC79D946}"/>
              </a:ext>
            </a:extLst>
          </p:cNvPr>
          <p:cNvGrpSpPr>
            <a:grpSpLocks/>
          </p:cNvGrpSpPr>
          <p:nvPr/>
        </p:nvGrpSpPr>
        <p:grpSpPr bwMode="auto">
          <a:xfrm>
            <a:off x="76200" y="1133475"/>
            <a:ext cx="9067800" cy="3913188"/>
            <a:chOff x="48" y="714"/>
            <a:chExt cx="5712" cy="2465"/>
          </a:xfrm>
        </p:grpSpPr>
        <mc:AlternateContent xmlns:mc="http://schemas.openxmlformats.org/markup-compatibility/2006" xmlns:a14="http://schemas.microsoft.com/office/drawing/2010/main">
          <mc:Choice Requires="a14">
            <p:sp>
              <p:nvSpPr>
                <p:cNvPr id="5127" name="Text Box 7">
                  <a:extLst>
                    <a:ext uri="{FF2B5EF4-FFF2-40B4-BE49-F238E27FC236}">
                      <a16:creationId xmlns:a16="http://schemas.microsoft.com/office/drawing/2014/main" id="{C97AD346-7947-4E17-924F-D223A2935CD6}"/>
                    </a:ext>
                  </a:extLst>
                </p:cNvPr>
                <p:cNvSpPr txBox="1">
                  <a:spLocks noChangeArrowheads="1"/>
                </p:cNvSpPr>
                <p:nvPr/>
              </p:nvSpPr>
              <p:spPr bwMode="auto">
                <a:xfrm>
                  <a:off x="2256" y="714"/>
                  <a:ext cx="3504" cy="238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ts val="0"/>
                    </a:spcBef>
                  </a:pPr>
                  <a:r>
                    <a:rPr lang="ru-RU" altLang="ru-RU" dirty="0">
                      <a:solidFill>
                        <a:srgbClr val="FF3300"/>
                      </a:solidFill>
                    </a:rPr>
                    <a:t>	Решение: </a:t>
                  </a:r>
                  <a:r>
                    <a:rPr lang="ru-RU" altLang="ru-RU" dirty="0"/>
                    <a:t>Рассмотрим правильный октаэдр</a:t>
                  </a:r>
                  <a:r>
                    <a:rPr lang="ru-RU" altLang="ru-RU" dirty="0">
                      <a:cs typeface="Times New Roman" panose="02020603050405020304" pitchFamily="18" charset="0"/>
                    </a:rPr>
                    <a:t> с ребром 1. Из вершин </a:t>
                  </a:r>
                  <a:r>
                    <a:rPr lang="en-US" altLang="ru-RU" i="1" dirty="0">
                      <a:cs typeface="Times New Roman" panose="02020603050405020304" pitchFamily="18" charset="0"/>
                    </a:rPr>
                    <a:t>E </a:t>
                  </a:r>
                  <a:r>
                    <a:rPr lang="ru-RU" altLang="ru-RU" dirty="0">
                      <a:cs typeface="Times New Roman" panose="02020603050405020304" pitchFamily="18" charset="0"/>
                    </a:rPr>
                    <a:t>и </a:t>
                  </a:r>
                  <a:r>
                    <a:rPr lang="ru-RU" altLang="ru-RU" i="1" dirty="0">
                      <a:cs typeface="Times New Roman" panose="02020603050405020304" pitchFamily="18" charset="0"/>
                    </a:rPr>
                    <a:t> </a:t>
                  </a:r>
                  <a:r>
                    <a:rPr lang="en-US" altLang="ru-RU" i="1" dirty="0">
                      <a:cs typeface="Times New Roman" panose="02020603050405020304" pitchFamily="18" charset="0"/>
                    </a:rPr>
                    <a:t>F</a:t>
                  </a:r>
                  <a:r>
                    <a:rPr lang="ru-RU" altLang="ru-RU" dirty="0">
                      <a:cs typeface="Times New Roman" panose="02020603050405020304" pitchFamily="18" charset="0"/>
                    </a:rPr>
                    <a:t> опустим перпендикуляры </a:t>
                  </a:r>
                  <a:r>
                    <a:rPr lang="en-US" altLang="ru-RU" i="1" dirty="0">
                      <a:cs typeface="Times New Roman" panose="02020603050405020304" pitchFamily="18" charset="0"/>
                    </a:rPr>
                    <a:t>EG</a:t>
                  </a:r>
                  <a:r>
                    <a:rPr lang="ru-RU" altLang="ru-RU" dirty="0">
                      <a:cs typeface="Times New Roman" panose="02020603050405020304" pitchFamily="18" charset="0"/>
                    </a:rPr>
                    <a:t> и </a:t>
                  </a:r>
                  <a:r>
                    <a:rPr lang="en-US" altLang="ru-RU" i="1" dirty="0">
                      <a:cs typeface="Times New Roman" panose="02020603050405020304" pitchFamily="18" charset="0"/>
                    </a:rPr>
                    <a:t>FG</a:t>
                  </a:r>
                  <a:r>
                    <a:rPr lang="ru-RU" altLang="ru-RU" dirty="0">
                      <a:cs typeface="Times New Roman" panose="02020603050405020304" pitchFamily="18" charset="0"/>
                    </a:rPr>
                    <a:t> на ребро </a:t>
                  </a:r>
                  <a:r>
                    <a:rPr lang="en-US" altLang="ru-RU" i="1" dirty="0">
                      <a:cs typeface="Times New Roman" panose="02020603050405020304" pitchFamily="18" charset="0"/>
                    </a:rPr>
                    <a:t>BC</a:t>
                  </a:r>
                  <a:r>
                    <a:rPr lang="ru-RU" altLang="ru-RU" dirty="0">
                      <a:cs typeface="Times New Roman" panose="02020603050405020304" pitchFamily="18" charset="0"/>
                    </a:rPr>
                    <a:t>. </a:t>
                  </a:r>
                  <a:r>
                    <a:rPr lang="ru-RU" altLang="ru-RU" dirty="0"/>
                    <a:t>Угол </a:t>
                  </a:r>
                  <a:r>
                    <a:rPr lang="en-US" altLang="ru-RU" i="1" dirty="0"/>
                    <a:t>EGF </a:t>
                  </a:r>
                  <a:r>
                    <a:rPr lang="ru-RU" altLang="ru-RU" dirty="0"/>
                    <a:t>будет линейным углом </a:t>
                  </a:r>
                  <a14:m>
                    <m:oMath xmlns:m="http://schemas.openxmlformats.org/officeDocument/2006/math">
                      <m:r>
                        <m:rPr>
                          <m:sty m:val="p"/>
                        </m:rPr>
                        <a:rPr lang="ru-RU">
                          <a:solidFill>
                            <a:srgbClr val="000000"/>
                          </a:solidFill>
                          <a:latin typeface="Cambria Math" panose="02040503050406030204" pitchFamily="18" charset="0"/>
                          <a:ea typeface="Cambria Math" panose="02040503050406030204" pitchFamily="18" charset="0"/>
                        </a:rPr>
                        <m:t>φ</m:t>
                      </m:r>
                    </m:oMath>
                  </a14:m>
                  <a:r>
                    <a:rPr lang="ru-RU" altLang="ru-RU" dirty="0"/>
                    <a:t> искомого двугранного угла.</a:t>
                  </a:r>
                  <a:r>
                    <a:rPr lang="en-US" altLang="ru-RU" dirty="0">
                      <a:cs typeface="Times New Roman" panose="02020603050405020304" pitchFamily="18" charset="0"/>
                    </a:rPr>
                    <a:t> </a:t>
                  </a:r>
                  <a:r>
                    <a:rPr lang="ru-RU" altLang="ru-RU" dirty="0"/>
                    <a:t>В треугольнике </a:t>
                  </a:r>
                  <a:r>
                    <a:rPr lang="en-US" altLang="ru-RU" i="1" dirty="0">
                      <a:cs typeface="Times New Roman" panose="02020603050405020304" pitchFamily="18" charset="0"/>
                    </a:rPr>
                    <a:t>EGF</a:t>
                  </a:r>
                  <a:r>
                    <a:rPr lang="ru-RU" altLang="ru-RU" dirty="0"/>
                    <a:t> имеем: </a:t>
                  </a:r>
                  <a:r>
                    <a:rPr lang="en-US" altLang="ru-RU" i="1" dirty="0">
                      <a:cs typeface="Times New Roman" panose="02020603050405020304" pitchFamily="18" charset="0"/>
                    </a:rPr>
                    <a:t>EF</a:t>
                  </a:r>
                  <a:r>
                    <a:rPr lang="ru-RU" altLang="ru-RU" i="1" dirty="0">
                      <a:cs typeface="Times New Roman" panose="02020603050405020304" pitchFamily="18" charset="0"/>
                    </a:rPr>
                    <a:t> = </a:t>
                  </a:r>
                  <a14:m>
                    <m:oMath xmlns:m="http://schemas.openxmlformats.org/officeDocument/2006/math">
                      <m:rad>
                        <m:radPr>
                          <m:degHide m:val="on"/>
                          <m:ctrlPr>
                            <a:rPr lang="ru-RU" i="1" smtClean="0">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2</m:t>
                          </m:r>
                        </m:e>
                      </m:rad>
                    </m:oMath>
                  </a14:m>
                  <a:r>
                    <a:rPr lang="ru-RU" altLang="ru-RU" dirty="0">
                      <a:cs typeface="Times New Roman" panose="02020603050405020304" pitchFamily="18" charset="0"/>
                    </a:rPr>
                    <a:t>, </a:t>
                  </a:r>
                  <a:r>
                    <a:rPr lang="en-US" altLang="ru-RU" i="1" dirty="0">
                      <a:cs typeface="Times New Roman" panose="02020603050405020304" pitchFamily="18" charset="0"/>
                    </a:rPr>
                    <a:t>EG</a:t>
                  </a:r>
                  <a:r>
                    <a:rPr lang="ru-RU" altLang="ru-RU" i="1" dirty="0">
                      <a:cs typeface="Times New Roman" panose="02020603050405020304" pitchFamily="18" charset="0"/>
                    </a:rPr>
                    <a:t> = </a:t>
                  </a:r>
                  <a:r>
                    <a:rPr lang="en-US" altLang="ru-RU" i="1" dirty="0">
                      <a:cs typeface="Times New Roman" panose="02020603050405020304" pitchFamily="18" charset="0"/>
                    </a:rPr>
                    <a:t>FG</a:t>
                  </a:r>
                  <a:r>
                    <a:rPr lang="ru-RU" altLang="ru-RU" i="1" dirty="0">
                      <a:cs typeface="Times New Roman" panose="02020603050405020304" pitchFamily="18" charset="0"/>
                    </a:rPr>
                    <a:t> = </a:t>
                  </a:r>
                  <a14:m>
                    <m:oMath xmlns:m="http://schemas.openxmlformats.org/officeDocument/2006/math">
                      <m:f>
                        <m:fPr>
                          <m:ctrlPr>
                            <a:rPr lang="ru-RU" i="1">
                              <a:solidFill>
                                <a:srgbClr val="000000"/>
                              </a:solidFill>
                              <a:latin typeface="Cambria Math" panose="02040503050406030204" pitchFamily="18" charset="0"/>
                            </a:rPr>
                          </m:ctrlPr>
                        </m:fPr>
                        <m:num>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3</m:t>
                              </m:r>
                            </m:e>
                          </m:rad>
                        </m:num>
                        <m:den>
                          <m:r>
                            <a:rPr lang="ru-RU" i="1">
                              <a:solidFill>
                                <a:srgbClr val="000000"/>
                              </a:solidFill>
                              <a:latin typeface="Cambria Math" panose="02040503050406030204" pitchFamily="18" charset="0"/>
                            </a:rPr>
                            <m:t>2</m:t>
                          </m:r>
                        </m:den>
                      </m:f>
                    </m:oMath>
                  </a14:m>
                  <a:r>
                    <a:rPr lang="ru-RU" altLang="ru-RU" dirty="0">
                      <a:cs typeface="Times New Roman" panose="02020603050405020304" pitchFamily="18" charset="0"/>
                    </a:rPr>
                    <a:t>. </a:t>
                  </a:r>
                  <a:endParaRPr lang="ru-RU" altLang="ru-RU" dirty="0"/>
                </a:p>
                <a:p>
                  <a:pPr>
                    <a:spcBef>
                      <a:spcPts val="0"/>
                    </a:spcBef>
                  </a:pPr>
                  <a:r>
                    <a:rPr lang="ru-RU" altLang="ru-RU" dirty="0"/>
                    <a:t>Используя теорему косинусов, находим</a:t>
                  </a:r>
                </a:p>
                <a:p>
                  <a:pPr>
                    <a:spcBef>
                      <a:spcPts val="0"/>
                    </a:spcBef>
                  </a:pPr>
                  <a:r>
                    <a:rPr lang="en-US" altLang="ru-RU" dirty="0"/>
                    <a:t> </a:t>
                  </a:r>
                  <a14:m>
                    <m:oMath xmlns:m="http://schemas.openxmlformats.org/officeDocument/2006/math">
                      <m:func>
                        <m:funcPr>
                          <m:ctrlPr>
                            <a:rPr lang="ru-RU" i="1" smtClean="0">
                              <a:solidFill>
                                <a:srgbClr val="000000"/>
                              </a:solidFill>
                              <a:latin typeface="Cambria Math" panose="02040503050406030204" pitchFamily="18" charset="0"/>
                            </a:rPr>
                          </m:ctrlPr>
                        </m:funcPr>
                        <m:fName>
                          <m:r>
                            <m:rPr>
                              <m:sty m:val="p"/>
                            </m:rPr>
                            <a:rPr lang="ru-RU" i="0">
                              <a:solidFill>
                                <a:srgbClr val="000000"/>
                              </a:solidFill>
                              <a:latin typeface="Cambria Math" panose="02040503050406030204" pitchFamily="18" charset="0"/>
                            </a:rPr>
                            <m:t>cos</m:t>
                          </m:r>
                        </m:fName>
                        <m:e>
                          <m:r>
                            <m:rPr>
                              <m:sty m:val="p"/>
                            </m:rPr>
                            <a:rPr lang="ru-RU">
                              <a:solidFill>
                                <a:srgbClr val="000000"/>
                              </a:solidFill>
                              <a:latin typeface="Cambria Math" panose="02040503050406030204" pitchFamily="18" charset="0"/>
                              <a:ea typeface="Cambria Math" panose="02040503050406030204" pitchFamily="18" charset="0"/>
                            </a:rPr>
                            <m:t>φ</m:t>
                          </m:r>
                        </m:e>
                      </m:func>
                      <m:r>
                        <a:rPr lang="ru-RU" i="1">
                          <a:solidFill>
                            <a:srgbClr val="000000"/>
                          </a:solidFill>
                          <a:latin typeface="Cambria Math" panose="02040503050406030204" pitchFamily="18" charset="0"/>
                        </a:rPr>
                        <m:t>=−</m:t>
                      </m:r>
                      <m:f>
                        <m:fPr>
                          <m:ctrlPr>
                            <a:rPr lang="ru-RU" i="1">
                              <a:solidFill>
                                <a:srgbClr val="000000"/>
                              </a:solidFill>
                              <a:latin typeface="Cambria Math" panose="02040503050406030204" pitchFamily="18" charset="0"/>
                            </a:rPr>
                          </m:ctrlPr>
                        </m:fPr>
                        <m:num>
                          <m:r>
                            <a:rPr lang="ru-RU" i="1">
                              <a:solidFill>
                                <a:srgbClr val="000000"/>
                              </a:solidFill>
                              <a:latin typeface="Cambria Math" panose="02040503050406030204" pitchFamily="18" charset="0"/>
                            </a:rPr>
                            <m:t>1</m:t>
                          </m:r>
                        </m:num>
                        <m:den>
                          <m:r>
                            <a:rPr lang="ru-RU" i="1">
                              <a:solidFill>
                                <a:srgbClr val="000000"/>
                              </a:solidFill>
                              <a:latin typeface="Cambria Math" panose="02040503050406030204" pitchFamily="18" charset="0"/>
                            </a:rPr>
                            <m:t>3</m:t>
                          </m:r>
                        </m:den>
                      </m:f>
                    </m:oMath>
                  </a14:m>
                  <a:r>
                    <a:rPr lang="ru-RU" altLang="ru-RU" dirty="0"/>
                    <a:t>. </a:t>
                  </a:r>
                  <a:r>
                    <a:rPr lang="ru-RU" altLang="ru-RU" dirty="0">
                      <a:cs typeface="Times New Roman" panose="02020603050405020304" pitchFamily="18" charset="0"/>
                    </a:rPr>
                    <a:t>Откуда</a:t>
                  </a:r>
                  <a:r>
                    <a:rPr lang="ru-RU" altLang="ru-RU" dirty="0"/>
                    <a:t> </a:t>
                  </a:r>
                  <a14:m>
                    <m:oMath xmlns:m="http://schemas.openxmlformats.org/officeDocument/2006/math">
                      <m:r>
                        <m:rPr>
                          <m:sty m:val="p"/>
                        </m:rPr>
                        <a:rPr lang="ru-RU">
                          <a:solidFill>
                            <a:srgbClr val="000000"/>
                          </a:solidFill>
                          <a:latin typeface="Cambria Math" panose="02040503050406030204" pitchFamily="18" charset="0"/>
                          <a:ea typeface="Cambria Math" panose="02040503050406030204" pitchFamily="18" charset="0"/>
                        </a:rPr>
                        <m:t>φ</m:t>
                      </m:r>
                      <m:r>
                        <a:rPr lang="ru-RU" i="1" smtClean="0">
                          <a:solidFill>
                            <a:srgbClr val="000000"/>
                          </a:solidFill>
                          <a:latin typeface="Cambria Math" panose="02040503050406030204" pitchFamily="18" charset="0"/>
                          <a:ea typeface="Cambria Math" panose="02040503050406030204" pitchFamily="18" charset="0"/>
                        </a:rPr>
                        <m:t>≈</m:t>
                      </m:r>
                    </m:oMath>
                  </a14:m>
                  <a:r>
                    <a:rPr lang="en-US" altLang="ru-RU" dirty="0"/>
                    <a:t>109</a:t>
                  </a:r>
                  <a:r>
                    <a:rPr lang="ru-RU" altLang="ru-RU" baseline="30000" dirty="0"/>
                    <a:t>о</a:t>
                  </a:r>
                  <a:r>
                    <a:rPr lang="ru-RU" altLang="ru-RU" dirty="0">
                      <a:cs typeface="Times New Roman" panose="02020603050405020304" pitchFamily="18" charset="0"/>
                    </a:rPr>
                    <a:t>30'.</a:t>
                  </a:r>
                  <a:r>
                    <a:rPr lang="ru-RU" altLang="ru-RU" dirty="0"/>
                    <a:t> </a:t>
                  </a:r>
                </a:p>
              </p:txBody>
            </p:sp>
          </mc:Choice>
          <mc:Fallback xmlns="">
            <p:sp>
              <p:nvSpPr>
                <p:cNvPr id="5127" name="Text Box 7">
                  <a:extLst>
                    <a:ext uri="{FF2B5EF4-FFF2-40B4-BE49-F238E27FC236}">
                      <a16:creationId xmlns:a16="http://schemas.microsoft.com/office/drawing/2014/main" id="{C97AD346-7947-4E17-924F-D223A2935CD6}"/>
                    </a:ext>
                  </a:extLst>
                </p:cNvPr>
                <p:cNvSpPr txBox="1">
                  <a:spLocks noRot="1" noChangeAspect="1" noMove="1" noResize="1" noEditPoints="1" noAdjustHandles="1" noChangeArrowheads="1" noChangeShapeType="1" noTextEdit="1"/>
                </p:cNvSpPr>
                <p:nvPr/>
              </p:nvSpPr>
              <p:spPr bwMode="auto">
                <a:xfrm>
                  <a:off x="2256" y="714"/>
                  <a:ext cx="3504" cy="2387"/>
                </a:xfrm>
                <a:prstGeom prst="rect">
                  <a:avLst/>
                </a:prstGeom>
                <a:blipFill>
                  <a:blip r:embed="rId3"/>
                  <a:stretch>
                    <a:fillRect l="-1754" t="-1286" r="-1645" b="-4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5137" name="Picture 17">
              <a:extLst>
                <a:ext uri="{FF2B5EF4-FFF2-40B4-BE49-F238E27FC236}">
                  <a16:creationId xmlns:a16="http://schemas.microsoft.com/office/drawing/2014/main" id="{02891BA1-EF79-4F38-9D88-21DFBDA04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960"/>
              <a:ext cx="2201" cy="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TextBox 29">
            <a:extLst>
              <a:ext uri="{FF2B5EF4-FFF2-40B4-BE49-F238E27FC236}">
                <a16:creationId xmlns:a16="http://schemas.microsoft.com/office/drawing/2014/main" id="{07CFB0B4-1AF5-4BDA-901B-80F5591A613C}"/>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5" name="Text Box 7">
            <a:extLst>
              <a:ext uri="{FF2B5EF4-FFF2-40B4-BE49-F238E27FC236}">
                <a16:creationId xmlns:a16="http://schemas.microsoft.com/office/drawing/2014/main" id="{32FA6278-E14A-46A9-8228-C27218F7FDDB}"/>
              </a:ext>
            </a:extLst>
          </p:cNvPr>
          <p:cNvSpPr txBox="1">
            <a:spLocks noChangeArrowheads="1"/>
          </p:cNvSpPr>
          <p:nvPr/>
        </p:nvSpPr>
        <p:spPr bwMode="auto">
          <a:xfrm>
            <a:off x="152400" y="533400"/>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Выпуклый многогранник, в каждой вершине которого сходится пять правильных треугольников называется</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икосаэдром.</a:t>
            </a:r>
          </a:p>
        </p:txBody>
      </p:sp>
      <p:pic>
        <p:nvPicPr>
          <p:cNvPr id="58377" name="Picture 9">
            <a:extLst>
              <a:ext uri="{FF2B5EF4-FFF2-40B4-BE49-F238E27FC236}">
                <a16:creationId xmlns:a16="http://schemas.microsoft.com/office/drawing/2014/main" id="{060AF7AB-46DA-4475-9C4C-BF12E7EC3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41538"/>
            <a:ext cx="8610600" cy="4716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152400" y="116632"/>
            <a:ext cx="88392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a:t>
            </a:r>
            <a:r>
              <a:rPr lang="ru-RU" dirty="0">
                <a:effectLst/>
                <a:latin typeface="Times New Roman" panose="02020603050405020304" pitchFamily="18" charset="0"/>
                <a:ea typeface="Times New Roman" panose="02020603050405020304" pitchFamily="18" charset="0"/>
              </a:rPr>
              <a:t>Инструмент «Икосаэдр» позволяет получать изображения икосаэдра. Для этого нужно выбрать две точки (вершины икосаэдра), например, </a:t>
            </a:r>
            <a:r>
              <a:rPr lang="en-US" i="1" dirty="0">
                <a:effectLst/>
                <a:latin typeface="Times New Roman" panose="02020603050405020304" pitchFamily="18" charset="0"/>
                <a:ea typeface="Times New Roman" panose="02020603050405020304" pitchFamily="18" charset="0"/>
              </a:rPr>
              <a:t>A </a:t>
            </a:r>
            <a:r>
              <a:rPr lang="ru-RU" dirty="0">
                <a:effectLst/>
                <a:latin typeface="Times New Roman" panose="02020603050405020304" pitchFamily="18" charset="0"/>
                <a:ea typeface="Times New Roman" panose="02020603050405020304" pitchFamily="18" charset="0"/>
              </a:rPr>
              <a:t>и </a:t>
            </a:r>
            <a:r>
              <a:rPr lang="en-US" i="1"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В строке «Ввод» написать «Икосаэдр[</a:t>
            </a:r>
            <a:r>
              <a:rPr lang="en-US" dirty="0">
                <a:effectLst/>
                <a:latin typeface="Times New Roman" panose="02020603050405020304" pitchFamily="18" charset="0"/>
                <a:ea typeface="Times New Roman" panose="02020603050405020304" pitchFamily="18" charset="0"/>
              </a:rPr>
              <a:t>A</a:t>
            </a:r>
            <a:r>
              <a:rPr lang="ru-RU"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a:t>
            </a:r>
            <a:r>
              <a:rPr lang="ru-RU" dirty="0">
                <a:ea typeface="Times New Roman" panose="02020603050405020304" pitchFamily="18" charset="0"/>
              </a:rPr>
              <a:t>»</a:t>
            </a:r>
            <a:r>
              <a:rPr lang="ru-RU" dirty="0">
                <a:effectLst/>
                <a:latin typeface="Times New Roman" panose="02020603050405020304" pitchFamily="18" charset="0"/>
                <a:ea typeface="Times New Roman" panose="02020603050405020304" pitchFamily="18" charset="0"/>
              </a:rPr>
              <a:t> и нажать «</a:t>
            </a:r>
            <a:r>
              <a:rPr lang="en-US" dirty="0">
                <a:effectLst/>
                <a:latin typeface="Times New Roman" panose="02020603050405020304" pitchFamily="18" charset="0"/>
                <a:ea typeface="Times New Roman" panose="02020603050405020304" pitchFamily="18" charset="0"/>
              </a:rPr>
              <a:t>Enter</a:t>
            </a:r>
            <a:r>
              <a:rPr lang="ru-RU" dirty="0">
                <a:effectLst/>
                <a:latin typeface="Times New Roman" panose="02020603050405020304" pitchFamily="18" charset="0"/>
                <a:ea typeface="Times New Roman" panose="02020603050405020304" pitchFamily="18" charset="0"/>
              </a:rPr>
              <a:t>». На рисунке показан пример такого икосаэдра.</a:t>
            </a:r>
            <a:endParaRPr lang="ru-RU" altLang="ru-RU" dirty="0"/>
          </a:p>
        </p:txBody>
      </p:sp>
      <p:pic>
        <p:nvPicPr>
          <p:cNvPr id="5" name="Рисунок 4">
            <a:extLst>
              <a:ext uri="{FF2B5EF4-FFF2-40B4-BE49-F238E27FC236}">
                <a16:creationId xmlns:a16="http://schemas.microsoft.com/office/drawing/2014/main" id="{F9326F9D-DAE9-49B3-95B8-305EDDB90AA7}"/>
              </a:ext>
            </a:extLst>
          </p:cNvPr>
          <p:cNvPicPr/>
          <p:nvPr/>
        </p:nvPicPr>
        <p:blipFill>
          <a:blip r:embed="rId3">
            <a:extLst>
              <a:ext uri="{28A0092B-C50C-407E-A947-70E740481C1C}">
                <a14:useLocalDpi xmlns:a14="http://schemas.microsoft.com/office/drawing/2010/main" val="0"/>
              </a:ext>
            </a:extLst>
          </a:blip>
          <a:stretch>
            <a:fillRect/>
          </a:stretch>
        </p:blipFill>
        <p:spPr>
          <a:xfrm>
            <a:off x="2254250" y="2420888"/>
            <a:ext cx="4635500" cy="3476625"/>
          </a:xfrm>
          <a:prstGeom prst="rect">
            <a:avLst/>
          </a:prstGeom>
        </p:spPr>
      </p:pic>
    </p:spTree>
    <p:extLst>
      <p:ext uri="{BB962C8B-B14F-4D97-AF65-F5344CB8AC3E}">
        <p14:creationId xmlns:p14="http://schemas.microsoft.com/office/powerpoint/2010/main" val="2036827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1027">
            <a:extLst>
              <a:ext uri="{FF2B5EF4-FFF2-40B4-BE49-F238E27FC236}">
                <a16:creationId xmlns:a16="http://schemas.microsoft.com/office/drawing/2014/main" id="{441F2D0A-5EC1-466C-A6BD-DCC55C0646B5}"/>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На клетчатой бумаге изобразите икосаэдр, аналогично показанному на рисунке.</a:t>
            </a:r>
          </a:p>
        </p:txBody>
      </p:sp>
      <p:pic>
        <p:nvPicPr>
          <p:cNvPr id="107524" name="Picture 1028">
            <a:extLst>
              <a:ext uri="{FF2B5EF4-FFF2-40B4-BE49-F238E27FC236}">
                <a16:creationId xmlns:a16="http://schemas.microsoft.com/office/drawing/2014/main" id="{EB8ED228-71B4-4D4B-93F3-75B5CCD1D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BBD6D105-4C80-4BF9-99C1-BAA2CF048E54}"/>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a:extLst>
              <a:ext uri="{FF2B5EF4-FFF2-40B4-BE49-F238E27FC236}">
                <a16:creationId xmlns:a16="http://schemas.microsoft.com/office/drawing/2014/main" id="{66325087-3F8F-4840-9194-CB91F98354FC}"/>
              </a:ext>
            </a:extLst>
          </p:cNvPr>
          <p:cNvSpPr txBox="1">
            <a:spLocks noChangeArrowheads="1"/>
          </p:cNvSpPr>
          <p:nvPr/>
        </p:nvSpPr>
        <p:spPr bwMode="auto">
          <a:xfrm>
            <a:off x="533400" y="6096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Найдите косинус двугранного угла икосаэдра.</a:t>
            </a:r>
          </a:p>
        </p:txBody>
      </p:sp>
      <p:pic>
        <p:nvPicPr>
          <p:cNvPr id="6161" name="Picture 17">
            <a:extLst>
              <a:ext uri="{FF2B5EF4-FFF2-40B4-BE49-F238E27FC236}">
                <a16:creationId xmlns:a16="http://schemas.microsoft.com/office/drawing/2014/main" id="{13F2AF5E-38BC-48CE-9A04-2B6D4F156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3322638"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64" name="Group 20">
            <a:extLst>
              <a:ext uri="{FF2B5EF4-FFF2-40B4-BE49-F238E27FC236}">
                <a16:creationId xmlns:a16="http://schemas.microsoft.com/office/drawing/2014/main" id="{FB29DEFF-B921-40FB-8632-9777A18880AA}"/>
              </a:ext>
            </a:extLst>
          </p:cNvPr>
          <p:cNvGrpSpPr>
            <a:grpSpLocks/>
          </p:cNvGrpSpPr>
          <p:nvPr/>
        </p:nvGrpSpPr>
        <p:grpSpPr bwMode="auto">
          <a:xfrm>
            <a:off x="152400" y="1371600"/>
            <a:ext cx="8991600" cy="3859213"/>
            <a:chOff x="96" y="864"/>
            <a:chExt cx="5664" cy="2431"/>
          </a:xfrm>
        </p:grpSpPr>
        <mc:AlternateContent xmlns:mc="http://schemas.openxmlformats.org/markup-compatibility/2006" xmlns:a14="http://schemas.microsoft.com/office/drawing/2010/main">
          <mc:Choice Requires="a14">
            <p:sp>
              <p:nvSpPr>
                <p:cNvPr id="6153" name="Text Box 9">
                  <a:extLst>
                    <a:ext uri="{FF2B5EF4-FFF2-40B4-BE49-F238E27FC236}">
                      <a16:creationId xmlns:a16="http://schemas.microsoft.com/office/drawing/2014/main" id="{B78F5E5D-8393-48B9-845E-201FD9968DF2}"/>
                    </a:ext>
                  </a:extLst>
                </p:cNvPr>
                <p:cNvSpPr txBox="1">
                  <a:spLocks noChangeArrowheads="1"/>
                </p:cNvSpPr>
                <p:nvPr/>
              </p:nvSpPr>
              <p:spPr bwMode="auto">
                <a:xfrm>
                  <a:off x="2256" y="864"/>
                  <a:ext cx="3504" cy="24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ct val="50000"/>
                    </a:spcBef>
                  </a:pPr>
                  <a:r>
                    <a:rPr lang="ru-RU" altLang="ru-RU" dirty="0">
                      <a:solidFill>
                        <a:srgbClr val="FF3300"/>
                      </a:solidFill>
                    </a:rPr>
                    <a:t>	Решение: </a:t>
                  </a:r>
                  <a:r>
                    <a:rPr lang="ru-RU" altLang="ru-RU" dirty="0"/>
                    <a:t>Рассмотрим правильный икосаэдр</a:t>
                  </a:r>
                  <a:r>
                    <a:rPr lang="ru-RU" altLang="ru-RU" dirty="0">
                      <a:cs typeface="Times New Roman" panose="02020603050405020304" pitchFamily="18" charset="0"/>
                    </a:rPr>
                    <a:t> с ребром 1. Из вершин </a:t>
                  </a:r>
                  <a:r>
                    <a:rPr lang="en-US" altLang="ru-RU" i="1" dirty="0">
                      <a:cs typeface="Times New Roman" panose="02020603050405020304" pitchFamily="18" charset="0"/>
                    </a:rPr>
                    <a:t>A </a:t>
                  </a:r>
                  <a:r>
                    <a:rPr lang="ru-RU" altLang="ru-RU" dirty="0">
                      <a:cs typeface="Times New Roman" panose="02020603050405020304" pitchFamily="18" charset="0"/>
                    </a:rPr>
                    <a:t>и </a:t>
                  </a:r>
                  <a:r>
                    <a:rPr lang="ru-RU" altLang="ru-RU" i="1" dirty="0">
                      <a:cs typeface="Times New Roman" panose="02020603050405020304" pitchFamily="18" charset="0"/>
                    </a:rPr>
                    <a:t> </a:t>
                  </a:r>
                  <a:r>
                    <a:rPr lang="en-US" altLang="ru-RU" i="1" dirty="0">
                      <a:cs typeface="Times New Roman" panose="02020603050405020304" pitchFamily="18" charset="0"/>
                    </a:rPr>
                    <a:t>C</a:t>
                  </a:r>
                  <a:r>
                    <a:rPr lang="ru-RU" altLang="ru-RU" dirty="0">
                      <a:cs typeface="Times New Roman" panose="02020603050405020304" pitchFamily="18" charset="0"/>
                    </a:rPr>
                    <a:t> опустим перпендикуляры </a:t>
                  </a:r>
                  <a:r>
                    <a:rPr lang="en-US" altLang="ru-RU" i="1" dirty="0">
                      <a:cs typeface="Times New Roman" panose="02020603050405020304" pitchFamily="18" charset="0"/>
                    </a:rPr>
                    <a:t>AG</a:t>
                  </a:r>
                  <a:r>
                    <a:rPr lang="ru-RU" altLang="ru-RU" dirty="0">
                      <a:cs typeface="Times New Roman" panose="02020603050405020304" pitchFamily="18" charset="0"/>
                    </a:rPr>
                    <a:t> и </a:t>
                  </a:r>
                  <a:r>
                    <a:rPr lang="en-US" altLang="ru-RU" i="1" dirty="0">
                      <a:cs typeface="Times New Roman" panose="02020603050405020304" pitchFamily="18" charset="0"/>
                    </a:rPr>
                    <a:t>CG</a:t>
                  </a:r>
                  <a:r>
                    <a:rPr lang="ru-RU" altLang="ru-RU" dirty="0">
                      <a:cs typeface="Times New Roman" panose="02020603050405020304" pitchFamily="18" charset="0"/>
                    </a:rPr>
                    <a:t> на ребро </a:t>
                  </a:r>
                  <a:r>
                    <a:rPr lang="en-US" altLang="ru-RU" i="1" dirty="0">
                      <a:cs typeface="Times New Roman" panose="02020603050405020304" pitchFamily="18" charset="0"/>
                    </a:rPr>
                    <a:t>BF</a:t>
                  </a:r>
                  <a:r>
                    <a:rPr lang="ru-RU" altLang="ru-RU" dirty="0">
                      <a:cs typeface="Times New Roman" panose="02020603050405020304" pitchFamily="18" charset="0"/>
                    </a:rPr>
                    <a:t>. </a:t>
                  </a:r>
                  <a:r>
                    <a:rPr lang="ru-RU" altLang="ru-RU" dirty="0"/>
                    <a:t>Угол </a:t>
                  </a:r>
                  <a:r>
                    <a:rPr lang="en-US" altLang="ru-RU" i="1" dirty="0"/>
                    <a:t>AGC </a:t>
                  </a:r>
                  <a:r>
                    <a:rPr lang="ru-RU" altLang="ru-RU" dirty="0"/>
                    <a:t>будет линейным углом     искомого двугранного угла.</a:t>
                  </a:r>
                  <a:r>
                    <a:rPr lang="en-US" altLang="ru-RU" dirty="0">
                      <a:cs typeface="Times New Roman" panose="02020603050405020304" pitchFamily="18" charset="0"/>
                    </a:rPr>
                    <a:t> </a:t>
                  </a:r>
                  <a:r>
                    <a:rPr lang="ru-RU" altLang="ru-RU" dirty="0"/>
                    <a:t>В треугольнике </a:t>
                  </a:r>
                  <a:r>
                    <a:rPr lang="en-US" altLang="ru-RU" i="1" dirty="0">
                      <a:cs typeface="Times New Roman" panose="02020603050405020304" pitchFamily="18" charset="0"/>
                    </a:rPr>
                    <a:t>AGC</a:t>
                  </a:r>
                  <a:r>
                    <a:rPr lang="ru-RU" altLang="ru-RU" dirty="0"/>
                    <a:t> имеем: </a:t>
                  </a:r>
                  <a:r>
                    <a:rPr lang="en-US" altLang="ru-RU" i="1" dirty="0">
                      <a:cs typeface="Times New Roman" panose="02020603050405020304" pitchFamily="18" charset="0"/>
                    </a:rPr>
                    <a:t>AC</a:t>
                  </a:r>
                  <a:r>
                    <a:rPr lang="ru-RU" altLang="ru-RU" i="1" dirty="0">
                      <a:cs typeface="Times New Roman" panose="02020603050405020304" pitchFamily="18" charset="0"/>
                    </a:rPr>
                    <a:t> =</a:t>
                  </a:r>
                  <a:r>
                    <a:rPr lang="en-US" altLang="ru-RU" i="1" dirty="0">
                      <a:cs typeface="Times New Roman" panose="02020603050405020304" pitchFamily="18" charset="0"/>
                    </a:rPr>
                    <a:t> </a:t>
                  </a:r>
                  <a14:m>
                    <m:oMath xmlns:m="http://schemas.openxmlformats.org/officeDocument/2006/math">
                      <m:f>
                        <m:fPr>
                          <m:ctrlPr>
                            <a:rPr lang="ru-RU" i="1" smtClean="0">
                              <a:solidFill>
                                <a:srgbClr val="000000"/>
                              </a:solidFill>
                              <a:latin typeface="Cambria Math" panose="02040503050406030204" pitchFamily="18" charset="0"/>
                            </a:rPr>
                          </m:ctrlPr>
                        </m:fPr>
                        <m:num>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5</m:t>
                              </m:r>
                            </m:e>
                          </m:rad>
                          <m:r>
                            <a:rPr lang="ru-RU" i="1">
                              <a:solidFill>
                                <a:srgbClr val="000000"/>
                              </a:solidFill>
                              <a:latin typeface="Cambria Math" panose="02040503050406030204" pitchFamily="18" charset="0"/>
                            </a:rPr>
                            <m:t>+1</m:t>
                          </m:r>
                        </m:num>
                        <m:den>
                          <m:r>
                            <a:rPr lang="ru-RU" i="1">
                              <a:solidFill>
                                <a:srgbClr val="000000"/>
                              </a:solidFill>
                              <a:latin typeface="Cambria Math" panose="02040503050406030204" pitchFamily="18" charset="0"/>
                            </a:rPr>
                            <m:t>2</m:t>
                          </m:r>
                        </m:den>
                      </m:f>
                    </m:oMath>
                  </a14:m>
                  <a:r>
                    <a:rPr lang="ru-RU" altLang="ru-RU" dirty="0">
                      <a:cs typeface="Times New Roman" panose="02020603050405020304" pitchFamily="18" charset="0"/>
                    </a:rPr>
                    <a:t>, </a:t>
                  </a:r>
                  <a:r>
                    <a:rPr lang="en-US" altLang="ru-RU" i="1" dirty="0">
                      <a:cs typeface="Times New Roman" panose="02020603050405020304" pitchFamily="18" charset="0"/>
                    </a:rPr>
                    <a:t>EG</a:t>
                  </a:r>
                  <a:r>
                    <a:rPr lang="ru-RU" altLang="ru-RU" i="1" dirty="0">
                      <a:cs typeface="Times New Roman" panose="02020603050405020304" pitchFamily="18" charset="0"/>
                    </a:rPr>
                    <a:t> = </a:t>
                  </a:r>
                  <a:r>
                    <a:rPr lang="en-US" altLang="ru-RU" i="1" dirty="0">
                      <a:cs typeface="Times New Roman" panose="02020603050405020304" pitchFamily="18" charset="0"/>
                    </a:rPr>
                    <a:t>FG</a:t>
                  </a:r>
                  <a:r>
                    <a:rPr lang="ru-RU" altLang="ru-RU" i="1" dirty="0">
                      <a:cs typeface="Times New Roman" panose="02020603050405020304" pitchFamily="18" charset="0"/>
                    </a:rPr>
                    <a:t> = </a:t>
                  </a:r>
                  <a14:m>
                    <m:oMath xmlns:m="http://schemas.openxmlformats.org/officeDocument/2006/math">
                      <m:f>
                        <m:fPr>
                          <m:ctrlPr>
                            <a:rPr lang="ru-RU" i="1">
                              <a:solidFill>
                                <a:srgbClr val="000000"/>
                              </a:solidFill>
                              <a:latin typeface="Cambria Math" panose="02040503050406030204" pitchFamily="18" charset="0"/>
                            </a:rPr>
                          </m:ctrlPr>
                        </m:fPr>
                        <m:num>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3</m:t>
                              </m:r>
                            </m:e>
                          </m:rad>
                        </m:num>
                        <m:den>
                          <m:r>
                            <a:rPr lang="ru-RU" i="1">
                              <a:solidFill>
                                <a:srgbClr val="000000"/>
                              </a:solidFill>
                              <a:latin typeface="Cambria Math" panose="02040503050406030204" pitchFamily="18" charset="0"/>
                            </a:rPr>
                            <m:t>2</m:t>
                          </m:r>
                        </m:den>
                      </m:f>
                    </m:oMath>
                  </a14:m>
                  <a:r>
                    <a:rPr lang="ru-RU" altLang="ru-RU" dirty="0">
                      <a:cs typeface="Times New Roman" panose="02020603050405020304" pitchFamily="18" charset="0"/>
                    </a:rPr>
                    <a:t>. </a:t>
                  </a:r>
                  <a:r>
                    <a:rPr lang="ru-RU" altLang="ru-RU" dirty="0"/>
                    <a:t>Используя теорему косинусов, находим </a:t>
                  </a:r>
                  <a14:m>
                    <m:oMath xmlns:m="http://schemas.openxmlformats.org/officeDocument/2006/math">
                      <m:func>
                        <m:funcPr>
                          <m:ctrlPr>
                            <a:rPr lang="ru-RU" i="1">
                              <a:solidFill>
                                <a:srgbClr val="000000"/>
                              </a:solidFill>
                              <a:latin typeface="Cambria Math" panose="02040503050406030204" pitchFamily="18" charset="0"/>
                            </a:rPr>
                          </m:ctrlPr>
                        </m:funcPr>
                        <m:fName>
                          <m:r>
                            <m:rPr>
                              <m:sty m:val="p"/>
                            </m:rPr>
                            <a:rPr lang="ru-RU">
                              <a:solidFill>
                                <a:srgbClr val="000000"/>
                              </a:solidFill>
                              <a:latin typeface="Cambria Math" panose="02040503050406030204" pitchFamily="18" charset="0"/>
                            </a:rPr>
                            <m:t>cos</m:t>
                          </m:r>
                        </m:fName>
                        <m:e>
                          <m:r>
                            <m:rPr>
                              <m:sty m:val="p"/>
                            </m:rPr>
                            <a:rPr lang="ru-RU" altLang="ru-RU">
                              <a:latin typeface="Cambria Math" panose="02040503050406030204" pitchFamily="18" charset="0"/>
                              <a:ea typeface="Cambria Math" panose="02040503050406030204" pitchFamily="18" charset="0"/>
                              <a:cs typeface="Times New Roman" panose="02020603050405020304" pitchFamily="18" charset="0"/>
                            </a:rPr>
                            <m:t>φ</m:t>
                          </m:r>
                        </m:e>
                      </m:func>
                      <m:r>
                        <a:rPr lang="ru-RU" i="1">
                          <a:solidFill>
                            <a:srgbClr val="000000"/>
                          </a:solidFill>
                          <a:latin typeface="Cambria Math" panose="02040503050406030204" pitchFamily="18" charset="0"/>
                        </a:rPr>
                        <m:t>=−</m:t>
                      </m:r>
                      <m:f>
                        <m:fPr>
                          <m:ctrlPr>
                            <a:rPr lang="ru-RU" i="1">
                              <a:solidFill>
                                <a:srgbClr val="000000"/>
                              </a:solidFill>
                              <a:latin typeface="Cambria Math" panose="02040503050406030204" pitchFamily="18" charset="0"/>
                            </a:rPr>
                          </m:ctrlPr>
                        </m:fPr>
                        <m:num>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5</m:t>
                              </m:r>
                            </m:e>
                          </m:rad>
                        </m:num>
                        <m:den>
                          <m:r>
                            <a:rPr lang="ru-RU" i="1">
                              <a:solidFill>
                                <a:srgbClr val="000000"/>
                              </a:solidFill>
                              <a:latin typeface="Cambria Math" panose="02040503050406030204" pitchFamily="18" charset="0"/>
                            </a:rPr>
                            <m:t>3</m:t>
                          </m:r>
                        </m:den>
                      </m:f>
                    </m:oMath>
                  </a14:m>
                  <a:r>
                    <a:rPr lang="ru-RU" altLang="ru-RU" dirty="0"/>
                    <a:t>. </a:t>
                  </a:r>
                  <a:r>
                    <a:rPr lang="ru-RU" altLang="ru-RU" dirty="0">
                      <a:cs typeface="Times New Roman" panose="02020603050405020304" pitchFamily="18" charset="0"/>
                    </a:rPr>
                    <a:t>Откуда</a:t>
                  </a:r>
                  <a:r>
                    <a:rPr lang="ru-RU" altLang="ru-RU" dirty="0"/>
                    <a:t>  </a:t>
                  </a:r>
                  <a:r>
                    <a:rPr lang="ru-RU" altLang="ru-RU" dirty="0">
                      <a:cs typeface="Times New Roman" panose="02020603050405020304" pitchFamily="18" charset="0"/>
                    </a:rPr>
                    <a:t> </a:t>
                  </a:r>
                  <a14:m>
                    <m:oMath xmlns:m="http://schemas.openxmlformats.org/officeDocument/2006/math">
                      <m:r>
                        <m:rPr>
                          <m:sty m:val="p"/>
                        </m:rPr>
                        <a:rPr lang="ru-RU" altLang="ru-RU" i="0" smtClean="0">
                          <a:latin typeface="Cambria Math" panose="02040503050406030204" pitchFamily="18" charset="0"/>
                          <a:ea typeface="Cambria Math" panose="02040503050406030204" pitchFamily="18" charset="0"/>
                          <a:cs typeface="Times New Roman" panose="02020603050405020304" pitchFamily="18" charset="0"/>
                        </a:rPr>
                        <m:t>φ</m:t>
                      </m:r>
                      <m:r>
                        <a:rPr lang="ru-RU"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ru-RU" dirty="0"/>
                    <a:t>138</a:t>
                  </a:r>
                  <a:r>
                    <a:rPr lang="ru-RU" altLang="ru-RU" baseline="30000" dirty="0"/>
                    <a:t>о</a:t>
                  </a:r>
                  <a:r>
                    <a:rPr lang="en-US" altLang="ru-RU" dirty="0"/>
                    <a:t>11</a:t>
                  </a:r>
                  <a:r>
                    <a:rPr lang="ru-RU" altLang="ru-RU" dirty="0"/>
                    <a:t>'</a:t>
                  </a:r>
                  <a:r>
                    <a:rPr lang="ru-RU" altLang="ru-RU" dirty="0">
                      <a:cs typeface="Times New Roman" panose="02020603050405020304" pitchFamily="18" charset="0"/>
                    </a:rPr>
                    <a:t>.</a:t>
                  </a:r>
                  <a:r>
                    <a:rPr lang="ru-RU" altLang="ru-RU" dirty="0"/>
                    <a:t> </a:t>
                  </a:r>
                </a:p>
              </p:txBody>
            </p:sp>
          </mc:Choice>
          <mc:Fallback xmlns="">
            <p:sp>
              <p:nvSpPr>
                <p:cNvPr id="6153" name="Text Box 9">
                  <a:extLst>
                    <a:ext uri="{FF2B5EF4-FFF2-40B4-BE49-F238E27FC236}">
                      <a16:creationId xmlns:a16="http://schemas.microsoft.com/office/drawing/2014/main" id="{B78F5E5D-8393-48B9-845E-201FD9968DF2}"/>
                    </a:ext>
                  </a:extLst>
                </p:cNvPr>
                <p:cNvSpPr txBox="1">
                  <a:spLocks noRot="1" noChangeAspect="1" noMove="1" noResize="1" noEditPoints="1" noAdjustHandles="1" noChangeArrowheads="1" noChangeShapeType="1" noTextEdit="1"/>
                </p:cNvSpPr>
                <p:nvPr/>
              </p:nvSpPr>
              <p:spPr bwMode="auto">
                <a:xfrm>
                  <a:off x="2256" y="864"/>
                  <a:ext cx="3504" cy="2431"/>
                </a:xfrm>
                <a:prstGeom prst="rect">
                  <a:avLst/>
                </a:prstGeom>
                <a:blipFill>
                  <a:blip r:embed="rId3"/>
                  <a:stretch>
                    <a:fillRect l="-1754" t="-1264" r="-1645" b="-6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157" name="Object 13">
                  <a:extLst>
                    <a:ext uri="{FF2B5EF4-FFF2-40B4-BE49-F238E27FC236}">
                      <a16:creationId xmlns:a16="http://schemas.microsoft.com/office/drawing/2014/main" id="{00AFF4C3-6EF8-4C96-A18F-4A946CC54E67}"/>
                    </a:ext>
                  </a:extLst>
                </p:cNvPr>
                <p:cNvSpPr txBox="1"/>
                <p:nvPr/>
              </p:nvSpPr>
              <p:spPr bwMode="auto">
                <a:xfrm>
                  <a:off x="2880" y="1872"/>
                  <a:ext cx="136" cy="168"/>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r>
                          <a:rPr lang="ru-RU" i="1">
                            <a:solidFill>
                              <a:srgbClr val="000000"/>
                            </a:solidFill>
                            <a:latin typeface="Cambria Math" panose="02040503050406030204" pitchFamily="18" charset="0"/>
                          </a:rPr>
                          <m:t>𝜙</m:t>
                        </m:r>
                      </m:oMath>
                    </m:oMathPara>
                  </a14:m>
                  <a:endParaRPr lang="ru-RU"/>
                </a:p>
              </p:txBody>
            </p:sp>
          </mc:Choice>
          <mc:Fallback xmlns="">
            <p:sp>
              <p:nvSpPr>
                <p:cNvPr id="6157" name="Object 13">
                  <a:extLst>
                    <a:ext uri="{FF2B5EF4-FFF2-40B4-BE49-F238E27FC236}">
                      <a16:creationId xmlns:a16="http://schemas.microsoft.com/office/drawing/2014/main" id="{00AFF4C3-6EF8-4C96-A18F-4A946CC54E67}"/>
                    </a:ext>
                  </a:extLst>
                </p:cNvPr>
                <p:cNvSpPr txBox="1">
                  <a:spLocks noRot="1" noChangeAspect="1" noMove="1" noResize="1" noEditPoints="1" noAdjustHandles="1" noChangeArrowheads="1" noChangeShapeType="1" noTextEdit="1"/>
                </p:cNvSpPr>
                <p:nvPr/>
              </p:nvSpPr>
              <p:spPr bwMode="auto">
                <a:xfrm>
                  <a:off x="2880" y="1872"/>
                  <a:ext cx="136" cy="168"/>
                </a:xfrm>
                <a:prstGeom prst="rect">
                  <a:avLst/>
                </a:prstGeom>
                <a:blipFill>
                  <a:blip r:embed="rId4"/>
                  <a:stretch>
                    <a:fillRect r="-20000" b="-4651"/>
                  </a:stretch>
                </a:blipFill>
                <a:ln>
                  <a:noFill/>
                </a:ln>
                <a:effectLst/>
              </p:spPr>
              <p:txBody>
                <a:bodyPr/>
                <a:lstStyle/>
                <a:p>
                  <a:r>
                    <a:rPr lang="ru-RU">
                      <a:noFill/>
                    </a:rPr>
                    <a:t> </a:t>
                  </a:r>
                </a:p>
              </p:txBody>
            </p:sp>
          </mc:Fallback>
        </mc:AlternateContent>
        <p:pic>
          <p:nvPicPr>
            <p:cNvPr id="6162" name="Picture 18">
              <a:extLst>
                <a:ext uri="{FF2B5EF4-FFF2-40B4-BE49-F238E27FC236}">
                  <a16:creationId xmlns:a16="http://schemas.microsoft.com/office/drawing/2014/main" id="{C1ED697C-2A62-401A-93F1-BA55440EA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1056"/>
              <a:ext cx="2093" cy="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xtBox 28">
            <a:extLst>
              <a:ext uri="{FF2B5EF4-FFF2-40B4-BE49-F238E27FC236}">
                <a16:creationId xmlns:a16="http://schemas.microsoft.com/office/drawing/2014/main" id="{FDB5B173-D773-4422-B140-0E02E874E712}"/>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64"/>
                                        </p:tgtEl>
                                        <p:attrNameLst>
                                          <p:attrName>style.visibility</p:attrName>
                                        </p:attrNameLst>
                                      </p:cBhvr>
                                      <p:to>
                                        <p:strVal val="visible"/>
                                      </p:to>
                                    </p:set>
                                    <p:animEffect transition="in" filter="wipe(up)">
                                      <p:cBhvr>
                                        <p:cTn id="7" dur="500"/>
                                        <p:tgtEl>
                                          <p:spTgt spid="6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2051">
            <a:extLst>
              <a:ext uri="{FF2B5EF4-FFF2-40B4-BE49-F238E27FC236}">
                <a16:creationId xmlns:a16="http://schemas.microsoft.com/office/drawing/2014/main" id="{A669B7D6-2311-4462-9552-142BF8104747}"/>
              </a:ext>
            </a:extLst>
          </p:cNvPr>
          <p:cNvSpPr txBox="1">
            <a:spLocks noChangeArrowheads="1"/>
          </p:cNvSpPr>
          <p:nvPr/>
        </p:nvSpPr>
        <p:spPr bwMode="auto">
          <a:xfrm>
            <a:off x="0" y="75955"/>
            <a:ext cx="9144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000" dirty="0"/>
              <a:t>	Правильные многогранники были известны еще в древней Греции. Пифагор и его ученики</a:t>
            </a:r>
            <a:r>
              <a:rPr lang="ru-RU" altLang="ru-RU" sz="2000" dirty="0">
                <a:cs typeface="Times New Roman" panose="02020603050405020304" pitchFamily="18" charset="0"/>
              </a:rPr>
              <a:t> </a:t>
            </a:r>
            <a:r>
              <a:rPr lang="ru-RU" altLang="ru-RU" sz="2000" dirty="0"/>
              <a:t>считали, что все состоит из атомов</a:t>
            </a:r>
            <a:r>
              <a:rPr lang="ru-RU" altLang="ru-RU" sz="2000" dirty="0">
                <a:cs typeface="Times New Roman" panose="02020603050405020304" pitchFamily="18" charset="0"/>
              </a:rPr>
              <a:t>, </a:t>
            </a:r>
            <a:r>
              <a:rPr lang="ru-RU" altLang="ru-RU" sz="2000" dirty="0"/>
              <a:t>имеющих форму правильных многогранников. В частности, атомы </a:t>
            </a:r>
            <a:r>
              <a:rPr lang="ru-RU" altLang="ru-RU" sz="2000" dirty="0">
                <a:cs typeface="Times New Roman" panose="02020603050405020304" pitchFamily="18" charset="0"/>
              </a:rPr>
              <a:t>ог</a:t>
            </a:r>
            <a:r>
              <a:rPr lang="ru-RU" altLang="ru-RU" sz="2000" dirty="0"/>
              <a:t>ня имеют форму </a:t>
            </a:r>
            <a:r>
              <a:rPr lang="ru-RU" altLang="ru-RU" sz="2000" dirty="0">
                <a:cs typeface="Times New Roman" panose="02020603050405020304" pitchFamily="18" charset="0"/>
              </a:rPr>
              <a:t>тетраэдр</a:t>
            </a:r>
            <a:r>
              <a:rPr lang="ru-RU" altLang="ru-RU" sz="2000" dirty="0"/>
              <a:t>а</a:t>
            </a:r>
            <a:r>
              <a:rPr lang="ru-RU" altLang="ru-RU" sz="2000" dirty="0">
                <a:cs typeface="Times New Roman" panose="02020603050405020304" pitchFamily="18" charset="0"/>
              </a:rPr>
              <a:t> (его гранями являются четыре правильных треугольника</a:t>
            </a:r>
            <a:r>
              <a:rPr lang="ru-RU" altLang="ru-RU" sz="2000" dirty="0"/>
              <a:t> (рис.</a:t>
            </a:r>
            <a:r>
              <a:rPr lang="ru-RU" altLang="ru-RU" sz="2000" dirty="0">
                <a:cs typeface="Times New Roman" panose="02020603050405020304" pitchFamily="18" charset="0"/>
              </a:rPr>
              <a:t> а); земл</a:t>
            </a:r>
            <a:r>
              <a:rPr lang="ru-RU" altLang="ru-RU" sz="2000" dirty="0"/>
              <a:t>и</a:t>
            </a:r>
            <a:r>
              <a:rPr lang="ru-RU" altLang="ru-RU" sz="2000" dirty="0">
                <a:cs typeface="Times New Roman" panose="02020603050405020304" pitchFamily="18" charset="0"/>
              </a:rPr>
              <a:t> - гексаэдр</a:t>
            </a:r>
            <a:r>
              <a:rPr lang="ru-RU" altLang="ru-RU" sz="2000" dirty="0"/>
              <a:t>а</a:t>
            </a:r>
            <a:r>
              <a:rPr lang="ru-RU" altLang="ru-RU" sz="2000" dirty="0">
                <a:cs typeface="Times New Roman" panose="02020603050405020304" pitchFamily="18" charset="0"/>
              </a:rPr>
              <a:t> (куб – многогранник, гранями которого являются шесть квадратов, рис. </a:t>
            </a:r>
            <a:r>
              <a:rPr lang="ru-RU" altLang="ru-RU" sz="2000" dirty="0"/>
              <a:t>б</a:t>
            </a:r>
            <a:r>
              <a:rPr lang="ru-RU" altLang="ru-RU" sz="2000" dirty="0">
                <a:cs typeface="Times New Roman" panose="02020603050405020304" pitchFamily="18" charset="0"/>
              </a:rPr>
              <a:t>); воздух</a:t>
            </a:r>
            <a:r>
              <a:rPr lang="ru-RU" altLang="ru-RU" sz="2000" dirty="0"/>
              <a:t>а</a:t>
            </a:r>
            <a:r>
              <a:rPr lang="ru-RU" altLang="ru-RU" sz="2000" dirty="0">
                <a:cs typeface="Times New Roman" panose="02020603050405020304" pitchFamily="18" charset="0"/>
              </a:rPr>
              <a:t> – октаэдр</a:t>
            </a:r>
            <a:r>
              <a:rPr lang="ru-RU" altLang="ru-RU" sz="2000" dirty="0"/>
              <a:t>а</a:t>
            </a:r>
            <a:r>
              <a:rPr lang="ru-RU" altLang="ru-RU" sz="2000" dirty="0">
                <a:cs typeface="Times New Roman" panose="02020603050405020304" pitchFamily="18" charset="0"/>
              </a:rPr>
              <a:t> (его гранями являются восемь правильных треугольников, рис. </a:t>
            </a:r>
            <a:r>
              <a:rPr lang="ru-RU" altLang="ru-RU" sz="2000" dirty="0"/>
              <a:t>в</a:t>
            </a:r>
            <a:r>
              <a:rPr lang="ru-RU" altLang="ru-RU" sz="2000" dirty="0">
                <a:cs typeface="Times New Roman" panose="02020603050405020304" pitchFamily="18" charset="0"/>
              </a:rPr>
              <a:t>); вод</a:t>
            </a:r>
            <a:r>
              <a:rPr lang="ru-RU" altLang="ru-RU" sz="2000" dirty="0"/>
              <a:t>ы</a:t>
            </a:r>
            <a:r>
              <a:rPr lang="ru-RU" altLang="ru-RU" sz="2000" dirty="0">
                <a:cs typeface="Times New Roman" panose="02020603050405020304" pitchFamily="18" charset="0"/>
              </a:rPr>
              <a:t> – икосаэдр</a:t>
            </a:r>
            <a:r>
              <a:rPr lang="ru-RU" altLang="ru-RU" sz="2000" dirty="0"/>
              <a:t>а</a:t>
            </a:r>
            <a:r>
              <a:rPr lang="ru-RU" altLang="ru-RU" sz="2000" dirty="0">
                <a:cs typeface="Times New Roman" panose="02020603050405020304" pitchFamily="18" charset="0"/>
              </a:rPr>
              <a:t> (его гранями являются двадцать правильных треугольников, рис. </a:t>
            </a:r>
            <a:r>
              <a:rPr lang="ru-RU" altLang="ru-RU" sz="2000" dirty="0"/>
              <a:t>г</a:t>
            </a:r>
            <a:r>
              <a:rPr lang="ru-RU" altLang="ru-RU" sz="2000" dirty="0">
                <a:cs typeface="Times New Roman" panose="02020603050405020304" pitchFamily="18" charset="0"/>
              </a:rPr>
              <a:t>); вся Вселенная, по мнению древних, имела форму додекаэдра (его гранями являются двенадцать правильных пятиугольников, рис. д).</a:t>
            </a:r>
          </a:p>
        </p:txBody>
      </p:sp>
      <p:sp>
        <p:nvSpPr>
          <p:cNvPr id="98308" name="Text Box 2052">
            <a:extLst>
              <a:ext uri="{FF2B5EF4-FFF2-40B4-BE49-F238E27FC236}">
                <a16:creationId xmlns:a16="http://schemas.microsoft.com/office/drawing/2014/main" id="{575EA204-35A3-478D-B04A-EB5C55CAA692}"/>
              </a:ext>
            </a:extLst>
          </p:cNvPr>
          <p:cNvSpPr txBox="1">
            <a:spLocks noChangeArrowheads="1"/>
          </p:cNvSpPr>
          <p:nvPr/>
        </p:nvSpPr>
        <p:spPr bwMode="auto">
          <a:xfrm>
            <a:off x="4932040" y="3505200"/>
            <a:ext cx="405956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000" dirty="0">
                <a:cs typeface="Times New Roman" panose="02020603050405020304" pitchFamily="18" charset="0"/>
              </a:rPr>
              <a:t>	Названия многогранников тоже имеют древнегреческое происхождение. В переводе с греческого: "Тетра" - четыре; "</a:t>
            </a:r>
            <a:r>
              <a:rPr lang="ru-RU" altLang="ru-RU" sz="2000" dirty="0" err="1">
                <a:cs typeface="Times New Roman" panose="02020603050405020304" pitchFamily="18" charset="0"/>
              </a:rPr>
              <a:t>Гекса</a:t>
            </a:r>
            <a:r>
              <a:rPr lang="ru-RU" altLang="ru-RU" sz="2000" dirty="0">
                <a:cs typeface="Times New Roman" panose="02020603050405020304" pitchFamily="18" charset="0"/>
              </a:rPr>
              <a:t>" - шесть; "Окто" - восемь; "</a:t>
            </a:r>
            <a:r>
              <a:rPr lang="ru-RU" altLang="ru-RU" sz="2000" dirty="0" err="1">
                <a:cs typeface="Times New Roman" panose="02020603050405020304" pitchFamily="18" charset="0"/>
              </a:rPr>
              <a:t>Икоси</a:t>
            </a:r>
            <a:r>
              <a:rPr lang="ru-RU" altLang="ru-RU" sz="2000" dirty="0">
                <a:cs typeface="Times New Roman" panose="02020603050405020304" pitchFamily="18" charset="0"/>
              </a:rPr>
              <a:t>" - двадцать, "</a:t>
            </a:r>
            <a:r>
              <a:rPr lang="ru-RU" altLang="ru-RU" sz="2000" dirty="0" err="1">
                <a:cs typeface="Times New Roman" panose="02020603050405020304" pitchFamily="18" charset="0"/>
              </a:rPr>
              <a:t>Додека</a:t>
            </a:r>
            <a:r>
              <a:rPr lang="ru-RU" altLang="ru-RU" sz="2000" dirty="0">
                <a:cs typeface="Times New Roman" panose="02020603050405020304" pitchFamily="18" charset="0"/>
              </a:rPr>
              <a:t>" - двенадцать. "</a:t>
            </a:r>
            <a:r>
              <a:rPr lang="ru-RU" altLang="ru-RU" sz="2000" dirty="0" err="1">
                <a:cs typeface="Times New Roman" panose="02020603050405020304" pitchFamily="18" charset="0"/>
              </a:rPr>
              <a:t>Эдра</a:t>
            </a:r>
            <a:r>
              <a:rPr lang="ru-RU" altLang="ru-RU" sz="2000" dirty="0">
                <a:cs typeface="Times New Roman" panose="02020603050405020304" pitchFamily="18" charset="0"/>
              </a:rPr>
              <a:t>" - грань.</a:t>
            </a:r>
            <a:endParaRPr lang="ru-RU" altLang="ru-RU" dirty="0"/>
          </a:p>
        </p:txBody>
      </p:sp>
      <p:pic>
        <p:nvPicPr>
          <p:cNvPr id="98309" name="Picture 2053">
            <a:extLst>
              <a:ext uri="{FF2B5EF4-FFF2-40B4-BE49-F238E27FC236}">
                <a16:creationId xmlns:a16="http://schemas.microsoft.com/office/drawing/2014/main" id="{99003231-9E23-4DA9-9BBF-A39FCF442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68960"/>
            <a:ext cx="47244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52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6805EA0-F3D5-405B-A527-40AA4B59D39D}"/>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ДОДЕКАЭДР</a:t>
            </a:r>
          </a:p>
        </p:txBody>
      </p:sp>
      <p:sp>
        <p:nvSpPr>
          <p:cNvPr id="43011" name="Text Box 3">
            <a:extLst>
              <a:ext uri="{FF2B5EF4-FFF2-40B4-BE49-F238E27FC236}">
                <a16:creationId xmlns:a16="http://schemas.microsoft.com/office/drawing/2014/main" id="{FE7B894E-3492-4591-AD68-660E99470F2E}"/>
              </a:ext>
            </a:extLst>
          </p:cNvPr>
          <p:cNvSpPr txBox="1">
            <a:spLocks noChangeArrowheads="1"/>
          </p:cNvSpPr>
          <p:nvPr/>
        </p:nvSpPr>
        <p:spPr bwMode="auto">
          <a:xfrm>
            <a:off x="152400" y="457200"/>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Выпуклый многогранник, гранями которого являются правильные пятиугольники и в каждой вершине сходится три грани называется</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додекаэдром.</a:t>
            </a:r>
          </a:p>
        </p:txBody>
      </p:sp>
      <p:pic>
        <p:nvPicPr>
          <p:cNvPr id="43016" name="Picture 8">
            <a:extLst>
              <a:ext uri="{FF2B5EF4-FFF2-40B4-BE49-F238E27FC236}">
                <a16:creationId xmlns:a16="http://schemas.microsoft.com/office/drawing/2014/main" id="{EE423F57-A398-4CA1-965B-01125F153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8025"/>
            <a:ext cx="9144000" cy="4643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152400" y="116632"/>
            <a:ext cx="88392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a:t>
            </a:r>
            <a:r>
              <a:rPr lang="ru-RU" dirty="0">
                <a:effectLst/>
                <a:latin typeface="Times New Roman" panose="02020603050405020304" pitchFamily="18" charset="0"/>
                <a:ea typeface="Times New Roman" panose="02020603050405020304" pitchFamily="18" charset="0"/>
              </a:rPr>
              <a:t>Инструмент «Додекаэдр» позволяет получать изображения додекаэдра. Для этого нужно выбрать две точки (вершины додекаэдра), например, </a:t>
            </a:r>
            <a:r>
              <a:rPr lang="en-US" i="1" dirty="0">
                <a:effectLst/>
                <a:latin typeface="Times New Roman" panose="02020603050405020304" pitchFamily="18" charset="0"/>
                <a:ea typeface="Times New Roman" panose="02020603050405020304" pitchFamily="18" charset="0"/>
              </a:rPr>
              <a:t>A </a:t>
            </a:r>
            <a:r>
              <a:rPr lang="ru-RU" dirty="0">
                <a:effectLst/>
                <a:latin typeface="Times New Roman" panose="02020603050405020304" pitchFamily="18" charset="0"/>
                <a:ea typeface="Times New Roman" panose="02020603050405020304" pitchFamily="18" charset="0"/>
              </a:rPr>
              <a:t>и </a:t>
            </a:r>
            <a:r>
              <a:rPr lang="en-US" i="1"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В строке «Ввод» написать «Додекаэдр[</a:t>
            </a:r>
            <a:r>
              <a:rPr lang="en-US" dirty="0">
                <a:effectLst/>
                <a:latin typeface="Times New Roman" panose="02020603050405020304" pitchFamily="18" charset="0"/>
                <a:ea typeface="Times New Roman" panose="02020603050405020304" pitchFamily="18" charset="0"/>
              </a:rPr>
              <a:t>A</a:t>
            </a:r>
            <a:r>
              <a:rPr lang="ru-RU"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B</a:t>
            </a:r>
            <a:r>
              <a:rPr lang="ru-RU" dirty="0">
                <a:effectLst/>
                <a:latin typeface="Times New Roman" panose="02020603050405020304" pitchFamily="18" charset="0"/>
                <a:ea typeface="Times New Roman" panose="02020603050405020304" pitchFamily="18" charset="0"/>
              </a:rPr>
              <a:t>]» и нажать «</a:t>
            </a:r>
            <a:r>
              <a:rPr lang="en-US" dirty="0">
                <a:effectLst/>
                <a:latin typeface="Times New Roman" panose="02020603050405020304" pitchFamily="18" charset="0"/>
                <a:ea typeface="Times New Roman" panose="02020603050405020304" pitchFamily="18" charset="0"/>
              </a:rPr>
              <a:t>Enter</a:t>
            </a:r>
            <a:r>
              <a:rPr lang="ru-RU" dirty="0">
                <a:effectLst/>
                <a:latin typeface="Times New Roman" panose="02020603050405020304" pitchFamily="18" charset="0"/>
                <a:ea typeface="Times New Roman" panose="02020603050405020304" pitchFamily="18" charset="0"/>
              </a:rPr>
              <a:t>». На рисунке 1.25 показан пример такого додекаэдра.</a:t>
            </a:r>
            <a:endParaRPr lang="ru-RU" altLang="ru-RU" dirty="0"/>
          </a:p>
        </p:txBody>
      </p:sp>
      <p:pic>
        <p:nvPicPr>
          <p:cNvPr id="4" name="Рисунок 3">
            <a:extLst>
              <a:ext uri="{FF2B5EF4-FFF2-40B4-BE49-F238E27FC236}">
                <a16:creationId xmlns:a16="http://schemas.microsoft.com/office/drawing/2014/main" id="{89769B36-6B06-4BCE-907C-62CDFE465618}"/>
              </a:ext>
            </a:extLst>
          </p:cNvPr>
          <p:cNvPicPr/>
          <p:nvPr/>
        </p:nvPicPr>
        <p:blipFill>
          <a:blip r:embed="rId3">
            <a:extLst>
              <a:ext uri="{28A0092B-C50C-407E-A947-70E740481C1C}">
                <a14:useLocalDpi xmlns:a14="http://schemas.microsoft.com/office/drawing/2010/main" val="0"/>
              </a:ext>
            </a:extLst>
          </a:blip>
          <a:stretch>
            <a:fillRect/>
          </a:stretch>
        </p:blipFill>
        <p:spPr>
          <a:xfrm>
            <a:off x="2314575" y="2492896"/>
            <a:ext cx="4514850" cy="3385820"/>
          </a:xfrm>
          <a:prstGeom prst="rect">
            <a:avLst/>
          </a:prstGeom>
        </p:spPr>
      </p:pic>
    </p:spTree>
    <p:extLst>
      <p:ext uri="{BB962C8B-B14F-4D97-AF65-F5344CB8AC3E}">
        <p14:creationId xmlns:p14="http://schemas.microsoft.com/office/powerpoint/2010/main" val="67197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a:extLst>
              <a:ext uri="{FF2B5EF4-FFF2-40B4-BE49-F238E27FC236}">
                <a16:creationId xmlns:a16="http://schemas.microsoft.com/office/drawing/2014/main" id="{4A308713-9BAD-483B-A493-5229A613C9A2}"/>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На клетчатой бумаге изобразите додекаэдр, аналогично показанному на рисунке.</a:t>
            </a:r>
          </a:p>
        </p:txBody>
      </p:sp>
      <p:pic>
        <p:nvPicPr>
          <p:cNvPr id="109572" name="Picture 4">
            <a:extLst>
              <a:ext uri="{FF2B5EF4-FFF2-40B4-BE49-F238E27FC236}">
                <a16:creationId xmlns:a16="http://schemas.microsoft.com/office/drawing/2014/main" id="{842E4CD2-7D25-43C6-A280-6512563EB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288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3CB89FDC-DDE9-4C6C-A57D-C229AB77529A}"/>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a:extLst>
              <a:ext uri="{FF2B5EF4-FFF2-40B4-BE49-F238E27FC236}">
                <a16:creationId xmlns:a16="http://schemas.microsoft.com/office/drawing/2014/main" id="{AC9E235C-B599-4D58-9714-5E0C18DDDB83}"/>
              </a:ext>
            </a:extLst>
          </p:cNvPr>
          <p:cNvSpPr txBox="1">
            <a:spLocks noChangeArrowheads="1"/>
          </p:cNvSpPr>
          <p:nvPr/>
        </p:nvSpPr>
        <p:spPr bwMode="auto">
          <a:xfrm>
            <a:off x="533400" y="6096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t>	Найдите косинус двугранного угла додекаэдра.</a:t>
            </a:r>
          </a:p>
        </p:txBody>
      </p:sp>
      <p:pic>
        <p:nvPicPr>
          <p:cNvPr id="7184" name="Picture 16">
            <a:extLst>
              <a:ext uri="{FF2B5EF4-FFF2-40B4-BE49-F238E27FC236}">
                <a16:creationId xmlns:a16="http://schemas.microsoft.com/office/drawing/2014/main" id="{A9360A05-FBEA-4D81-8ED8-11F564BF4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3130550"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89" name="Group 21">
            <a:extLst>
              <a:ext uri="{FF2B5EF4-FFF2-40B4-BE49-F238E27FC236}">
                <a16:creationId xmlns:a16="http://schemas.microsoft.com/office/drawing/2014/main" id="{B070BCDE-93D0-4AE1-93CE-C11087CC33E2}"/>
              </a:ext>
            </a:extLst>
          </p:cNvPr>
          <p:cNvGrpSpPr>
            <a:grpSpLocks/>
          </p:cNvGrpSpPr>
          <p:nvPr/>
        </p:nvGrpSpPr>
        <p:grpSpPr bwMode="auto">
          <a:xfrm>
            <a:off x="228600" y="1371600"/>
            <a:ext cx="8915400" cy="3913188"/>
            <a:chOff x="144" y="864"/>
            <a:chExt cx="5616" cy="2465"/>
          </a:xfrm>
        </p:grpSpPr>
        <mc:AlternateContent xmlns:mc="http://schemas.openxmlformats.org/markup-compatibility/2006" xmlns:a14="http://schemas.microsoft.com/office/drawing/2010/main">
          <mc:Choice Requires="a14">
            <p:sp>
              <p:nvSpPr>
                <p:cNvPr id="7176" name="Text Box 8">
                  <a:extLst>
                    <a:ext uri="{FF2B5EF4-FFF2-40B4-BE49-F238E27FC236}">
                      <a16:creationId xmlns:a16="http://schemas.microsoft.com/office/drawing/2014/main" id="{279CBA46-E9E1-45EE-B6EF-DA6105D4B022}"/>
                    </a:ext>
                  </a:extLst>
                </p:cNvPr>
                <p:cNvSpPr txBox="1">
                  <a:spLocks noChangeArrowheads="1"/>
                </p:cNvSpPr>
                <p:nvPr/>
              </p:nvSpPr>
              <p:spPr bwMode="auto">
                <a:xfrm>
                  <a:off x="2256" y="864"/>
                  <a:ext cx="3504" cy="24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ts val="0"/>
                    </a:spcBef>
                  </a:pPr>
                  <a:r>
                    <a:rPr lang="ru-RU" altLang="ru-RU" dirty="0">
                      <a:solidFill>
                        <a:srgbClr val="FF3300"/>
                      </a:solidFill>
                    </a:rPr>
                    <a:t>	Решение: </a:t>
                  </a:r>
                  <a:r>
                    <a:rPr lang="ru-RU" altLang="ru-RU" dirty="0"/>
                    <a:t>Рассмотрим правильный додекаэдр</a:t>
                  </a:r>
                  <a:r>
                    <a:rPr lang="ru-RU" altLang="ru-RU" dirty="0">
                      <a:cs typeface="Times New Roman" panose="02020603050405020304" pitchFamily="18" charset="0"/>
                    </a:rPr>
                    <a:t> с ребром 1. Из вершин </a:t>
                  </a:r>
                  <a:r>
                    <a:rPr lang="en-US" altLang="ru-RU" i="1" dirty="0">
                      <a:cs typeface="Times New Roman" panose="02020603050405020304" pitchFamily="18" charset="0"/>
                    </a:rPr>
                    <a:t>A </a:t>
                  </a:r>
                  <a:r>
                    <a:rPr lang="ru-RU" altLang="ru-RU" dirty="0">
                      <a:cs typeface="Times New Roman" panose="02020603050405020304" pitchFamily="18" charset="0"/>
                    </a:rPr>
                    <a:t>и </a:t>
                  </a:r>
                  <a:r>
                    <a:rPr lang="ru-RU" altLang="ru-RU" i="1" dirty="0">
                      <a:cs typeface="Times New Roman" panose="02020603050405020304" pitchFamily="18" charset="0"/>
                    </a:rPr>
                    <a:t> </a:t>
                  </a:r>
                  <a:r>
                    <a:rPr lang="en-US" altLang="ru-RU" i="1" dirty="0">
                      <a:cs typeface="Times New Roman" panose="02020603050405020304" pitchFamily="18" charset="0"/>
                    </a:rPr>
                    <a:t>C</a:t>
                  </a:r>
                  <a:r>
                    <a:rPr lang="ru-RU" altLang="ru-RU" dirty="0">
                      <a:cs typeface="Times New Roman" panose="02020603050405020304" pitchFamily="18" charset="0"/>
                    </a:rPr>
                    <a:t> опустим перпендикуляры </a:t>
                  </a:r>
                  <a:r>
                    <a:rPr lang="en-US" altLang="ru-RU" i="1" dirty="0">
                      <a:cs typeface="Times New Roman" panose="02020603050405020304" pitchFamily="18" charset="0"/>
                    </a:rPr>
                    <a:t>AG</a:t>
                  </a:r>
                  <a:r>
                    <a:rPr lang="ru-RU" altLang="ru-RU" dirty="0">
                      <a:cs typeface="Times New Roman" panose="02020603050405020304" pitchFamily="18" charset="0"/>
                    </a:rPr>
                    <a:t> и </a:t>
                  </a:r>
                  <a:r>
                    <a:rPr lang="en-US" altLang="ru-RU" i="1" dirty="0">
                      <a:cs typeface="Times New Roman" panose="02020603050405020304" pitchFamily="18" charset="0"/>
                    </a:rPr>
                    <a:t>CG</a:t>
                  </a:r>
                  <a:r>
                    <a:rPr lang="ru-RU" altLang="ru-RU" dirty="0">
                      <a:cs typeface="Times New Roman" panose="02020603050405020304" pitchFamily="18" charset="0"/>
                    </a:rPr>
                    <a:t> на ребро </a:t>
                  </a:r>
                  <a:r>
                    <a:rPr lang="en-US" altLang="ru-RU" i="1" dirty="0">
                      <a:cs typeface="Times New Roman" panose="02020603050405020304" pitchFamily="18" charset="0"/>
                    </a:rPr>
                    <a:t>BF</a:t>
                  </a:r>
                  <a:r>
                    <a:rPr lang="ru-RU" altLang="ru-RU" dirty="0">
                      <a:cs typeface="Times New Roman" panose="02020603050405020304" pitchFamily="18" charset="0"/>
                    </a:rPr>
                    <a:t>. </a:t>
                  </a:r>
                  <a:r>
                    <a:rPr lang="ru-RU" altLang="ru-RU" dirty="0"/>
                    <a:t>Угол </a:t>
                  </a:r>
                  <a:r>
                    <a:rPr lang="en-US" altLang="ru-RU" i="1" dirty="0"/>
                    <a:t>AGC </a:t>
                  </a:r>
                  <a:r>
                    <a:rPr lang="ru-RU" altLang="ru-RU" dirty="0"/>
                    <a:t>будет линейным углом     искомого двугранного угла.</a:t>
                  </a:r>
                  <a:r>
                    <a:rPr lang="en-US" altLang="ru-RU" dirty="0">
                      <a:cs typeface="Times New Roman" panose="02020603050405020304" pitchFamily="18" charset="0"/>
                    </a:rPr>
                    <a:t> </a:t>
                  </a:r>
                  <a:r>
                    <a:rPr lang="ru-RU" altLang="ru-RU" dirty="0"/>
                    <a:t>В треугольнике </a:t>
                  </a:r>
                  <a:r>
                    <a:rPr lang="en-US" altLang="ru-RU" i="1" dirty="0">
                      <a:cs typeface="Times New Roman" panose="02020603050405020304" pitchFamily="18" charset="0"/>
                    </a:rPr>
                    <a:t>AGC</a:t>
                  </a:r>
                  <a:r>
                    <a:rPr lang="ru-RU" altLang="ru-RU" dirty="0"/>
                    <a:t> имеем: </a:t>
                  </a:r>
                  <a:r>
                    <a:rPr lang="en-US" altLang="ru-RU" i="1" dirty="0">
                      <a:cs typeface="Times New Roman" panose="02020603050405020304" pitchFamily="18" charset="0"/>
                    </a:rPr>
                    <a:t>AC</a:t>
                  </a:r>
                  <a:r>
                    <a:rPr lang="ru-RU" altLang="ru-RU" i="1" dirty="0">
                      <a:cs typeface="Times New Roman" panose="02020603050405020304" pitchFamily="18" charset="0"/>
                    </a:rPr>
                    <a:t> =</a:t>
                  </a:r>
                  <a:r>
                    <a:rPr lang="en-US" altLang="ru-RU" i="1" dirty="0">
                      <a:cs typeface="Times New Roman" panose="02020603050405020304" pitchFamily="18" charset="0"/>
                    </a:rPr>
                    <a:t> </a:t>
                  </a:r>
                  <a14:m>
                    <m:oMath xmlns:m="http://schemas.openxmlformats.org/officeDocument/2006/math">
                      <m:f>
                        <m:fPr>
                          <m:ctrlPr>
                            <a:rPr lang="ru-RU" i="1" smtClean="0">
                              <a:solidFill>
                                <a:srgbClr val="000000"/>
                              </a:solidFill>
                              <a:latin typeface="Cambria Math" panose="02040503050406030204" pitchFamily="18" charset="0"/>
                            </a:rPr>
                          </m:ctrlPr>
                        </m:fPr>
                        <m:num>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5</m:t>
                              </m:r>
                            </m:e>
                          </m:rad>
                          <m:r>
                            <a:rPr lang="ru-RU" i="1">
                              <a:solidFill>
                                <a:srgbClr val="000000"/>
                              </a:solidFill>
                              <a:latin typeface="Cambria Math" panose="02040503050406030204" pitchFamily="18" charset="0"/>
                            </a:rPr>
                            <m:t>+3</m:t>
                          </m:r>
                        </m:num>
                        <m:den>
                          <m:r>
                            <a:rPr lang="ru-RU" i="1">
                              <a:solidFill>
                                <a:srgbClr val="000000"/>
                              </a:solidFill>
                              <a:latin typeface="Cambria Math" panose="02040503050406030204" pitchFamily="18" charset="0"/>
                            </a:rPr>
                            <m:t>2</m:t>
                          </m:r>
                        </m:den>
                      </m:f>
                    </m:oMath>
                  </a14:m>
                  <a:r>
                    <a:rPr lang="ru-RU" altLang="ru-RU" dirty="0">
                      <a:cs typeface="Times New Roman" panose="02020603050405020304" pitchFamily="18" charset="0"/>
                    </a:rPr>
                    <a:t>, </a:t>
                  </a:r>
                  <a:r>
                    <a:rPr lang="en-US" altLang="ru-RU" i="1" dirty="0">
                      <a:cs typeface="Times New Roman" panose="02020603050405020304" pitchFamily="18" charset="0"/>
                    </a:rPr>
                    <a:t>EG</a:t>
                  </a:r>
                  <a:r>
                    <a:rPr lang="ru-RU" altLang="ru-RU" i="1" dirty="0">
                      <a:cs typeface="Times New Roman" panose="02020603050405020304" pitchFamily="18" charset="0"/>
                    </a:rPr>
                    <a:t> = </a:t>
                  </a:r>
                  <a:r>
                    <a:rPr lang="en-US" altLang="ru-RU" i="1" dirty="0">
                      <a:cs typeface="Times New Roman" panose="02020603050405020304" pitchFamily="18" charset="0"/>
                    </a:rPr>
                    <a:t>FG</a:t>
                  </a:r>
                  <a:r>
                    <a:rPr lang="ru-RU" altLang="ru-RU" i="1" dirty="0">
                      <a:cs typeface="Times New Roman" panose="02020603050405020304" pitchFamily="18" charset="0"/>
                    </a:rPr>
                    <a:t> =</a:t>
                  </a:r>
                  <a:r>
                    <a:rPr lang="en-US" altLang="ru-RU" i="1" dirty="0">
                      <a:cs typeface="Times New Roman" panose="02020603050405020304" pitchFamily="18" charset="0"/>
                    </a:rPr>
                    <a:t> </a:t>
                  </a:r>
                  <a14:m>
                    <m:oMath xmlns:m="http://schemas.openxmlformats.org/officeDocument/2006/math">
                      <m:f>
                        <m:fPr>
                          <m:ctrlPr>
                            <a:rPr lang="ru-RU" i="1">
                              <a:solidFill>
                                <a:srgbClr val="000000"/>
                              </a:solidFill>
                              <a:latin typeface="Cambria Math" panose="02040503050406030204" pitchFamily="18" charset="0"/>
                            </a:rPr>
                          </m:ctrlPr>
                        </m:fPr>
                        <m:num>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2</m:t>
                              </m:r>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5</m:t>
                                  </m:r>
                                </m:e>
                              </m:rad>
                              <m:r>
                                <a:rPr lang="ru-RU" i="1">
                                  <a:solidFill>
                                    <a:srgbClr val="000000"/>
                                  </a:solidFill>
                                  <a:latin typeface="Cambria Math" panose="02040503050406030204" pitchFamily="18" charset="0"/>
                                </a:rPr>
                                <m:t>+5</m:t>
                              </m:r>
                            </m:e>
                          </m:rad>
                        </m:num>
                        <m:den>
                          <m:r>
                            <a:rPr lang="ru-RU" i="1">
                              <a:solidFill>
                                <a:srgbClr val="000000"/>
                              </a:solidFill>
                              <a:latin typeface="Cambria Math" panose="02040503050406030204" pitchFamily="18" charset="0"/>
                            </a:rPr>
                            <m:t>2</m:t>
                          </m:r>
                        </m:den>
                      </m:f>
                    </m:oMath>
                  </a14:m>
                  <a:r>
                    <a:rPr lang="ru-RU" altLang="ru-RU" dirty="0">
                      <a:cs typeface="Times New Roman" panose="02020603050405020304" pitchFamily="18" charset="0"/>
                    </a:rPr>
                    <a:t>. </a:t>
                  </a:r>
                  <a:endParaRPr lang="ru-RU" altLang="ru-RU" dirty="0"/>
                </a:p>
                <a:p>
                  <a:pPr>
                    <a:spcBef>
                      <a:spcPts val="0"/>
                    </a:spcBef>
                  </a:pPr>
                  <a:r>
                    <a:rPr lang="ru-RU" altLang="ru-RU" dirty="0"/>
                    <a:t>Используя теорему косинусов, находим</a:t>
                  </a:r>
                </a:p>
                <a:p>
                  <a:pPr>
                    <a:spcBef>
                      <a:spcPts val="0"/>
                    </a:spcBef>
                  </a:pPr>
                  <a:r>
                    <a:rPr lang="en-US" altLang="ru-RU" dirty="0"/>
                    <a:t> </a:t>
                  </a:r>
                  <a14:m>
                    <m:oMath xmlns:m="http://schemas.openxmlformats.org/officeDocument/2006/math">
                      <m:func>
                        <m:funcPr>
                          <m:ctrlPr>
                            <a:rPr lang="ru-RU" i="1" smtClean="0">
                              <a:solidFill>
                                <a:srgbClr val="000000"/>
                              </a:solidFill>
                              <a:latin typeface="Cambria Math" panose="02040503050406030204" pitchFamily="18" charset="0"/>
                            </a:rPr>
                          </m:ctrlPr>
                        </m:funcPr>
                        <m:fName>
                          <m:r>
                            <m:rPr>
                              <m:sty m:val="p"/>
                            </m:rPr>
                            <a:rPr lang="ru-RU" i="0">
                              <a:solidFill>
                                <a:srgbClr val="000000"/>
                              </a:solidFill>
                              <a:latin typeface="Cambria Math" panose="02040503050406030204" pitchFamily="18" charset="0"/>
                            </a:rPr>
                            <m:t>cos</m:t>
                          </m:r>
                        </m:fName>
                        <m:e>
                          <m:r>
                            <m:rPr>
                              <m:sty m:val="p"/>
                            </m:rPr>
                            <a:rPr lang="ru-RU" i="0" smtClean="0">
                              <a:solidFill>
                                <a:srgbClr val="000000"/>
                              </a:solidFill>
                              <a:latin typeface="Cambria Math" panose="02040503050406030204" pitchFamily="18" charset="0"/>
                              <a:ea typeface="Cambria Math" panose="02040503050406030204" pitchFamily="18" charset="0"/>
                            </a:rPr>
                            <m:t>φ</m:t>
                          </m:r>
                        </m:e>
                      </m:func>
                      <m:r>
                        <a:rPr lang="ru-RU" i="1">
                          <a:solidFill>
                            <a:srgbClr val="000000"/>
                          </a:solidFill>
                          <a:latin typeface="Cambria Math" panose="02040503050406030204" pitchFamily="18" charset="0"/>
                        </a:rPr>
                        <m:t>=−</m:t>
                      </m:r>
                      <m:f>
                        <m:fPr>
                          <m:ctrlPr>
                            <a:rPr lang="ru-RU" i="1">
                              <a:solidFill>
                                <a:srgbClr val="000000"/>
                              </a:solidFill>
                              <a:latin typeface="Cambria Math" panose="02040503050406030204" pitchFamily="18" charset="0"/>
                            </a:rPr>
                          </m:ctrlPr>
                        </m:fPr>
                        <m:num>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5</m:t>
                              </m:r>
                            </m:e>
                          </m:rad>
                        </m:num>
                        <m:den>
                          <m:r>
                            <a:rPr lang="ru-RU" i="1">
                              <a:solidFill>
                                <a:srgbClr val="000000"/>
                              </a:solidFill>
                              <a:latin typeface="Cambria Math" panose="02040503050406030204" pitchFamily="18" charset="0"/>
                            </a:rPr>
                            <m:t>5</m:t>
                          </m:r>
                        </m:den>
                      </m:f>
                    </m:oMath>
                  </a14:m>
                  <a:r>
                    <a:rPr lang="en-US" altLang="ru-RU" dirty="0"/>
                    <a:t> </a:t>
                  </a:r>
                  <a:r>
                    <a:rPr lang="ru-RU" altLang="ru-RU" dirty="0"/>
                    <a:t>. </a:t>
                  </a:r>
                  <a:r>
                    <a:rPr lang="ru-RU" altLang="ru-RU" dirty="0">
                      <a:cs typeface="Times New Roman" panose="02020603050405020304" pitchFamily="18" charset="0"/>
                    </a:rPr>
                    <a:t>Откуда</a:t>
                  </a:r>
                  <a:r>
                    <a:rPr lang="ru-RU" altLang="ru-RU" dirty="0"/>
                    <a:t>  </a:t>
                  </a:r>
                  <a14:m>
                    <m:oMath xmlns:m="http://schemas.openxmlformats.org/officeDocument/2006/math">
                      <m:r>
                        <m:rPr>
                          <m:sty m:val="p"/>
                        </m:rPr>
                        <a:rPr lang="ru-RU" altLang="ru-RU" i="0" smtClean="0">
                          <a:latin typeface="Cambria Math" panose="02040503050406030204" pitchFamily="18" charset="0"/>
                          <a:ea typeface="Cambria Math" panose="02040503050406030204" pitchFamily="18" charset="0"/>
                        </a:rPr>
                        <m:t>φ</m:t>
                      </m:r>
                      <m:r>
                        <a:rPr lang="ru-RU" altLang="ru-RU" i="1" smtClean="0">
                          <a:latin typeface="Cambria Math" panose="02040503050406030204" pitchFamily="18" charset="0"/>
                          <a:ea typeface="Cambria Math" panose="02040503050406030204" pitchFamily="18" charset="0"/>
                        </a:rPr>
                        <m:t>≈</m:t>
                      </m:r>
                    </m:oMath>
                  </a14:m>
                  <a:r>
                    <a:rPr lang="en-US" altLang="ru-RU" dirty="0"/>
                    <a:t>116</a:t>
                  </a:r>
                  <a:r>
                    <a:rPr lang="ru-RU" altLang="ru-RU" baseline="30000" dirty="0"/>
                    <a:t>о</a:t>
                  </a:r>
                  <a:r>
                    <a:rPr lang="en-US" altLang="ru-RU" dirty="0"/>
                    <a:t>34</a:t>
                  </a:r>
                  <a:r>
                    <a:rPr lang="ru-RU" altLang="ru-RU" dirty="0"/>
                    <a:t>'</a:t>
                  </a:r>
                  <a:r>
                    <a:rPr lang="ru-RU" altLang="ru-RU" dirty="0">
                      <a:cs typeface="Times New Roman" panose="02020603050405020304" pitchFamily="18" charset="0"/>
                    </a:rPr>
                    <a:t>.</a:t>
                  </a:r>
                  <a:r>
                    <a:rPr lang="ru-RU" altLang="ru-RU" dirty="0"/>
                    <a:t> </a:t>
                  </a:r>
                </a:p>
              </p:txBody>
            </p:sp>
          </mc:Choice>
          <mc:Fallback xmlns="">
            <p:sp>
              <p:nvSpPr>
                <p:cNvPr id="7176" name="Text Box 8">
                  <a:extLst>
                    <a:ext uri="{FF2B5EF4-FFF2-40B4-BE49-F238E27FC236}">
                      <a16:creationId xmlns:a16="http://schemas.microsoft.com/office/drawing/2014/main" id="{279CBA46-E9E1-45EE-B6EF-DA6105D4B022}"/>
                    </a:ext>
                  </a:extLst>
                </p:cNvPr>
                <p:cNvSpPr txBox="1">
                  <a:spLocks noRot="1" noChangeAspect="1" noMove="1" noResize="1" noEditPoints="1" noAdjustHandles="1" noChangeArrowheads="1" noChangeShapeType="1" noTextEdit="1"/>
                </p:cNvSpPr>
                <p:nvPr/>
              </p:nvSpPr>
              <p:spPr bwMode="auto">
                <a:xfrm>
                  <a:off x="2256" y="864"/>
                  <a:ext cx="3504" cy="2465"/>
                </a:xfrm>
                <a:prstGeom prst="rect">
                  <a:avLst/>
                </a:prstGeom>
                <a:blipFill>
                  <a:blip r:embed="rId3"/>
                  <a:stretch>
                    <a:fillRect l="-1754" t="-1246" r="-1645" b="-4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7185" name="Picture 17">
              <a:extLst>
                <a:ext uri="{FF2B5EF4-FFF2-40B4-BE49-F238E27FC236}">
                  <a16:creationId xmlns:a16="http://schemas.microsoft.com/office/drawing/2014/main" id="{A9C6BEB7-E400-4448-959F-8CB0DCC66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104"/>
              <a:ext cx="1972" cy="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xtBox 28">
            <a:extLst>
              <a:ext uri="{FF2B5EF4-FFF2-40B4-BE49-F238E27FC236}">
                <a16:creationId xmlns:a16="http://schemas.microsoft.com/office/drawing/2014/main" id="{808BBAB1-EA3B-404C-BDA9-17C737B55D97}"/>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189"/>
                                        </p:tgtEl>
                                        <p:attrNameLst>
                                          <p:attrName>style.visibility</p:attrName>
                                        </p:attrNameLst>
                                      </p:cBhvr>
                                      <p:to>
                                        <p:strVal val="visible"/>
                                      </p:to>
                                    </p:set>
                                    <p:animEffect transition="in" filter="wipe(up)">
                                      <p:cBhvr>
                                        <p:cTn id="7" dur="500"/>
                                        <p:tgtEl>
                                          <p:spTgt spid="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ext Box 3">
            <a:extLst>
              <a:ext uri="{FF2B5EF4-FFF2-40B4-BE49-F238E27FC236}">
                <a16:creationId xmlns:a16="http://schemas.microsoft.com/office/drawing/2014/main" id="{FC12A2AB-991D-42B7-964A-EC1071E3F69B}"/>
              </a:ext>
            </a:extLst>
          </p:cNvPr>
          <p:cNvSpPr txBox="1">
            <a:spLocks noChangeArrowheads="1"/>
          </p:cNvSpPr>
          <p:nvPr/>
        </p:nvSpPr>
        <p:spPr bwMode="auto">
          <a:xfrm>
            <a:off x="152400" y="685800"/>
            <a:ext cx="88392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Сколько вершин (В), ребер (Р) и граней (Г) имеют:</a:t>
            </a:r>
          </a:p>
          <a:p>
            <a:pPr algn="just">
              <a:spcBef>
                <a:spcPct val="50000"/>
              </a:spcBef>
            </a:pPr>
            <a:r>
              <a:rPr lang="ru-RU" altLang="ru-RU" dirty="0"/>
              <a:t>а) тетраэдр;</a:t>
            </a:r>
          </a:p>
          <a:p>
            <a:pPr algn="just">
              <a:spcBef>
                <a:spcPct val="50000"/>
              </a:spcBef>
            </a:pPr>
            <a:r>
              <a:rPr lang="ru-RU" altLang="ru-RU" dirty="0"/>
              <a:t>б) куб;</a:t>
            </a:r>
          </a:p>
          <a:p>
            <a:pPr algn="just">
              <a:spcBef>
                <a:spcPct val="50000"/>
              </a:spcBef>
            </a:pPr>
            <a:r>
              <a:rPr lang="ru-RU" altLang="ru-RU" dirty="0"/>
              <a:t>в) октаэдр;</a:t>
            </a:r>
          </a:p>
          <a:p>
            <a:pPr algn="just">
              <a:spcBef>
                <a:spcPct val="50000"/>
              </a:spcBef>
            </a:pPr>
            <a:r>
              <a:rPr lang="ru-RU" altLang="ru-RU" dirty="0"/>
              <a:t>г) икосаэдр;</a:t>
            </a:r>
          </a:p>
          <a:p>
            <a:pPr algn="just">
              <a:spcBef>
                <a:spcPct val="50000"/>
              </a:spcBef>
            </a:pPr>
            <a:r>
              <a:rPr lang="ru-RU" altLang="ru-RU" dirty="0"/>
              <a:t>д) додекаэдр?</a:t>
            </a:r>
          </a:p>
        </p:txBody>
      </p:sp>
      <p:sp>
        <p:nvSpPr>
          <p:cNvPr id="113668" name="Text Box 4">
            <a:extLst>
              <a:ext uri="{FF2B5EF4-FFF2-40B4-BE49-F238E27FC236}">
                <a16:creationId xmlns:a16="http://schemas.microsoft.com/office/drawing/2014/main" id="{8964C3D2-BE3B-4173-8609-22CEE3CC82A4}"/>
              </a:ext>
            </a:extLst>
          </p:cNvPr>
          <p:cNvSpPr txBox="1">
            <a:spLocks noChangeArrowheads="1"/>
          </p:cNvSpPr>
          <p:nvPr/>
        </p:nvSpPr>
        <p:spPr bwMode="auto">
          <a:xfrm>
            <a:off x="152400" y="41910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Ответ: а) В = 4, Р = 6, Г = 4;</a:t>
            </a:r>
          </a:p>
        </p:txBody>
      </p:sp>
      <p:sp>
        <p:nvSpPr>
          <p:cNvPr id="113669" name="Text Box 5">
            <a:extLst>
              <a:ext uri="{FF2B5EF4-FFF2-40B4-BE49-F238E27FC236}">
                <a16:creationId xmlns:a16="http://schemas.microsoft.com/office/drawing/2014/main" id="{BE6D3669-6D5C-4F1A-8C3E-41E856603F53}"/>
              </a:ext>
            </a:extLst>
          </p:cNvPr>
          <p:cNvSpPr txBox="1">
            <a:spLocks noChangeArrowheads="1"/>
          </p:cNvSpPr>
          <p:nvPr/>
        </p:nvSpPr>
        <p:spPr bwMode="auto">
          <a:xfrm>
            <a:off x="1066800" y="46482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б) В = 8, Р = 12, Г = 6;</a:t>
            </a:r>
          </a:p>
        </p:txBody>
      </p:sp>
      <p:sp>
        <p:nvSpPr>
          <p:cNvPr id="113670" name="Text Box 6">
            <a:extLst>
              <a:ext uri="{FF2B5EF4-FFF2-40B4-BE49-F238E27FC236}">
                <a16:creationId xmlns:a16="http://schemas.microsoft.com/office/drawing/2014/main" id="{07DD7A29-3899-4877-BE6F-09808DFE2B86}"/>
              </a:ext>
            </a:extLst>
          </p:cNvPr>
          <p:cNvSpPr txBox="1">
            <a:spLocks noChangeArrowheads="1"/>
          </p:cNvSpPr>
          <p:nvPr/>
        </p:nvSpPr>
        <p:spPr bwMode="auto">
          <a:xfrm>
            <a:off x="1066800" y="51054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в) В = 6, Р = 12, Г =  8;</a:t>
            </a:r>
          </a:p>
        </p:txBody>
      </p:sp>
      <p:sp>
        <p:nvSpPr>
          <p:cNvPr id="113671" name="Text Box 7">
            <a:extLst>
              <a:ext uri="{FF2B5EF4-FFF2-40B4-BE49-F238E27FC236}">
                <a16:creationId xmlns:a16="http://schemas.microsoft.com/office/drawing/2014/main" id="{FDC48114-4E9D-4037-8FCB-530BBB85B255}"/>
              </a:ext>
            </a:extLst>
          </p:cNvPr>
          <p:cNvSpPr txBox="1">
            <a:spLocks noChangeArrowheads="1"/>
          </p:cNvSpPr>
          <p:nvPr/>
        </p:nvSpPr>
        <p:spPr bwMode="auto">
          <a:xfrm>
            <a:off x="1066800" y="55626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г) В = 12, Р = 30, Г = 20;</a:t>
            </a:r>
          </a:p>
        </p:txBody>
      </p:sp>
      <p:sp>
        <p:nvSpPr>
          <p:cNvPr id="113672" name="Text Box 8">
            <a:extLst>
              <a:ext uri="{FF2B5EF4-FFF2-40B4-BE49-F238E27FC236}">
                <a16:creationId xmlns:a16="http://schemas.microsoft.com/office/drawing/2014/main" id="{6E067E70-73A1-48DF-BADC-3EFB77D413CB}"/>
              </a:ext>
            </a:extLst>
          </p:cNvPr>
          <p:cNvSpPr txBox="1">
            <a:spLocks noChangeArrowheads="1"/>
          </p:cNvSpPr>
          <p:nvPr/>
        </p:nvSpPr>
        <p:spPr bwMode="auto">
          <a:xfrm>
            <a:off x="1066800" y="60198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a:t>д) В = 20, Р = 30, Г = 12.</a:t>
            </a:r>
          </a:p>
        </p:txBody>
      </p:sp>
      <p:pic>
        <p:nvPicPr>
          <p:cNvPr id="113673" name="Picture 9">
            <a:extLst>
              <a:ext uri="{FF2B5EF4-FFF2-40B4-BE49-F238E27FC236}">
                <a16:creationId xmlns:a16="http://schemas.microsoft.com/office/drawing/2014/main" id="{F3C90CC2-21F2-42EA-BC36-27CBF8D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19200"/>
            <a:ext cx="45720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EB0313C-3301-4B78-8FB1-08956E7556FD}"/>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9</a:t>
            </a:r>
          </a:p>
        </p:txBody>
      </p:sp>
    </p:spTree>
    <p:extLst>
      <p:ext uri="{BB962C8B-B14F-4D97-AF65-F5344CB8AC3E}">
        <p14:creationId xmlns:p14="http://schemas.microsoft.com/office/powerpoint/2010/main" val="1116156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wipe(up)">
                                      <p:cBhvr>
                                        <p:cTn id="7" dur="500"/>
                                        <p:tgtEl>
                                          <p:spTgt spid="1136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3669"/>
                                        </p:tgtEl>
                                        <p:attrNameLst>
                                          <p:attrName>style.visibility</p:attrName>
                                        </p:attrNameLst>
                                      </p:cBhvr>
                                      <p:to>
                                        <p:strVal val="visible"/>
                                      </p:to>
                                    </p:set>
                                    <p:animEffect transition="in" filter="wipe(up)">
                                      <p:cBhvr>
                                        <p:cTn id="12" dur="500"/>
                                        <p:tgtEl>
                                          <p:spTgt spid="1136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3670"/>
                                        </p:tgtEl>
                                        <p:attrNameLst>
                                          <p:attrName>style.visibility</p:attrName>
                                        </p:attrNameLst>
                                      </p:cBhvr>
                                      <p:to>
                                        <p:strVal val="visible"/>
                                      </p:to>
                                    </p:set>
                                    <p:animEffect transition="in" filter="wipe(up)">
                                      <p:cBhvr>
                                        <p:cTn id="17" dur="500"/>
                                        <p:tgtEl>
                                          <p:spTgt spid="1136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3671"/>
                                        </p:tgtEl>
                                        <p:attrNameLst>
                                          <p:attrName>style.visibility</p:attrName>
                                        </p:attrNameLst>
                                      </p:cBhvr>
                                      <p:to>
                                        <p:strVal val="visible"/>
                                      </p:to>
                                    </p:set>
                                    <p:animEffect transition="in" filter="wipe(up)">
                                      <p:cBhvr>
                                        <p:cTn id="22" dur="500"/>
                                        <p:tgtEl>
                                          <p:spTgt spid="1136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3672"/>
                                        </p:tgtEl>
                                        <p:attrNameLst>
                                          <p:attrName>style.visibility</p:attrName>
                                        </p:attrNameLst>
                                      </p:cBhvr>
                                      <p:to>
                                        <p:strVal val="visible"/>
                                      </p:to>
                                    </p:set>
                                    <p:animEffect transition="in" filter="wipe(up)">
                                      <p:cBhvr>
                                        <p:cTn id="27" dur="500"/>
                                        <p:tgtEl>
                                          <p:spTgt spid="113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autoUpdateAnimBg="0"/>
      <p:bldP spid="113669" grpId="0" autoUpdateAnimBg="0"/>
      <p:bldP spid="113670" grpId="0" autoUpdateAnimBg="0"/>
      <p:bldP spid="113671" grpId="0" autoUpdateAnimBg="0"/>
      <p:bldP spid="11367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63267072-6D9A-48E0-8E77-B486CBD444A4}"/>
              </a:ext>
            </a:extLst>
          </p:cNvPr>
          <p:cNvSpPr txBox="1">
            <a:spLocks noChangeArrowheads="1"/>
          </p:cNvSpPr>
          <p:nvPr/>
        </p:nvSpPr>
        <p:spPr bwMode="auto">
          <a:xfrm>
            <a:off x="0" y="113540"/>
            <a:ext cx="9144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t>	 1</a:t>
            </a:r>
            <a:r>
              <a:rPr lang="en-US" altLang="ru-RU" dirty="0"/>
              <a:t>0</a:t>
            </a:r>
            <a:r>
              <a:rPr lang="ru-RU" altLang="ru-RU" dirty="0"/>
              <a:t>. </a:t>
            </a:r>
            <a:r>
              <a:rPr lang="ru-RU" altLang="ru-RU" dirty="0">
                <a:cs typeface="Times New Roman" panose="02020603050405020304" pitchFamily="18" charset="0"/>
              </a:rPr>
              <a:t>Окраска граней многогранника называется правильной, если соседние грани имеют разные цвета. </a:t>
            </a:r>
            <a:r>
              <a:rPr lang="ru-RU" altLang="ru-RU" dirty="0"/>
              <a:t>Какое наименьшее число красок потребуется </a:t>
            </a:r>
            <a:r>
              <a:rPr lang="ru-RU" altLang="ru-RU" dirty="0">
                <a:cs typeface="Times New Roman" panose="02020603050405020304" pitchFamily="18" charset="0"/>
              </a:rPr>
              <a:t>для </a:t>
            </a:r>
            <a:r>
              <a:rPr lang="ru-RU" altLang="ru-RU" dirty="0"/>
              <a:t>правильной </a:t>
            </a:r>
            <a:r>
              <a:rPr lang="ru-RU" altLang="ru-RU" dirty="0">
                <a:cs typeface="Times New Roman" panose="02020603050405020304" pitchFamily="18" charset="0"/>
              </a:rPr>
              <a:t>раскраски граней тетраэдра?</a:t>
            </a:r>
            <a:r>
              <a:rPr lang="ru-RU" altLang="ru-RU" dirty="0"/>
              <a:t> </a:t>
            </a:r>
          </a:p>
        </p:txBody>
      </p:sp>
      <p:sp>
        <p:nvSpPr>
          <p:cNvPr id="260100" name="Text Box 4">
            <a:extLst>
              <a:ext uri="{FF2B5EF4-FFF2-40B4-BE49-F238E27FC236}">
                <a16:creationId xmlns:a16="http://schemas.microsoft.com/office/drawing/2014/main" id="{F3B34BA3-F16C-4516-B144-080659995D48}"/>
              </a:ext>
            </a:extLst>
          </p:cNvPr>
          <p:cNvSpPr txBox="1">
            <a:spLocks noChangeArrowheads="1"/>
          </p:cNvSpPr>
          <p:nvPr/>
        </p:nvSpPr>
        <p:spPr bwMode="auto">
          <a:xfrm>
            <a:off x="609600" y="5334000"/>
            <a:ext cx="678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dirty="0">
                <a:solidFill>
                  <a:srgbClr val="FF3300"/>
                </a:solidFill>
              </a:rPr>
              <a:t>Ответ:</a:t>
            </a:r>
            <a:r>
              <a:rPr lang="ru-RU" altLang="ru-RU" dirty="0">
                <a:solidFill>
                  <a:schemeClr val="accent1"/>
                </a:solidFill>
              </a:rPr>
              <a:t> </a:t>
            </a:r>
            <a:r>
              <a:rPr lang="ru-RU" altLang="ru-RU" dirty="0"/>
              <a:t>4.</a:t>
            </a:r>
          </a:p>
        </p:txBody>
      </p:sp>
      <p:pic>
        <p:nvPicPr>
          <p:cNvPr id="3" name="Рисунок 2">
            <a:extLst>
              <a:ext uri="{FF2B5EF4-FFF2-40B4-BE49-F238E27FC236}">
                <a16:creationId xmlns:a16="http://schemas.microsoft.com/office/drawing/2014/main" id="{A713B20B-C970-4C60-5A05-0E601ACCCCE6}"/>
              </a:ext>
            </a:extLst>
          </p:cNvPr>
          <p:cNvPicPr>
            <a:picLocks noChangeAspect="1"/>
          </p:cNvPicPr>
          <p:nvPr/>
        </p:nvPicPr>
        <p:blipFill>
          <a:blip r:embed="rId3"/>
          <a:stretch>
            <a:fillRect/>
          </a:stretch>
        </p:blipFill>
        <p:spPr>
          <a:xfrm>
            <a:off x="2915816" y="2696961"/>
            <a:ext cx="3657271" cy="3673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wipe(up)">
                                      <p:cBhvr>
                                        <p:cTn id="7" dur="500"/>
                                        <p:tgtEl>
                                          <p:spTgt spid="26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63267072-6D9A-48E0-8E77-B486CBD444A4}"/>
              </a:ext>
            </a:extLst>
          </p:cNvPr>
          <p:cNvSpPr txBox="1">
            <a:spLocks noChangeArrowheads="1"/>
          </p:cNvSpPr>
          <p:nvPr/>
        </p:nvSpPr>
        <p:spPr bwMode="auto">
          <a:xfrm>
            <a:off x="0" y="11354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t>	 1</a:t>
            </a:r>
            <a:r>
              <a:rPr lang="en-US" altLang="ru-RU" dirty="0"/>
              <a:t>1</a:t>
            </a:r>
            <a:r>
              <a:rPr lang="ru-RU" altLang="ru-RU" dirty="0"/>
              <a:t>. Какое наименьшее число красок потребуется </a:t>
            </a:r>
            <a:r>
              <a:rPr lang="ru-RU" altLang="ru-RU" dirty="0">
                <a:cs typeface="Times New Roman" panose="02020603050405020304" pitchFamily="18" charset="0"/>
              </a:rPr>
              <a:t>для </a:t>
            </a:r>
            <a:r>
              <a:rPr lang="ru-RU" altLang="ru-RU" dirty="0"/>
              <a:t>правильной </a:t>
            </a:r>
            <a:r>
              <a:rPr lang="ru-RU" altLang="ru-RU" dirty="0">
                <a:cs typeface="Times New Roman" panose="02020603050405020304" pitchFamily="18" charset="0"/>
              </a:rPr>
              <a:t>раскраски граней куба?</a:t>
            </a:r>
            <a:r>
              <a:rPr lang="ru-RU" altLang="ru-RU" dirty="0"/>
              <a:t> </a:t>
            </a:r>
          </a:p>
        </p:txBody>
      </p:sp>
      <p:sp>
        <p:nvSpPr>
          <p:cNvPr id="260100" name="Text Box 4">
            <a:extLst>
              <a:ext uri="{FF2B5EF4-FFF2-40B4-BE49-F238E27FC236}">
                <a16:creationId xmlns:a16="http://schemas.microsoft.com/office/drawing/2014/main" id="{F3B34BA3-F16C-4516-B144-080659995D48}"/>
              </a:ext>
            </a:extLst>
          </p:cNvPr>
          <p:cNvSpPr txBox="1">
            <a:spLocks noChangeArrowheads="1"/>
          </p:cNvSpPr>
          <p:nvPr/>
        </p:nvSpPr>
        <p:spPr bwMode="auto">
          <a:xfrm>
            <a:off x="609600" y="5334000"/>
            <a:ext cx="678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dirty="0">
                <a:solidFill>
                  <a:srgbClr val="FF3300"/>
                </a:solidFill>
              </a:rPr>
              <a:t>Ответ:</a:t>
            </a:r>
            <a:r>
              <a:rPr lang="ru-RU" altLang="ru-RU" dirty="0">
                <a:solidFill>
                  <a:schemeClr val="accent1"/>
                </a:solidFill>
              </a:rPr>
              <a:t> </a:t>
            </a:r>
            <a:r>
              <a:rPr lang="ru-RU" altLang="ru-RU" dirty="0"/>
              <a:t>3.</a:t>
            </a:r>
          </a:p>
        </p:txBody>
      </p:sp>
      <p:pic>
        <p:nvPicPr>
          <p:cNvPr id="4" name="Рисунок 3">
            <a:extLst>
              <a:ext uri="{FF2B5EF4-FFF2-40B4-BE49-F238E27FC236}">
                <a16:creationId xmlns:a16="http://schemas.microsoft.com/office/drawing/2014/main" id="{2502B172-1C14-4F58-E62E-FADA32186A50}"/>
              </a:ext>
            </a:extLst>
          </p:cNvPr>
          <p:cNvPicPr>
            <a:picLocks noChangeAspect="1"/>
          </p:cNvPicPr>
          <p:nvPr/>
        </p:nvPicPr>
        <p:blipFill>
          <a:blip r:embed="rId3"/>
          <a:stretch>
            <a:fillRect/>
          </a:stretch>
        </p:blipFill>
        <p:spPr>
          <a:xfrm>
            <a:off x="2699792" y="1429448"/>
            <a:ext cx="4050653" cy="4220188"/>
          </a:xfrm>
          <a:prstGeom prst="rect">
            <a:avLst/>
          </a:prstGeom>
        </p:spPr>
      </p:pic>
    </p:spTree>
    <p:extLst>
      <p:ext uri="{BB962C8B-B14F-4D97-AF65-F5344CB8AC3E}">
        <p14:creationId xmlns:p14="http://schemas.microsoft.com/office/powerpoint/2010/main" val="2578824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wipe(up)">
                                      <p:cBhvr>
                                        <p:cTn id="7" dur="500"/>
                                        <p:tgtEl>
                                          <p:spTgt spid="26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63267072-6D9A-48E0-8E77-B486CBD444A4}"/>
              </a:ext>
            </a:extLst>
          </p:cNvPr>
          <p:cNvSpPr txBox="1">
            <a:spLocks noChangeArrowheads="1"/>
          </p:cNvSpPr>
          <p:nvPr/>
        </p:nvSpPr>
        <p:spPr bwMode="auto">
          <a:xfrm>
            <a:off x="0" y="11354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t>	 1</a:t>
            </a:r>
            <a:r>
              <a:rPr lang="en-US" altLang="ru-RU" dirty="0"/>
              <a:t>2</a:t>
            </a:r>
            <a:r>
              <a:rPr lang="ru-RU" altLang="ru-RU" dirty="0"/>
              <a:t>. Какое наименьшее число красок потребуется </a:t>
            </a:r>
            <a:r>
              <a:rPr lang="ru-RU" altLang="ru-RU" dirty="0">
                <a:cs typeface="Times New Roman" panose="02020603050405020304" pitchFamily="18" charset="0"/>
              </a:rPr>
              <a:t>для </a:t>
            </a:r>
            <a:r>
              <a:rPr lang="ru-RU" altLang="ru-RU" dirty="0"/>
              <a:t>правильной </a:t>
            </a:r>
            <a:r>
              <a:rPr lang="ru-RU" altLang="ru-RU" dirty="0">
                <a:cs typeface="Times New Roman" panose="02020603050405020304" pitchFamily="18" charset="0"/>
              </a:rPr>
              <a:t>раскраски граней октаэдра?</a:t>
            </a:r>
            <a:r>
              <a:rPr lang="ru-RU" altLang="ru-RU" dirty="0"/>
              <a:t> </a:t>
            </a:r>
          </a:p>
        </p:txBody>
      </p:sp>
      <p:sp>
        <p:nvSpPr>
          <p:cNvPr id="260100" name="Text Box 4">
            <a:extLst>
              <a:ext uri="{FF2B5EF4-FFF2-40B4-BE49-F238E27FC236}">
                <a16:creationId xmlns:a16="http://schemas.microsoft.com/office/drawing/2014/main" id="{F3B34BA3-F16C-4516-B144-080659995D48}"/>
              </a:ext>
            </a:extLst>
          </p:cNvPr>
          <p:cNvSpPr txBox="1">
            <a:spLocks noChangeArrowheads="1"/>
          </p:cNvSpPr>
          <p:nvPr/>
        </p:nvSpPr>
        <p:spPr bwMode="auto">
          <a:xfrm>
            <a:off x="609600" y="5334000"/>
            <a:ext cx="678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dirty="0">
                <a:solidFill>
                  <a:srgbClr val="FF3300"/>
                </a:solidFill>
              </a:rPr>
              <a:t>Ответ:</a:t>
            </a:r>
            <a:r>
              <a:rPr lang="ru-RU" altLang="ru-RU" dirty="0">
                <a:solidFill>
                  <a:schemeClr val="accent1"/>
                </a:solidFill>
              </a:rPr>
              <a:t> </a:t>
            </a:r>
            <a:r>
              <a:rPr lang="ru-RU" altLang="ru-RU" dirty="0"/>
              <a:t>2.</a:t>
            </a:r>
          </a:p>
        </p:txBody>
      </p:sp>
      <p:pic>
        <p:nvPicPr>
          <p:cNvPr id="3" name="Рисунок 2">
            <a:extLst>
              <a:ext uri="{FF2B5EF4-FFF2-40B4-BE49-F238E27FC236}">
                <a16:creationId xmlns:a16="http://schemas.microsoft.com/office/drawing/2014/main" id="{FD941152-DC0C-36CD-B72F-C2195B62E7BE}"/>
              </a:ext>
            </a:extLst>
          </p:cNvPr>
          <p:cNvPicPr>
            <a:picLocks noChangeAspect="1"/>
          </p:cNvPicPr>
          <p:nvPr/>
        </p:nvPicPr>
        <p:blipFill>
          <a:blip r:embed="rId3"/>
          <a:stretch>
            <a:fillRect/>
          </a:stretch>
        </p:blipFill>
        <p:spPr>
          <a:xfrm>
            <a:off x="2627784" y="1683200"/>
            <a:ext cx="4083435" cy="4042068"/>
          </a:xfrm>
          <a:prstGeom prst="rect">
            <a:avLst/>
          </a:prstGeom>
        </p:spPr>
      </p:pic>
    </p:spTree>
    <p:extLst>
      <p:ext uri="{BB962C8B-B14F-4D97-AF65-F5344CB8AC3E}">
        <p14:creationId xmlns:p14="http://schemas.microsoft.com/office/powerpoint/2010/main" val="3992755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wipe(up)">
                                      <p:cBhvr>
                                        <p:cTn id="7" dur="500"/>
                                        <p:tgtEl>
                                          <p:spTgt spid="26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63267072-6D9A-48E0-8E77-B486CBD444A4}"/>
              </a:ext>
            </a:extLst>
          </p:cNvPr>
          <p:cNvSpPr txBox="1">
            <a:spLocks noChangeArrowheads="1"/>
          </p:cNvSpPr>
          <p:nvPr/>
        </p:nvSpPr>
        <p:spPr bwMode="auto">
          <a:xfrm>
            <a:off x="0" y="11354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t>	 13. Какое наименьшее число красок потребуется </a:t>
            </a:r>
            <a:r>
              <a:rPr lang="ru-RU" altLang="ru-RU" dirty="0">
                <a:cs typeface="Times New Roman" panose="02020603050405020304" pitchFamily="18" charset="0"/>
              </a:rPr>
              <a:t>для </a:t>
            </a:r>
            <a:r>
              <a:rPr lang="ru-RU" altLang="ru-RU" dirty="0"/>
              <a:t>правильной </a:t>
            </a:r>
            <a:r>
              <a:rPr lang="ru-RU" altLang="ru-RU" dirty="0">
                <a:cs typeface="Times New Roman" panose="02020603050405020304" pitchFamily="18" charset="0"/>
              </a:rPr>
              <a:t>раскраски граней икосаэдра?</a:t>
            </a:r>
            <a:r>
              <a:rPr lang="ru-RU" altLang="ru-RU" dirty="0"/>
              <a:t> </a:t>
            </a:r>
          </a:p>
        </p:txBody>
      </p:sp>
      <p:pic>
        <p:nvPicPr>
          <p:cNvPr id="4" name="Рисунок 3">
            <a:extLst>
              <a:ext uri="{FF2B5EF4-FFF2-40B4-BE49-F238E27FC236}">
                <a16:creationId xmlns:a16="http://schemas.microsoft.com/office/drawing/2014/main" id="{367AAC24-2CC7-ECA1-60D0-515F3C51ADC4}"/>
              </a:ext>
            </a:extLst>
          </p:cNvPr>
          <p:cNvPicPr>
            <a:picLocks noChangeAspect="1"/>
          </p:cNvPicPr>
          <p:nvPr/>
        </p:nvPicPr>
        <p:blipFill>
          <a:blip r:embed="rId3"/>
          <a:stretch>
            <a:fillRect/>
          </a:stretch>
        </p:blipFill>
        <p:spPr>
          <a:xfrm>
            <a:off x="251520" y="2260370"/>
            <a:ext cx="2937701" cy="3209004"/>
          </a:xfrm>
          <a:prstGeom prst="rect">
            <a:avLst/>
          </a:prstGeom>
        </p:spPr>
      </p:pic>
      <p:grpSp>
        <p:nvGrpSpPr>
          <p:cNvPr id="7" name="Группа 6">
            <a:extLst>
              <a:ext uri="{FF2B5EF4-FFF2-40B4-BE49-F238E27FC236}">
                <a16:creationId xmlns:a16="http://schemas.microsoft.com/office/drawing/2014/main" id="{6F936D29-7440-2E1A-7DB0-EF3ABD1963FF}"/>
              </a:ext>
            </a:extLst>
          </p:cNvPr>
          <p:cNvGrpSpPr/>
          <p:nvPr/>
        </p:nvGrpSpPr>
        <p:grpSpPr>
          <a:xfrm>
            <a:off x="251520" y="1844824"/>
            <a:ext cx="8892480" cy="3724096"/>
            <a:chOff x="251520" y="1844824"/>
            <a:chExt cx="8892480" cy="3724096"/>
          </a:xfrm>
        </p:grpSpPr>
        <p:sp>
          <p:nvSpPr>
            <p:cNvPr id="260100" name="Text Box 4">
              <a:extLst>
                <a:ext uri="{FF2B5EF4-FFF2-40B4-BE49-F238E27FC236}">
                  <a16:creationId xmlns:a16="http://schemas.microsoft.com/office/drawing/2014/main" id="{F3B34BA3-F16C-4516-B144-080659995D48}"/>
                </a:ext>
              </a:extLst>
            </p:cNvPr>
            <p:cNvSpPr txBox="1">
              <a:spLocks noChangeArrowheads="1"/>
            </p:cNvSpPr>
            <p:nvPr/>
          </p:nvSpPr>
          <p:spPr bwMode="auto">
            <a:xfrm>
              <a:off x="3563888" y="1844824"/>
              <a:ext cx="5580112"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solidFill>
                    <a:srgbClr val="FF3300"/>
                  </a:solidFill>
                </a:rPr>
                <a:t>	</a:t>
              </a:r>
              <a:r>
                <a:rPr lang="ru-RU" altLang="ru-RU" sz="2400" dirty="0">
                  <a:solidFill>
                    <a:srgbClr val="FF3300"/>
                  </a:solidFill>
                </a:rPr>
                <a:t>Решение.</a:t>
              </a:r>
              <a:r>
                <a:rPr lang="ru-RU" altLang="ru-RU" sz="2400" dirty="0"/>
                <a:t> Удалим рёбра, выделенные красным цветом. В полученной поверхности в каждой вершине сходится 4 ребра. Её можно раскрасить двумя красками. Восстановим удалённые рёбра. Одну из соседних граней, закрашенных одной краской, закрасим третьей краской. </a:t>
              </a:r>
            </a:p>
            <a:p>
              <a:pPr algn="just" eaLnBrk="1" hangingPunct="1">
                <a:spcBef>
                  <a:spcPct val="50000"/>
                </a:spcBef>
                <a:buFontTx/>
                <a:buNone/>
              </a:pPr>
              <a:r>
                <a:rPr lang="ru-RU" altLang="ru-RU" sz="2400" dirty="0">
                  <a:solidFill>
                    <a:srgbClr val="FF0000"/>
                  </a:solidFill>
                </a:rPr>
                <a:t>Ответ:</a:t>
              </a:r>
              <a:r>
                <a:rPr lang="ru-RU" altLang="ru-RU" sz="2400" dirty="0"/>
                <a:t> 3. </a:t>
              </a:r>
            </a:p>
          </p:txBody>
        </p:sp>
        <p:pic>
          <p:nvPicPr>
            <p:cNvPr id="6" name="Рисунок 5">
              <a:extLst>
                <a:ext uri="{FF2B5EF4-FFF2-40B4-BE49-F238E27FC236}">
                  <a16:creationId xmlns:a16="http://schemas.microsoft.com/office/drawing/2014/main" id="{150E84EF-A219-39E2-2CF4-F3B19FD970A8}"/>
                </a:ext>
              </a:extLst>
            </p:cNvPr>
            <p:cNvPicPr>
              <a:picLocks noChangeAspect="1"/>
            </p:cNvPicPr>
            <p:nvPr/>
          </p:nvPicPr>
          <p:blipFill>
            <a:blip r:embed="rId4"/>
            <a:stretch>
              <a:fillRect/>
            </a:stretch>
          </p:blipFill>
          <p:spPr>
            <a:xfrm>
              <a:off x="251520" y="2276872"/>
              <a:ext cx="2937701" cy="3192502"/>
            </a:xfrm>
            <a:prstGeom prst="rect">
              <a:avLst/>
            </a:prstGeom>
          </p:spPr>
        </p:pic>
      </p:grpSp>
    </p:spTree>
    <p:extLst>
      <p:ext uri="{BB962C8B-B14F-4D97-AF65-F5344CB8AC3E}">
        <p14:creationId xmlns:p14="http://schemas.microsoft.com/office/powerpoint/2010/main" val="217783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63267072-6D9A-48E0-8E77-B486CBD444A4}"/>
              </a:ext>
            </a:extLst>
          </p:cNvPr>
          <p:cNvSpPr txBox="1">
            <a:spLocks noChangeArrowheads="1"/>
          </p:cNvSpPr>
          <p:nvPr/>
        </p:nvSpPr>
        <p:spPr bwMode="auto">
          <a:xfrm>
            <a:off x="0" y="11354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t>	 14. Какое наименьшее число красок потребуется </a:t>
            </a:r>
            <a:r>
              <a:rPr lang="ru-RU" altLang="ru-RU" dirty="0">
                <a:cs typeface="Times New Roman" panose="02020603050405020304" pitchFamily="18" charset="0"/>
              </a:rPr>
              <a:t>для </a:t>
            </a:r>
            <a:r>
              <a:rPr lang="ru-RU" altLang="ru-RU" dirty="0"/>
              <a:t>правильной </a:t>
            </a:r>
            <a:r>
              <a:rPr lang="ru-RU" altLang="ru-RU" dirty="0">
                <a:cs typeface="Times New Roman" panose="02020603050405020304" pitchFamily="18" charset="0"/>
              </a:rPr>
              <a:t>раскраски граней додекаэдра?</a:t>
            </a:r>
            <a:r>
              <a:rPr lang="ru-RU" altLang="ru-RU" dirty="0"/>
              <a:t> </a:t>
            </a:r>
          </a:p>
        </p:txBody>
      </p:sp>
      <p:sp>
        <p:nvSpPr>
          <p:cNvPr id="260100" name="Text Box 4">
            <a:extLst>
              <a:ext uri="{FF2B5EF4-FFF2-40B4-BE49-F238E27FC236}">
                <a16:creationId xmlns:a16="http://schemas.microsoft.com/office/drawing/2014/main" id="{F3B34BA3-F16C-4516-B144-080659995D48}"/>
              </a:ext>
            </a:extLst>
          </p:cNvPr>
          <p:cNvSpPr txBox="1">
            <a:spLocks noChangeArrowheads="1"/>
          </p:cNvSpPr>
          <p:nvPr/>
        </p:nvSpPr>
        <p:spPr bwMode="auto">
          <a:xfrm>
            <a:off x="609600" y="5334000"/>
            <a:ext cx="678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dirty="0">
                <a:solidFill>
                  <a:srgbClr val="FF3300"/>
                </a:solidFill>
              </a:rPr>
              <a:t>Ответ:</a:t>
            </a:r>
            <a:r>
              <a:rPr lang="ru-RU" altLang="ru-RU" dirty="0">
                <a:solidFill>
                  <a:schemeClr val="accent1"/>
                </a:solidFill>
              </a:rPr>
              <a:t> </a:t>
            </a:r>
            <a:r>
              <a:rPr lang="ru-RU" altLang="ru-RU" dirty="0"/>
              <a:t>4.</a:t>
            </a:r>
          </a:p>
        </p:txBody>
      </p:sp>
      <p:pic>
        <p:nvPicPr>
          <p:cNvPr id="3" name="Рисунок 2">
            <a:extLst>
              <a:ext uri="{FF2B5EF4-FFF2-40B4-BE49-F238E27FC236}">
                <a16:creationId xmlns:a16="http://schemas.microsoft.com/office/drawing/2014/main" id="{03C815E6-D15F-08C6-F55F-BDDAECF3A675}"/>
              </a:ext>
            </a:extLst>
          </p:cNvPr>
          <p:cNvPicPr>
            <a:picLocks noChangeAspect="1"/>
          </p:cNvPicPr>
          <p:nvPr/>
        </p:nvPicPr>
        <p:blipFill>
          <a:blip r:embed="rId3"/>
          <a:stretch>
            <a:fillRect/>
          </a:stretch>
        </p:blipFill>
        <p:spPr>
          <a:xfrm>
            <a:off x="2555776" y="1598106"/>
            <a:ext cx="4203635" cy="4056569"/>
          </a:xfrm>
          <a:prstGeom prst="rect">
            <a:avLst/>
          </a:prstGeom>
        </p:spPr>
      </p:pic>
    </p:spTree>
    <p:extLst>
      <p:ext uri="{BB962C8B-B14F-4D97-AF65-F5344CB8AC3E}">
        <p14:creationId xmlns:p14="http://schemas.microsoft.com/office/powerpoint/2010/main" val="1678280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wipe(up)">
                                      <p:cBhvr>
                                        <p:cTn id="7" dur="500"/>
                                        <p:tgtEl>
                                          <p:spTgt spid="26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7D6780-4988-4491-B410-F035699AF204}"/>
              </a:ext>
            </a:extLst>
          </p:cNvPr>
          <p:cNvSpPr>
            <a:spLocks noGrp="1"/>
          </p:cNvSpPr>
          <p:nvPr>
            <p:ph type="ctrTitle" idx="4294967295"/>
          </p:nvPr>
        </p:nvSpPr>
        <p:spPr>
          <a:xfrm>
            <a:off x="533400" y="0"/>
            <a:ext cx="7772400" cy="503238"/>
          </a:xfrm>
        </p:spPr>
        <p:txBody>
          <a:bodyPr>
            <a:normAutofit fontScale="90000"/>
          </a:bodyPr>
          <a:lstStyle/>
          <a:p>
            <a:r>
              <a:rPr lang="ru-RU" altLang="ru-RU" sz="3600"/>
              <a:t>Кубок Кеплера</a:t>
            </a:r>
            <a:r>
              <a:rPr lang="ru-RU" altLang="ru-RU" sz="3600">
                <a:cs typeface="Times New Roman" panose="02020603050405020304" pitchFamily="18" charset="0"/>
              </a:rPr>
              <a:t> </a:t>
            </a:r>
          </a:p>
        </p:txBody>
      </p:sp>
      <p:sp>
        <p:nvSpPr>
          <p:cNvPr id="148483" name="TextBox 3">
            <a:extLst>
              <a:ext uri="{FF2B5EF4-FFF2-40B4-BE49-F238E27FC236}">
                <a16:creationId xmlns:a16="http://schemas.microsoft.com/office/drawing/2014/main" id="{59D1F644-849B-428D-A2F1-40BE7A084D1F}"/>
              </a:ext>
            </a:extLst>
          </p:cNvPr>
          <p:cNvSpPr txBox="1">
            <a:spLocks noChangeArrowheads="1"/>
          </p:cNvSpPr>
          <p:nvPr/>
        </p:nvSpPr>
        <p:spPr bwMode="auto">
          <a:xfrm>
            <a:off x="2771775" y="365125"/>
            <a:ext cx="637222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a:r>
              <a:rPr lang="ru-RU" altLang="ru-RU" sz="2000" dirty="0">
                <a:cs typeface="Times New Roman" panose="02020603050405020304" pitchFamily="18" charset="0"/>
              </a:rPr>
              <a:t>	Иоганн Кеплер </a:t>
            </a:r>
            <a:r>
              <a:rPr lang="en-US" altLang="ru-RU" sz="2000" dirty="0">
                <a:cs typeface="Times New Roman" panose="02020603050405020304" pitchFamily="18" charset="0"/>
              </a:rPr>
              <a:t>(1571 – 1630) </a:t>
            </a:r>
            <a:r>
              <a:rPr lang="ru-RU" altLang="ru-RU" sz="2000" dirty="0">
                <a:cs typeface="Times New Roman" panose="02020603050405020304" pitchFamily="18" charset="0"/>
              </a:rPr>
              <a:t>в одной из первых своих работ "Тайна мироздания" в 1596 году, используя правильные многогранники, вывел принцип, которому подчиняются формы и размеры орбит планет Солнечной системы. Геометрия Солнечной системы, по Кеплеру, заключалась в следующем: "Земля (имеется в виду орбита Земли) есть мера всех орбит. Вокруг нее опишем додекаэдр. Описанная вокруг додекаэдра сфера есть сфера Марса. Вокруг сферы Марса опишем тетраэдр. Описанная вокруг тетраэдра сфера есть сфера Юпитера. Вокруг сферы Юпитера опишем куб. Описанная вокруг куба сфера есть сфера Сатурна. В сферу Земли вложим икосаэдр. Вписанная в него сфера есть сфера Венеры. В сферу Венеры вложим октаэдр. Вписанная в него сфера есть сфера Меркурия". Такая модель Солнечной системы получила название "Космического кубка" Кеплера.</a:t>
            </a:r>
            <a:r>
              <a:rPr lang="en-US" altLang="ru-RU" sz="2000" dirty="0">
                <a:cs typeface="Times New Roman" panose="02020603050405020304" pitchFamily="18" charset="0"/>
              </a:rPr>
              <a:t> </a:t>
            </a:r>
            <a:r>
              <a:rPr lang="ru-RU" altLang="ru-RU" sz="2000" dirty="0">
                <a:cs typeface="Times New Roman" panose="02020603050405020304" pitchFamily="18" charset="0"/>
              </a:rPr>
              <a:t>Впоследствии, проведя более точные измерения, Кеплер пришел к выводу, что орбиты планет являются не окружностями, а эллипсами, при этом Солнце находится в одном из фокусов этих эллипсов. В этом состоит 1-ый закон Кеплера.</a:t>
            </a:r>
          </a:p>
        </p:txBody>
      </p:sp>
      <p:pic>
        <p:nvPicPr>
          <p:cNvPr id="148484" name="Рисунок 2">
            <a:extLst>
              <a:ext uri="{FF2B5EF4-FFF2-40B4-BE49-F238E27FC236}">
                <a16:creationId xmlns:a16="http://schemas.microsoft.com/office/drawing/2014/main" id="{47E88EB4-9495-4A7A-8908-706F015A7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25384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Рисунок 3">
            <a:extLst>
              <a:ext uri="{FF2B5EF4-FFF2-40B4-BE49-F238E27FC236}">
                <a16:creationId xmlns:a16="http://schemas.microsoft.com/office/drawing/2014/main" id="{88C62000-EF1B-47E1-AB24-B13F27EC40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2535238"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46B170AE-0BB7-4789-A9AF-79E06CF1E84F}"/>
              </a:ext>
            </a:extLst>
          </p:cNvPr>
          <p:cNvSpPr txBox="1">
            <a:spLocks noChangeArrowheads="1"/>
          </p:cNvSpPr>
          <p:nvPr/>
        </p:nvSpPr>
        <p:spPr bwMode="auto">
          <a:xfrm>
            <a:off x="152400" y="609600"/>
            <a:ext cx="8839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cs typeface="Times New Roman" panose="02020603050405020304" pitchFamily="18" charset="0"/>
              </a:rPr>
              <a:t>	Модели правильных многогранников можно изготавливать с помощью конструктора, состоящего из многоугольников, сделанных из плотного материала с отгибающимися клапанами и резиновых колечек - основной крепежной детали конструктора. Подбирая соответствующим образом многоугольники в качестве граней многогранника и скрепляя их резиновыми колечками, можно получать модели различных многогранников.</a:t>
            </a:r>
            <a:r>
              <a:rPr lang="ru-RU" altLang="ru-RU" dirty="0">
                <a:cs typeface="Times New Roman" panose="02020603050405020304" pitchFamily="18" charset="0"/>
              </a:rPr>
              <a:t> </a:t>
            </a:r>
          </a:p>
        </p:txBody>
      </p:sp>
      <p:sp>
        <p:nvSpPr>
          <p:cNvPr id="18435" name="Rectangle 3">
            <a:extLst>
              <a:ext uri="{FF2B5EF4-FFF2-40B4-BE49-F238E27FC236}">
                <a16:creationId xmlns:a16="http://schemas.microsoft.com/office/drawing/2014/main" id="{F057B385-3CAB-4C92-939E-383C163E3B3C}"/>
              </a:ext>
            </a:extLst>
          </p:cNvPr>
          <p:cNvSpPr>
            <a:spLocks noGrp="1" noChangeArrowheads="1"/>
          </p:cNvSpPr>
          <p:nvPr>
            <p:ph type="title"/>
          </p:nvPr>
        </p:nvSpPr>
        <p:spPr>
          <a:xfrm>
            <a:off x="685800" y="76200"/>
            <a:ext cx="7772400" cy="457200"/>
          </a:xfrm>
        </p:spPr>
        <p:txBody>
          <a:bodyPr/>
          <a:lstStyle/>
          <a:p>
            <a:r>
              <a:rPr lang="ru-RU" altLang="ru-RU" sz="3200" dirty="0">
                <a:solidFill>
                  <a:srgbClr val="FF3300"/>
                </a:solidFill>
              </a:rPr>
              <a:t>Конструктор</a:t>
            </a:r>
            <a:endParaRPr lang="ru-RU" altLang="ru-RU" sz="3200" dirty="0"/>
          </a:p>
        </p:txBody>
      </p:sp>
      <p:pic>
        <p:nvPicPr>
          <p:cNvPr id="18437" name="Picture 5">
            <a:extLst>
              <a:ext uri="{FF2B5EF4-FFF2-40B4-BE49-F238E27FC236}">
                <a16:creationId xmlns:a16="http://schemas.microsoft.com/office/drawing/2014/main" id="{E1CB64DE-3828-49A7-8BA8-851EE8764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953000"/>
            <a:ext cx="7899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a:extLst>
              <a:ext uri="{FF2B5EF4-FFF2-40B4-BE49-F238E27FC236}">
                <a16:creationId xmlns:a16="http://schemas.microsoft.com/office/drawing/2014/main" id="{65D511E9-BAD0-4C8A-B81D-AB2334DE8B65}"/>
              </a:ext>
            </a:extLst>
          </p:cNvPr>
          <p:cNvSpPr txBox="1">
            <a:spLocks noChangeArrowheads="1"/>
          </p:cNvSpPr>
          <p:nvPr/>
        </p:nvSpPr>
        <p:spPr bwMode="auto">
          <a:xfrm>
            <a:off x="0" y="6858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sz="2800" dirty="0">
                <a:cs typeface="Times New Roman" panose="02020603050405020304" pitchFamily="18" charset="0"/>
              </a:rPr>
              <a:t>	Какие из фигур, изображенных на рисунке не являются развёртками правильного тетраэдра? </a:t>
            </a:r>
          </a:p>
        </p:txBody>
      </p:sp>
      <p:sp>
        <p:nvSpPr>
          <p:cNvPr id="13316" name="Text Box 4">
            <a:extLst>
              <a:ext uri="{FF2B5EF4-FFF2-40B4-BE49-F238E27FC236}">
                <a16:creationId xmlns:a16="http://schemas.microsoft.com/office/drawing/2014/main" id="{96D95F91-7620-4E0A-A88E-EF669ED0D085}"/>
              </a:ext>
            </a:extLst>
          </p:cNvPr>
          <p:cNvSpPr txBox="1">
            <a:spLocks noChangeArrowheads="1"/>
          </p:cNvSpPr>
          <p:nvPr/>
        </p:nvSpPr>
        <p:spPr bwMode="auto">
          <a:xfrm>
            <a:off x="762000" y="4724400"/>
            <a:ext cx="7924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solidFill>
                  <a:srgbClr val="FF3300"/>
                </a:solidFill>
              </a:rPr>
              <a:t>Ответ: </a:t>
            </a:r>
            <a:r>
              <a:rPr lang="ru-RU" altLang="ru-RU" sz="2800" dirty="0">
                <a:cs typeface="Times New Roman" panose="02020603050405020304" pitchFamily="18" charset="0"/>
              </a:rPr>
              <a:t>Фигура 3, так как у неё имеется точка, в которой сходится четыре треугольника, а у тетраэдра имеются только вершины, в которых сходится по три ребра.</a:t>
            </a:r>
          </a:p>
        </p:txBody>
      </p:sp>
      <p:pic>
        <p:nvPicPr>
          <p:cNvPr id="13317" name="Picture 5">
            <a:extLst>
              <a:ext uri="{FF2B5EF4-FFF2-40B4-BE49-F238E27FC236}">
                <a16:creationId xmlns:a16="http://schemas.microsoft.com/office/drawing/2014/main" id="{EE095962-AD82-437A-A027-AEF0177AF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828" y="1936751"/>
            <a:ext cx="768894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497BEFA-C6E9-46B2-B9C2-DB22BFBDF3EB}"/>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wipe(up)">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a:extLst>
              <a:ext uri="{FF2B5EF4-FFF2-40B4-BE49-F238E27FC236}">
                <a16:creationId xmlns:a16="http://schemas.microsoft.com/office/drawing/2014/main" id="{B32FA497-4A0A-453D-8703-FD5FF6814D15}"/>
              </a:ext>
            </a:extLst>
          </p:cNvPr>
          <p:cNvSpPr txBox="1">
            <a:spLocks noChangeArrowheads="1"/>
          </p:cNvSpPr>
          <p:nvPr/>
        </p:nvSpPr>
        <p:spPr bwMode="auto">
          <a:xfrm>
            <a:off x="762000" y="609600"/>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ltLang="ru-RU" sz="2800">
                <a:cs typeface="Times New Roman" panose="02020603050405020304" pitchFamily="18" charset="0"/>
              </a:rPr>
              <a:t>На рисунке укажите развёртки </a:t>
            </a:r>
            <a:r>
              <a:rPr lang="ru-RU" altLang="ru-RU" sz="2800"/>
              <a:t>октаэдра</a:t>
            </a:r>
            <a:r>
              <a:rPr lang="ru-RU" altLang="ru-RU" sz="2800">
                <a:cs typeface="Times New Roman" panose="02020603050405020304" pitchFamily="18" charset="0"/>
              </a:rPr>
              <a:t>. </a:t>
            </a:r>
          </a:p>
        </p:txBody>
      </p:sp>
      <p:sp>
        <p:nvSpPr>
          <p:cNvPr id="16388" name="Text Box 4">
            <a:extLst>
              <a:ext uri="{FF2B5EF4-FFF2-40B4-BE49-F238E27FC236}">
                <a16:creationId xmlns:a16="http://schemas.microsoft.com/office/drawing/2014/main" id="{EEC09AC4-66C2-4C4F-8534-9FFF3F1329FE}"/>
              </a:ext>
            </a:extLst>
          </p:cNvPr>
          <p:cNvSpPr txBox="1">
            <a:spLocks noChangeArrowheads="1"/>
          </p:cNvSpPr>
          <p:nvPr/>
        </p:nvSpPr>
        <p:spPr bwMode="auto">
          <a:xfrm>
            <a:off x="762000" y="54864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solidFill>
                  <a:srgbClr val="FF3300"/>
                </a:solidFill>
              </a:rPr>
              <a:t>Ответ: </a:t>
            </a:r>
            <a:r>
              <a:rPr lang="ru-RU" altLang="ru-RU">
                <a:cs typeface="Times New Roman" panose="02020603050405020304" pitchFamily="18" charset="0"/>
              </a:rPr>
              <a:t>Фигуры 6, 9 и 10. </a:t>
            </a:r>
          </a:p>
        </p:txBody>
      </p:sp>
      <p:pic>
        <p:nvPicPr>
          <p:cNvPr id="16391" name="Picture 7">
            <a:extLst>
              <a:ext uri="{FF2B5EF4-FFF2-40B4-BE49-F238E27FC236}">
                <a16:creationId xmlns:a16="http://schemas.microsoft.com/office/drawing/2014/main" id="{D3F2308D-CF6D-4FA2-A5E7-EF752C32C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491413"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C397D1D-C58C-49BB-A7BF-B1DB4F1CD346}"/>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ipe(up)">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1027">
            <a:extLst>
              <a:ext uri="{FF2B5EF4-FFF2-40B4-BE49-F238E27FC236}">
                <a16:creationId xmlns:a16="http://schemas.microsoft.com/office/drawing/2014/main" id="{91A8373B-7A44-4ECE-980B-1CEF308DDA16}"/>
              </a:ext>
            </a:extLst>
          </p:cNvPr>
          <p:cNvSpPr txBox="1">
            <a:spLocks noChangeArrowheads="1"/>
          </p:cNvSpPr>
          <p:nvPr/>
        </p:nvSpPr>
        <p:spPr bwMode="auto">
          <a:xfrm>
            <a:off x="0" y="6096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ltLang="ru-RU" sz="2800"/>
              <a:t>Развертка какого многогранника изображена на рисунке?</a:t>
            </a:r>
          </a:p>
        </p:txBody>
      </p:sp>
      <p:sp>
        <p:nvSpPr>
          <p:cNvPr id="50180" name="Text Box 1028">
            <a:extLst>
              <a:ext uri="{FF2B5EF4-FFF2-40B4-BE49-F238E27FC236}">
                <a16:creationId xmlns:a16="http://schemas.microsoft.com/office/drawing/2014/main" id="{9788B770-2CCB-4A75-981F-B314E88A477A}"/>
              </a:ext>
            </a:extLst>
          </p:cNvPr>
          <p:cNvSpPr txBox="1">
            <a:spLocks noChangeArrowheads="1"/>
          </p:cNvSpPr>
          <p:nvPr/>
        </p:nvSpPr>
        <p:spPr bwMode="auto">
          <a:xfrm>
            <a:off x="762000" y="54864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solidFill>
                  <a:srgbClr val="FF3300"/>
                </a:solidFill>
              </a:rPr>
              <a:t>Ответ: </a:t>
            </a:r>
            <a:r>
              <a:rPr lang="ru-RU" altLang="ru-RU"/>
              <a:t>Икосаэдра</a:t>
            </a:r>
            <a:r>
              <a:rPr lang="ru-RU" altLang="ru-RU">
                <a:cs typeface="Times New Roman" panose="02020603050405020304" pitchFamily="18" charset="0"/>
              </a:rPr>
              <a:t>. </a:t>
            </a:r>
          </a:p>
        </p:txBody>
      </p:sp>
      <p:pic>
        <p:nvPicPr>
          <p:cNvPr id="50181" name="Picture 1029">
            <a:extLst>
              <a:ext uri="{FF2B5EF4-FFF2-40B4-BE49-F238E27FC236}">
                <a16:creationId xmlns:a16="http://schemas.microsoft.com/office/drawing/2014/main" id="{2462DB43-CFE6-4E20-BA30-186173DCD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57400"/>
            <a:ext cx="494982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FCA33E9-6D57-4C5E-8FE4-41EA08643BD5}"/>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wipe(up)">
                                      <p:cBhvr>
                                        <p:cTn id="7" dur="5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a:extLst>
              <a:ext uri="{FF2B5EF4-FFF2-40B4-BE49-F238E27FC236}">
                <a16:creationId xmlns:a16="http://schemas.microsoft.com/office/drawing/2014/main" id="{C9AD3F4A-ADC4-47F9-B37F-22AA65BF7062}"/>
              </a:ext>
            </a:extLst>
          </p:cNvPr>
          <p:cNvSpPr txBox="1">
            <a:spLocks noChangeArrowheads="1"/>
          </p:cNvSpPr>
          <p:nvPr/>
        </p:nvSpPr>
        <p:spPr bwMode="auto">
          <a:xfrm>
            <a:off x="0" y="6096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ltLang="ru-RU" sz="2800"/>
              <a:t>Развертка какого многогранника изображена на рисунке?</a:t>
            </a:r>
          </a:p>
        </p:txBody>
      </p:sp>
      <p:sp>
        <p:nvSpPr>
          <p:cNvPr id="52228" name="Text Box 4">
            <a:extLst>
              <a:ext uri="{FF2B5EF4-FFF2-40B4-BE49-F238E27FC236}">
                <a16:creationId xmlns:a16="http://schemas.microsoft.com/office/drawing/2014/main" id="{3258D7D4-9316-4EB1-A0B7-DD33444B0A1F}"/>
              </a:ext>
            </a:extLst>
          </p:cNvPr>
          <p:cNvSpPr txBox="1">
            <a:spLocks noChangeArrowheads="1"/>
          </p:cNvSpPr>
          <p:nvPr/>
        </p:nvSpPr>
        <p:spPr bwMode="auto">
          <a:xfrm>
            <a:off x="762000" y="54864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solidFill>
                  <a:srgbClr val="FF3300"/>
                </a:solidFill>
              </a:rPr>
              <a:t>Ответ: </a:t>
            </a:r>
            <a:r>
              <a:rPr lang="ru-RU" altLang="ru-RU"/>
              <a:t>Додекаэдра</a:t>
            </a:r>
            <a:r>
              <a:rPr lang="ru-RU" altLang="ru-RU">
                <a:cs typeface="Times New Roman" panose="02020603050405020304" pitchFamily="18" charset="0"/>
              </a:rPr>
              <a:t>. </a:t>
            </a:r>
          </a:p>
        </p:txBody>
      </p:sp>
      <p:pic>
        <p:nvPicPr>
          <p:cNvPr id="52229" name="Picture 5">
            <a:extLst>
              <a:ext uri="{FF2B5EF4-FFF2-40B4-BE49-F238E27FC236}">
                <a16:creationId xmlns:a16="http://schemas.microsoft.com/office/drawing/2014/main" id="{45B9F77C-2AB0-433C-BBAA-1C5AD55CE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81200"/>
            <a:ext cx="468312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7A454BD-82EE-46AC-A3AC-7B219924AD59}"/>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wipe(up)">
                                      <p:cBhvr>
                                        <p:cTn id="7"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a:extLst>
              <a:ext uri="{FF2B5EF4-FFF2-40B4-BE49-F238E27FC236}">
                <a16:creationId xmlns:a16="http://schemas.microsoft.com/office/drawing/2014/main" id="{4414D652-8439-461E-B375-2F23D348EA59}"/>
              </a:ext>
            </a:extLst>
          </p:cNvPr>
          <p:cNvSpPr txBox="1">
            <a:spLocks noChangeArrowheads="1"/>
          </p:cNvSpPr>
          <p:nvPr/>
        </p:nvSpPr>
        <p:spPr bwMode="auto">
          <a:xfrm>
            <a:off x="304800" y="8382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cs typeface="Times New Roman" panose="02020603050405020304" pitchFamily="18" charset="0"/>
              </a:rPr>
              <a:t>	Почему гранями правильного многогранника не могут быть правильные шестиугольники?</a:t>
            </a:r>
          </a:p>
        </p:txBody>
      </p:sp>
      <p:sp>
        <p:nvSpPr>
          <p:cNvPr id="38916" name="Text Box 4">
            <a:extLst>
              <a:ext uri="{FF2B5EF4-FFF2-40B4-BE49-F238E27FC236}">
                <a16:creationId xmlns:a16="http://schemas.microsoft.com/office/drawing/2014/main" id="{0C52698E-D400-4F8C-B4C3-F8644560BD79}"/>
              </a:ext>
            </a:extLst>
          </p:cNvPr>
          <p:cNvSpPr txBox="1">
            <a:spLocks noChangeArrowheads="1"/>
          </p:cNvSpPr>
          <p:nvPr/>
        </p:nvSpPr>
        <p:spPr bwMode="auto">
          <a:xfrm>
            <a:off x="381000" y="510540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solidFill>
                  <a:srgbClr val="FF3300"/>
                </a:solidFill>
              </a:rPr>
              <a:t>Ответ: </a:t>
            </a:r>
            <a:r>
              <a:rPr lang="ru-RU" altLang="ru-RU" sz="2800" dirty="0"/>
              <a:t>Потому что в этом случае сумма плоских углов при вершинах будет больше или равна 360</a:t>
            </a:r>
            <a:r>
              <a:rPr lang="ru-RU" altLang="ru-RU" sz="2800" baseline="30000" dirty="0"/>
              <a:t>о</a:t>
            </a:r>
            <a:r>
              <a:rPr lang="ru-RU" altLang="ru-RU" sz="2800" dirty="0"/>
              <a:t>.</a:t>
            </a:r>
          </a:p>
        </p:txBody>
      </p:sp>
      <p:sp>
        <p:nvSpPr>
          <p:cNvPr id="4" name="TextBox 3">
            <a:extLst>
              <a:ext uri="{FF2B5EF4-FFF2-40B4-BE49-F238E27FC236}">
                <a16:creationId xmlns:a16="http://schemas.microsoft.com/office/drawing/2014/main" id="{F91C871A-FF6A-45CC-9A09-B07A408FF0DF}"/>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wipe(left)">
                                      <p:cBhvr>
                                        <p:cTn id="7"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a:extLst>
              <a:ext uri="{FF2B5EF4-FFF2-40B4-BE49-F238E27FC236}">
                <a16:creationId xmlns:a16="http://schemas.microsoft.com/office/drawing/2014/main" id="{82CE82D8-672E-4F81-9A63-81BB6DBDDBE9}"/>
              </a:ext>
            </a:extLst>
          </p:cNvPr>
          <p:cNvSpPr txBox="1">
            <a:spLocks noChangeArrowheads="1"/>
          </p:cNvSpPr>
          <p:nvPr/>
        </p:nvSpPr>
        <p:spPr bwMode="auto">
          <a:xfrm>
            <a:off x="152400" y="561975"/>
            <a:ext cx="8839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cs typeface="Times New Roman" panose="02020603050405020304" pitchFamily="18" charset="0"/>
              </a:rPr>
              <a:t>	Представьте многогранник - </a:t>
            </a:r>
            <a:r>
              <a:rPr lang="ru-RU" altLang="ru-RU" sz="2800" dirty="0" err="1">
                <a:cs typeface="Times New Roman" panose="02020603050405020304" pitchFamily="18" charset="0"/>
              </a:rPr>
              <a:t>бипирамиду</a:t>
            </a:r>
            <a:r>
              <a:rPr lang="ru-RU" altLang="ru-RU" sz="2800" dirty="0">
                <a:cs typeface="Times New Roman" panose="02020603050405020304" pitchFamily="18" charset="0"/>
              </a:rPr>
              <a:t>, сложенную из двух  равных </a:t>
            </a:r>
            <a:r>
              <a:rPr lang="ru-RU" altLang="ru-RU" sz="2800" dirty="0"/>
              <a:t>правильных </a:t>
            </a:r>
            <a:r>
              <a:rPr lang="ru-RU" altLang="ru-RU" sz="2800" dirty="0">
                <a:cs typeface="Times New Roman" panose="02020603050405020304" pitchFamily="18" charset="0"/>
              </a:rPr>
              <a:t>тетраэдров совмещением каких-нибудь их граней. Будет ли он правильным многогранником? </a:t>
            </a:r>
          </a:p>
        </p:txBody>
      </p:sp>
      <p:sp>
        <p:nvSpPr>
          <p:cNvPr id="44036" name="Text Box 4">
            <a:extLst>
              <a:ext uri="{FF2B5EF4-FFF2-40B4-BE49-F238E27FC236}">
                <a16:creationId xmlns:a16="http://schemas.microsoft.com/office/drawing/2014/main" id="{A3B754C3-3768-47FA-B842-219366E3D148}"/>
              </a:ext>
            </a:extLst>
          </p:cNvPr>
          <p:cNvSpPr txBox="1">
            <a:spLocks noChangeArrowheads="1"/>
          </p:cNvSpPr>
          <p:nvPr/>
        </p:nvSpPr>
        <p:spPr bwMode="auto">
          <a:xfrm>
            <a:off x="304800" y="55626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solidFill>
                  <a:srgbClr val="FF3300"/>
                </a:solidFill>
              </a:rPr>
              <a:t>Ответ: </a:t>
            </a:r>
            <a:r>
              <a:rPr lang="ru-RU" altLang="ru-RU" sz="2800" dirty="0"/>
              <a:t>Нет, в его вершинах сходится разное число граней.</a:t>
            </a:r>
          </a:p>
        </p:txBody>
      </p:sp>
      <p:graphicFrame>
        <p:nvGraphicFramePr>
          <p:cNvPr id="44037" name="Object 5">
            <a:extLst>
              <a:ext uri="{FF2B5EF4-FFF2-40B4-BE49-F238E27FC236}">
                <a16:creationId xmlns:a16="http://schemas.microsoft.com/office/drawing/2014/main" id="{2CF3EB2C-44A7-431F-914B-38D39C809FC7}"/>
              </a:ext>
            </a:extLst>
          </p:cNvPr>
          <p:cNvGraphicFramePr>
            <a:graphicFrameLocks noChangeAspect="1"/>
          </p:cNvGraphicFramePr>
          <p:nvPr/>
        </p:nvGraphicFramePr>
        <p:xfrm>
          <a:off x="2743200" y="2362200"/>
          <a:ext cx="2943225" cy="3209925"/>
        </p:xfrm>
        <a:graphic>
          <a:graphicData uri="http://schemas.openxmlformats.org/presentationml/2006/ole">
            <mc:AlternateContent xmlns:mc="http://schemas.openxmlformats.org/markup-compatibility/2006">
              <mc:Choice xmlns:v="urn:schemas-microsoft-com:vml" Requires="v">
                <p:oleObj name="Точечный рисунок" r:id="rId3" imgW="2943636" imgH="3209524" progId="Paint.Picture">
                  <p:embed/>
                </p:oleObj>
              </mc:Choice>
              <mc:Fallback>
                <p:oleObj name="Точечный рисунок" r:id="rId3" imgW="2943636" imgH="3209524" progId="Paint.Pictur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362200"/>
                        <a:ext cx="2943225"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A7DFC69E-3608-46B0-972A-A4B4A7476B49}"/>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wipe(left)">
                                      <p:cBhvr>
                                        <p:cTn id="7"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a:extLst>
              <a:ext uri="{FF2B5EF4-FFF2-40B4-BE49-F238E27FC236}">
                <a16:creationId xmlns:a16="http://schemas.microsoft.com/office/drawing/2014/main" id="{BCD2D145-A72C-4EE3-B040-EE626EBB5FF2}"/>
              </a:ext>
            </a:extLst>
          </p:cNvPr>
          <p:cNvSpPr txBox="1">
            <a:spLocks noChangeArrowheads="1"/>
          </p:cNvSpPr>
          <p:nvPr/>
        </p:nvSpPr>
        <p:spPr bwMode="auto">
          <a:xfrm>
            <a:off x="0" y="756826"/>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t>	На рисунке изображен многогранник – звезда Кеплера, являющийся объединением двух тетраэдров. Какой многогранник является общей частью (пересечением) этих тетраэдров?</a:t>
            </a:r>
            <a:endParaRPr lang="ru-RU" altLang="ru-RU" dirty="0">
              <a:cs typeface="Times New Roman" panose="02020603050405020304" pitchFamily="18" charset="0"/>
            </a:endParaRPr>
          </a:p>
        </p:txBody>
      </p:sp>
      <p:sp>
        <p:nvSpPr>
          <p:cNvPr id="132101" name="Text Box 5">
            <a:extLst>
              <a:ext uri="{FF2B5EF4-FFF2-40B4-BE49-F238E27FC236}">
                <a16:creationId xmlns:a16="http://schemas.microsoft.com/office/drawing/2014/main" id="{E6DD71FF-8A9E-4270-B3B1-6968EAB7438B}"/>
              </a:ext>
            </a:extLst>
          </p:cNvPr>
          <p:cNvSpPr txBox="1">
            <a:spLocks noChangeArrowheads="1"/>
          </p:cNvSpPr>
          <p:nvPr/>
        </p:nvSpPr>
        <p:spPr bwMode="auto">
          <a:xfrm>
            <a:off x="533400" y="51816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a:solidFill>
                  <a:srgbClr val="FF3300"/>
                </a:solidFill>
              </a:rPr>
              <a:t>Ответ:</a:t>
            </a:r>
            <a:r>
              <a:rPr lang="ru-RU" altLang="ru-RU">
                <a:solidFill>
                  <a:schemeClr val="accent1"/>
                </a:solidFill>
              </a:rPr>
              <a:t> </a:t>
            </a:r>
            <a:r>
              <a:rPr lang="ru-RU" altLang="ru-RU"/>
              <a:t>Октаэдр.</a:t>
            </a:r>
          </a:p>
        </p:txBody>
      </p:sp>
      <p:pic>
        <p:nvPicPr>
          <p:cNvPr id="132103" name="Picture 7">
            <a:extLst>
              <a:ext uri="{FF2B5EF4-FFF2-40B4-BE49-F238E27FC236}">
                <a16:creationId xmlns:a16="http://schemas.microsoft.com/office/drawing/2014/main" id="{4CF22E8F-5B67-44AA-93DE-D8DDF2371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475" y="1973883"/>
            <a:ext cx="25590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E791715-0AFA-4764-811F-55C8721FFCAC}"/>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17</a:t>
            </a:r>
          </a:p>
        </p:txBody>
      </p:sp>
    </p:spTree>
    <p:extLst>
      <p:ext uri="{BB962C8B-B14F-4D97-AF65-F5344CB8AC3E}">
        <p14:creationId xmlns:p14="http://schemas.microsoft.com/office/powerpoint/2010/main" val="3503729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2101"/>
                                        </p:tgtEl>
                                        <p:attrNameLst>
                                          <p:attrName>style.visibility</p:attrName>
                                        </p:attrNameLst>
                                      </p:cBhvr>
                                      <p:to>
                                        <p:strVal val="visible"/>
                                      </p:to>
                                    </p:set>
                                    <p:animEffect transition="in" filter="wipe(up)">
                                      <p:cBhvr>
                                        <p:cTn id="7" dur="500"/>
                                        <p:tgtEl>
                                          <p:spTgt spid="13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a:extLst>
              <a:ext uri="{FF2B5EF4-FFF2-40B4-BE49-F238E27FC236}">
                <a16:creationId xmlns:a16="http://schemas.microsoft.com/office/drawing/2014/main" id="{7DB145C0-37B9-4DC8-A22A-E22E7CC12785}"/>
              </a:ext>
            </a:extLst>
          </p:cNvPr>
          <p:cNvSpPr txBox="1">
            <a:spLocks noChangeArrowheads="1"/>
          </p:cNvSpPr>
          <p:nvPr/>
        </p:nvSpPr>
        <p:spPr bwMode="auto">
          <a:xfrm>
            <a:off x="0" y="765175"/>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cs typeface="Times New Roman" panose="02020603050405020304" pitchFamily="18" charset="0"/>
              </a:rPr>
              <a:t>	Является ли пространственный крест правильным многогранником? </a:t>
            </a:r>
          </a:p>
        </p:txBody>
      </p:sp>
      <p:sp>
        <p:nvSpPr>
          <p:cNvPr id="45060" name="Text Box 4">
            <a:extLst>
              <a:ext uri="{FF2B5EF4-FFF2-40B4-BE49-F238E27FC236}">
                <a16:creationId xmlns:a16="http://schemas.microsoft.com/office/drawing/2014/main" id="{E6703DD7-030A-418F-80F3-69F972F30215}"/>
              </a:ext>
            </a:extLst>
          </p:cNvPr>
          <p:cNvSpPr txBox="1">
            <a:spLocks noChangeArrowheads="1"/>
          </p:cNvSpPr>
          <p:nvPr/>
        </p:nvSpPr>
        <p:spPr bwMode="auto">
          <a:xfrm>
            <a:off x="381000" y="51054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 </a:t>
            </a:r>
            <a:r>
              <a:rPr lang="ru-RU" altLang="ru-RU" sz="2800"/>
              <a:t>Нет.</a:t>
            </a:r>
          </a:p>
        </p:txBody>
      </p:sp>
      <p:graphicFrame>
        <p:nvGraphicFramePr>
          <p:cNvPr id="45064" name="Object 8">
            <a:extLst>
              <a:ext uri="{FF2B5EF4-FFF2-40B4-BE49-F238E27FC236}">
                <a16:creationId xmlns:a16="http://schemas.microsoft.com/office/drawing/2014/main" id="{082A32EE-6793-4A9D-8556-BA0D99D21DD0}"/>
              </a:ext>
            </a:extLst>
          </p:cNvPr>
          <p:cNvGraphicFramePr>
            <a:graphicFrameLocks noGrp="1" noChangeAspect="1"/>
          </p:cNvGraphicFramePr>
          <p:nvPr>
            <p:ph idx="1"/>
          </p:nvPr>
        </p:nvGraphicFramePr>
        <p:xfrm>
          <a:off x="2987675" y="1412875"/>
          <a:ext cx="4743450" cy="4208463"/>
        </p:xfrm>
        <a:graphic>
          <a:graphicData uri="http://schemas.openxmlformats.org/presentationml/2006/ole">
            <mc:AlternateContent xmlns:mc="http://schemas.openxmlformats.org/markup-compatibility/2006">
              <mc:Choice xmlns:v="urn:schemas-microsoft-com:vml" Requires="v">
                <p:oleObj name="Точечный рисунок" r:id="rId3" imgW="3296110" imgH="2924583" progId="Paint.Picture">
                  <p:embed/>
                </p:oleObj>
              </mc:Choice>
              <mc:Fallback>
                <p:oleObj name="Точечный рисунок" r:id="rId3" imgW="3296110" imgH="2924583" progId="Paint.Picture">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1412875"/>
                        <a:ext cx="4743450"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F2D0E5DE-E92E-4312-9DA8-533CD4BCAF5A}"/>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wipe(left)">
                                      <p:cBhvr>
                                        <p:cTn id="7"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a:extLst>
              <a:ext uri="{FF2B5EF4-FFF2-40B4-BE49-F238E27FC236}">
                <a16:creationId xmlns:a16="http://schemas.microsoft.com/office/drawing/2014/main" id="{C35046DC-E6AF-4166-8148-DA3EFFAC5826}"/>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Вершинами какого многогранника являются центры граней куба?</a:t>
            </a:r>
          </a:p>
        </p:txBody>
      </p:sp>
      <p:pic>
        <p:nvPicPr>
          <p:cNvPr id="115716" name="Picture 4">
            <a:extLst>
              <a:ext uri="{FF2B5EF4-FFF2-40B4-BE49-F238E27FC236}">
                <a16:creationId xmlns:a16="http://schemas.microsoft.com/office/drawing/2014/main" id="{B870C9E6-E7E8-4B20-8327-30B2EAFC4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41148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7" name="Group 5">
            <a:extLst>
              <a:ext uri="{FF2B5EF4-FFF2-40B4-BE49-F238E27FC236}">
                <a16:creationId xmlns:a16="http://schemas.microsoft.com/office/drawing/2014/main" id="{0AE640D5-2A1B-4856-9770-EDCA99B45216}"/>
              </a:ext>
            </a:extLst>
          </p:cNvPr>
          <p:cNvGrpSpPr>
            <a:grpSpLocks/>
          </p:cNvGrpSpPr>
          <p:nvPr/>
        </p:nvGrpSpPr>
        <p:grpSpPr bwMode="auto">
          <a:xfrm>
            <a:off x="304800" y="1676400"/>
            <a:ext cx="8458200" cy="3871913"/>
            <a:chOff x="192" y="1056"/>
            <a:chExt cx="5328" cy="2439"/>
          </a:xfrm>
        </p:grpSpPr>
        <p:sp>
          <p:nvSpPr>
            <p:cNvPr id="115718" name="Text Box 6">
              <a:extLst>
                <a:ext uri="{FF2B5EF4-FFF2-40B4-BE49-F238E27FC236}">
                  <a16:creationId xmlns:a16="http://schemas.microsoft.com/office/drawing/2014/main" id="{C94E1AF3-6E6F-4469-979C-7BDE435F9DF0}"/>
                </a:ext>
              </a:extLst>
            </p:cNvPr>
            <p:cNvSpPr txBox="1">
              <a:spLocks noChangeArrowheads="1"/>
            </p:cNvSpPr>
            <p:nvPr/>
          </p:nvSpPr>
          <p:spPr bwMode="auto">
            <a:xfrm>
              <a:off x="192" y="3168"/>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 </a:t>
              </a:r>
              <a:r>
                <a:rPr lang="ru-RU" altLang="ru-RU" sz="2800"/>
                <a:t>Октаэдра.</a:t>
              </a:r>
              <a:r>
                <a:rPr lang="en-US" altLang="ru-RU" sz="2800">
                  <a:cs typeface="Times New Roman" panose="02020603050405020304" pitchFamily="18" charset="0"/>
                </a:rPr>
                <a:t> </a:t>
              </a:r>
              <a:endParaRPr lang="ru-RU" altLang="ru-RU" sz="2800">
                <a:cs typeface="Times New Roman" panose="02020603050405020304" pitchFamily="18" charset="0"/>
              </a:endParaRPr>
            </a:p>
          </p:txBody>
        </p:sp>
        <p:pic>
          <p:nvPicPr>
            <p:cNvPr id="115719" name="Picture 7">
              <a:extLst>
                <a:ext uri="{FF2B5EF4-FFF2-40B4-BE49-F238E27FC236}">
                  <a16:creationId xmlns:a16="http://schemas.microsoft.com/office/drawing/2014/main" id="{44526088-5BC2-4920-B089-39E8F375C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1056"/>
              <a:ext cx="2592" cy="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a:extLst>
              <a:ext uri="{FF2B5EF4-FFF2-40B4-BE49-F238E27FC236}">
                <a16:creationId xmlns:a16="http://schemas.microsoft.com/office/drawing/2014/main" id="{B79A54C4-11FA-4182-91DA-66B2B124B565}"/>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wipe(up)">
                                      <p:cBhvr>
                                        <p:cTn id="7"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1027">
            <a:extLst>
              <a:ext uri="{FF2B5EF4-FFF2-40B4-BE49-F238E27FC236}">
                <a16:creationId xmlns:a16="http://schemas.microsoft.com/office/drawing/2014/main" id="{E44FA62A-9CB0-42AD-A213-9888F6CF8D94}"/>
              </a:ext>
            </a:extLst>
          </p:cNvPr>
          <p:cNvSpPr txBox="1">
            <a:spLocks noChangeArrowheads="1"/>
          </p:cNvSpPr>
          <p:nvPr/>
        </p:nvSpPr>
        <p:spPr bwMode="auto">
          <a:xfrm>
            <a:off x="152400" y="381000"/>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Выпуклый многогранник называется правильным, если его гранями являются равные правильные многоугольники и в каждой вершине сходится одинаковое число граней.</a:t>
            </a:r>
          </a:p>
        </p:txBody>
      </p:sp>
      <p:pic>
        <p:nvPicPr>
          <p:cNvPr id="97284" name="Picture 1028">
            <a:extLst>
              <a:ext uri="{FF2B5EF4-FFF2-40B4-BE49-F238E27FC236}">
                <a16:creationId xmlns:a16="http://schemas.microsoft.com/office/drawing/2014/main" id="{CA4E394E-9CEE-46AF-88C0-0BF83D03F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55002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2051">
            <a:extLst>
              <a:ext uri="{FF2B5EF4-FFF2-40B4-BE49-F238E27FC236}">
                <a16:creationId xmlns:a16="http://schemas.microsoft.com/office/drawing/2014/main" id="{E92564CF-71E5-4EC4-AF06-D7BC27F8EA10}"/>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Вершинами какого многогранника являются центры граней октаэдра?</a:t>
            </a:r>
          </a:p>
        </p:txBody>
      </p:sp>
      <p:pic>
        <p:nvPicPr>
          <p:cNvPr id="117764" name="Picture 2052">
            <a:extLst>
              <a:ext uri="{FF2B5EF4-FFF2-40B4-BE49-F238E27FC236}">
                <a16:creationId xmlns:a16="http://schemas.microsoft.com/office/drawing/2014/main" id="{4167D325-AD1B-4DBE-A043-9118F9C55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828800"/>
            <a:ext cx="49593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7765" name="Group 2053">
            <a:extLst>
              <a:ext uri="{FF2B5EF4-FFF2-40B4-BE49-F238E27FC236}">
                <a16:creationId xmlns:a16="http://schemas.microsoft.com/office/drawing/2014/main" id="{A16567FD-9906-4536-A009-312AC7634E84}"/>
              </a:ext>
            </a:extLst>
          </p:cNvPr>
          <p:cNvGrpSpPr>
            <a:grpSpLocks/>
          </p:cNvGrpSpPr>
          <p:nvPr/>
        </p:nvGrpSpPr>
        <p:grpSpPr bwMode="auto">
          <a:xfrm>
            <a:off x="304800" y="1828800"/>
            <a:ext cx="8458200" cy="4038600"/>
            <a:chOff x="192" y="1152"/>
            <a:chExt cx="5328" cy="2544"/>
          </a:xfrm>
        </p:grpSpPr>
        <p:sp>
          <p:nvSpPr>
            <p:cNvPr id="117766" name="Text Box 2054">
              <a:extLst>
                <a:ext uri="{FF2B5EF4-FFF2-40B4-BE49-F238E27FC236}">
                  <a16:creationId xmlns:a16="http://schemas.microsoft.com/office/drawing/2014/main" id="{4BF2A295-32B1-447D-AAB6-10BE9B31FC47}"/>
                </a:ext>
              </a:extLst>
            </p:cNvPr>
            <p:cNvSpPr txBox="1">
              <a:spLocks noChangeArrowheads="1"/>
            </p:cNvSpPr>
            <p:nvPr/>
          </p:nvSpPr>
          <p:spPr bwMode="auto">
            <a:xfrm>
              <a:off x="192" y="3168"/>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a:t>
              </a:r>
              <a:r>
                <a:rPr lang="ru-RU" altLang="ru-RU" sz="2800"/>
                <a:t> Куба.</a:t>
              </a:r>
              <a:r>
                <a:rPr lang="en-US" altLang="ru-RU" sz="2800">
                  <a:cs typeface="Times New Roman" panose="02020603050405020304" pitchFamily="18" charset="0"/>
                </a:rPr>
                <a:t> </a:t>
              </a:r>
              <a:endParaRPr lang="ru-RU" altLang="ru-RU" sz="2800">
                <a:cs typeface="Times New Roman" panose="02020603050405020304" pitchFamily="18" charset="0"/>
              </a:endParaRPr>
            </a:p>
          </p:txBody>
        </p:sp>
        <p:pic>
          <p:nvPicPr>
            <p:cNvPr id="117767" name="Picture 2055">
              <a:extLst>
                <a:ext uri="{FF2B5EF4-FFF2-40B4-BE49-F238E27FC236}">
                  <a16:creationId xmlns:a16="http://schemas.microsoft.com/office/drawing/2014/main" id="{C97AEAE7-73EE-4579-AD7D-044812986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152"/>
              <a:ext cx="3124" cy="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a:extLst>
              <a:ext uri="{FF2B5EF4-FFF2-40B4-BE49-F238E27FC236}">
                <a16:creationId xmlns:a16="http://schemas.microsoft.com/office/drawing/2014/main" id="{2C6921ED-1539-48DF-875E-F8B0CA445B45}"/>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wipe(up)">
                                      <p:cBhvr>
                                        <p:cTn id="7" dur="5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Text Box 3">
            <a:extLst>
              <a:ext uri="{FF2B5EF4-FFF2-40B4-BE49-F238E27FC236}">
                <a16:creationId xmlns:a16="http://schemas.microsoft.com/office/drawing/2014/main" id="{7FE22D8A-BBC3-4AFC-96FC-9C5B1E90EF8D}"/>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Вершинами какого многогранника являются центры граней тетраэдра?</a:t>
            </a:r>
          </a:p>
        </p:txBody>
      </p:sp>
      <p:pic>
        <p:nvPicPr>
          <p:cNvPr id="119813" name="Picture 5">
            <a:extLst>
              <a:ext uri="{FF2B5EF4-FFF2-40B4-BE49-F238E27FC236}">
                <a16:creationId xmlns:a16="http://schemas.microsoft.com/office/drawing/2014/main" id="{A3E50403-30CC-4BCD-9212-BA8117876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05000"/>
            <a:ext cx="4754563"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9815" name="Group 7">
            <a:extLst>
              <a:ext uri="{FF2B5EF4-FFF2-40B4-BE49-F238E27FC236}">
                <a16:creationId xmlns:a16="http://schemas.microsoft.com/office/drawing/2014/main" id="{56DAB2CF-D0DD-42D1-8A95-6A3AB9CB70F7}"/>
              </a:ext>
            </a:extLst>
          </p:cNvPr>
          <p:cNvGrpSpPr>
            <a:grpSpLocks/>
          </p:cNvGrpSpPr>
          <p:nvPr/>
        </p:nvGrpSpPr>
        <p:grpSpPr bwMode="auto">
          <a:xfrm>
            <a:off x="304800" y="1905000"/>
            <a:ext cx="8458200" cy="4481513"/>
            <a:chOff x="192" y="1200"/>
            <a:chExt cx="5328" cy="2823"/>
          </a:xfrm>
        </p:grpSpPr>
        <p:sp>
          <p:nvSpPr>
            <p:cNvPr id="119812" name="Text Box 4">
              <a:extLst>
                <a:ext uri="{FF2B5EF4-FFF2-40B4-BE49-F238E27FC236}">
                  <a16:creationId xmlns:a16="http://schemas.microsoft.com/office/drawing/2014/main" id="{21B763CB-DF60-4228-ADC4-7C0D2F465D4A}"/>
                </a:ext>
              </a:extLst>
            </p:cNvPr>
            <p:cNvSpPr txBox="1">
              <a:spLocks noChangeArrowheads="1"/>
            </p:cNvSpPr>
            <p:nvPr/>
          </p:nvSpPr>
          <p:spPr bwMode="auto">
            <a:xfrm>
              <a:off x="192" y="3696"/>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a:t>
              </a:r>
              <a:r>
                <a:rPr lang="ru-RU" altLang="ru-RU" sz="2800"/>
                <a:t> Тетраэдр.</a:t>
              </a:r>
              <a:r>
                <a:rPr lang="en-US" altLang="ru-RU" sz="2800">
                  <a:cs typeface="Times New Roman" panose="02020603050405020304" pitchFamily="18" charset="0"/>
                </a:rPr>
                <a:t> </a:t>
              </a:r>
              <a:endParaRPr lang="ru-RU" altLang="ru-RU" sz="2800">
                <a:cs typeface="Times New Roman" panose="02020603050405020304" pitchFamily="18" charset="0"/>
              </a:endParaRPr>
            </a:p>
          </p:txBody>
        </p:sp>
        <p:pic>
          <p:nvPicPr>
            <p:cNvPr id="119814" name="Picture 6">
              <a:extLst>
                <a:ext uri="{FF2B5EF4-FFF2-40B4-BE49-F238E27FC236}">
                  <a16:creationId xmlns:a16="http://schemas.microsoft.com/office/drawing/2014/main" id="{7489A535-1AA7-4267-A155-6ED77C6CD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 y="1200"/>
              <a:ext cx="2995" cy="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a:extLst>
              <a:ext uri="{FF2B5EF4-FFF2-40B4-BE49-F238E27FC236}">
                <a16:creationId xmlns:a16="http://schemas.microsoft.com/office/drawing/2014/main" id="{5CB74279-C08A-4A0B-AEDA-D48E6E895BCF}"/>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9815"/>
                                        </p:tgtEl>
                                        <p:attrNameLst>
                                          <p:attrName>style.visibility</p:attrName>
                                        </p:attrNameLst>
                                      </p:cBhvr>
                                      <p:to>
                                        <p:strVal val="visible"/>
                                      </p:to>
                                    </p:set>
                                    <p:animEffect transition="in" filter="wipe(up)">
                                      <p:cBhvr>
                                        <p:cTn id="7" dur="500"/>
                                        <p:tgtEl>
                                          <p:spTgt spid="119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3">
            <a:extLst>
              <a:ext uri="{FF2B5EF4-FFF2-40B4-BE49-F238E27FC236}">
                <a16:creationId xmlns:a16="http://schemas.microsoft.com/office/drawing/2014/main" id="{76C2E8CA-0976-4026-B56F-E336DDE35BD5}"/>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Вершинами какого многогранника являются середины ребер тетраэдра?</a:t>
            </a:r>
          </a:p>
        </p:txBody>
      </p:sp>
      <p:pic>
        <p:nvPicPr>
          <p:cNvPr id="130053" name="Picture 5">
            <a:extLst>
              <a:ext uri="{FF2B5EF4-FFF2-40B4-BE49-F238E27FC236}">
                <a16:creationId xmlns:a16="http://schemas.microsoft.com/office/drawing/2014/main" id="{53226AA5-2C7A-4E14-A345-49F6918A5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828800"/>
            <a:ext cx="4754563"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0055" name="Group 7">
            <a:extLst>
              <a:ext uri="{FF2B5EF4-FFF2-40B4-BE49-F238E27FC236}">
                <a16:creationId xmlns:a16="http://schemas.microsoft.com/office/drawing/2014/main" id="{2ED628C7-8FC8-4F2B-A9DC-D71B661577DC}"/>
              </a:ext>
            </a:extLst>
          </p:cNvPr>
          <p:cNvGrpSpPr>
            <a:grpSpLocks/>
          </p:cNvGrpSpPr>
          <p:nvPr/>
        </p:nvGrpSpPr>
        <p:grpSpPr bwMode="auto">
          <a:xfrm>
            <a:off x="304800" y="1828800"/>
            <a:ext cx="8458200" cy="3870325"/>
            <a:chOff x="192" y="1152"/>
            <a:chExt cx="5328" cy="2438"/>
          </a:xfrm>
        </p:grpSpPr>
        <p:sp>
          <p:nvSpPr>
            <p:cNvPr id="130052" name="Text Box 4">
              <a:extLst>
                <a:ext uri="{FF2B5EF4-FFF2-40B4-BE49-F238E27FC236}">
                  <a16:creationId xmlns:a16="http://schemas.microsoft.com/office/drawing/2014/main" id="{C2FA5E15-889A-4069-9DA6-21EF2F97FD1D}"/>
                </a:ext>
              </a:extLst>
            </p:cNvPr>
            <p:cNvSpPr txBox="1">
              <a:spLocks noChangeArrowheads="1"/>
            </p:cNvSpPr>
            <p:nvPr/>
          </p:nvSpPr>
          <p:spPr bwMode="auto">
            <a:xfrm>
              <a:off x="192" y="3168"/>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a:t>
              </a:r>
              <a:r>
                <a:rPr lang="ru-RU" altLang="ru-RU" sz="2800"/>
                <a:t> Октаэдра.</a:t>
              </a:r>
              <a:r>
                <a:rPr lang="en-US" altLang="ru-RU" sz="2800">
                  <a:cs typeface="Times New Roman" panose="02020603050405020304" pitchFamily="18" charset="0"/>
                </a:rPr>
                <a:t> </a:t>
              </a:r>
              <a:endParaRPr lang="ru-RU" altLang="ru-RU" sz="2800">
                <a:cs typeface="Times New Roman" panose="02020603050405020304" pitchFamily="18" charset="0"/>
              </a:endParaRPr>
            </a:p>
          </p:txBody>
        </p:sp>
        <p:pic>
          <p:nvPicPr>
            <p:cNvPr id="130054" name="Picture 6">
              <a:extLst>
                <a:ext uri="{FF2B5EF4-FFF2-40B4-BE49-F238E27FC236}">
                  <a16:creationId xmlns:a16="http://schemas.microsoft.com/office/drawing/2014/main" id="{C4A401C4-08E7-4406-9DE5-0E9A1C1AA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1152"/>
              <a:ext cx="2995" cy="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a:extLst>
              <a:ext uri="{FF2B5EF4-FFF2-40B4-BE49-F238E27FC236}">
                <a16:creationId xmlns:a16="http://schemas.microsoft.com/office/drawing/2014/main" id="{810A8700-B5B7-4B32-8C6A-4818F0C68244}"/>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0055"/>
                                        </p:tgtEl>
                                        <p:attrNameLst>
                                          <p:attrName>style.visibility</p:attrName>
                                        </p:attrNameLst>
                                      </p:cBhvr>
                                      <p:to>
                                        <p:strVal val="visible"/>
                                      </p:to>
                                    </p:set>
                                    <p:animEffect transition="in" filter="wipe(up)">
                                      <p:cBhvr>
                                        <p:cTn id="7" dur="5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ext Box 3">
            <a:extLst>
              <a:ext uri="{FF2B5EF4-FFF2-40B4-BE49-F238E27FC236}">
                <a16:creationId xmlns:a16="http://schemas.microsoft.com/office/drawing/2014/main" id="{0AEF62F8-E2EF-4725-83E8-5385D06CAE22}"/>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Вершинами какого многогранника являются центры граней икосаэдра?</a:t>
            </a:r>
          </a:p>
        </p:txBody>
      </p:sp>
      <p:pic>
        <p:nvPicPr>
          <p:cNvPr id="121861" name="Picture 5">
            <a:extLst>
              <a:ext uri="{FF2B5EF4-FFF2-40B4-BE49-F238E27FC236}">
                <a16:creationId xmlns:a16="http://schemas.microsoft.com/office/drawing/2014/main" id="{20B46143-1897-4C6A-82A3-D753DD58A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752600"/>
            <a:ext cx="4926013"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1863" name="Group 7">
            <a:extLst>
              <a:ext uri="{FF2B5EF4-FFF2-40B4-BE49-F238E27FC236}">
                <a16:creationId xmlns:a16="http://schemas.microsoft.com/office/drawing/2014/main" id="{51CE927A-14F0-499E-804E-810CF8295E16}"/>
              </a:ext>
            </a:extLst>
          </p:cNvPr>
          <p:cNvGrpSpPr>
            <a:grpSpLocks/>
          </p:cNvGrpSpPr>
          <p:nvPr/>
        </p:nvGrpSpPr>
        <p:grpSpPr bwMode="auto">
          <a:xfrm>
            <a:off x="304800" y="1752600"/>
            <a:ext cx="8458200" cy="4633913"/>
            <a:chOff x="192" y="1104"/>
            <a:chExt cx="5328" cy="2919"/>
          </a:xfrm>
        </p:grpSpPr>
        <p:sp>
          <p:nvSpPr>
            <p:cNvPr id="121860" name="Text Box 4">
              <a:extLst>
                <a:ext uri="{FF2B5EF4-FFF2-40B4-BE49-F238E27FC236}">
                  <a16:creationId xmlns:a16="http://schemas.microsoft.com/office/drawing/2014/main" id="{D6B4D397-E53A-464E-B1AA-9279E66B3378}"/>
                </a:ext>
              </a:extLst>
            </p:cNvPr>
            <p:cNvSpPr txBox="1">
              <a:spLocks noChangeArrowheads="1"/>
            </p:cNvSpPr>
            <p:nvPr/>
          </p:nvSpPr>
          <p:spPr bwMode="auto">
            <a:xfrm>
              <a:off x="192" y="3696"/>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a:t>
              </a:r>
              <a:r>
                <a:rPr lang="ru-RU" altLang="ru-RU" sz="2800"/>
                <a:t> Додекаэдр.</a:t>
              </a:r>
              <a:r>
                <a:rPr lang="en-US" altLang="ru-RU" sz="2800">
                  <a:cs typeface="Times New Roman" panose="02020603050405020304" pitchFamily="18" charset="0"/>
                </a:rPr>
                <a:t> </a:t>
              </a:r>
              <a:endParaRPr lang="ru-RU" altLang="ru-RU" sz="2800">
                <a:cs typeface="Times New Roman" panose="02020603050405020304" pitchFamily="18" charset="0"/>
              </a:endParaRPr>
            </a:p>
          </p:txBody>
        </p:sp>
        <p:pic>
          <p:nvPicPr>
            <p:cNvPr id="121862" name="Picture 6">
              <a:extLst>
                <a:ext uri="{FF2B5EF4-FFF2-40B4-BE49-F238E27FC236}">
                  <a16:creationId xmlns:a16="http://schemas.microsoft.com/office/drawing/2014/main" id="{6D873DD9-C98C-4B53-9181-E1553166E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1104"/>
              <a:ext cx="3103" cy="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a:extLst>
              <a:ext uri="{FF2B5EF4-FFF2-40B4-BE49-F238E27FC236}">
                <a16:creationId xmlns:a16="http://schemas.microsoft.com/office/drawing/2014/main" id="{984ECBEC-C214-4938-BC26-4A5488E86D30}"/>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wipe(up)">
                                      <p:cBhvr>
                                        <p:cTn id="7" dur="5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3">
            <a:extLst>
              <a:ext uri="{FF2B5EF4-FFF2-40B4-BE49-F238E27FC236}">
                <a16:creationId xmlns:a16="http://schemas.microsoft.com/office/drawing/2014/main" id="{19AD19D6-FF43-4A03-B4BB-EEE9E047FB47}"/>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Вершинами какого многогранника являются центры граней додекаэдра?</a:t>
            </a:r>
          </a:p>
        </p:txBody>
      </p:sp>
      <p:pic>
        <p:nvPicPr>
          <p:cNvPr id="123909" name="Picture 5">
            <a:extLst>
              <a:ext uri="{FF2B5EF4-FFF2-40B4-BE49-F238E27FC236}">
                <a16:creationId xmlns:a16="http://schemas.microsoft.com/office/drawing/2014/main" id="{4C8B9A9B-AB97-4018-A269-403BCAED7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05000"/>
            <a:ext cx="4926013"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3911" name="Group 7">
            <a:extLst>
              <a:ext uri="{FF2B5EF4-FFF2-40B4-BE49-F238E27FC236}">
                <a16:creationId xmlns:a16="http://schemas.microsoft.com/office/drawing/2014/main" id="{B925DB34-C993-4169-8829-62A3FC5EC60A}"/>
              </a:ext>
            </a:extLst>
          </p:cNvPr>
          <p:cNvGrpSpPr>
            <a:grpSpLocks/>
          </p:cNvGrpSpPr>
          <p:nvPr/>
        </p:nvGrpSpPr>
        <p:grpSpPr bwMode="auto">
          <a:xfrm>
            <a:off x="304800" y="1905000"/>
            <a:ext cx="8458200" cy="4557713"/>
            <a:chOff x="192" y="1200"/>
            <a:chExt cx="5328" cy="2871"/>
          </a:xfrm>
        </p:grpSpPr>
        <p:sp>
          <p:nvSpPr>
            <p:cNvPr id="123908" name="Text Box 4">
              <a:extLst>
                <a:ext uri="{FF2B5EF4-FFF2-40B4-BE49-F238E27FC236}">
                  <a16:creationId xmlns:a16="http://schemas.microsoft.com/office/drawing/2014/main" id="{0110BCA3-C610-4A03-BF79-97C2E212B540}"/>
                </a:ext>
              </a:extLst>
            </p:cNvPr>
            <p:cNvSpPr txBox="1">
              <a:spLocks noChangeArrowheads="1"/>
            </p:cNvSpPr>
            <p:nvPr/>
          </p:nvSpPr>
          <p:spPr bwMode="auto">
            <a:xfrm>
              <a:off x="192" y="3744"/>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a:t>
              </a:r>
              <a:r>
                <a:rPr lang="ru-RU" altLang="ru-RU" sz="2800"/>
                <a:t> Икосаэдр.</a:t>
              </a:r>
              <a:r>
                <a:rPr lang="en-US" altLang="ru-RU" sz="2800">
                  <a:cs typeface="Times New Roman" panose="02020603050405020304" pitchFamily="18" charset="0"/>
                </a:rPr>
                <a:t> </a:t>
              </a:r>
              <a:endParaRPr lang="ru-RU" altLang="ru-RU" sz="2800">
                <a:cs typeface="Times New Roman" panose="02020603050405020304" pitchFamily="18" charset="0"/>
              </a:endParaRPr>
            </a:p>
          </p:txBody>
        </p:sp>
        <p:pic>
          <p:nvPicPr>
            <p:cNvPr id="123910" name="Picture 6">
              <a:extLst>
                <a:ext uri="{FF2B5EF4-FFF2-40B4-BE49-F238E27FC236}">
                  <a16:creationId xmlns:a16="http://schemas.microsoft.com/office/drawing/2014/main" id="{3D10140D-D9AC-4507-9444-08F2013AB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1200"/>
              <a:ext cx="3103" cy="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a:extLst>
              <a:ext uri="{FF2B5EF4-FFF2-40B4-BE49-F238E27FC236}">
                <a16:creationId xmlns:a16="http://schemas.microsoft.com/office/drawing/2014/main" id="{9EA34DC7-FD20-4F79-9F94-8F021F407AB1}"/>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3911"/>
                                        </p:tgtEl>
                                        <p:attrNameLst>
                                          <p:attrName>style.visibility</p:attrName>
                                        </p:attrNameLst>
                                      </p:cBhvr>
                                      <p:to>
                                        <p:strVal val="visible"/>
                                      </p:to>
                                    </p:set>
                                    <p:animEffect transition="in" filter="wipe(up)">
                                      <p:cBhvr>
                                        <p:cTn id="7" dur="5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454B762-87DA-4879-A973-B118D00360A2}"/>
              </a:ext>
            </a:extLst>
          </p:cNvPr>
          <p:cNvSpPr>
            <a:spLocks noGrp="1" noChangeArrowheads="1"/>
          </p:cNvSpPr>
          <p:nvPr>
            <p:ph type="title"/>
          </p:nvPr>
        </p:nvSpPr>
        <p:spPr>
          <a:xfrm>
            <a:off x="685800" y="0"/>
            <a:ext cx="7772400" cy="609600"/>
          </a:xfrm>
        </p:spPr>
        <p:txBody>
          <a:bodyPr/>
          <a:lstStyle/>
          <a:p>
            <a:r>
              <a:rPr lang="ru-RU" altLang="ru-RU" sz="3600">
                <a:solidFill>
                  <a:srgbClr val="FF3300"/>
                </a:solidFill>
              </a:rPr>
              <a:t>Двойственные многогранники</a:t>
            </a:r>
          </a:p>
        </p:txBody>
      </p:sp>
      <p:sp>
        <p:nvSpPr>
          <p:cNvPr id="112643" name="Text Box 3">
            <a:extLst>
              <a:ext uri="{FF2B5EF4-FFF2-40B4-BE49-F238E27FC236}">
                <a16:creationId xmlns:a16="http://schemas.microsoft.com/office/drawing/2014/main" id="{CAABB830-7CB9-4A2B-9E79-6F2E123A525F}"/>
              </a:ext>
            </a:extLst>
          </p:cNvPr>
          <p:cNvSpPr txBox="1">
            <a:spLocks noChangeArrowheads="1"/>
          </p:cNvSpPr>
          <p:nvPr/>
        </p:nvSpPr>
        <p:spPr bwMode="auto">
          <a:xfrm>
            <a:off x="0" y="4572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ru-RU" altLang="ru-RU" dirty="0"/>
              <a:t>	Два правильных многогранника называются</a:t>
            </a:r>
            <a:r>
              <a:rPr lang="ru-RU" altLang="ru-RU" dirty="0">
                <a:solidFill>
                  <a:schemeClr val="accent1"/>
                </a:solidFill>
              </a:rPr>
              <a:t> </a:t>
            </a:r>
            <a:r>
              <a:rPr lang="ru-RU" altLang="ru-RU" dirty="0">
                <a:solidFill>
                  <a:srgbClr val="FF3300"/>
                </a:solidFill>
              </a:rPr>
              <a:t>двойственными</a:t>
            </a:r>
            <a:r>
              <a:rPr lang="ru-RU" altLang="ru-RU" dirty="0"/>
              <a:t>, если центры граней одного из них являются вершинами другого.</a:t>
            </a:r>
          </a:p>
        </p:txBody>
      </p:sp>
      <p:pic>
        <p:nvPicPr>
          <p:cNvPr id="112644" name="Picture 4">
            <a:extLst>
              <a:ext uri="{FF2B5EF4-FFF2-40B4-BE49-F238E27FC236}">
                <a16:creationId xmlns:a16="http://schemas.microsoft.com/office/drawing/2014/main" id="{5CE2619C-E36A-4045-900B-6F4BC2092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3163"/>
            <a:ext cx="9144000" cy="4414837"/>
          </a:xfrm>
          <a:prstGeom prst="rect">
            <a:avLst/>
          </a:prstGeom>
          <a:noFill/>
          <a:extLst>
            <a:ext uri="{909E8E84-426E-40DD-AFC4-6F175D3DCCD1}">
              <a14:hiddenFill xmlns:a14="http://schemas.microsoft.com/office/drawing/2010/main">
                <a:solidFill>
                  <a:srgbClr val="FFFFFF"/>
                </a:solidFill>
              </a14:hiddenFill>
            </a:ext>
          </a:extLst>
        </p:spPr>
      </p:pic>
      <p:sp>
        <p:nvSpPr>
          <p:cNvPr id="112645" name="Text Box 5">
            <a:extLst>
              <a:ext uri="{FF2B5EF4-FFF2-40B4-BE49-F238E27FC236}">
                <a16:creationId xmlns:a16="http://schemas.microsoft.com/office/drawing/2014/main" id="{45F76EDA-F7B5-44D8-8747-D3819AE9E897}"/>
              </a:ext>
            </a:extLst>
          </p:cNvPr>
          <p:cNvSpPr txBox="1">
            <a:spLocks noChangeArrowheads="1"/>
          </p:cNvSpPr>
          <p:nvPr/>
        </p:nvSpPr>
        <p:spPr bwMode="auto">
          <a:xfrm>
            <a:off x="0" y="12954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ru-RU" altLang="ru-RU" dirty="0"/>
              <a:t>	Куб и октаэдр являются взаимно двойственными многогранниками. Центры граней куба являются вершинами октаэдра.</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a:extLst>
              <a:ext uri="{FF2B5EF4-FFF2-40B4-BE49-F238E27FC236}">
                <a16:creationId xmlns:a16="http://schemas.microsoft.com/office/drawing/2014/main" id="{D509E3EF-01EA-43BD-BD62-12ED470C3673}"/>
              </a:ext>
            </a:extLst>
          </p:cNvPr>
          <p:cNvSpPr txBox="1">
            <a:spLocks noChangeArrowheads="1"/>
          </p:cNvSpPr>
          <p:nvPr/>
        </p:nvSpPr>
        <p:spPr bwMode="auto">
          <a:xfrm>
            <a:off x="304800" y="8382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Ребро куба равно 1. Найдите ребро двойственного октаэдра.</a:t>
            </a:r>
          </a:p>
        </p:txBody>
      </p:sp>
      <p:grpSp>
        <p:nvGrpSpPr>
          <p:cNvPr id="64520" name="Group 8">
            <a:extLst>
              <a:ext uri="{FF2B5EF4-FFF2-40B4-BE49-F238E27FC236}">
                <a16:creationId xmlns:a16="http://schemas.microsoft.com/office/drawing/2014/main" id="{73E45911-0512-4E43-8AB9-2939F2BFE35E}"/>
              </a:ext>
            </a:extLst>
          </p:cNvPr>
          <p:cNvGrpSpPr>
            <a:grpSpLocks/>
          </p:cNvGrpSpPr>
          <p:nvPr/>
        </p:nvGrpSpPr>
        <p:grpSpPr bwMode="auto">
          <a:xfrm>
            <a:off x="381000" y="5029200"/>
            <a:ext cx="8458200" cy="787400"/>
            <a:chOff x="240" y="3168"/>
            <a:chExt cx="5328" cy="496"/>
          </a:xfrm>
        </p:grpSpPr>
        <p:sp>
          <p:nvSpPr>
            <p:cNvPr id="64517" name="Text Box 5">
              <a:extLst>
                <a:ext uri="{FF2B5EF4-FFF2-40B4-BE49-F238E27FC236}">
                  <a16:creationId xmlns:a16="http://schemas.microsoft.com/office/drawing/2014/main" id="{3D3BCCBA-124E-4437-81FF-6407FF8B5239}"/>
                </a:ext>
              </a:extLst>
            </p:cNvPr>
            <p:cNvSpPr txBox="1">
              <a:spLocks noChangeArrowheads="1"/>
            </p:cNvSpPr>
            <p:nvPr/>
          </p:nvSpPr>
          <p:spPr bwMode="auto">
            <a:xfrm>
              <a:off x="240" y="3216"/>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a:t>
              </a:r>
              <a:endParaRPr lang="ru-RU" altLang="ru-RU" sz="2800">
                <a:solidFill>
                  <a:schemeClr val="accent1"/>
                </a:solidFill>
              </a:endParaRPr>
            </a:p>
          </p:txBody>
        </p:sp>
        <mc:AlternateContent xmlns:mc="http://schemas.openxmlformats.org/markup-compatibility/2006" xmlns:a14="http://schemas.microsoft.com/office/drawing/2010/main">
          <mc:Choice Requires="a14">
            <p:sp>
              <p:nvSpPr>
                <p:cNvPr id="64518" name="Object 6">
                  <a:extLst>
                    <a:ext uri="{FF2B5EF4-FFF2-40B4-BE49-F238E27FC236}">
                      <a16:creationId xmlns:a16="http://schemas.microsoft.com/office/drawing/2014/main" id="{BAE42B2B-DCF7-42AD-831D-C1473F30F9F6}"/>
                    </a:ext>
                  </a:extLst>
                </p:cNvPr>
                <p:cNvSpPr txBox="1"/>
                <p:nvPr/>
              </p:nvSpPr>
              <p:spPr bwMode="auto">
                <a:xfrm>
                  <a:off x="960" y="3168"/>
                  <a:ext cx="344" cy="496"/>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ru-RU" i="1">
                                <a:solidFill>
                                  <a:srgbClr val="000000"/>
                                </a:solidFill>
                                <a:latin typeface="Cambria Math" panose="02040503050406030204" pitchFamily="18" charset="0"/>
                              </a:rPr>
                            </m:ctrlPr>
                          </m:fPr>
                          <m:num>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2</m:t>
                                </m:r>
                              </m:e>
                            </m:rad>
                          </m:num>
                          <m:den>
                            <m:r>
                              <a:rPr lang="ru-RU" i="1">
                                <a:solidFill>
                                  <a:srgbClr val="000000"/>
                                </a:solidFill>
                                <a:latin typeface="Cambria Math" panose="02040503050406030204" pitchFamily="18" charset="0"/>
                              </a:rPr>
                              <m:t>2</m:t>
                            </m:r>
                          </m:den>
                        </m:f>
                        <m:r>
                          <a:rPr lang="ru-RU" i="1">
                            <a:solidFill>
                              <a:srgbClr val="000000"/>
                            </a:solidFill>
                            <a:latin typeface="Cambria Math" panose="02040503050406030204" pitchFamily="18" charset="0"/>
                          </a:rPr>
                          <m:t>.</m:t>
                        </m:r>
                      </m:oMath>
                    </m:oMathPara>
                  </a14:m>
                  <a:endParaRPr lang="ru-RU"/>
                </a:p>
              </p:txBody>
            </p:sp>
          </mc:Choice>
          <mc:Fallback xmlns="">
            <p:sp>
              <p:nvSpPr>
                <p:cNvPr id="64518" name="Object 6">
                  <a:extLst>
                    <a:ext uri="{FF2B5EF4-FFF2-40B4-BE49-F238E27FC236}">
                      <a16:creationId xmlns:a16="http://schemas.microsoft.com/office/drawing/2014/main" id="{BAE42B2B-DCF7-42AD-831D-C1473F30F9F6}"/>
                    </a:ext>
                  </a:extLst>
                </p:cNvPr>
                <p:cNvSpPr txBox="1">
                  <a:spLocks noRot="1" noChangeAspect="1" noMove="1" noResize="1" noEditPoints="1" noAdjustHandles="1" noChangeArrowheads="1" noChangeShapeType="1" noTextEdit="1"/>
                </p:cNvSpPr>
                <p:nvPr/>
              </p:nvSpPr>
              <p:spPr bwMode="auto">
                <a:xfrm>
                  <a:off x="960" y="3168"/>
                  <a:ext cx="344" cy="496"/>
                </a:xfrm>
                <a:prstGeom prst="rect">
                  <a:avLst/>
                </a:prstGeom>
                <a:blipFill>
                  <a:blip r:embed="rId3"/>
                  <a:stretch>
                    <a:fillRect/>
                  </a:stretch>
                </a:blipFill>
                <a:ln>
                  <a:noFill/>
                </a:ln>
                <a:effectLst/>
              </p:spPr>
              <p:txBody>
                <a:bodyPr/>
                <a:lstStyle/>
                <a:p>
                  <a:r>
                    <a:rPr lang="ru-RU">
                      <a:noFill/>
                    </a:rPr>
                    <a:t> </a:t>
                  </a:r>
                </a:p>
              </p:txBody>
            </p:sp>
          </mc:Fallback>
        </mc:AlternateContent>
      </p:grpSp>
      <p:pic>
        <p:nvPicPr>
          <p:cNvPr id="64519" name="Picture 7">
            <a:extLst>
              <a:ext uri="{FF2B5EF4-FFF2-40B4-BE49-F238E27FC236}">
                <a16:creationId xmlns:a16="http://schemas.microsoft.com/office/drawing/2014/main" id="{759CB7E3-E26B-4580-95A0-AF6B2CE99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8800"/>
            <a:ext cx="6629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4FB0986-ACFC-4A50-95E7-A449EEB7B476}"/>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4520"/>
                                        </p:tgtEl>
                                        <p:attrNameLst>
                                          <p:attrName>style.visibility</p:attrName>
                                        </p:attrNameLst>
                                      </p:cBhvr>
                                      <p:to>
                                        <p:strVal val="visible"/>
                                      </p:to>
                                    </p:set>
                                    <p:animEffect transition="in" filter="wipe(up)">
                                      <p:cBhvr>
                                        <p:cTn id="7" dur="500"/>
                                        <p:tgtEl>
                                          <p:spTgt spid="6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068917B-9B15-4A06-8A1D-913F8797A6D8}"/>
              </a:ext>
            </a:extLst>
          </p:cNvPr>
          <p:cNvSpPr>
            <a:spLocks noGrp="1" noChangeArrowheads="1"/>
          </p:cNvSpPr>
          <p:nvPr>
            <p:ph type="title"/>
          </p:nvPr>
        </p:nvSpPr>
        <p:spPr>
          <a:xfrm>
            <a:off x="685800" y="0"/>
            <a:ext cx="7772400" cy="609600"/>
          </a:xfrm>
        </p:spPr>
        <p:txBody>
          <a:bodyPr/>
          <a:lstStyle/>
          <a:p>
            <a:r>
              <a:rPr lang="ru-RU" altLang="ru-RU" sz="3600">
                <a:solidFill>
                  <a:srgbClr val="FF3300"/>
                </a:solidFill>
              </a:rPr>
              <a:t>Октаэдр и куб</a:t>
            </a:r>
          </a:p>
        </p:txBody>
      </p:sp>
      <p:sp>
        <p:nvSpPr>
          <p:cNvPr id="65539" name="Text Box 3">
            <a:extLst>
              <a:ext uri="{FF2B5EF4-FFF2-40B4-BE49-F238E27FC236}">
                <a16:creationId xmlns:a16="http://schemas.microsoft.com/office/drawing/2014/main" id="{54C74665-3893-48AA-B365-55B24229D44E}"/>
              </a:ext>
            </a:extLst>
          </p:cNvPr>
          <p:cNvSpPr txBox="1">
            <a:spLocks noChangeArrowheads="1"/>
          </p:cNvSpPr>
          <p:nvPr/>
        </p:nvSpPr>
        <p:spPr bwMode="auto">
          <a:xfrm>
            <a:off x="0" y="6858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altLang="ru-RU" sz="2800"/>
              <a:t>Центры граней октаэдра являются вершинами куба.</a:t>
            </a:r>
          </a:p>
        </p:txBody>
      </p:sp>
      <p:pic>
        <p:nvPicPr>
          <p:cNvPr id="65540" name="Picture 4">
            <a:extLst>
              <a:ext uri="{FF2B5EF4-FFF2-40B4-BE49-F238E27FC236}">
                <a16:creationId xmlns:a16="http://schemas.microsoft.com/office/drawing/2014/main" id="{F9A5836E-D9D9-412D-91C3-D012257B1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4613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3">
            <a:extLst>
              <a:ext uri="{FF2B5EF4-FFF2-40B4-BE49-F238E27FC236}">
                <a16:creationId xmlns:a16="http://schemas.microsoft.com/office/drawing/2014/main" id="{18D05186-698F-487B-A271-E6E25F4F57C6}"/>
              </a:ext>
            </a:extLst>
          </p:cNvPr>
          <p:cNvSpPr txBox="1">
            <a:spLocks noChangeArrowheads="1"/>
          </p:cNvSpPr>
          <p:nvPr/>
        </p:nvSpPr>
        <p:spPr bwMode="auto">
          <a:xfrm>
            <a:off x="304800" y="8382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Ребро октаэдра равно 1. Найдите ребро двойственного куба.</a:t>
            </a:r>
          </a:p>
        </p:txBody>
      </p:sp>
      <mc:AlternateContent xmlns:mc="http://schemas.openxmlformats.org/markup-compatibility/2006" xmlns:a14="http://schemas.microsoft.com/office/drawing/2010/main">
        <mc:Choice Requires="a14">
          <p:sp>
            <p:nvSpPr>
              <p:cNvPr id="66565" name="Text Box 5">
                <a:extLst>
                  <a:ext uri="{FF2B5EF4-FFF2-40B4-BE49-F238E27FC236}">
                    <a16:creationId xmlns:a16="http://schemas.microsoft.com/office/drawing/2014/main" id="{83F5ED01-6B51-47B7-9E28-3E019EE61AAD}"/>
                  </a:ext>
                </a:extLst>
              </p:cNvPr>
              <p:cNvSpPr txBox="1">
                <a:spLocks noChangeArrowheads="1"/>
              </p:cNvSpPr>
              <p:nvPr/>
            </p:nvSpPr>
            <p:spPr bwMode="auto">
              <a:xfrm>
                <a:off x="381000" y="5351463"/>
                <a:ext cx="8458200" cy="78098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r>
                  <a:rPr lang="ru-RU" altLang="ru-RU" sz="2800" dirty="0">
                    <a:solidFill>
                      <a:srgbClr val="FF3300"/>
                    </a:solidFill>
                  </a:rPr>
                  <a:t>Ответ: </a:t>
                </a:r>
                <a14:m>
                  <m:oMath xmlns:m="http://schemas.openxmlformats.org/officeDocument/2006/math">
                    <m:f>
                      <m:fPr>
                        <m:ctrlPr>
                          <a:rPr lang="ru-RU" sz="2800" i="1" smtClean="0">
                            <a:solidFill>
                              <a:srgbClr val="000000"/>
                            </a:solidFill>
                            <a:latin typeface="Cambria Math" panose="02040503050406030204" pitchFamily="18" charset="0"/>
                          </a:rPr>
                        </m:ctrlPr>
                      </m:fPr>
                      <m:num>
                        <m:rad>
                          <m:radPr>
                            <m:degHide m:val="on"/>
                            <m:ctrlPr>
                              <a:rPr lang="ru-RU" sz="2800" i="1">
                                <a:solidFill>
                                  <a:srgbClr val="000000"/>
                                </a:solidFill>
                                <a:latin typeface="Cambria Math" panose="02040503050406030204" pitchFamily="18" charset="0"/>
                              </a:rPr>
                            </m:ctrlPr>
                          </m:radPr>
                          <m:deg/>
                          <m:e>
                            <m:r>
                              <a:rPr lang="ru-RU" sz="2800" i="1">
                                <a:solidFill>
                                  <a:srgbClr val="000000"/>
                                </a:solidFill>
                                <a:latin typeface="Cambria Math" panose="02040503050406030204" pitchFamily="18" charset="0"/>
                              </a:rPr>
                              <m:t>2</m:t>
                            </m:r>
                          </m:e>
                        </m:rad>
                      </m:num>
                      <m:den>
                        <m:r>
                          <a:rPr lang="ru-RU" sz="2800" i="1">
                            <a:solidFill>
                              <a:srgbClr val="000000"/>
                            </a:solidFill>
                            <a:latin typeface="Cambria Math" panose="02040503050406030204" pitchFamily="18" charset="0"/>
                          </a:rPr>
                          <m:t>3</m:t>
                        </m:r>
                      </m:den>
                    </m:f>
                    <m:r>
                      <a:rPr lang="ru-RU" sz="2800" i="1">
                        <a:solidFill>
                          <a:srgbClr val="000000"/>
                        </a:solidFill>
                        <a:latin typeface="Cambria Math" panose="02040503050406030204" pitchFamily="18" charset="0"/>
                      </a:rPr>
                      <m:t>.</m:t>
                    </m:r>
                  </m:oMath>
                </a14:m>
                <a:endParaRPr lang="ru-RU" altLang="ru-RU" sz="2800" dirty="0">
                  <a:solidFill>
                    <a:schemeClr val="accent1"/>
                  </a:solidFill>
                </a:endParaRPr>
              </a:p>
            </p:txBody>
          </p:sp>
        </mc:Choice>
        <mc:Fallback xmlns="">
          <p:sp>
            <p:nvSpPr>
              <p:cNvPr id="66565" name="Text Box 5">
                <a:extLst>
                  <a:ext uri="{FF2B5EF4-FFF2-40B4-BE49-F238E27FC236}">
                    <a16:creationId xmlns:a16="http://schemas.microsoft.com/office/drawing/2014/main" id="{83F5ED01-6B51-47B7-9E28-3E019EE61AAD}"/>
                  </a:ext>
                </a:extLst>
              </p:cNvPr>
              <p:cNvSpPr txBox="1">
                <a:spLocks noRot="1" noChangeAspect="1" noMove="1" noResize="1" noEditPoints="1" noAdjustHandles="1" noChangeArrowheads="1" noChangeShapeType="1" noTextEdit="1"/>
              </p:cNvSpPr>
              <p:nvPr/>
            </p:nvSpPr>
            <p:spPr bwMode="auto">
              <a:xfrm>
                <a:off x="381000" y="5351463"/>
                <a:ext cx="8458200" cy="780983"/>
              </a:xfrm>
              <a:prstGeom prst="rect">
                <a:avLst/>
              </a:prstGeom>
              <a:blipFill>
                <a:blip r:embed="rId3"/>
                <a:stretch>
                  <a:fillRect l="-1514" b="-85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66567" name="Picture 7">
            <a:extLst>
              <a:ext uri="{FF2B5EF4-FFF2-40B4-BE49-F238E27FC236}">
                <a16:creationId xmlns:a16="http://schemas.microsoft.com/office/drawing/2014/main" id="{CA1EB1DB-1909-4872-A383-E8DFDE6D8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837531"/>
            <a:ext cx="6858000" cy="3460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51EB11-8CD4-418C-8C9D-DD2BF563E8B4}"/>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wipe(up)">
                                      <p:cBhvr>
                                        <p:cTn id="7" dur="500"/>
                                        <p:tgtEl>
                                          <p:spTgt spid="66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30C3EA9-0B9A-4E8B-B448-DFD32484C8D2}"/>
              </a:ext>
            </a:extLst>
          </p:cNvPr>
          <p:cNvSpPr>
            <a:spLocks noGrp="1" noChangeArrowheads="1"/>
          </p:cNvSpPr>
          <p:nvPr>
            <p:ph type="title"/>
          </p:nvPr>
        </p:nvSpPr>
        <p:spPr>
          <a:xfrm>
            <a:off x="685800" y="0"/>
            <a:ext cx="7772400" cy="609600"/>
          </a:xfrm>
        </p:spPr>
        <p:txBody>
          <a:bodyPr/>
          <a:lstStyle/>
          <a:p>
            <a:r>
              <a:rPr lang="ru-RU" altLang="ru-RU" sz="3600">
                <a:solidFill>
                  <a:srgbClr val="FF3300"/>
                </a:solidFill>
              </a:rPr>
              <a:t>Тетраэдр и тетраэдр</a:t>
            </a:r>
          </a:p>
        </p:txBody>
      </p:sp>
      <p:sp>
        <p:nvSpPr>
          <p:cNvPr id="67587" name="Text Box 3">
            <a:extLst>
              <a:ext uri="{FF2B5EF4-FFF2-40B4-BE49-F238E27FC236}">
                <a16:creationId xmlns:a16="http://schemas.microsoft.com/office/drawing/2014/main" id="{01B95C61-05E8-4B9D-B014-C4E32CEFC1AB}"/>
              </a:ext>
            </a:extLst>
          </p:cNvPr>
          <p:cNvSpPr txBox="1">
            <a:spLocks noChangeArrowheads="1"/>
          </p:cNvSpPr>
          <p:nvPr/>
        </p:nvSpPr>
        <p:spPr bwMode="auto">
          <a:xfrm>
            <a:off x="0" y="6858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ru-RU" altLang="ru-RU" sz="2800" dirty="0"/>
              <a:t>	Тетраэдр двойственен сам себе. Центры его граней являются вершинами тетраэдра.</a:t>
            </a:r>
          </a:p>
        </p:txBody>
      </p:sp>
      <p:pic>
        <p:nvPicPr>
          <p:cNvPr id="67588" name="Picture 4">
            <a:extLst>
              <a:ext uri="{FF2B5EF4-FFF2-40B4-BE49-F238E27FC236}">
                <a16:creationId xmlns:a16="http://schemas.microsoft.com/office/drawing/2014/main" id="{6121FE4D-6EA9-48D8-8E67-D5409BA87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0300"/>
            <a:ext cx="9144000" cy="4457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7373830-7D07-49FF-959E-88885F500CB1}"/>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ТЕТРАЭДР</a:t>
            </a:r>
          </a:p>
        </p:txBody>
      </p:sp>
      <p:sp>
        <p:nvSpPr>
          <p:cNvPr id="57350" name="Text Box 6">
            <a:extLst>
              <a:ext uri="{FF2B5EF4-FFF2-40B4-BE49-F238E27FC236}">
                <a16:creationId xmlns:a16="http://schemas.microsoft.com/office/drawing/2014/main" id="{2F3FF1E0-60A2-4D3D-B711-314E6EC7A858}"/>
              </a:ext>
            </a:extLst>
          </p:cNvPr>
          <p:cNvSpPr txBox="1">
            <a:spLocks noChangeArrowheads="1"/>
          </p:cNvSpPr>
          <p:nvPr/>
        </p:nvSpPr>
        <p:spPr bwMode="auto">
          <a:xfrm>
            <a:off x="152400" y="381000"/>
            <a:ext cx="8991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Наиболее простым правильным многогранником является треугольная пирамида, грани которой правильные треугольники. В каждой ее вершине сходится по три грани. Имея всего четыре грани, этот многогранник называется также</a:t>
            </a:r>
            <a:r>
              <a:rPr lang="ru-RU" altLang="ru-RU" dirty="0">
                <a:solidFill>
                  <a:schemeClr val="accent1"/>
                </a:solidFill>
                <a:cs typeface="Times New Roman" panose="02020603050405020304" pitchFamily="18" charset="0"/>
              </a:rPr>
              <a:t> </a:t>
            </a:r>
            <a:r>
              <a:rPr lang="ru-RU" altLang="ru-RU" dirty="0">
                <a:solidFill>
                  <a:srgbClr val="FF3300"/>
                </a:solidFill>
                <a:cs typeface="Times New Roman" panose="02020603050405020304" pitchFamily="18" charset="0"/>
              </a:rPr>
              <a:t>тетраэдром</a:t>
            </a:r>
            <a:r>
              <a:rPr lang="ru-RU" altLang="ru-RU" dirty="0">
                <a:cs typeface="Times New Roman" panose="02020603050405020304" pitchFamily="18" charset="0"/>
              </a:rPr>
              <a:t>, что в переводе с греческого языка означает четырехгранник.</a:t>
            </a:r>
            <a:endParaRPr lang="ru-RU" altLang="ru-RU" dirty="0"/>
          </a:p>
        </p:txBody>
      </p:sp>
      <p:pic>
        <p:nvPicPr>
          <p:cNvPr id="57352" name="Picture 8">
            <a:extLst>
              <a:ext uri="{FF2B5EF4-FFF2-40B4-BE49-F238E27FC236}">
                <a16:creationId xmlns:a16="http://schemas.microsoft.com/office/drawing/2014/main" id="{BC0BB19C-BE13-4336-BB3B-523C6E07B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86800" cy="434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a:extLst>
              <a:ext uri="{FF2B5EF4-FFF2-40B4-BE49-F238E27FC236}">
                <a16:creationId xmlns:a16="http://schemas.microsoft.com/office/drawing/2014/main" id="{DBBD2B7C-9434-482E-87BB-686643630B3F}"/>
              </a:ext>
            </a:extLst>
          </p:cNvPr>
          <p:cNvSpPr txBox="1">
            <a:spLocks noChangeArrowheads="1"/>
          </p:cNvSpPr>
          <p:nvPr/>
        </p:nvSpPr>
        <p:spPr bwMode="auto">
          <a:xfrm>
            <a:off x="304800" y="8382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Ребро тетраэдра равно 1. Найдите ребро двойственного тетраэдра.</a:t>
            </a:r>
          </a:p>
        </p:txBody>
      </p:sp>
      <p:sp>
        <p:nvSpPr>
          <p:cNvPr id="68613" name="Text Box 5">
            <a:extLst>
              <a:ext uri="{FF2B5EF4-FFF2-40B4-BE49-F238E27FC236}">
                <a16:creationId xmlns:a16="http://schemas.microsoft.com/office/drawing/2014/main" id="{FE1EA219-E1AC-4372-B611-BE4AECA28420}"/>
              </a:ext>
            </a:extLst>
          </p:cNvPr>
          <p:cNvSpPr txBox="1">
            <a:spLocks noChangeArrowheads="1"/>
          </p:cNvSpPr>
          <p:nvPr/>
        </p:nvSpPr>
        <p:spPr bwMode="auto">
          <a:xfrm>
            <a:off x="381000" y="51054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a:t>
            </a:r>
            <a:endParaRPr lang="ru-RU" altLang="ru-RU" sz="2800">
              <a:solidFill>
                <a:schemeClr val="accent1"/>
              </a:solidFill>
            </a:endParaRPr>
          </a:p>
        </p:txBody>
      </p:sp>
      <mc:AlternateContent xmlns:mc="http://schemas.openxmlformats.org/markup-compatibility/2006" xmlns:a14="http://schemas.microsoft.com/office/drawing/2010/main">
        <mc:Choice Requires="a14">
          <p:sp>
            <p:nvSpPr>
              <p:cNvPr id="68614" name="Object 6">
                <a:extLst>
                  <a:ext uri="{FF2B5EF4-FFF2-40B4-BE49-F238E27FC236}">
                    <a16:creationId xmlns:a16="http://schemas.microsoft.com/office/drawing/2014/main" id="{CC0F7C01-05F2-4E36-9E5A-B1B1007FFFB3}"/>
                  </a:ext>
                </a:extLst>
              </p:cNvPr>
              <p:cNvSpPr txBox="1"/>
              <p:nvPr/>
            </p:nvSpPr>
            <p:spPr bwMode="auto">
              <a:xfrm>
                <a:off x="1612900" y="5003800"/>
                <a:ext cx="292100" cy="736600"/>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f>
                        <m:fPr>
                          <m:ctrlPr>
                            <a:rPr lang="ru-RU" i="1">
                              <a:solidFill>
                                <a:srgbClr val="000000"/>
                              </a:solidFill>
                              <a:latin typeface="Cambria Math" panose="02040503050406030204" pitchFamily="18" charset="0"/>
                            </a:rPr>
                          </m:ctrlPr>
                        </m:fPr>
                        <m:num>
                          <m:r>
                            <a:rPr lang="ru-RU" i="1">
                              <a:solidFill>
                                <a:srgbClr val="000000"/>
                              </a:solidFill>
                              <a:latin typeface="Cambria Math" panose="02040503050406030204" pitchFamily="18" charset="0"/>
                            </a:rPr>
                            <m:t>1</m:t>
                          </m:r>
                        </m:num>
                        <m:den>
                          <m:r>
                            <a:rPr lang="ru-RU" i="1">
                              <a:solidFill>
                                <a:srgbClr val="000000"/>
                              </a:solidFill>
                              <a:latin typeface="Cambria Math" panose="02040503050406030204" pitchFamily="18" charset="0"/>
                            </a:rPr>
                            <m:t>3</m:t>
                          </m:r>
                        </m:den>
                      </m:f>
                      <m:r>
                        <a:rPr lang="ru-RU" i="1">
                          <a:solidFill>
                            <a:srgbClr val="000000"/>
                          </a:solidFill>
                          <a:latin typeface="Cambria Math" panose="02040503050406030204" pitchFamily="18" charset="0"/>
                        </a:rPr>
                        <m:t>.</m:t>
                      </m:r>
                    </m:oMath>
                  </m:oMathPara>
                </a14:m>
                <a:endParaRPr lang="ru-RU"/>
              </a:p>
            </p:txBody>
          </p:sp>
        </mc:Choice>
        <mc:Fallback xmlns="">
          <p:sp>
            <p:nvSpPr>
              <p:cNvPr id="68614" name="Object 6">
                <a:extLst>
                  <a:ext uri="{FF2B5EF4-FFF2-40B4-BE49-F238E27FC236}">
                    <a16:creationId xmlns:a16="http://schemas.microsoft.com/office/drawing/2014/main" id="{CC0F7C01-05F2-4E36-9E5A-B1B1007FFFB3}"/>
                  </a:ext>
                </a:extLst>
              </p:cNvPr>
              <p:cNvSpPr txBox="1">
                <a:spLocks noRot="1" noChangeAspect="1" noMove="1" noResize="1" noEditPoints="1" noAdjustHandles="1" noChangeArrowheads="1" noChangeShapeType="1" noTextEdit="1"/>
              </p:cNvSpPr>
              <p:nvPr/>
            </p:nvSpPr>
            <p:spPr bwMode="auto">
              <a:xfrm>
                <a:off x="1612900" y="5003800"/>
                <a:ext cx="292100" cy="736600"/>
              </a:xfrm>
              <a:prstGeom prst="rect">
                <a:avLst/>
              </a:prstGeom>
              <a:blipFill>
                <a:blip r:embed="rId3"/>
                <a:stretch>
                  <a:fillRect r="-2083"/>
                </a:stretch>
              </a:blipFill>
              <a:ln>
                <a:noFill/>
              </a:ln>
              <a:effectLst/>
            </p:spPr>
            <p:txBody>
              <a:bodyPr/>
              <a:lstStyle/>
              <a:p>
                <a:r>
                  <a:rPr lang="ru-RU">
                    <a:noFill/>
                  </a:rPr>
                  <a:t> </a:t>
                </a:r>
              </a:p>
            </p:txBody>
          </p:sp>
        </mc:Fallback>
      </mc:AlternateContent>
      <p:pic>
        <p:nvPicPr>
          <p:cNvPr id="68615" name="Picture 7">
            <a:extLst>
              <a:ext uri="{FF2B5EF4-FFF2-40B4-BE49-F238E27FC236}">
                <a16:creationId xmlns:a16="http://schemas.microsoft.com/office/drawing/2014/main" id="{523BC999-0E20-482A-857B-0190AE9E8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057400"/>
            <a:ext cx="6172200" cy="30083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825638C-2A08-4754-97B4-46747C7005ED}"/>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wipe(left)">
                                      <p:cBhvr>
                                        <p:cTn id="7" dur="500"/>
                                        <p:tgtEl>
                                          <p:spTgt spid="68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F0BBB37-7707-4477-B640-975BBB21C096}"/>
              </a:ext>
            </a:extLst>
          </p:cNvPr>
          <p:cNvSpPr>
            <a:spLocks noGrp="1" noChangeArrowheads="1"/>
          </p:cNvSpPr>
          <p:nvPr>
            <p:ph type="title"/>
          </p:nvPr>
        </p:nvSpPr>
        <p:spPr>
          <a:xfrm>
            <a:off x="685800" y="0"/>
            <a:ext cx="7772400" cy="609600"/>
          </a:xfrm>
        </p:spPr>
        <p:txBody>
          <a:bodyPr/>
          <a:lstStyle/>
          <a:p>
            <a:r>
              <a:rPr lang="ru-RU" altLang="ru-RU" sz="3600">
                <a:solidFill>
                  <a:srgbClr val="FF3300"/>
                </a:solidFill>
              </a:rPr>
              <a:t>Икосаэдр и додекаэдр</a:t>
            </a:r>
          </a:p>
        </p:txBody>
      </p:sp>
      <p:sp>
        <p:nvSpPr>
          <p:cNvPr id="69635" name="Text Box 3">
            <a:extLst>
              <a:ext uri="{FF2B5EF4-FFF2-40B4-BE49-F238E27FC236}">
                <a16:creationId xmlns:a16="http://schemas.microsoft.com/office/drawing/2014/main" id="{3316B52A-1D24-4DB5-AF3A-43F93F5729C9}"/>
              </a:ext>
            </a:extLst>
          </p:cNvPr>
          <p:cNvSpPr txBox="1">
            <a:spLocks noChangeArrowheads="1"/>
          </p:cNvSpPr>
          <p:nvPr/>
        </p:nvSpPr>
        <p:spPr bwMode="auto">
          <a:xfrm>
            <a:off x="0" y="6858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ru-RU" altLang="ru-RU" sz="2800" dirty="0"/>
              <a:t>	Икосаэдр и додекаэдр являются взаимно двойственными многогранниками. Центры граней икосаэдра являются вершинами додекаэдра.</a:t>
            </a:r>
          </a:p>
        </p:txBody>
      </p:sp>
      <p:pic>
        <p:nvPicPr>
          <p:cNvPr id="69636" name="Picture 4">
            <a:extLst>
              <a:ext uri="{FF2B5EF4-FFF2-40B4-BE49-F238E27FC236}">
                <a16:creationId xmlns:a16="http://schemas.microsoft.com/office/drawing/2014/main" id="{25C8C7C5-481F-4136-99DB-FC11FA22D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60588"/>
            <a:ext cx="8382000" cy="469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3">
            <a:extLst>
              <a:ext uri="{FF2B5EF4-FFF2-40B4-BE49-F238E27FC236}">
                <a16:creationId xmlns:a16="http://schemas.microsoft.com/office/drawing/2014/main" id="{A71CA4E5-F9A5-4BAF-AFA2-0D2469D6DD94}"/>
              </a:ext>
            </a:extLst>
          </p:cNvPr>
          <p:cNvSpPr txBox="1">
            <a:spLocks noChangeArrowheads="1"/>
          </p:cNvSpPr>
          <p:nvPr/>
        </p:nvSpPr>
        <p:spPr bwMode="auto">
          <a:xfrm>
            <a:off x="304800" y="8382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Ребро икосаэдра равно 1. Найдите ребро двойственного додекаэдра.</a:t>
            </a:r>
          </a:p>
        </p:txBody>
      </p:sp>
      <p:grpSp>
        <p:nvGrpSpPr>
          <p:cNvPr id="70664" name="Group 8">
            <a:extLst>
              <a:ext uri="{FF2B5EF4-FFF2-40B4-BE49-F238E27FC236}">
                <a16:creationId xmlns:a16="http://schemas.microsoft.com/office/drawing/2014/main" id="{931E2252-7110-456B-ADD0-D4276AAF470F}"/>
              </a:ext>
            </a:extLst>
          </p:cNvPr>
          <p:cNvGrpSpPr>
            <a:grpSpLocks/>
          </p:cNvGrpSpPr>
          <p:nvPr/>
        </p:nvGrpSpPr>
        <p:grpSpPr bwMode="auto">
          <a:xfrm>
            <a:off x="395288" y="5734050"/>
            <a:ext cx="8458200" cy="800100"/>
            <a:chOff x="249" y="3612"/>
            <a:chExt cx="5328" cy="504"/>
          </a:xfrm>
        </p:grpSpPr>
        <p:sp>
          <p:nvSpPr>
            <p:cNvPr id="70661" name="Text Box 5">
              <a:extLst>
                <a:ext uri="{FF2B5EF4-FFF2-40B4-BE49-F238E27FC236}">
                  <a16:creationId xmlns:a16="http://schemas.microsoft.com/office/drawing/2014/main" id="{634527BC-E22D-4A71-ADDF-ED1A98FABCD6}"/>
                </a:ext>
              </a:extLst>
            </p:cNvPr>
            <p:cNvSpPr txBox="1">
              <a:spLocks noChangeArrowheads="1"/>
            </p:cNvSpPr>
            <p:nvPr/>
          </p:nvSpPr>
          <p:spPr bwMode="auto">
            <a:xfrm>
              <a:off x="249" y="3696"/>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a:t>
              </a:r>
              <a:endParaRPr lang="ru-RU" altLang="ru-RU" sz="2800">
                <a:solidFill>
                  <a:schemeClr val="accent1"/>
                </a:solidFill>
              </a:endParaRPr>
            </a:p>
          </p:txBody>
        </p:sp>
        <mc:AlternateContent xmlns:mc="http://schemas.openxmlformats.org/markup-compatibility/2006" xmlns:a14="http://schemas.microsoft.com/office/drawing/2010/main">
          <mc:Choice Requires="a14">
            <p:sp>
              <p:nvSpPr>
                <p:cNvPr id="70662" name="Object 6">
                  <a:extLst>
                    <a:ext uri="{FF2B5EF4-FFF2-40B4-BE49-F238E27FC236}">
                      <a16:creationId xmlns:a16="http://schemas.microsoft.com/office/drawing/2014/main" id="{51E5B3F4-F3D7-48F1-94BE-B035402A1D45}"/>
                    </a:ext>
                  </a:extLst>
                </p:cNvPr>
                <p:cNvSpPr txBox="1"/>
                <p:nvPr/>
              </p:nvSpPr>
              <p:spPr bwMode="auto">
                <a:xfrm>
                  <a:off x="969" y="3612"/>
                  <a:ext cx="568" cy="504"/>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f>
                          <m:fPr>
                            <m:ctrlPr>
                              <a:rPr lang="ru-RU" i="1">
                                <a:solidFill>
                                  <a:srgbClr val="000000"/>
                                </a:solidFill>
                                <a:latin typeface="Cambria Math" panose="02040503050406030204" pitchFamily="18" charset="0"/>
                              </a:rPr>
                            </m:ctrlPr>
                          </m:fPr>
                          <m:num>
                            <m:r>
                              <a:rPr lang="ru-RU" i="1">
                                <a:solidFill>
                                  <a:srgbClr val="000000"/>
                                </a:solidFill>
                                <a:latin typeface="Cambria Math" panose="02040503050406030204" pitchFamily="18" charset="0"/>
                              </a:rPr>
                              <m:t>1+</m:t>
                            </m:r>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5</m:t>
                                </m:r>
                              </m:e>
                            </m:rad>
                          </m:num>
                          <m:den>
                            <m:r>
                              <a:rPr lang="ru-RU" i="1">
                                <a:solidFill>
                                  <a:srgbClr val="000000"/>
                                </a:solidFill>
                                <a:latin typeface="Cambria Math" panose="02040503050406030204" pitchFamily="18" charset="0"/>
                              </a:rPr>
                              <m:t>6</m:t>
                            </m:r>
                          </m:den>
                        </m:f>
                        <m:r>
                          <a:rPr lang="ru-RU" i="1">
                            <a:solidFill>
                              <a:srgbClr val="000000"/>
                            </a:solidFill>
                            <a:latin typeface="Cambria Math" panose="02040503050406030204" pitchFamily="18" charset="0"/>
                          </a:rPr>
                          <m:t>.</m:t>
                        </m:r>
                      </m:oMath>
                    </m:oMathPara>
                  </a14:m>
                  <a:endParaRPr lang="ru-RU"/>
                </a:p>
              </p:txBody>
            </p:sp>
          </mc:Choice>
          <mc:Fallback xmlns="">
            <p:sp>
              <p:nvSpPr>
                <p:cNvPr id="70662" name="Object 6">
                  <a:extLst>
                    <a:ext uri="{FF2B5EF4-FFF2-40B4-BE49-F238E27FC236}">
                      <a16:creationId xmlns:a16="http://schemas.microsoft.com/office/drawing/2014/main" id="{51E5B3F4-F3D7-48F1-94BE-B035402A1D45}"/>
                    </a:ext>
                  </a:extLst>
                </p:cNvPr>
                <p:cNvSpPr txBox="1">
                  <a:spLocks noRot="1" noChangeAspect="1" noMove="1" noResize="1" noEditPoints="1" noAdjustHandles="1" noChangeArrowheads="1" noChangeShapeType="1" noTextEdit="1"/>
                </p:cNvSpPr>
                <p:nvPr/>
              </p:nvSpPr>
              <p:spPr bwMode="auto">
                <a:xfrm>
                  <a:off x="969" y="3612"/>
                  <a:ext cx="568" cy="504"/>
                </a:xfrm>
                <a:prstGeom prst="rect">
                  <a:avLst/>
                </a:prstGeom>
                <a:blipFill>
                  <a:blip r:embed="rId3"/>
                  <a:stretch>
                    <a:fillRect/>
                  </a:stretch>
                </a:blipFill>
                <a:ln>
                  <a:noFill/>
                </a:ln>
                <a:effectLst/>
              </p:spPr>
              <p:txBody>
                <a:bodyPr/>
                <a:lstStyle/>
                <a:p>
                  <a:r>
                    <a:rPr lang="ru-RU">
                      <a:noFill/>
                    </a:rPr>
                    <a:t> </a:t>
                  </a:r>
                </a:p>
              </p:txBody>
            </p:sp>
          </mc:Fallback>
        </mc:AlternateContent>
      </p:grpSp>
      <p:pic>
        <p:nvPicPr>
          <p:cNvPr id="70663" name="Picture 7">
            <a:extLst>
              <a:ext uri="{FF2B5EF4-FFF2-40B4-BE49-F238E27FC236}">
                <a16:creationId xmlns:a16="http://schemas.microsoft.com/office/drawing/2014/main" id="{A073A983-BA59-4084-9D2C-34523C56C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916113"/>
            <a:ext cx="6080125" cy="34083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8118C7E-22C2-41E7-B427-336EF6180A5A}"/>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wipe(up)">
                                      <p:cBhvr>
                                        <p:cTn id="7" dur="500"/>
                                        <p:tgtEl>
                                          <p:spTgt spid="70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E70DCED-317F-4864-B225-86D512BBA705}"/>
              </a:ext>
            </a:extLst>
          </p:cNvPr>
          <p:cNvSpPr>
            <a:spLocks noGrp="1" noChangeArrowheads="1"/>
          </p:cNvSpPr>
          <p:nvPr>
            <p:ph type="title"/>
          </p:nvPr>
        </p:nvSpPr>
        <p:spPr>
          <a:xfrm>
            <a:off x="685800" y="0"/>
            <a:ext cx="7772400" cy="609600"/>
          </a:xfrm>
        </p:spPr>
        <p:txBody>
          <a:bodyPr/>
          <a:lstStyle/>
          <a:p>
            <a:r>
              <a:rPr lang="ru-RU" altLang="ru-RU" sz="3600">
                <a:solidFill>
                  <a:srgbClr val="FF3300"/>
                </a:solidFill>
              </a:rPr>
              <a:t>Додекаэдр и икосаэдр</a:t>
            </a:r>
          </a:p>
        </p:txBody>
      </p:sp>
      <p:sp>
        <p:nvSpPr>
          <p:cNvPr id="71683" name="Text Box 3">
            <a:extLst>
              <a:ext uri="{FF2B5EF4-FFF2-40B4-BE49-F238E27FC236}">
                <a16:creationId xmlns:a16="http://schemas.microsoft.com/office/drawing/2014/main" id="{448B44F2-302F-4210-9484-416960E3A4AF}"/>
              </a:ext>
            </a:extLst>
          </p:cNvPr>
          <p:cNvSpPr txBox="1">
            <a:spLocks noChangeArrowheads="1"/>
          </p:cNvSpPr>
          <p:nvPr/>
        </p:nvSpPr>
        <p:spPr bwMode="auto">
          <a:xfrm>
            <a:off x="0" y="6858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ru-RU" altLang="ru-RU" sz="2800" dirty="0"/>
              <a:t>	Центры граней додекаэдра являются вершинами икосаэдра.</a:t>
            </a:r>
          </a:p>
        </p:txBody>
      </p:sp>
      <p:pic>
        <p:nvPicPr>
          <p:cNvPr id="71684" name="Picture 4">
            <a:extLst>
              <a:ext uri="{FF2B5EF4-FFF2-40B4-BE49-F238E27FC236}">
                <a16:creationId xmlns:a16="http://schemas.microsoft.com/office/drawing/2014/main" id="{BDF6507A-304D-439C-9EE7-C2A21E152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53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a:extLst>
              <a:ext uri="{FF2B5EF4-FFF2-40B4-BE49-F238E27FC236}">
                <a16:creationId xmlns:a16="http://schemas.microsoft.com/office/drawing/2014/main" id="{05FB3E03-3531-4005-A083-EE20C47C3193}"/>
              </a:ext>
            </a:extLst>
          </p:cNvPr>
          <p:cNvSpPr txBox="1">
            <a:spLocks noChangeArrowheads="1"/>
          </p:cNvSpPr>
          <p:nvPr/>
        </p:nvSpPr>
        <p:spPr bwMode="auto">
          <a:xfrm>
            <a:off x="304800" y="8382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Ребро додекаэдра равно 1. Найдите ребро двойственного икосаэдра.</a:t>
            </a:r>
          </a:p>
        </p:txBody>
      </p:sp>
      <p:grpSp>
        <p:nvGrpSpPr>
          <p:cNvPr id="72712" name="Group 8">
            <a:extLst>
              <a:ext uri="{FF2B5EF4-FFF2-40B4-BE49-F238E27FC236}">
                <a16:creationId xmlns:a16="http://schemas.microsoft.com/office/drawing/2014/main" id="{18B554D8-3AA5-4858-8B64-17363840EAD2}"/>
              </a:ext>
            </a:extLst>
          </p:cNvPr>
          <p:cNvGrpSpPr>
            <a:grpSpLocks/>
          </p:cNvGrpSpPr>
          <p:nvPr/>
        </p:nvGrpSpPr>
        <p:grpSpPr bwMode="auto">
          <a:xfrm>
            <a:off x="381000" y="4972050"/>
            <a:ext cx="8458200" cy="800100"/>
            <a:chOff x="240" y="3132"/>
            <a:chExt cx="5328" cy="504"/>
          </a:xfrm>
        </p:grpSpPr>
        <p:sp>
          <p:nvSpPr>
            <p:cNvPr id="72709" name="Text Box 5">
              <a:extLst>
                <a:ext uri="{FF2B5EF4-FFF2-40B4-BE49-F238E27FC236}">
                  <a16:creationId xmlns:a16="http://schemas.microsoft.com/office/drawing/2014/main" id="{A3DC00C3-930F-4F7E-919E-915A81811363}"/>
                </a:ext>
              </a:extLst>
            </p:cNvPr>
            <p:cNvSpPr txBox="1">
              <a:spLocks noChangeArrowheads="1"/>
            </p:cNvSpPr>
            <p:nvPr/>
          </p:nvSpPr>
          <p:spPr bwMode="auto">
            <a:xfrm>
              <a:off x="240" y="3216"/>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a:t>
              </a:r>
              <a:endParaRPr lang="ru-RU" altLang="ru-RU" sz="2800">
                <a:solidFill>
                  <a:schemeClr val="accent1"/>
                </a:solidFill>
              </a:endParaRPr>
            </a:p>
          </p:txBody>
        </p:sp>
        <mc:AlternateContent xmlns:mc="http://schemas.openxmlformats.org/markup-compatibility/2006" xmlns:a14="http://schemas.microsoft.com/office/drawing/2010/main">
          <mc:Choice Requires="a14">
            <p:sp>
              <p:nvSpPr>
                <p:cNvPr id="72710" name="Object 6">
                  <a:extLst>
                    <a:ext uri="{FF2B5EF4-FFF2-40B4-BE49-F238E27FC236}">
                      <a16:creationId xmlns:a16="http://schemas.microsoft.com/office/drawing/2014/main" id="{51607E73-86CB-4D54-8611-3CF9195D99B4}"/>
                    </a:ext>
                  </a:extLst>
                </p:cNvPr>
                <p:cNvSpPr txBox="1"/>
                <p:nvPr/>
              </p:nvSpPr>
              <p:spPr bwMode="auto">
                <a:xfrm>
                  <a:off x="1104" y="3132"/>
                  <a:ext cx="680" cy="504"/>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ru-RU" i="1">
                                <a:solidFill>
                                  <a:srgbClr val="000000"/>
                                </a:solidFill>
                                <a:latin typeface="Cambria Math" panose="02040503050406030204" pitchFamily="18" charset="0"/>
                              </a:rPr>
                            </m:ctrlPr>
                          </m:fPr>
                          <m:num>
                            <m:r>
                              <a:rPr lang="ru-RU" i="1">
                                <a:solidFill>
                                  <a:srgbClr val="000000"/>
                                </a:solidFill>
                                <a:latin typeface="Cambria Math" panose="02040503050406030204" pitchFamily="18" charset="0"/>
                              </a:rPr>
                              <m:t>5+3</m:t>
                            </m:r>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5</m:t>
                                </m:r>
                              </m:e>
                            </m:rad>
                          </m:num>
                          <m:den>
                            <m:r>
                              <a:rPr lang="ru-RU" i="1">
                                <a:solidFill>
                                  <a:srgbClr val="000000"/>
                                </a:solidFill>
                                <a:latin typeface="Cambria Math" panose="02040503050406030204" pitchFamily="18" charset="0"/>
                              </a:rPr>
                              <m:t>10</m:t>
                            </m:r>
                          </m:den>
                        </m:f>
                        <m:r>
                          <a:rPr lang="ru-RU" i="1">
                            <a:solidFill>
                              <a:srgbClr val="000000"/>
                            </a:solidFill>
                            <a:latin typeface="Cambria Math" panose="02040503050406030204" pitchFamily="18" charset="0"/>
                          </a:rPr>
                          <m:t>.</m:t>
                        </m:r>
                      </m:oMath>
                    </m:oMathPara>
                  </a14:m>
                  <a:endParaRPr lang="ru-RU"/>
                </a:p>
              </p:txBody>
            </p:sp>
          </mc:Choice>
          <mc:Fallback xmlns="">
            <p:sp>
              <p:nvSpPr>
                <p:cNvPr id="72710" name="Object 6">
                  <a:extLst>
                    <a:ext uri="{FF2B5EF4-FFF2-40B4-BE49-F238E27FC236}">
                      <a16:creationId xmlns:a16="http://schemas.microsoft.com/office/drawing/2014/main" id="{51607E73-86CB-4D54-8611-3CF9195D99B4}"/>
                    </a:ext>
                  </a:extLst>
                </p:cNvPr>
                <p:cNvSpPr txBox="1">
                  <a:spLocks noRot="1" noChangeAspect="1" noMove="1" noResize="1" noEditPoints="1" noAdjustHandles="1" noChangeArrowheads="1" noChangeShapeType="1" noTextEdit="1"/>
                </p:cNvSpPr>
                <p:nvPr/>
              </p:nvSpPr>
              <p:spPr bwMode="auto">
                <a:xfrm>
                  <a:off x="1104" y="3132"/>
                  <a:ext cx="680" cy="504"/>
                </a:xfrm>
                <a:prstGeom prst="rect">
                  <a:avLst/>
                </a:prstGeom>
                <a:blipFill>
                  <a:blip r:embed="rId3"/>
                  <a:stretch>
                    <a:fillRect/>
                  </a:stretch>
                </a:blipFill>
                <a:ln>
                  <a:noFill/>
                </a:ln>
                <a:effectLst/>
              </p:spPr>
              <p:txBody>
                <a:bodyPr/>
                <a:lstStyle/>
                <a:p>
                  <a:r>
                    <a:rPr lang="ru-RU">
                      <a:noFill/>
                    </a:rPr>
                    <a:t> </a:t>
                  </a:r>
                </a:p>
              </p:txBody>
            </p:sp>
          </mc:Fallback>
        </mc:AlternateContent>
      </p:grpSp>
      <p:pic>
        <p:nvPicPr>
          <p:cNvPr id="72711" name="Picture 7">
            <a:extLst>
              <a:ext uri="{FF2B5EF4-FFF2-40B4-BE49-F238E27FC236}">
                <a16:creationId xmlns:a16="http://schemas.microsoft.com/office/drawing/2014/main" id="{7B331B4B-422D-42C6-BDCE-A78D2C48C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844675"/>
            <a:ext cx="6096000" cy="3022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E453906-B6E8-4870-AF5E-56C2F93A6B6E}"/>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2712"/>
                                        </p:tgtEl>
                                        <p:attrNameLst>
                                          <p:attrName>style.visibility</p:attrName>
                                        </p:attrNameLst>
                                      </p:cBhvr>
                                      <p:to>
                                        <p:strVal val="visible"/>
                                      </p:to>
                                    </p:set>
                                    <p:animEffect transition="in" filter="wipe(up)">
                                      <p:cBhvr>
                                        <p:cTn id="7" dur="500"/>
                                        <p:tgtEl>
                                          <p:spTgt spid="7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ext Box 3">
            <a:extLst>
              <a:ext uri="{FF2B5EF4-FFF2-40B4-BE49-F238E27FC236}">
                <a16:creationId xmlns:a16="http://schemas.microsoft.com/office/drawing/2014/main" id="{79CE7F65-F301-4562-9B81-51C1BE263ABB}"/>
              </a:ext>
            </a:extLst>
          </p:cNvPr>
          <p:cNvSpPr txBox="1">
            <a:spLocks noChangeArrowheads="1"/>
          </p:cNvSpPr>
          <p:nvPr/>
        </p:nvSpPr>
        <p:spPr bwMode="auto">
          <a:xfrm>
            <a:off x="152400" y="6858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Сколько тетраэдров изображено на рисунке</a:t>
            </a:r>
            <a:r>
              <a:rPr lang="ru-RU" altLang="ru-RU" sz="2800" dirty="0">
                <a:cs typeface="Times New Roman" panose="02020603050405020304" pitchFamily="18" charset="0"/>
              </a:rPr>
              <a:t>?</a:t>
            </a:r>
          </a:p>
        </p:txBody>
      </p:sp>
      <p:sp>
        <p:nvSpPr>
          <p:cNvPr id="140292" name="Text Box 4">
            <a:extLst>
              <a:ext uri="{FF2B5EF4-FFF2-40B4-BE49-F238E27FC236}">
                <a16:creationId xmlns:a16="http://schemas.microsoft.com/office/drawing/2014/main" id="{D6567399-FE99-483A-B5C7-99D95C0CADAC}"/>
              </a:ext>
            </a:extLst>
          </p:cNvPr>
          <p:cNvSpPr txBox="1">
            <a:spLocks noChangeArrowheads="1"/>
          </p:cNvSpPr>
          <p:nvPr/>
        </p:nvSpPr>
        <p:spPr bwMode="auto">
          <a:xfrm>
            <a:off x="304800" y="48768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 </a:t>
            </a:r>
            <a:r>
              <a:rPr lang="ru-RU" altLang="ru-RU" sz="2800"/>
              <a:t>Пять.</a:t>
            </a:r>
            <a:endParaRPr lang="ru-RU" altLang="ru-RU" sz="2800">
              <a:solidFill>
                <a:schemeClr val="accent1"/>
              </a:solidFill>
              <a:cs typeface="Times New Roman" panose="02020603050405020304" pitchFamily="18" charset="0"/>
            </a:endParaRPr>
          </a:p>
        </p:txBody>
      </p:sp>
      <p:pic>
        <p:nvPicPr>
          <p:cNvPr id="140293" name="Picture 5">
            <a:extLst>
              <a:ext uri="{FF2B5EF4-FFF2-40B4-BE49-F238E27FC236}">
                <a16:creationId xmlns:a16="http://schemas.microsoft.com/office/drawing/2014/main" id="{5613228D-BA89-4BD1-95CC-04A1A617C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2897188"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0328C3E-7EE9-4C25-B1BC-3CF1AE1CC003}"/>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30</a:t>
            </a:r>
          </a:p>
        </p:txBody>
      </p:sp>
    </p:spTree>
    <p:extLst>
      <p:ext uri="{BB962C8B-B14F-4D97-AF65-F5344CB8AC3E}">
        <p14:creationId xmlns:p14="http://schemas.microsoft.com/office/powerpoint/2010/main" val="872103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292"/>
                                        </p:tgtEl>
                                        <p:attrNameLst>
                                          <p:attrName>style.visibility</p:attrName>
                                        </p:attrNameLst>
                                      </p:cBhvr>
                                      <p:to>
                                        <p:strVal val="visible"/>
                                      </p:to>
                                    </p:set>
                                    <p:animEffect transition="in" filter="wipe(left)">
                                      <p:cBhvr>
                                        <p:cTn id="7"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Text Box 3">
            <a:extLst>
              <a:ext uri="{FF2B5EF4-FFF2-40B4-BE49-F238E27FC236}">
                <a16:creationId xmlns:a16="http://schemas.microsoft.com/office/drawing/2014/main" id="{0E77862F-3269-41BC-BFA4-E08456135BCD}"/>
              </a:ext>
            </a:extLst>
          </p:cNvPr>
          <p:cNvSpPr txBox="1">
            <a:spLocks noChangeArrowheads="1"/>
          </p:cNvSpPr>
          <p:nvPr/>
        </p:nvSpPr>
        <p:spPr bwMode="auto">
          <a:xfrm>
            <a:off x="152400" y="6858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Сколько кубов изображено на рисунке</a:t>
            </a:r>
            <a:r>
              <a:rPr lang="ru-RU" altLang="ru-RU" sz="2800" dirty="0">
                <a:cs typeface="Times New Roman" panose="02020603050405020304" pitchFamily="18" charset="0"/>
              </a:rPr>
              <a:t>?</a:t>
            </a:r>
          </a:p>
        </p:txBody>
      </p:sp>
      <p:sp>
        <p:nvSpPr>
          <p:cNvPr id="142340" name="Text Box 4">
            <a:extLst>
              <a:ext uri="{FF2B5EF4-FFF2-40B4-BE49-F238E27FC236}">
                <a16:creationId xmlns:a16="http://schemas.microsoft.com/office/drawing/2014/main" id="{6CE429B6-D8AB-4F4D-9E6A-62612EFCCC30}"/>
              </a:ext>
            </a:extLst>
          </p:cNvPr>
          <p:cNvSpPr txBox="1">
            <a:spLocks noChangeArrowheads="1"/>
          </p:cNvSpPr>
          <p:nvPr/>
        </p:nvSpPr>
        <p:spPr bwMode="auto">
          <a:xfrm>
            <a:off x="304800" y="48768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 </a:t>
            </a:r>
            <a:r>
              <a:rPr lang="ru-RU" altLang="ru-RU" sz="2800"/>
              <a:t>Три.</a:t>
            </a:r>
            <a:endParaRPr lang="ru-RU" altLang="ru-RU" sz="2800">
              <a:solidFill>
                <a:schemeClr val="accent1"/>
              </a:solidFill>
              <a:cs typeface="Times New Roman" panose="02020603050405020304" pitchFamily="18" charset="0"/>
            </a:endParaRPr>
          </a:p>
        </p:txBody>
      </p:sp>
      <p:pic>
        <p:nvPicPr>
          <p:cNvPr id="142341" name="Picture 5">
            <a:extLst>
              <a:ext uri="{FF2B5EF4-FFF2-40B4-BE49-F238E27FC236}">
                <a16:creationId xmlns:a16="http://schemas.microsoft.com/office/drawing/2014/main" id="{54BF8BDC-5378-4EEF-A978-8EF2D690B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00200"/>
            <a:ext cx="305752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3777F2-4716-4F72-A675-6108FE7B8344}"/>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31</a:t>
            </a:r>
          </a:p>
        </p:txBody>
      </p:sp>
    </p:spTree>
    <p:extLst>
      <p:ext uri="{BB962C8B-B14F-4D97-AF65-F5344CB8AC3E}">
        <p14:creationId xmlns:p14="http://schemas.microsoft.com/office/powerpoint/2010/main" val="1926874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340"/>
                                        </p:tgtEl>
                                        <p:attrNameLst>
                                          <p:attrName>style.visibility</p:attrName>
                                        </p:attrNameLst>
                                      </p:cBhvr>
                                      <p:to>
                                        <p:strVal val="visible"/>
                                      </p:to>
                                    </p:set>
                                    <p:animEffect transition="in" filter="wipe(left)">
                                      <p:cBhvr>
                                        <p:cTn id="7" dur="5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Text Box 3">
            <a:extLst>
              <a:ext uri="{FF2B5EF4-FFF2-40B4-BE49-F238E27FC236}">
                <a16:creationId xmlns:a16="http://schemas.microsoft.com/office/drawing/2014/main" id="{03B665E0-F062-429F-9BFD-675A9877772D}"/>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Сколько и каких многогранников изображено на рисунке</a:t>
            </a:r>
            <a:r>
              <a:rPr lang="ru-RU" altLang="ru-RU" sz="2800" dirty="0">
                <a:cs typeface="Times New Roman" panose="02020603050405020304" pitchFamily="18" charset="0"/>
              </a:rPr>
              <a:t>?</a:t>
            </a:r>
          </a:p>
        </p:txBody>
      </p:sp>
      <p:sp>
        <p:nvSpPr>
          <p:cNvPr id="149508" name="Text Box 4">
            <a:extLst>
              <a:ext uri="{FF2B5EF4-FFF2-40B4-BE49-F238E27FC236}">
                <a16:creationId xmlns:a16="http://schemas.microsoft.com/office/drawing/2014/main" id="{49787321-308C-4CB2-ACE9-93C33CC96FAB}"/>
              </a:ext>
            </a:extLst>
          </p:cNvPr>
          <p:cNvSpPr txBox="1">
            <a:spLocks noChangeArrowheads="1"/>
          </p:cNvSpPr>
          <p:nvPr/>
        </p:nvSpPr>
        <p:spPr bwMode="auto">
          <a:xfrm>
            <a:off x="228600" y="54102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 </a:t>
            </a:r>
            <a:r>
              <a:rPr lang="ru-RU" altLang="ru-RU" sz="2800"/>
              <a:t>Три октаэдра.</a:t>
            </a:r>
            <a:endParaRPr lang="ru-RU" altLang="ru-RU" sz="2800">
              <a:solidFill>
                <a:schemeClr val="accent1"/>
              </a:solidFill>
              <a:cs typeface="Times New Roman" panose="02020603050405020304" pitchFamily="18" charset="0"/>
            </a:endParaRPr>
          </a:p>
        </p:txBody>
      </p:sp>
      <p:graphicFrame>
        <p:nvGraphicFramePr>
          <p:cNvPr id="149510" name="Object 6">
            <a:extLst>
              <a:ext uri="{FF2B5EF4-FFF2-40B4-BE49-F238E27FC236}">
                <a16:creationId xmlns:a16="http://schemas.microsoft.com/office/drawing/2014/main" id="{0E0713EC-809F-49D1-B63B-DAC2C83D5FA4}"/>
              </a:ext>
            </a:extLst>
          </p:cNvPr>
          <p:cNvGraphicFramePr>
            <a:graphicFrameLocks noChangeAspect="1"/>
          </p:cNvGraphicFramePr>
          <p:nvPr/>
        </p:nvGraphicFramePr>
        <p:xfrm>
          <a:off x="2852738" y="1662113"/>
          <a:ext cx="3438525" cy="3533775"/>
        </p:xfrm>
        <a:graphic>
          <a:graphicData uri="http://schemas.openxmlformats.org/presentationml/2006/ole">
            <mc:AlternateContent xmlns:mc="http://schemas.openxmlformats.org/markup-compatibility/2006">
              <mc:Choice xmlns:v="urn:schemas-microsoft-com:vml" Requires="v">
                <p:oleObj name="Точечный рисунок" r:id="rId3" imgW="3438095" imgH="3533333" progId="Paint.Picture">
                  <p:embed/>
                </p:oleObj>
              </mc:Choice>
              <mc:Fallback>
                <p:oleObj name="Точечный рисунок" r:id="rId3" imgW="3438095" imgH="3533333" progId="Paint.Picture">
                  <p:embed/>
                  <p:pic>
                    <p:nvPicPr>
                      <p:cNvPr id="149510" name="Object 6">
                        <a:extLst>
                          <a:ext uri="{FF2B5EF4-FFF2-40B4-BE49-F238E27FC236}">
                            <a16:creationId xmlns:a16="http://schemas.microsoft.com/office/drawing/2014/main" id="{0E0713EC-809F-49D1-B63B-DAC2C83D5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1662113"/>
                        <a:ext cx="343852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E7E266BF-A229-4237-AAB7-84DFA5744731}"/>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32</a:t>
            </a:r>
          </a:p>
        </p:txBody>
      </p:sp>
    </p:spTree>
    <p:extLst>
      <p:ext uri="{BB962C8B-B14F-4D97-AF65-F5344CB8AC3E}">
        <p14:creationId xmlns:p14="http://schemas.microsoft.com/office/powerpoint/2010/main" val="3378047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wipe(left)">
                                      <p:cBhvr>
                                        <p:cTn id="7"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a:extLst>
              <a:ext uri="{FF2B5EF4-FFF2-40B4-BE49-F238E27FC236}">
                <a16:creationId xmlns:a16="http://schemas.microsoft.com/office/drawing/2014/main" id="{0A87EF38-B4F8-4DF2-8690-30E1A8EFE0AB}"/>
              </a:ext>
            </a:extLst>
          </p:cNvPr>
          <p:cNvSpPr txBox="1">
            <a:spLocks noChangeArrowheads="1"/>
          </p:cNvSpPr>
          <p:nvPr/>
        </p:nvSpPr>
        <p:spPr bwMode="auto">
          <a:xfrm>
            <a:off x="152400" y="685800"/>
            <a:ext cx="8839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Сколько и каких многогранников изображено на рисунке</a:t>
            </a:r>
            <a:r>
              <a:rPr lang="ru-RU" altLang="ru-RU" sz="2800" dirty="0">
                <a:cs typeface="Times New Roman" panose="02020603050405020304" pitchFamily="18" charset="0"/>
              </a:rPr>
              <a:t>?</a:t>
            </a:r>
          </a:p>
        </p:txBody>
      </p:sp>
      <p:sp>
        <p:nvSpPr>
          <p:cNvPr id="144388" name="Text Box 4">
            <a:extLst>
              <a:ext uri="{FF2B5EF4-FFF2-40B4-BE49-F238E27FC236}">
                <a16:creationId xmlns:a16="http://schemas.microsoft.com/office/drawing/2014/main" id="{1F759AC3-85AE-4E21-985B-CC3C087794A8}"/>
              </a:ext>
            </a:extLst>
          </p:cNvPr>
          <p:cNvSpPr txBox="1">
            <a:spLocks noChangeArrowheads="1"/>
          </p:cNvSpPr>
          <p:nvPr/>
        </p:nvSpPr>
        <p:spPr bwMode="auto">
          <a:xfrm>
            <a:off x="304800" y="558924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dirty="0">
                <a:solidFill>
                  <a:srgbClr val="FF3300"/>
                </a:solidFill>
              </a:rPr>
              <a:t>Ответ: </a:t>
            </a:r>
            <a:r>
              <a:rPr lang="ru-RU" altLang="ru-RU" sz="2800" dirty="0"/>
              <a:t>Пять октаэдров.</a:t>
            </a:r>
            <a:endParaRPr lang="ru-RU" altLang="ru-RU" sz="2800" dirty="0">
              <a:solidFill>
                <a:schemeClr val="accent1"/>
              </a:solidFill>
              <a:cs typeface="Times New Roman" panose="02020603050405020304" pitchFamily="18" charset="0"/>
            </a:endParaRPr>
          </a:p>
        </p:txBody>
      </p:sp>
      <p:graphicFrame>
        <p:nvGraphicFramePr>
          <p:cNvPr id="144391" name="Object 7">
            <a:extLst>
              <a:ext uri="{FF2B5EF4-FFF2-40B4-BE49-F238E27FC236}">
                <a16:creationId xmlns:a16="http://schemas.microsoft.com/office/drawing/2014/main" id="{AF212DD5-294C-48AF-8980-878734652517}"/>
              </a:ext>
            </a:extLst>
          </p:cNvPr>
          <p:cNvGraphicFramePr>
            <a:graphicFrameLocks noChangeAspect="1"/>
          </p:cNvGraphicFramePr>
          <p:nvPr/>
        </p:nvGraphicFramePr>
        <p:xfrm>
          <a:off x="2728913" y="1657350"/>
          <a:ext cx="3686175" cy="3543300"/>
        </p:xfrm>
        <a:graphic>
          <a:graphicData uri="http://schemas.openxmlformats.org/presentationml/2006/ole">
            <mc:AlternateContent xmlns:mc="http://schemas.openxmlformats.org/markup-compatibility/2006">
              <mc:Choice xmlns:v="urn:schemas-microsoft-com:vml" Requires="v">
                <p:oleObj name="Точечный рисунок" r:id="rId3" imgW="3685714" imgH="3543795" progId="Paint.Picture">
                  <p:embed/>
                </p:oleObj>
              </mc:Choice>
              <mc:Fallback>
                <p:oleObj name="Точечный рисунок" r:id="rId3" imgW="3685714" imgH="3543795" progId="Paint.Picture">
                  <p:embed/>
                  <p:pic>
                    <p:nvPicPr>
                      <p:cNvPr id="144391" name="Object 7">
                        <a:extLst>
                          <a:ext uri="{FF2B5EF4-FFF2-40B4-BE49-F238E27FC236}">
                            <a16:creationId xmlns:a16="http://schemas.microsoft.com/office/drawing/2014/main" id="{AF212DD5-294C-48AF-8980-878734652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913" y="1657350"/>
                        <a:ext cx="36861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5E9A1CEA-5668-401E-930E-89F038BEF5B1}"/>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33</a:t>
            </a:r>
          </a:p>
        </p:txBody>
      </p:sp>
    </p:spTree>
    <p:extLst>
      <p:ext uri="{BB962C8B-B14F-4D97-AF65-F5344CB8AC3E}">
        <p14:creationId xmlns:p14="http://schemas.microsoft.com/office/powerpoint/2010/main" val="1036682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wipe(left)">
                                      <p:cBhvr>
                                        <p:cTn id="7" dur="500"/>
                                        <p:tgtEl>
                                          <p:spTgt spid="144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a:extLst>
              <a:ext uri="{FF2B5EF4-FFF2-40B4-BE49-F238E27FC236}">
                <a16:creationId xmlns:a16="http://schemas.microsoft.com/office/drawing/2014/main" id="{D4B4800D-F3EA-41AE-9FD1-62D94E0F2DD7}"/>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Соединение каких двух многогранников изображено на рисунке</a:t>
            </a:r>
            <a:r>
              <a:rPr lang="ru-RU" altLang="ru-RU" sz="2800" dirty="0">
                <a:cs typeface="Times New Roman" panose="02020603050405020304" pitchFamily="18" charset="0"/>
              </a:rPr>
              <a:t>?</a:t>
            </a:r>
          </a:p>
        </p:txBody>
      </p:sp>
      <p:sp>
        <p:nvSpPr>
          <p:cNvPr id="146436" name="Text Box 4">
            <a:extLst>
              <a:ext uri="{FF2B5EF4-FFF2-40B4-BE49-F238E27FC236}">
                <a16:creationId xmlns:a16="http://schemas.microsoft.com/office/drawing/2014/main" id="{CF69A80E-CBDF-4AD2-9405-7528C3777562}"/>
              </a:ext>
            </a:extLst>
          </p:cNvPr>
          <p:cNvSpPr txBox="1">
            <a:spLocks noChangeArrowheads="1"/>
          </p:cNvSpPr>
          <p:nvPr/>
        </p:nvSpPr>
        <p:spPr bwMode="auto">
          <a:xfrm>
            <a:off x="304800" y="52292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dirty="0">
                <a:solidFill>
                  <a:srgbClr val="FF3300"/>
                </a:solidFill>
              </a:rPr>
              <a:t>Ответ: </a:t>
            </a:r>
            <a:r>
              <a:rPr lang="ru-RU" altLang="ru-RU" sz="2800" dirty="0"/>
              <a:t>Икосаэдра и додекаэдра.</a:t>
            </a:r>
            <a:endParaRPr lang="ru-RU" altLang="ru-RU" sz="2800" dirty="0">
              <a:solidFill>
                <a:schemeClr val="accent1"/>
              </a:solidFill>
              <a:cs typeface="Times New Roman" panose="02020603050405020304" pitchFamily="18" charset="0"/>
            </a:endParaRPr>
          </a:p>
        </p:txBody>
      </p:sp>
      <p:pic>
        <p:nvPicPr>
          <p:cNvPr id="146437" name="Picture 5">
            <a:extLst>
              <a:ext uri="{FF2B5EF4-FFF2-40B4-BE49-F238E27FC236}">
                <a16:creationId xmlns:a16="http://schemas.microsoft.com/office/drawing/2014/main" id="{01A3A3BC-3899-47BE-A461-729B6941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05000"/>
            <a:ext cx="31115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6CAB79E-F3CC-4D33-A079-95B6633BBDC6}"/>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34</a:t>
            </a:r>
          </a:p>
        </p:txBody>
      </p:sp>
    </p:spTree>
    <p:extLst>
      <p:ext uri="{BB962C8B-B14F-4D97-AF65-F5344CB8AC3E}">
        <p14:creationId xmlns:p14="http://schemas.microsoft.com/office/powerpoint/2010/main" val="2563406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436"/>
                                        </p:tgtEl>
                                        <p:attrNameLst>
                                          <p:attrName>style.visibility</p:attrName>
                                        </p:attrNameLst>
                                      </p:cBhvr>
                                      <p:to>
                                        <p:strVal val="visible"/>
                                      </p:to>
                                    </p:set>
                                    <p:animEffect transition="in" filter="wipe(left)">
                                      <p:cBhvr>
                                        <p:cTn id="7" dur="500"/>
                                        <p:tgtEl>
                                          <p:spTgt spid="14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0" y="44624"/>
            <a:ext cx="88392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a:t>
            </a:r>
            <a:r>
              <a:rPr lang="ru-RU" altLang="ru-RU" dirty="0"/>
              <a:t>Модели правильных многогранников можно получать в  программе </a:t>
            </a:r>
            <a:r>
              <a:rPr lang="en-US" altLang="ru-RU" dirty="0"/>
              <a:t>GeoGebra</a:t>
            </a:r>
            <a:r>
              <a:rPr lang="ru-RU" altLang="ru-RU" dirty="0"/>
              <a:t>. Так, например,</a:t>
            </a:r>
            <a:r>
              <a:rPr lang="en-US" altLang="ru-RU" dirty="0"/>
              <a:t> </a:t>
            </a:r>
            <a:r>
              <a:rPr lang="ru-RU" altLang="ru-RU" dirty="0"/>
              <a:t>модель правильного тетраэдра можно получить используя и</a:t>
            </a:r>
            <a:r>
              <a:rPr lang="ru-RU" dirty="0">
                <a:effectLst/>
                <a:latin typeface="Times New Roman" panose="02020603050405020304" pitchFamily="18" charset="0"/>
                <a:ea typeface="Times New Roman" panose="02020603050405020304" pitchFamily="18" charset="0"/>
              </a:rPr>
              <a:t>нструмент «Тетраэдр» Для этого нужно указать левой кнопкой мыши две точки (вершины тетраэдра). На рисунке показан пример такого тетраэдра.</a:t>
            </a:r>
            <a:endParaRPr lang="ru-RU" altLang="ru-RU" dirty="0"/>
          </a:p>
        </p:txBody>
      </p:sp>
      <p:pic>
        <p:nvPicPr>
          <p:cNvPr id="4" name="Рисунок 3">
            <a:extLst>
              <a:ext uri="{FF2B5EF4-FFF2-40B4-BE49-F238E27FC236}">
                <a16:creationId xmlns:a16="http://schemas.microsoft.com/office/drawing/2014/main" id="{A6A9AB07-3C1A-460C-A683-0C5970195CAF}"/>
              </a:ext>
            </a:extLst>
          </p:cNvPr>
          <p:cNvPicPr/>
          <p:nvPr/>
        </p:nvPicPr>
        <p:blipFill>
          <a:blip r:embed="rId3">
            <a:extLst>
              <a:ext uri="{28A0092B-C50C-407E-A947-70E740481C1C}">
                <a14:useLocalDpi xmlns:a14="http://schemas.microsoft.com/office/drawing/2010/main" val="0"/>
              </a:ext>
            </a:extLst>
          </a:blip>
          <a:stretch>
            <a:fillRect/>
          </a:stretch>
        </p:blipFill>
        <p:spPr>
          <a:xfrm>
            <a:off x="1586773" y="2348880"/>
            <a:ext cx="5665653" cy="4248472"/>
          </a:xfrm>
          <a:prstGeom prst="rect">
            <a:avLst/>
          </a:prstGeom>
        </p:spPr>
      </p:pic>
    </p:spTree>
    <p:extLst>
      <p:ext uri="{BB962C8B-B14F-4D97-AF65-F5344CB8AC3E}">
        <p14:creationId xmlns:p14="http://schemas.microsoft.com/office/powerpoint/2010/main" val="1882352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Text Box 3">
            <a:extLst>
              <a:ext uri="{FF2B5EF4-FFF2-40B4-BE49-F238E27FC236}">
                <a16:creationId xmlns:a16="http://schemas.microsoft.com/office/drawing/2014/main" id="{A68FDB03-BFB6-4767-9B6A-9C4CC7699F51}"/>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Сколько и каких многогранников изображено на рисунке</a:t>
            </a:r>
            <a:r>
              <a:rPr lang="ru-RU" altLang="ru-RU" sz="2800" dirty="0">
                <a:cs typeface="Times New Roman" panose="02020603050405020304" pitchFamily="18" charset="0"/>
              </a:rPr>
              <a:t>?</a:t>
            </a:r>
          </a:p>
        </p:txBody>
      </p:sp>
      <p:sp>
        <p:nvSpPr>
          <p:cNvPr id="151556" name="Text Box 4">
            <a:extLst>
              <a:ext uri="{FF2B5EF4-FFF2-40B4-BE49-F238E27FC236}">
                <a16:creationId xmlns:a16="http://schemas.microsoft.com/office/drawing/2014/main" id="{AE4587AB-1117-4ABD-B587-8C2C5671CB75}"/>
              </a:ext>
            </a:extLst>
          </p:cNvPr>
          <p:cNvSpPr txBox="1">
            <a:spLocks noChangeArrowheads="1"/>
          </p:cNvSpPr>
          <p:nvPr/>
        </p:nvSpPr>
        <p:spPr bwMode="auto">
          <a:xfrm>
            <a:off x="228600" y="541020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a:solidFill>
                  <a:srgbClr val="FF3300"/>
                </a:solidFill>
              </a:rPr>
              <a:t>Ответ: </a:t>
            </a:r>
            <a:r>
              <a:rPr lang="ru-RU" altLang="ru-RU" sz="2800"/>
              <a:t>Два додекаэдра.</a:t>
            </a:r>
            <a:endParaRPr lang="ru-RU" altLang="ru-RU" sz="2800">
              <a:solidFill>
                <a:schemeClr val="accent1"/>
              </a:solidFill>
              <a:cs typeface="Times New Roman" panose="02020603050405020304" pitchFamily="18" charset="0"/>
            </a:endParaRPr>
          </a:p>
        </p:txBody>
      </p:sp>
      <p:graphicFrame>
        <p:nvGraphicFramePr>
          <p:cNvPr id="151558" name="Object 6">
            <a:extLst>
              <a:ext uri="{FF2B5EF4-FFF2-40B4-BE49-F238E27FC236}">
                <a16:creationId xmlns:a16="http://schemas.microsoft.com/office/drawing/2014/main" id="{69656A49-B954-451C-B0E8-84360E03767B}"/>
              </a:ext>
            </a:extLst>
          </p:cNvPr>
          <p:cNvGraphicFramePr>
            <a:graphicFrameLocks noChangeAspect="1"/>
          </p:cNvGraphicFramePr>
          <p:nvPr/>
        </p:nvGraphicFramePr>
        <p:xfrm>
          <a:off x="3048000" y="1943100"/>
          <a:ext cx="3048000" cy="2971800"/>
        </p:xfrm>
        <a:graphic>
          <a:graphicData uri="http://schemas.openxmlformats.org/presentationml/2006/ole">
            <mc:AlternateContent xmlns:mc="http://schemas.openxmlformats.org/markup-compatibility/2006">
              <mc:Choice xmlns:v="urn:schemas-microsoft-com:vml" Requires="v">
                <p:oleObj name="Точечный рисунок" r:id="rId3" imgW="3048426" imgH="2971429" progId="Paint.Picture">
                  <p:embed/>
                </p:oleObj>
              </mc:Choice>
              <mc:Fallback>
                <p:oleObj name="Точечный рисунок" r:id="rId3" imgW="3048426" imgH="2971429" progId="Paint.Picture">
                  <p:embed/>
                  <p:pic>
                    <p:nvPicPr>
                      <p:cNvPr id="151558" name="Object 6">
                        <a:extLst>
                          <a:ext uri="{FF2B5EF4-FFF2-40B4-BE49-F238E27FC236}">
                            <a16:creationId xmlns:a16="http://schemas.microsoft.com/office/drawing/2014/main" id="{69656A49-B954-451C-B0E8-84360E037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943100"/>
                        <a:ext cx="3048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58D81D94-4B0C-421B-B0DA-52009826FD9C}"/>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35</a:t>
            </a:r>
          </a:p>
        </p:txBody>
      </p:sp>
    </p:spTree>
    <p:extLst>
      <p:ext uri="{BB962C8B-B14F-4D97-AF65-F5344CB8AC3E}">
        <p14:creationId xmlns:p14="http://schemas.microsoft.com/office/powerpoint/2010/main" val="1355727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wipe(left)">
                                      <p:cBhvr>
                                        <p:cTn id="7" dur="500"/>
                                        <p:tgtEl>
                                          <p:spTgt spid="151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a:extLst>
              <a:ext uri="{FF2B5EF4-FFF2-40B4-BE49-F238E27FC236}">
                <a16:creationId xmlns:a16="http://schemas.microsoft.com/office/drawing/2014/main" id="{8CD985BF-6421-48E6-BB10-93DE556DB611}"/>
              </a:ext>
            </a:extLst>
          </p:cNvPr>
          <p:cNvSpPr txBox="1">
            <a:spLocks noChangeArrowheads="1"/>
          </p:cNvSpPr>
          <p:nvPr/>
        </p:nvSpPr>
        <p:spPr bwMode="auto">
          <a:xfrm>
            <a:off x="152400" y="685800"/>
            <a:ext cx="8839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sz="2800" dirty="0"/>
              <a:t>	На клетчатой бумаге изобразите тетраэдр, аналогично показанному на рисунке.</a:t>
            </a:r>
          </a:p>
        </p:txBody>
      </p:sp>
      <p:pic>
        <p:nvPicPr>
          <p:cNvPr id="100356" name="Picture 4">
            <a:extLst>
              <a:ext uri="{FF2B5EF4-FFF2-40B4-BE49-F238E27FC236}">
                <a16:creationId xmlns:a16="http://schemas.microsoft.com/office/drawing/2014/main" id="{862711A8-A650-4EEA-8752-712A72649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54181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69BE4E1-67BC-4AD1-82E7-E5BAF4C226A2}"/>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1</a:t>
            </a:r>
          </a:p>
        </p:txBody>
      </p:sp>
    </p:spTree>
    <p:extLst>
      <p:ext uri="{BB962C8B-B14F-4D97-AF65-F5344CB8AC3E}">
        <p14:creationId xmlns:p14="http://schemas.microsoft.com/office/powerpoint/2010/main" val="1129149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6421536B-CBF5-403B-A8C8-51764D16100A}"/>
              </a:ext>
            </a:extLst>
          </p:cNvPr>
          <p:cNvSpPr txBox="1">
            <a:spLocks noChangeArrowheads="1"/>
          </p:cNvSpPr>
          <p:nvPr/>
        </p:nvSpPr>
        <p:spPr bwMode="auto">
          <a:xfrm>
            <a:off x="304800" y="632767"/>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Найдите </a:t>
            </a:r>
            <a:r>
              <a:rPr lang="ru-RU" altLang="ru-RU" dirty="0"/>
              <a:t>косинус двугранного угла</a:t>
            </a:r>
            <a:r>
              <a:rPr lang="ru-RU" altLang="ru-RU" dirty="0">
                <a:cs typeface="Times New Roman" panose="02020603050405020304" pitchFamily="18" charset="0"/>
              </a:rPr>
              <a:t> тетраэдра </a:t>
            </a:r>
            <a:r>
              <a:rPr lang="en-US" altLang="ru-RU" i="1" dirty="0">
                <a:cs typeface="Times New Roman" panose="02020603050405020304" pitchFamily="18" charset="0"/>
              </a:rPr>
              <a:t>ABCD</a:t>
            </a:r>
            <a:r>
              <a:rPr lang="ru-RU" altLang="ru-RU" dirty="0">
                <a:cs typeface="Times New Roman" panose="02020603050405020304" pitchFamily="18" charset="0"/>
              </a:rPr>
              <a:t>.</a:t>
            </a:r>
            <a:endParaRPr lang="ru-RU" altLang="ru-RU" dirty="0"/>
          </a:p>
        </p:txBody>
      </p:sp>
      <p:pic>
        <p:nvPicPr>
          <p:cNvPr id="35843" name="Picture 3">
            <a:extLst>
              <a:ext uri="{FF2B5EF4-FFF2-40B4-BE49-F238E27FC236}">
                <a16:creationId xmlns:a16="http://schemas.microsoft.com/office/drawing/2014/main" id="{16247441-A452-4637-AE5C-A75CD2BA4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95400"/>
            <a:ext cx="3579813" cy="325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857" name="Group 17">
            <a:extLst>
              <a:ext uri="{FF2B5EF4-FFF2-40B4-BE49-F238E27FC236}">
                <a16:creationId xmlns:a16="http://schemas.microsoft.com/office/drawing/2014/main" id="{3B8047A0-BE9B-47E5-8FF5-030F61C7F53E}"/>
              </a:ext>
            </a:extLst>
          </p:cNvPr>
          <p:cNvGrpSpPr>
            <a:grpSpLocks/>
          </p:cNvGrpSpPr>
          <p:nvPr/>
        </p:nvGrpSpPr>
        <p:grpSpPr bwMode="auto">
          <a:xfrm>
            <a:off x="152400" y="1295400"/>
            <a:ext cx="8763000" cy="4772025"/>
            <a:chOff x="96" y="816"/>
            <a:chExt cx="5520" cy="3006"/>
          </a:xfrm>
        </p:grpSpPr>
        <mc:AlternateContent xmlns:mc="http://schemas.openxmlformats.org/markup-compatibility/2006" xmlns:a14="http://schemas.microsoft.com/office/drawing/2010/main">
          <mc:Choice Requires="a14">
            <p:sp>
              <p:nvSpPr>
                <p:cNvPr id="35848" name="Object 8">
                  <a:extLst>
                    <a:ext uri="{FF2B5EF4-FFF2-40B4-BE49-F238E27FC236}">
                      <a16:creationId xmlns:a16="http://schemas.microsoft.com/office/drawing/2014/main" id="{7E2594B4-E669-4C87-89B5-DCB271953A12}"/>
                    </a:ext>
                  </a:extLst>
                </p:cNvPr>
                <p:cNvSpPr txBox="1"/>
                <p:nvPr/>
              </p:nvSpPr>
              <p:spPr bwMode="auto">
                <a:xfrm>
                  <a:off x="5184" y="3024"/>
                  <a:ext cx="136" cy="168"/>
                </a:xfrm>
                <a:prstGeom prst="rect">
                  <a:avLst/>
                </a:prstGeom>
                <a:noFill/>
                <a:ln>
                  <a:noFill/>
                </a:ln>
                <a:effectLst/>
              </p:spPr>
              <p:txBody>
                <a:bodyPr>
                  <a:normAutofit fontScale="47500" lnSpcReduction="20000"/>
                </a:bodyPr>
                <a:lstStyle/>
                <a:p>
                  <a:pPr/>
                  <a14:m>
                    <m:oMathPara xmlns:m="http://schemas.openxmlformats.org/officeDocument/2006/math">
                      <m:oMathParaPr>
                        <m:jc m:val="left"/>
                      </m:oMathParaPr>
                      <m:oMath xmlns:m="http://schemas.openxmlformats.org/officeDocument/2006/math">
                        <m:r>
                          <a:rPr lang="ru-RU" i="1">
                            <a:solidFill>
                              <a:srgbClr val="000000"/>
                            </a:solidFill>
                            <a:latin typeface="Cambria Math" panose="02040503050406030204" pitchFamily="18" charset="0"/>
                          </a:rPr>
                          <m:t>𝜙</m:t>
                        </m:r>
                      </m:oMath>
                    </m:oMathPara>
                  </a14:m>
                  <a:endParaRPr lang="ru-RU"/>
                </a:p>
              </p:txBody>
            </p:sp>
          </mc:Choice>
          <mc:Fallback xmlns="">
            <p:sp>
              <p:nvSpPr>
                <p:cNvPr id="35848" name="Object 8">
                  <a:extLst>
                    <a:ext uri="{FF2B5EF4-FFF2-40B4-BE49-F238E27FC236}">
                      <a16:creationId xmlns:a16="http://schemas.microsoft.com/office/drawing/2014/main" id="{7E2594B4-E669-4C87-89B5-DCB271953A12}"/>
                    </a:ext>
                  </a:extLst>
                </p:cNvPr>
                <p:cNvSpPr txBox="1">
                  <a:spLocks noRot="1" noChangeAspect="1" noMove="1" noResize="1" noEditPoints="1" noAdjustHandles="1" noChangeArrowheads="1" noChangeShapeType="1" noTextEdit="1"/>
                </p:cNvSpPr>
                <p:nvPr/>
              </p:nvSpPr>
              <p:spPr bwMode="auto">
                <a:xfrm>
                  <a:off x="5184" y="3024"/>
                  <a:ext cx="136" cy="168"/>
                </a:xfrm>
                <a:prstGeom prst="rect">
                  <a:avLst/>
                </a:prstGeom>
                <a:blipFill>
                  <a:blip r:embed="rId3"/>
                  <a:stretch>
                    <a:fillRect r="-20000" b="-4651"/>
                  </a:stretch>
                </a:blipFill>
                <a:ln>
                  <a:noFill/>
                </a:ln>
                <a:effec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5846" name="Text Box 6">
                  <a:extLst>
                    <a:ext uri="{FF2B5EF4-FFF2-40B4-BE49-F238E27FC236}">
                      <a16:creationId xmlns:a16="http://schemas.microsoft.com/office/drawing/2014/main" id="{FF5D2179-07CB-4DC4-9B17-7DB3B17C3A12}"/>
                    </a:ext>
                  </a:extLst>
                </p:cNvPr>
                <p:cNvSpPr txBox="1">
                  <a:spLocks noChangeArrowheads="1"/>
                </p:cNvSpPr>
                <p:nvPr/>
              </p:nvSpPr>
              <p:spPr bwMode="auto">
                <a:xfrm>
                  <a:off x="96" y="2928"/>
                  <a:ext cx="5520" cy="89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ct val="50000"/>
                    </a:spcBef>
                  </a:pPr>
                  <a:r>
                    <a:rPr lang="ru-RU" altLang="ru-RU" dirty="0">
                      <a:solidFill>
                        <a:srgbClr val="FF3300"/>
                      </a:solidFill>
                    </a:rPr>
                    <a:t>	Решение: </a:t>
                  </a:r>
                  <a:r>
                    <a:rPr lang="ru-RU" altLang="ru-RU" dirty="0"/>
                    <a:t>Пусть </a:t>
                  </a:r>
                  <a:r>
                    <a:rPr lang="en-US" altLang="ru-RU" i="1" dirty="0"/>
                    <a:t>E </a:t>
                  </a:r>
                  <a:r>
                    <a:rPr lang="ru-RU" altLang="ru-RU" dirty="0"/>
                    <a:t>– середина </a:t>
                  </a:r>
                  <a:r>
                    <a:rPr lang="en-US" altLang="ru-RU" i="1" dirty="0"/>
                    <a:t>BC</a:t>
                  </a:r>
                  <a:r>
                    <a:rPr lang="ru-RU" altLang="ru-RU" dirty="0"/>
                    <a:t>. Искомым линейным углом     является угол </a:t>
                  </a:r>
                  <a:r>
                    <a:rPr lang="en-US" altLang="ru-RU" i="1" dirty="0"/>
                    <a:t>AED</a:t>
                  </a:r>
                  <a:r>
                    <a:rPr lang="ru-RU" altLang="ru-RU" dirty="0"/>
                    <a:t>. В треугольнике </a:t>
                  </a:r>
                  <a:r>
                    <a:rPr lang="en-US" altLang="ru-RU" i="1" dirty="0"/>
                    <a:t>AED </a:t>
                  </a:r>
                  <a:r>
                    <a:rPr lang="ru-RU" altLang="ru-RU" dirty="0"/>
                    <a:t>имеем:  </a:t>
                  </a:r>
                  <a:r>
                    <a:rPr lang="en-US" altLang="ru-RU" i="1" dirty="0"/>
                    <a:t>AD = </a:t>
                  </a:r>
                  <a:r>
                    <a:rPr lang="en-US" altLang="ru-RU" dirty="0"/>
                    <a:t>1, </a:t>
                  </a:r>
                  <a:r>
                    <a:rPr lang="en-US" altLang="ru-RU" i="1" dirty="0"/>
                    <a:t>AE = DE =</a:t>
                  </a:r>
                  <a:r>
                    <a:rPr lang="ru-RU" altLang="ru-RU" i="1" dirty="0"/>
                    <a:t> </a:t>
                  </a:r>
                  <a14:m>
                    <m:oMath xmlns:m="http://schemas.openxmlformats.org/officeDocument/2006/math">
                      <m:f>
                        <m:fPr>
                          <m:ctrlPr>
                            <a:rPr lang="ru-RU" i="1" smtClean="0">
                              <a:solidFill>
                                <a:srgbClr val="000000"/>
                              </a:solidFill>
                              <a:latin typeface="Cambria Math" panose="02040503050406030204" pitchFamily="18" charset="0"/>
                            </a:rPr>
                          </m:ctrlPr>
                        </m:fPr>
                        <m:num>
                          <m:rad>
                            <m:radPr>
                              <m:degHide m:val="on"/>
                              <m:ctrlPr>
                                <a:rPr lang="ru-RU" i="1">
                                  <a:solidFill>
                                    <a:srgbClr val="000000"/>
                                  </a:solidFill>
                                  <a:latin typeface="Cambria Math" panose="02040503050406030204" pitchFamily="18" charset="0"/>
                                </a:rPr>
                              </m:ctrlPr>
                            </m:radPr>
                            <m:deg/>
                            <m:e>
                              <m:r>
                                <a:rPr lang="ru-RU" i="1">
                                  <a:solidFill>
                                    <a:srgbClr val="000000"/>
                                  </a:solidFill>
                                  <a:latin typeface="Cambria Math" panose="02040503050406030204" pitchFamily="18" charset="0"/>
                                </a:rPr>
                                <m:t>3</m:t>
                              </m:r>
                            </m:e>
                          </m:rad>
                        </m:num>
                        <m:den>
                          <m:r>
                            <a:rPr lang="ru-RU" i="1">
                              <a:solidFill>
                                <a:srgbClr val="000000"/>
                              </a:solidFill>
                              <a:latin typeface="Cambria Math" panose="02040503050406030204" pitchFamily="18" charset="0"/>
                            </a:rPr>
                            <m:t>2</m:t>
                          </m:r>
                        </m:den>
                      </m:f>
                      <m:r>
                        <a:rPr lang="ru-RU" i="1">
                          <a:solidFill>
                            <a:srgbClr val="000000"/>
                          </a:solidFill>
                          <a:latin typeface="Cambria Math" panose="02040503050406030204" pitchFamily="18" charset="0"/>
                        </a:rPr>
                        <m:t>.</m:t>
                      </m:r>
                    </m:oMath>
                  </a14:m>
                  <a:r>
                    <a:rPr lang="ru-RU" altLang="ru-RU" i="1" dirty="0"/>
                    <a:t> </a:t>
                  </a:r>
                  <a:r>
                    <a:rPr lang="ru-RU" altLang="ru-RU" dirty="0"/>
                    <a:t>По теореме косинусов находим </a:t>
                  </a:r>
                  <a14:m>
                    <m:oMath xmlns:m="http://schemas.openxmlformats.org/officeDocument/2006/math">
                      <m:func>
                        <m:funcPr>
                          <m:ctrlPr>
                            <a:rPr lang="ru-RU" i="1" smtClean="0">
                              <a:solidFill>
                                <a:srgbClr val="000000"/>
                              </a:solidFill>
                              <a:latin typeface="Cambria Math" panose="02040503050406030204" pitchFamily="18" charset="0"/>
                            </a:rPr>
                          </m:ctrlPr>
                        </m:funcPr>
                        <m:fName>
                          <m:r>
                            <m:rPr>
                              <m:sty m:val="p"/>
                            </m:rPr>
                            <a:rPr lang="ru-RU">
                              <a:solidFill>
                                <a:srgbClr val="000000"/>
                              </a:solidFill>
                              <a:latin typeface="Cambria Math" panose="02040503050406030204" pitchFamily="18" charset="0"/>
                            </a:rPr>
                            <m:t>cos</m:t>
                          </m:r>
                        </m:fName>
                        <m:e>
                          <m:r>
                            <m:rPr>
                              <m:sty m:val="p"/>
                            </m:rPr>
                            <a:rPr lang="el-GR" i="1">
                              <a:solidFill>
                                <a:srgbClr val="000000"/>
                              </a:solidFill>
                              <a:latin typeface="Cambria Math" panose="02040503050406030204" pitchFamily="18" charset="0"/>
                              <a:ea typeface="Cambria Math" panose="02040503050406030204" pitchFamily="18" charset="0"/>
                            </a:rPr>
                            <m:t>φ</m:t>
                          </m:r>
                        </m:e>
                      </m:func>
                      <m:r>
                        <a:rPr lang="ru-RU" i="1">
                          <a:solidFill>
                            <a:srgbClr val="000000"/>
                          </a:solidFill>
                          <a:latin typeface="Cambria Math" panose="02040503050406030204" pitchFamily="18" charset="0"/>
                        </a:rPr>
                        <m:t>=</m:t>
                      </m:r>
                      <m:f>
                        <m:fPr>
                          <m:ctrlPr>
                            <a:rPr lang="ru-RU" i="1">
                              <a:solidFill>
                                <a:srgbClr val="000000"/>
                              </a:solidFill>
                              <a:latin typeface="Cambria Math" panose="02040503050406030204" pitchFamily="18" charset="0"/>
                            </a:rPr>
                          </m:ctrlPr>
                        </m:fPr>
                        <m:num>
                          <m:r>
                            <a:rPr lang="ru-RU" i="1">
                              <a:solidFill>
                                <a:srgbClr val="000000"/>
                              </a:solidFill>
                              <a:latin typeface="Cambria Math" panose="02040503050406030204" pitchFamily="18" charset="0"/>
                            </a:rPr>
                            <m:t>1</m:t>
                          </m:r>
                        </m:num>
                        <m:den>
                          <m:r>
                            <a:rPr lang="ru-RU" i="1">
                              <a:solidFill>
                                <a:srgbClr val="000000"/>
                              </a:solidFill>
                              <a:latin typeface="Cambria Math" panose="02040503050406030204" pitchFamily="18" charset="0"/>
                            </a:rPr>
                            <m:t>3</m:t>
                          </m:r>
                        </m:den>
                      </m:f>
                      <m:r>
                        <a:rPr lang="ru-RU" i="1">
                          <a:solidFill>
                            <a:srgbClr val="000000"/>
                          </a:solidFill>
                          <a:latin typeface="Cambria Math" panose="02040503050406030204" pitchFamily="18" charset="0"/>
                        </a:rPr>
                        <m:t>.</m:t>
                      </m:r>
                    </m:oMath>
                  </a14:m>
                  <a:endParaRPr lang="ru-RU" altLang="ru-RU" i="1" dirty="0"/>
                </a:p>
              </p:txBody>
            </p:sp>
          </mc:Choice>
          <mc:Fallback xmlns="">
            <p:sp>
              <p:nvSpPr>
                <p:cNvPr id="35846" name="Text Box 6">
                  <a:extLst>
                    <a:ext uri="{FF2B5EF4-FFF2-40B4-BE49-F238E27FC236}">
                      <a16:creationId xmlns:a16="http://schemas.microsoft.com/office/drawing/2014/main" id="{FF5D2179-07CB-4DC4-9B17-7DB3B17C3A12}"/>
                    </a:ext>
                  </a:extLst>
                </p:cNvPr>
                <p:cNvSpPr txBox="1">
                  <a:spLocks noRot="1" noChangeAspect="1" noMove="1" noResize="1" noEditPoints="1" noAdjustHandles="1" noChangeArrowheads="1" noChangeShapeType="1" noTextEdit="1"/>
                </p:cNvSpPr>
                <p:nvPr/>
              </p:nvSpPr>
              <p:spPr bwMode="auto">
                <a:xfrm>
                  <a:off x="96" y="2928"/>
                  <a:ext cx="5520" cy="894"/>
                </a:xfrm>
                <a:prstGeom prst="rect">
                  <a:avLst/>
                </a:prstGeom>
                <a:blipFill>
                  <a:blip r:embed="rId4"/>
                  <a:stretch>
                    <a:fillRect l="-1043" t="-3448" r="-974" b="-30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5851" name="Picture 11">
              <a:extLst>
                <a:ext uri="{FF2B5EF4-FFF2-40B4-BE49-F238E27FC236}">
                  <a16:creationId xmlns:a16="http://schemas.microsoft.com/office/drawing/2014/main" id="{7DB579B8-06EE-47EA-824D-26AF23152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0" y="816"/>
              <a:ext cx="2255" cy="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4" name="Picture 14">
              <a:extLst>
                <a:ext uri="{FF2B5EF4-FFF2-40B4-BE49-F238E27FC236}">
                  <a16:creationId xmlns:a16="http://schemas.microsoft.com/office/drawing/2014/main" id="{4B5C8228-17E4-44F6-83EE-F1FD9742AB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 y="2256"/>
              <a:ext cx="16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a:extLst>
              <a:ext uri="{FF2B5EF4-FFF2-40B4-BE49-F238E27FC236}">
                <a16:creationId xmlns:a16="http://schemas.microsoft.com/office/drawing/2014/main" id="{F86C7F91-1CF2-421A-B349-01223E92D8E3}"/>
              </a:ext>
            </a:extLst>
          </p:cNvPr>
          <p:cNvSpPr txBox="1"/>
          <p:nvPr/>
        </p:nvSpPr>
        <p:spPr>
          <a:xfrm>
            <a:off x="2770903" y="151140"/>
            <a:ext cx="3600400" cy="523220"/>
          </a:xfrm>
          <a:prstGeom prst="rect">
            <a:avLst/>
          </a:prstGeom>
          <a:noFill/>
        </p:spPr>
        <p:txBody>
          <a:bodyPr wrap="square" rtlCol="0">
            <a:spAutoFit/>
          </a:bodyPr>
          <a:lstStyle/>
          <a:p>
            <a:pPr algn="ctr"/>
            <a:r>
              <a:rPr lang="ru-RU" sz="2800" dirty="0">
                <a:solidFill>
                  <a:srgbClr val="FF0000"/>
                </a:solidFill>
              </a:rPr>
              <a:t>Упражнение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5857"/>
                                        </p:tgtEl>
                                        <p:attrNameLst>
                                          <p:attrName>style.visibility</p:attrName>
                                        </p:attrNameLst>
                                      </p:cBhvr>
                                      <p:to>
                                        <p:strVal val="visible"/>
                                      </p:to>
                                    </p:set>
                                    <p:animEffect transition="in" filter="wipe(up)">
                                      <p:cBhvr>
                                        <p:cTn id="7" dur="500"/>
                                        <p:tgtEl>
                                          <p:spTgt spid="35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B6104E4-A28C-461E-A590-A27EC6A935FF}"/>
              </a:ext>
            </a:extLst>
          </p:cNvPr>
          <p:cNvSpPr>
            <a:spLocks noGrp="1" noChangeArrowheads="1"/>
          </p:cNvSpPr>
          <p:nvPr>
            <p:ph type="title"/>
          </p:nvPr>
        </p:nvSpPr>
        <p:spPr>
          <a:xfrm>
            <a:off x="685800" y="0"/>
            <a:ext cx="7772400" cy="457200"/>
          </a:xfrm>
        </p:spPr>
        <p:txBody>
          <a:bodyPr/>
          <a:lstStyle/>
          <a:p>
            <a:r>
              <a:rPr lang="ru-RU" altLang="ru-RU" sz="2800">
                <a:solidFill>
                  <a:srgbClr val="FF3300"/>
                </a:solidFill>
              </a:rPr>
              <a:t>КУБ (ГЕКСАЭДР)</a:t>
            </a:r>
          </a:p>
        </p:txBody>
      </p:sp>
      <p:sp>
        <p:nvSpPr>
          <p:cNvPr id="102403" name="Text Box 3">
            <a:extLst>
              <a:ext uri="{FF2B5EF4-FFF2-40B4-BE49-F238E27FC236}">
                <a16:creationId xmlns:a16="http://schemas.microsoft.com/office/drawing/2014/main" id="{E89E527E-67C4-47C1-AF49-F40AA861FCA9}"/>
              </a:ext>
            </a:extLst>
          </p:cNvPr>
          <p:cNvSpPr txBox="1">
            <a:spLocks noChangeArrowheads="1"/>
          </p:cNvSpPr>
          <p:nvPr/>
        </p:nvSpPr>
        <p:spPr bwMode="auto">
          <a:xfrm>
            <a:off x="152400" y="457200"/>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altLang="ru-RU" dirty="0">
                <a:cs typeface="Times New Roman" panose="02020603050405020304" pitchFamily="18" charset="0"/>
              </a:rPr>
              <a:t>	Многогранник, гранями которого являются </a:t>
            </a:r>
            <a:r>
              <a:rPr lang="ru-RU" altLang="ru-RU" dirty="0"/>
              <a:t>квадраты</a:t>
            </a:r>
            <a:r>
              <a:rPr lang="ru-RU" altLang="ru-RU" dirty="0">
                <a:cs typeface="Times New Roman" panose="02020603050405020304" pitchFamily="18" charset="0"/>
              </a:rPr>
              <a:t> и в каждой вершине сходится три грани называется</a:t>
            </a:r>
            <a:r>
              <a:rPr lang="ru-RU" altLang="ru-RU" dirty="0">
                <a:solidFill>
                  <a:schemeClr val="accent1"/>
                </a:solidFill>
                <a:cs typeface="Times New Roman" panose="02020603050405020304" pitchFamily="18" charset="0"/>
              </a:rPr>
              <a:t> </a:t>
            </a:r>
            <a:r>
              <a:rPr lang="ru-RU" altLang="ru-RU" dirty="0">
                <a:solidFill>
                  <a:srgbClr val="FF3300"/>
                </a:solidFill>
              </a:rPr>
              <a:t>кубом или гексаэдром</a:t>
            </a:r>
            <a:r>
              <a:rPr lang="ru-RU" altLang="ru-RU" dirty="0">
                <a:solidFill>
                  <a:srgbClr val="FF3300"/>
                </a:solidFill>
                <a:cs typeface="Times New Roman" panose="02020603050405020304" pitchFamily="18" charset="0"/>
              </a:rPr>
              <a:t>.</a:t>
            </a:r>
          </a:p>
        </p:txBody>
      </p:sp>
      <p:pic>
        <p:nvPicPr>
          <p:cNvPr id="102404" name="Picture 4">
            <a:extLst>
              <a:ext uri="{FF2B5EF4-FFF2-40B4-BE49-F238E27FC236}">
                <a16:creationId xmlns:a16="http://schemas.microsoft.com/office/drawing/2014/main" id="{69AFA416-289D-4D24-A5AD-0C66FBDA3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0763"/>
            <a:ext cx="9144000" cy="4567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TotalTime>
  <Words>2364</Words>
  <Application>Microsoft Office PowerPoint</Application>
  <PresentationFormat>Экран (4:3)</PresentationFormat>
  <Paragraphs>248</Paragraphs>
  <Slides>60</Slides>
  <Notes>43</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1</vt:i4>
      </vt:variant>
      <vt:variant>
        <vt:lpstr>Заголовки слайдов</vt:lpstr>
      </vt:variant>
      <vt:variant>
        <vt:i4>60</vt:i4>
      </vt:variant>
    </vt:vector>
  </HeadingPairs>
  <TitlesOfParts>
    <vt:vector size="65" baseType="lpstr">
      <vt:lpstr>Arial</vt:lpstr>
      <vt:lpstr>Cambria Math</vt:lpstr>
      <vt:lpstr>Times New Roman</vt:lpstr>
      <vt:lpstr>Оформление по умолчанию</vt:lpstr>
      <vt:lpstr>Точечный рисунок</vt:lpstr>
      <vt:lpstr>27а. ПРАВИЛЬНЫЕ МНОГОГРАННИКИ</vt:lpstr>
      <vt:lpstr>Презентация PowerPoint</vt:lpstr>
      <vt:lpstr>Кубок Кеплера </vt:lpstr>
      <vt:lpstr>Презентация PowerPoint</vt:lpstr>
      <vt:lpstr>ТЕТРАЭДР</vt:lpstr>
      <vt:lpstr>Презентация PowerPoint</vt:lpstr>
      <vt:lpstr>Презентация PowerPoint</vt:lpstr>
      <vt:lpstr>Презентация PowerPoint</vt:lpstr>
      <vt:lpstr>КУБ (ГЕКСАЭДР)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ДОДЕКАЭДР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Конструктор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Двойственные многогранники</vt:lpstr>
      <vt:lpstr>Презентация PowerPoint</vt:lpstr>
      <vt:lpstr>Октаэдр и куб</vt:lpstr>
      <vt:lpstr>Презентация PowerPoint</vt:lpstr>
      <vt:lpstr>Тетраэдр и тетраэдр</vt:lpstr>
      <vt:lpstr>Презентация PowerPoint</vt:lpstr>
      <vt:lpstr>Икосаэдр и додекаэдр</vt:lpstr>
      <vt:lpstr>Презентация PowerPoint</vt:lpstr>
      <vt:lpstr>Додекаэдр и икосаэдр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ИЗМЕРЕНИЕ ДВУГРАННЫХ И МНОГОГРАННЫХ УГЛОВ</dc:title>
  <dc:creator>*</dc:creator>
  <cp:lastModifiedBy>Vladimir Smirnov</cp:lastModifiedBy>
  <cp:revision>52</cp:revision>
  <dcterms:created xsi:type="dcterms:W3CDTF">2007-12-05T04:57:17Z</dcterms:created>
  <dcterms:modified xsi:type="dcterms:W3CDTF">2024-02-27T03:00:55Z</dcterms:modified>
</cp:coreProperties>
</file>