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01" r:id="rId3"/>
    <p:sldId id="280" r:id="rId4"/>
    <p:sldId id="353" r:id="rId5"/>
    <p:sldId id="293" r:id="rId6"/>
    <p:sldId id="269" r:id="rId7"/>
    <p:sldId id="291" r:id="rId8"/>
    <p:sldId id="297" r:id="rId9"/>
    <p:sldId id="292" r:id="rId10"/>
    <p:sldId id="290" r:id="rId11"/>
    <p:sldId id="283" r:id="rId12"/>
    <p:sldId id="284" r:id="rId13"/>
    <p:sldId id="273" r:id="rId14"/>
    <p:sldId id="285" r:id="rId15"/>
    <p:sldId id="289" r:id="rId16"/>
    <p:sldId id="354" r:id="rId17"/>
    <p:sldId id="355" r:id="rId18"/>
    <p:sldId id="356" r:id="rId19"/>
    <p:sldId id="357" r:id="rId20"/>
    <p:sldId id="358" r:id="rId21"/>
    <p:sldId id="294" r:id="rId22"/>
    <p:sldId id="295" r:id="rId23"/>
    <p:sldId id="296" r:id="rId24"/>
    <p:sldId id="300" r:id="rId2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31" autoAdjust="0"/>
    <p:restoredTop sz="90929"/>
  </p:normalViewPr>
  <p:slideViewPr>
    <p:cSldViewPr>
      <p:cViewPr varScale="1">
        <p:scale>
          <a:sx n="94" d="100"/>
          <a:sy n="94" d="100"/>
        </p:scale>
        <p:origin x="33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074">
            <a:extLst>
              <a:ext uri="{FF2B5EF4-FFF2-40B4-BE49-F238E27FC236}">
                <a16:creationId xmlns:a16="http://schemas.microsoft.com/office/drawing/2014/main" id="{3B26F81C-AFB5-49B4-AA22-46AAA69E89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0963" name="Rectangle 3075">
            <a:extLst>
              <a:ext uri="{FF2B5EF4-FFF2-40B4-BE49-F238E27FC236}">
                <a16:creationId xmlns:a16="http://schemas.microsoft.com/office/drawing/2014/main" id="{4A79B494-F151-4343-AE86-674F7CE9D6C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052" name="Rectangle 3076">
            <a:extLst>
              <a:ext uri="{FF2B5EF4-FFF2-40B4-BE49-F238E27FC236}">
                <a16:creationId xmlns:a16="http://schemas.microsoft.com/office/drawing/2014/main" id="{2015C70A-3351-43EA-B8FA-A3F8289642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3077">
            <a:extLst>
              <a:ext uri="{FF2B5EF4-FFF2-40B4-BE49-F238E27FC236}">
                <a16:creationId xmlns:a16="http://schemas.microsoft.com/office/drawing/2014/main" id="{083CE098-090A-483C-BDF8-CD5EDD344C4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noProof="0"/>
              <a:t>Образец текста</a:t>
            </a:r>
          </a:p>
          <a:p>
            <a:pPr lvl="1"/>
            <a:r>
              <a:rPr lang="ru-RU" altLang="ru-RU" noProof="0"/>
              <a:t>Второй уровень</a:t>
            </a:r>
          </a:p>
          <a:p>
            <a:pPr lvl="2"/>
            <a:r>
              <a:rPr lang="ru-RU" altLang="ru-RU" noProof="0"/>
              <a:t>Третий уровень</a:t>
            </a:r>
          </a:p>
          <a:p>
            <a:pPr lvl="3"/>
            <a:r>
              <a:rPr lang="ru-RU" altLang="ru-RU" noProof="0"/>
              <a:t>Четвертый уровень</a:t>
            </a:r>
          </a:p>
          <a:p>
            <a:pPr lvl="4"/>
            <a:r>
              <a:rPr lang="ru-RU" altLang="ru-RU" noProof="0"/>
              <a:t>Пятый уровень</a:t>
            </a:r>
          </a:p>
        </p:txBody>
      </p:sp>
      <p:sp>
        <p:nvSpPr>
          <p:cNvPr id="40966" name="Rectangle 3078">
            <a:extLst>
              <a:ext uri="{FF2B5EF4-FFF2-40B4-BE49-F238E27FC236}">
                <a16:creationId xmlns:a16="http://schemas.microsoft.com/office/drawing/2014/main" id="{4D2F7825-E126-4196-A692-0B2FECA5F31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0967" name="Rectangle 3079">
            <a:extLst>
              <a:ext uri="{FF2B5EF4-FFF2-40B4-BE49-F238E27FC236}">
                <a16:creationId xmlns:a16="http://schemas.microsoft.com/office/drawing/2014/main" id="{C531E9D4-4581-44B0-943C-8882D61CD4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B855212-9493-4F1D-8586-BFF35BEC63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98F7B3F5-129E-4F8A-820F-A8D57BD3F9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023F2B0-9BA9-49FE-AFE1-D34EF76DCC7D}" type="slidenum">
              <a:rPr lang="ru-RU" altLang="ru-RU"/>
              <a:pPr>
                <a:spcBef>
                  <a:spcPct val="0"/>
                </a:spcBef>
              </a:pPr>
              <a:t>4</a:t>
            </a:fld>
            <a:endParaRPr lang="ru-RU" altLang="ru-RU"/>
          </a:p>
        </p:txBody>
      </p:sp>
      <p:sp>
        <p:nvSpPr>
          <p:cNvPr id="8195" name="Rectangle 2050">
            <a:extLst>
              <a:ext uri="{FF2B5EF4-FFF2-40B4-BE49-F238E27FC236}">
                <a16:creationId xmlns:a16="http://schemas.microsoft.com/office/drawing/2014/main" id="{AA45600B-9F57-49B8-89CE-2949C49DBC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6" name="Rectangle 2051">
            <a:extLst>
              <a:ext uri="{FF2B5EF4-FFF2-40B4-BE49-F238E27FC236}">
                <a16:creationId xmlns:a16="http://schemas.microsoft.com/office/drawing/2014/main" id="{DA9DF4F2-1111-4499-BC9F-DAEC6AE9AD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 altLang="ru-RU">
                <a:latin typeface="Times New Roman" panose="02020603050405020304" pitchFamily="18" charset="0"/>
              </a:rPr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079">
            <a:extLst>
              <a:ext uri="{FF2B5EF4-FFF2-40B4-BE49-F238E27FC236}">
                <a16:creationId xmlns:a16="http://schemas.microsoft.com/office/drawing/2014/main" id="{B0AF38D5-85AE-43EB-A98B-CB37A0593C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83C4A9-CD7E-4C77-8499-BE8D63D176D9}" type="slidenum">
              <a:rPr lang="ru-RU" altLang="ru-RU" sz="1200"/>
              <a:pPr/>
              <a:t>14</a:t>
            </a:fld>
            <a:endParaRPr lang="ru-RU" altLang="ru-RU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6549AC5C-466E-4DD0-A6C3-689A2F6113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F747C39-DAE2-4F4C-9DE6-A825D1A9C9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079">
            <a:extLst>
              <a:ext uri="{FF2B5EF4-FFF2-40B4-BE49-F238E27FC236}">
                <a16:creationId xmlns:a16="http://schemas.microsoft.com/office/drawing/2014/main" id="{21451BB9-4BF1-4A9C-923C-9A44164CC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5D57BC-D2BA-4FCC-AB3F-3D98F9BA0DBB}" type="slidenum">
              <a:rPr lang="ru-RU" altLang="ru-RU" sz="1200"/>
              <a:pPr/>
              <a:t>15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BA44363-F8D8-4A32-9947-04EAC239CE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A352CE2-EBBC-4BB1-94A7-550F5A051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079">
            <a:extLst>
              <a:ext uri="{FF2B5EF4-FFF2-40B4-BE49-F238E27FC236}">
                <a16:creationId xmlns:a16="http://schemas.microsoft.com/office/drawing/2014/main" id="{21451BB9-4BF1-4A9C-923C-9A44164CC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5D57BC-D2BA-4FCC-AB3F-3D98F9BA0DBB}" type="slidenum">
              <a:rPr lang="ru-RU" altLang="ru-RU" sz="1200"/>
              <a:pPr/>
              <a:t>16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BA44363-F8D8-4A32-9947-04EAC239CE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A352CE2-EBBC-4BB1-94A7-550F5A051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13692698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079">
            <a:extLst>
              <a:ext uri="{FF2B5EF4-FFF2-40B4-BE49-F238E27FC236}">
                <a16:creationId xmlns:a16="http://schemas.microsoft.com/office/drawing/2014/main" id="{21451BB9-4BF1-4A9C-923C-9A44164CC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5D57BC-D2BA-4FCC-AB3F-3D98F9BA0DBB}" type="slidenum">
              <a:rPr lang="ru-RU" altLang="ru-RU" sz="1200"/>
              <a:pPr/>
              <a:t>17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BA44363-F8D8-4A32-9947-04EAC239CE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A352CE2-EBBC-4BB1-94A7-550F5A051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39193311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079">
            <a:extLst>
              <a:ext uri="{FF2B5EF4-FFF2-40B4-BE49-F238E27FC236}">
                <a16:creationId xmlns:a16="http://schemas.microsoft.com/office/drawing/2014/main" id="{21451BB9-4BF1-4A9C-923C-9A44164CC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5D57BC-D2BA-4FCC-AB3F-3D98F9BA0DBB}" type="slidenum">
              <a:rPr lang="ru-RU" altLang="ru-RU" sz="1200"/>
              <a:pPr/>
              <a:t>18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BA44363-F8D8-4A32-9947-04EAC239CE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A352CE2-EBBC-4BB1-94A7-550F5A051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28685829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079">
            <a:extLst>
              <a:ext uri="{FF2B5EF4-FFF2-40B4-BE49-F238E27FC236}">
                <a16:creationId xmlns:a16="http://schemas.microsoft.com/office/drawing/2014/main" id="{21451BB9-4BF1-4A9C-923C-9A44164CC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5D57BC-D2BA-4FCC-AB3F-3D98F9BA0DBB}" type="slidenum">
              <a:rPr lang="ru-RU" altLang="ru-RU" sz="1200"/>
              <a:pPr/>
              <a:t>19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BA44363-F8D8-4A32-9947-04EAC239CE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A352CE2-EBBC-4BB1-94A7-550F5A051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383092166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079">
            <a:extLst>
              <a:ext uri="{FF2B5EF4-FFF2-40B4-BE49-F238E27FC236}">
                <a16:creationId xmlns:a16="http://schemas.microsoft.com/office/drawing/2014/main" id="{21451BB9-4BF1-4A9C-923C-9A44164CC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5D57BC-D2BA-4FCC-AB3F-3D98F9BA0DBB}" type="slidenum">
              <a:rPr lang="ru-RU" altLang="ru-RU" sz="1200"/>
              <a:pPr/>
              <a:t>20</a:t>
            </a:fld>
            <a:endParaRPr lang="ru-RU" altLang="ru-RU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3BA44363-F8D8-4A32-9947-04EAC239CE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6A352CE2-EBBC-4BB1-94A7-550F5A0511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  <p:extLst>
      <p:ext uri="{BB962C8B-B14F-4D97-AF65-F5344CB8AC3E}">
        <p14:creationId xmlns:p14="http://schemas.microsoft.com/office/powerpoint/2010/main" val="430473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079">
            <a:extLst>
              <a:ext uri="{FF2B5EF4-FFF2-40B4-BE49-F238E27FC236}">
                <a16:creationId xmlns:a16="http://schemas.microsoft.com/office/drawing/2014/main" id="{D3A28EF8-1C43-40F3-AACF-481440A65C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034FCF-EBA1-45D1-9166-4B0CCADB59F4}" type="slidenum">
              <a:rPr lang="ru-RU" altLang="ru-RU" sz="1200"/>
              <a:pPr/>
              <a:t>21</a:t>
            </a:fld>
            <a:endParaRPr lang="ru-RU" altLang="ru-RU" sz="12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9242195C-12B2-4023-961B-D2FDD068D8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44DE1A96-4976-4C84-992B-AF6C5D76DE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079">
            <a:extLst>
              <a:ext uri="{FF2B5EF4-FFF2-40B4-BE49-F238E27FC236}">
                <a16:creationId xmlns:a16="http://schemas.microsoft.com/office/drawing/2014/main" id="{32900220-0F93-49B4-9E89-1086F4ED8C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05B05E5-A6B9-418B-860E-42BFFFBA995B}" type="slidenum">
              <a:rPr lang="ru-RU" altLang="ru-RU" sz="1200"/>
              <a:pPr/>
              <a:t>22</a:t>
            </a:fld>
            <a:endParaRPr lang="ru-RU" altLang="ru-RU" sz="12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4B149486-0013-46FC-A656-F133801657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A8ED419B-8FBB-4808-8497-3397F02CAC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079">
            <a:extLst>
              <a:ext uri="{FF2B5EF4-FFF2-40B4-BE49-F238E27FC236}">
                <a16:creationId xmlns:a16="http://schemas.microsoft.com/office/drawing/2014/main" id="{9D53C428-79C0-48DA-862C-395E75F07D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5F78482-C071-4023-A7AB-D05E83EE43B9}" type="slidenum">
              <a:rPr lang="ru-RU" altLang="ru-RU" sz="1200"/>
              <a:pPr/>
              <a:t>23</a:t>
            </a:fld>
            <a:endParaRPr lang="ru-RU" altLang="ru-RU" sz="12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F68A1127-9CB3-42D1-967D-1A010D76FB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C8A1AC14-8EEB-42DD-9EC7-3018C1A10A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079">
            <a:extLst>
              <a:ext uri="{FF2B5EF4-FFF2-40B4-BE49-F238E27FC236}">
                <a16:creationId xmlns:a16="http://schemas.microsoft.com/office/drawing/2014/main" id="{D8538F25-5387-4902-AE4C-FEB33659A9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7429871-4626-4366-9FEC-057B0514C546}" type="slidenum">
              <a:rPr lang="ru-RU" altLang="ru-RU" sz="1200"/>
              <a:pPr/>
              <a:t>6</a:t>
            </a:fld>
            <a:endParaRPr lang="ru-RU" altLang="ru-RU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8548D04B-D50A-4FB8-A770-C7D0F0B12C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7DF055F-882F-4F3F-B60B-50EE163A3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079">
            <a:extLst>
              <a:ext uri="{FF2B5EF4-FFF2-40B4-BE49-F238E27FC236}">
                <a16:creationId xmlns:a16="http://schemas.microsoft.com/office/drawing/2014/main" id="{0433C9AA-57A5-47FF-8394-7190FBAF68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2F8C4A8-BF23-4511-AA51-EBD2CFB0F77B}" type="slidenum">
              <a:rPr lang="ru-RU" altLang="ru-RU" sz="1200"/>
              <a:pPr/>
              <a:t>7</a:t>
            </a:fld>
            <a:endParaRPr lang="ru-RU" altLang="ru-RU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CA979052-3064-434F-9063-5E7DBBB12F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31F645B3-15F7-43E8-A75A-53C36F10A5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079">
            <a:extLst>
              <a:ext uri="{FF2B5EF4-FFF2-40B4-BE49-F238E27FC236}">
                <a16:creationId xmlns:a16="http://schemas.microsoft.com/office/drawing/2014/main" id="{20010B4C-5F35-4A4A-9F1F-441ACB2EBA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B0904AA-C643-475F-A51D-F62E97054177}" type="slidenum">
              <a:rPr lang="ru-RU" altLang="ru-RU" sz="1200"/>
              <a:pPr/>
              <a:t>8</a:t>
            </a:fld>
            <a:endParaRPr lang="ru-RU" altLang="ru-RU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D24CE795-D629-4EC5-A704-CD3C70BE26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F721EF9-E3EF-4754-A6DC-15D0DB260D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079">
            <a:extLst>
              <a:ext uri="{FF2B5EF4-FFF2-40B4-BE49-F238E27FC236}">
                <a16:creationId xmlns:a16="http://schemas.microsoft.com/office/drawing/2014/main" id="{8B476B1B-8711-4702-A700-5AC8B82B92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31C20C-A40E-4164-9242-1AB4B214BFB5}" type="slidenum">
              <a:rPr lang="ru-RU" altLang="ru-RU" sz="1200"/>
              <a:pPr/>
              <a:t>9</a:t>
            </a:fld>
            <a:endParaRPr lang="ru-RU" altLang="ru-RU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B5205C2-0DBD-435F-93CC-BB6E2A23AB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1D80ECF8-451E-4124-8CFC-82BF6684A0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079">
            <a:extLst>
              <a:ext uri="{FF2B5EF4-FFF2-40B4-BE49-F238E27FC236}">
                <a16:creationId xmlns:a16="http://schemas.microsoft.com/office/drawing/2014/main" id="{AF32EEA3-B11F-40BB-8C20-7C8FAE771E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E94732-9A13-440C-8620-BFCD46E4964B}" type="slidenum">
              <a:rPr lang="ru-RU" altLang="ru-RU" sz="1200"/>
              <a:pPr/>
              <a:t>10</a:t>
            </a:fld>
            <a:endParaRPr lang="ru-RU" altLang="ru-RU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943B4DB8-BCCC-40B2-8555-A311CB459A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801E68-A5CC-47C1-A642-BDDFC50619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079">
            <a:extLst>
              <a:ext uri="{FF2B5EF4-FFF2-40B4-BE49-F238E27FC236}">
                <a16:creationId xmlns:a16="http://schemas.microsoft.com/office/drawing/2014/main" id="{FED55A50-5797-41F0-8844-6329F041A1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ED9B277-D247-4514-9097-B17BE9EAE94D}" type="slidenum">
              <a:rPr lang="ru-RU" altLang="ru-RU" sz="1200"/>
              <a:pPr/>
              <a:t>11</a:t>
            </a:fld>
            <a:endParaRPr lang="ru-RU" altLang="ru-RU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6B8CDEA5-C918-4D41-B44A-A1A9902448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26174517-219B-4646-A6EA-4FB554CD21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079">
            <a:extLst>
              <a:ext uri="{FF2B5EF4-FFF2-40B4-BE49-F238E27FC236}">
                <a16:creationId xmlns:a16="http://schemas.microsoft.com/office/drawing/2014/main" id="{C3477DFF-CCDB-4CAD-959F-E7E31FF6C7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9600B-5778-42B0-A1AA-7D67BBC279E8}" type="slidenum">
              <a:rPr lang="ru-RU" altLang="ru-RU" sz="1200"/>
              <a:pPr/>
              <a:t>12</a:t>
            </a:fld>
            <a:endParaRPr lang="ru-RU" altLang="ru-RU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F8EE5BC3-164E-4B07-BD0B-8245F03203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A0E059B6-71F7-4A47-86CE-4A60AA5AD8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079">
            <a:extLst>
              <a:ext uri="{FF2B5EF4-FFF2-40B4-BE49-F238E27FC236}">
                <a16:creationId xmlns:a16="http://schemas.microsoft.com/office/drawing/2014/main" id="{F98CD0B4-6DFF-498D-837D-5C94D55ACE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878FFF5-F924-4FFC-BCFD-7D678B1AA2DA}" type="slidenum">
              <a:rPr lang="ru-RU" altLang="ru-RU" sz="1200"/>
              <a:pPr/>
              <a:t>13</a:t>
            </a:fld>
            <a:endParaRPr lang="ru-RU" altLang="ru-RU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716D5E3D-9A1A-42DF-AF08-CA159F1CD3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ECE41043-F807-4FD0-8248-DF4DAB840B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chemeClr val="accent1"/>
                </a:solidFill>
              </a:rPr>
              <a:t>В режиме слайдов ответ появляется после кликанья мышкой.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14BD68-A152-44FB-9E4A-A94021E2C4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5D66C7-E141-4673-90BC-C87E729EA2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E94F34-85EE-462D-BF6F-1780CF3CA0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1AE81B-DE99-4C78-9967-727C352913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1445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B526A8-3F07-49A7-8BEB-C9A01DE490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1F91B9E-15AC-413E-8458-986999ADFF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9491F29-64C5-49A4-8843-5AA1C3D62D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63057-DB30-40CE-A868-42145E1409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1872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024BD9-00D9-46F5-BBAA-5FBDC39412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03D87D-9E40-4712-B338-EC6E8430B7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6CAE4D-99C5-42B5-BE0D-66AD9CFFBC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92FA0-6475-4EF0-A36F-979F62E33BF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27476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541B1F-11A2-4670-BE0F-9B63D2BAFD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40622C2-E112-4AAF-901F-1546524444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08C7923-C476-4A7C-B5AE-A26E622350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51E83-32BF-4A26-80CB-7EF45ECCFEE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375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E5DED18-8B9E-40A1-B33D-5294C46E0B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0E9C3E-2CF0-4A17-A17A-3797D00ADB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70B788-9530-4A37-8B12-EFECC820FE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920CD-F00E-458E-A828-AC9F1FE54F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105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077B744-2870-4EED-A42C-353B5B81FB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48F2FB-10CF-42B3-AEC4-0FABB3FB9F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FF2BD3-B159-4BFC-AABB-9C7446BE4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B6F16-9667-409F-A106-F13D12A344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21936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FF1A903-D1CA-4906-87B8-AEE6643EFC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592EFDD-E2E0-424A-B19F-B04D96A138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46B3265-8675-43E1-AFB2-3E8C1E84FB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3E78C-6660-460E-ABC5-1DEEF32C53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9610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4360D2-8A50-45E4-9DAD-A00B04B9BA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9B77BAE-BBCC-4919-A709-E92A88D196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CB01FDC-5619-43FE-9C9F-05FC5E9188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AFFDD-D3C7-4175-ACDC-A13BCE90F0F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1550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BC0A421-4D46-4DD1-BF4A-03BBE76998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967CA64-CE5A-4ECD-ABD9-2032D98BAE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7CCBE43-6420-48F5-A99D-DE26FD45B0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5B280-21CE-4B8F-9428-263C60B672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121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F16EBB-FEB1-4135-8CE6-5BEA007328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B41A91-9F8E-40B1-9A38-DF4DE5583E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A63EAB-A390-4E79-8A28-5DC7080F45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15131-1BEF-4E24-8446-62C9F7514F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485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291CA6-B40C-4F92-B6A1-7D48AEC03A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91D6B7-C302-473B-864F-CBE197B50D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A45323-A402-46A8-AA9A-C4B35470A5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A6896-7F5E-4A76-B50C-D6727D5593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0808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CAD1475-00C1-4244-84B3-E942E9277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69ED02-8055-4E45-9A79-A00B60AAE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4912EE5-0791-4B6B-8936-7AEA4440252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EF8451B-1AE1-42F5-B6CD-190D02CFCE5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2A41751-C82D-4D22-993B-5670FF4A1EA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4040EBB-8DCE-496D-A409-B716D4D73A6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72DFD3F-8EDA-4B20-95C3-7EED6C3ADA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188" y="2276475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rgbClr val="FF3300"/>
                </a:solidFill>
              </a:rPr>
              <a:t>26. Теорема Эйлера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>
            <a:extLst>
              <a:ext uri="{FF2B5EF4-FFF2-40B4-BE49-F238E27FC236}">
                <a16:creationId xmlns:a16="http://schemas.microsoft.com/office/drawing/2014/main" id="{28DF9589-BB92-4318-876A-C9C851B44A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	Гранями выпуклого многогранника являются только треугольники. Сколько у него вершин и граней, если он имеет: а) 12 ребер; б) 15 ребер?</a:t>
            </a:r>
          </a:p>
        </p:txBody>
      </p:sp>
      <p:sp>
        <p:nvSpPr>
          <p:cNvPr id="37892" name="Text Box 4">
            <a:extLst>
              <a:ext uri="{FF2B5EF4-FFF2-40B4-BE49-F238E27FC236}">
                <a16:creationId xmlns:a16="http://schemas.microsoft.com/office/drawing/2014/main" id="{8B568943-A94D-4C41-A458-247B1768B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 В = 6, Г = 8; </a:t>
            </a:r>
          </a:p>
        </p:txBody>
      </p:sp>
      <p:sp>
        <p:nvSpPr>
          <p:cNvPr id="37893" name="Text Box 5">
            <a:extLst>
              <a:ext uri="{FF2B5EF4-FFF2-40B4-BE49-F238E27FC236}">
                <a16:creationId xmlns:a16="http://schemas.microsoft.com/office/drawing/2014/main" id="{5A4A29E1-82BC-4EA0-BB03-2A6B05440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б) В = 7, Г = 10.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FAE3C434-83D5-442C-8CC8-7D4025DDF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utoUpdateAnimBg="0"/>
      <p:bldP spid="3789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F63393B0-D146-4981-BD6D-A9769E3269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	Из каждой вершины выпуклого многогранника выходит три ребра. Сколько он имеет вершин и граней, если число ребер равно: а) 12; б) 15?</a:t>
            </a:r>
          </a:p>
        </p:txBody>
      </p:sp>
      <p:sp>
        <p:nvSpPr>
          <p:cNvPr id="30724" name="Text Box 4">
            <a:extLst>
              <a:ext uri="{FF2B5EF4-FFF2-40B4-BE49-F238E27FC236}">
                <a16:creationId xmlns:a16="http://schemas.microsoft.com/office/drawing/2014/main" id="{86F55F5E-7CFE-4854-94DA-67FDAB291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а) В = 8, Г = 6; </a:t>
            </a:r>
          </a:p>
        </p:txBody>
      </p:sp>
      <p:sp>
        <p:nvSpPr>
          <p:cNvPr id="30725" name="Text Box 5">
            <a:extLst>
              <a:ext uri="{FF2B5EF4-FFF2-40B4-BE49-F238E27FC236}">
                <a16:creationId xmlns:a16="http://schemas.microsoft.com/office/drawing/2014/main" id="{83A7ADBB-2EB6-4FFD-806C-4991680A7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029200"/>
            <a:ext cx="3581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б) В = 10, Г = 7. 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9FA330D-6224-43F6-A1D6-4986B07EEA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autoUpdateAnimBg="0"/>
      <p:bldP spid="3072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79E25BBA-8E04-407A-AAA4-202FF20CB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Гранями выпуклого многогранника являются только четырёхугольники. Сколько у него вершин и граней, если число ребер равно 12? </a:t>
            </a:r>
            <a:r>
              <a:rPr lang="ru-RU" altLang="ru-RU" sz="2800" dirty="0"/>
              <a:t>Приведите пример такого</a:t>
            </a:r>
            <a:r>
              <a:rPr lang="ru-RU" altLang="ru-RU" sz="2800" dirty="0">
                <a:cs typeface="Times New Roman" panose="02020603050405020304" pitchFamily="18" charset="0"/>
              </a:rPr>
              <a:t> многогранник</a:t>
            </a:r>
            <a:r>
              <a:rPr lang="ru-RU" altLang="ru-RU" sz="2800" dirty="0"/>
              <a:t>а</a:t>
            </a:r>
            <a:r>
              <a:rPr lang="ru-RU" altLang="ru-RU" sz="28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1748" name="Text Box 4">
            <a:extLst>
              <a:ext uri="{FF2B5EF4-FFF2-40B4-BE49-F238E27FC236}">
                <a16:creationId xmlns:a16="http://schemas.microsoft.com/office/drawing/2014/main" id="{960C549A-8FF6-4629-875D-8679F0CFE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029200"/>
            <a:ext cx="518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>
                <a:cs typeface="Times New Roman" panose="02020603050405020304" pitchFamily="18" charset="0"/>
              </a:rPr>
              <a:t>В = 8, Г = 6</a:t>
            </a:r>
            <a:r>
              <a:rPr lang="ru-RU" altLang="ru-RU" sz="2800"/>
              <a:t>, куб.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D1E2031-66A3-4985-817B-C56CB88F0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48E2A7DD-B18D-44D0-BAB1-992CFC0AC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	В каждой вершине выпуклого многогранника сходится по четыре ребра. Сколько он имеет вершин и граней, если число ребер равно 12? </a:t>
            </a:r>
            <a:r>
              <a:rPr lang="ru-RU" altLang="ru-RU" sz="2800"/>
              <a:t>Приведите пример такого многогранника.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B736B673-A23E-4139-A92D-04C9D0DB6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5791200"/>
            <a:ext cx="792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В = 6, Г = 8</a:t>
            </a:r>
            <a:r>
              <a:rPr lang="ru-RU" altLang="ru-RU"/>
              <a:t>, октаэдр.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9A82CBF-0964-4AA5-8C13-E2F2AF9091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182578FB-5D63-465B-95AD-CAE1916E4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	Как изменится число вершин, рёбер и граней выпуклого многогранника, если к одной из его граней пристроить пирамиду?</a:t>
            </a:r>
            <a:r>
              <a:rPr lang="ru-RU" altLang="ru-RU" sz="2800"/>
              <a:t> Изменится ли В – Р + Г?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7739F4D1-0387-473B-97A4-4205FD8CE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029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Пусть пристроена 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-угольная пирамида, тогда количество вершин станет (В+1), рёбер - (Р+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), граней - (Г+</a:t>
            </a:r>
            <a:r>
              <a:rPr lang="en-US" altLang="ru-RU" sz="2800" i="1" dirty="0">
                <a:cs typeface="Times New Roman" panose="02020603050405020304" pitchFamily="18" charset="0"/>
              </a:rPr>
              <a:t>n</a:t>
            </a:r>
            <a:r>
              <a:rPr lang="ru-RU" altLang="ru-RU" sz="2800" dirty="0">
                <a:cs typeface="Times New Roman" panose="02020603050405020304" pitchFamily="18" charset="0"/>
              </a:rPr>
              <a:t>).</a:t>
            </a:r>
            <a:r>
              <a:rPr lang="ru-RU" altLang="ru-RU" sz="2800" dirty="0"/>
              <a:t> В – Р + Г не изменится.</a:t>
            </a:r>
            <a:endParaRPr lang="en-US" altLang="ru-RU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D5F5191-A128-406B-B917-3D714A7CB9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E0E349E1-BBAC-41A5-A87D-8895A9DF4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	Как изменится число вершин, рёбер и граней выпуклого многогранника, если от </a:t>
            </a:r>
            <a:r>
              <a:rPr lang="ru-RU" altLang="ru-RU" sz="2800"/>
              <a:t>одного из его </a:t>
            </a:r>
            <a:r>
              <a:rPr lang="ru-RU" altLang="ru-RU" sz="2800">
                <a:cs typeface="Times New Roman" panose="02020603050405020304" pitchFamily="18" charset="0"/>
              </a:rPr>
              <a:t> многогранных углов</a:t>
            </a:r>
            <a:r>
              <a:rPr lang="ru-RU" altLang="ru-RU" sz="2800"/>
              <a:t> отсечь пирамиду</a:t>
            </a:r>
            <a:r>
              <a:rPr lang="ru-RU" altLang="ru-RU" sz="2800">
                <a:cs typeface="Times New Roman" panose="02020603050405020304" pitchFamily="18" charset="0"/>
              </a:rPr>
              <a:t>?</a:t>
            </a:r>
            <a:r>
              <a:rPr lang="ru-RU" altLang="ru-RU" sz="2800"/>
              <a:t> Изменится ли В – Р + Г?</a:t>
            </a:r>
          </a:p>
        </p:txBody>
      </p:sp>
      <p:sp>
        <p:nvSpPr>
          <p:cNvPr id="36868" name="Text Box 4">
            <a:extLst>
              <a:ext uri="{FF2B5EF4-FFF2-40B4-BE49-F238E27FC236}">
                <a16:creationId xmlns:a16="http://schemas.microsoft.com/office/drawing/2014/main" id="{72568299-242C-4AB6-8079-038FDC0BE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029200"/>
            <a:ext cx="89916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altLang="ru-RU" sz="2800" dirty="0">
                <a:cs typeface="Times New Roman" panose="02020603050405020304" pitchFamily="18" charset="0"/>
              </a:rPr>
              <a:t>Пусть от 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-</a:t>
            </a:r>
            <a:r>
              <a:rPr lang="ru-RU" altLang="ru-RU" sz="2800" dirty="0" err="1">
                <a:cs typeface="Times New Roman" panose="02020603050405020304" pitchFamily="18" charset="0"/>
              </a:rPr>
              <a:t>гранн</a:t>
            </a:r>
            <a:r>
              <a:rPr lang="ru-RU" altLang="ru-RU" sz="2800" dirty="0" err="1"/>
              <a:t>ого</a:t>
            </a:r>
            <a:r>
              <a:rPr lang="ru-RU" altLang="ru-RU" sz="2800" dirty="0">
                <a:cs typeface="Times New Roman" panose="02020603050405020304" pitchFamily="18" charset="0"/>
              </a:rPr>
              <a:t> уг</a:t>
            </a:r>
            <a:r>
              <a:rPr lang="ru-RU" altLang="ru-RU" sz="2800" dirty="0"/>
              <a:t>ла отсекли </a:t>
            </a:r>
            <a:r>
              <a:rPr lang="en-US" altLang="ru-RU" sz="2800" i="1" dirty="0"/>
              <a:t>m</a:t>
            </a:r>
            <a:r>
              <a:rPr lang="ru-RU" altLang="ru-RU" sz="2800" dirty="0"/>
              <a:t>-угольную пирамиду</a:t>
            </a:r>
            <a:r>
              <a:rPr lang="ru-RU" altLang="ru-RU" sz="2800" dirty="0">
                <a:cs typeface="Times New Roman" panose="02020603050405020304" pitchFamily="18" charset="0"/>
              </a:rPr>
              <a:t>, тогда количество вершин будет (В+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-1), рёбер - (Р+</a:t>
            </a:r>
            <a:r>
              <a:rPr lang="en-US" altLang="ru-RU" sz="2800" i="1" dirty="0">
                <a:cs typeface="Times New Roman" panose="02020603050405020304" pitchFamily="18" charset="0"/>
              </a:rPr>
              <a:t>m</a:t>
            </a:r>
            <a:r>
              <a:rPr lang="ru-RU" altLang="ru-RU" sz="2800" dirty="0">
                <a:cs typeface="Times New Roman" panose="02020603050405020304" pitchFamily="18" charset="0"/>
              </a:rPr>
              <a:t>), граней - (Г+1).</a:t>
            </a:r>
            <a:r>
              <a:rPr lang="ru-RU" altLang="ru-RU" sz="2800" dirty="0"/>
              <a:t> В – Р + Г не изменится.</a:t>
            </a:r>
            <a:endParaRPr lang="en-US" altLang="ru-RU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E9793E5-88B7-4518-BFF5-276033331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E0E349E1-BBAC-41A5-A87D-8895A9DF4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каждой вершине выпуклого многогранника сходится два треугольника и два четырёхугольника.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Сколько у него вершин (В), рёбер (Р) и граней (Г)?</a:t>
            </a:r>
            <a:endParaRPr lang="ru-RU" altLang="ru-RU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E9793E5-88B7-4518-BFF5-276033331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  <a:r>
              <a:rPr lang="en-US" altLang="ru-RU" sz="3600" dirty="0">
                <a:solidFill>
                  <a:srgbClr val="FF3300"/>
                </a:solidFill>
              </a:rPr>
              <a:t>1</a:t>
            </a:r>
            <a:endParaRPr lang="ru-RU" altLang="ru-RU" sz="3600" dirty="0">
              <a:solidFill>
                <a:srgbClr val="FF3300"/>
              </a:solidFill>
            </a:endParaRP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F3CF3AB2-063A-1B67-C4EE-089A8C0C2E1B}"/>
              </a:ext>
            </a:extLst>
          </p:cNvPr>
          <p:cNvGrpSpPr/>
          <p:nvPr/>
        </p:nvGrpSpPr>
        <p:grpSpPr>
          <a:xfrm>
            <a:off x="0" y="1628800"/>
            <a:ext cx="9144000" cy="5017796"/>
            <a:chOff x="0" y="1628800"/>
            <a:chExt cx="9144000" cy="5017796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868" name="Text Box 4">
                  <a:extLst>
                    <a:ext uri="{FF2B5EF4-FFF2-40B4-BE49-F238E27FC236}">
                      <a16:creationId xmlns:a16="http://schemas.microsoft.com/office/drawing/2014/main" id="{72568299-242C-4AB6-8079-038FDC0BE8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628800"/>
                  <a:ext cx="9144000" cy="2640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000" dirty="0">
                      <a:solidFill>
                        <a:srgbClr val="FF3300"/>
                      </a:solidFill>
                    </a:rPr>
                    <a:t>Решение. </a:t>
                  </a:r>
                  <a:r>
                    <a:rPr lang="ru-RU" altLang="ru-RU" sz="2000" dirty="0"/>
                    <a:t>Обозначим Г</a:t>
                  </a:r>
                  <a:r>
                    <a:rPr lang="ru-RU" altLang="ru-RU" sz="2000" baseline="-25000" dirty="0"/>
                    <a:t>3</a:t>
                  </a:r>
                  <a:r>
                    <a:rPr lang="ru-RU" altLang="ru-RU" sz="2000" dirty="0"/>
                    <a:t>, Г</a:t>
                  </a:r>
                  <a:r>
                    <a:rPr lang="ru-RU" altLang="ru-RU" sz="2000" baseline="-25000" dirty="0"/>
                    <a:t>4</a:t>
                  </a:r>
                  <a:r>
                    <a:rPr lang="ru-RU" altLang="ru-RU" sz="2000" dirty="0"/>
                    <a:t> </a:t>
                  </a:r>
                  <a:r>
                    <a:rPr lang="en-US" altLang="ru-RU" sz="2000" dirty="0"/>
                    <a:t>– </a:t>
                  </a:r>
                  <a:r>
                    <a:rPr lang="ru-RU" altLang="ru-RU" sz="2000" dirty="0"/>
                    <a:t>числа треугольных и четырёхугольных граней соответственно. Тогда Г = Г</a:t>
                  </a:r>
                  <a:r>
                    <a:rPr lang="ru-RU" altLang="ru-RU" sz="2000" baseline="-25000" dirty="0"/>
                    <a:t>3</a:t>
                  </a:r>
                  <a:r>
                    <a:rPr lang="ru-RU" altLang="ru-RU" sz="2000" dirty="0"/>
                    <a:t> + Г</a:t>
                  </a:r>
                  <a:r>
                    <a:rPr lang="ru-RU" altLang="ru-RU" sz="2000" baseline="-25000" dirty="0"/>
                    <a:t>4</a:t>
                  </a:r>
                  <a:r>
                    <a:rPr lang="ru-RU" altLang="ru-RU" sz="2000" dirty="0"/>
                    <a:t>. 3Г</a:t>
                  </a:r>
                  <a:r>
                    <a:rPr lang="ru-RU" altLang="ru-RU" sz="2000" baseline="-25000" dirty="0"/>
                    <a:t>3</a:t>
                  </a:r>
                  <a:r>
                    <a:rPr lang="ru-RU" altLang="ru-RU" sz="2000" dirty="0"/>
                    <a:t> = 2В = 4Г</a:t>
                  </a:r>
                  <a:r>
                    <a:rPr lang="ru-RU" altLang="ru-RU" sz="2000" baseline="-25000" dirty="0"/>
                    <a:t>4</a:t>
                  </a:r>
                  <a:r>
                    <a:rPr lang="ru-RU" altLang="ru-RU" sz="2000" dirty="0"/>
                    <a:t>, 4В = 2Р. В силу теоремы Эйлера имеет место равенство В – Р + Г = 2.  Подставим в него выражения для Р и Г через В. Получим</a:t>
                  </a:r>
                </a:p>
                <a:p>
                  <a:pPr algn="ctr" eaLnBrk="1" hangingPunct="1">
                    <a:spcBef>
                      <a:spcPts val="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ru-RU" altLang="ru-RU" sz="2000" b="0" i="1" smtClean="0">
                            <a:latin typeface="Cambria Math" panose="02040503050406030204" pitchFamily="18" charset="0"/>
                          </a:rPr>
                          <m:t>В −2В+</m:t>
                        </m:r>
                        <m:f>
                          <m:fPr>
                            <m:ctrlPr>
                              <a:rPr lang="ru-RU" altLang="ru-RU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altLang="ru-R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ru-RU" altLang="ru-RU" sz="20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ru-RU" altLang="ru-RU" sz="2000" b="0" i="1" smtClean="0">
                            <a:latin typeface="Cambria Math" panose="02040503050406030204" pitchFamily="18" charset="0"/>
                          </a:rPr>
                          <m:t>В+</m:t>
                        </m:r>
                        <m:f>
                          <m:fPr>
                            <m:ctrlPr>
                              <a:rPr lang="ru-RU" altLang="ru-RU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ru-RU" altLang="ru-RU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ru-RU" altLang="ru-RU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ru-RU" altLang="ru-RU" sz="2000" b="0" i="1" smtClean="0">
                            <a:latin typeface="Cambria Math" panose="02040503050406030204" pitchFamily="18" charset="0"/>
                          </a:rPr>
                          <m:t>В=2.</m:t>
                        </m:r>
                      </m:oMath>
                    </m:oMathPara>
                  </a14:m>
                  <a:endParaRPr lang="ru-RU" altLang="ru-RU" sz="2000" dirty="0"/>
                </a:p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altLang="ru-RU" sz="2000" dirty="0">
                      <a:cs typeface="Times New Roman" panose="02020603050405020304" pitchFamily="18" charset="0"/>
                    </a:rPr>
                    <a:t>Откуда находим В = 12, Р = 24, Г</a:t>
                  </a:r>
                  <a:r>
                    <a:rPr lang="ru-RU" altLang="ru-RU" sz="2000" baseline="-25000" dirty="0">
                      <a:cs typeface="Times New Roman" panose="02020603050405020304" pitchFamily="18" charset="0"/>
                    </a:rPr>
                    <a:t>3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 = 8, Г</a:t>
                  </a:r>
                  <a:r>
                    <a:rPr lang="ru-RU" altLang="ru-RU" sz="2000" baseline="-25000" dirty="0">
                      <a:cs typeface="Times New Roman" panose="02020603050405020304" pitchFamily="18" charset="0"/>
                    </a:rPr>
                    <a:t>4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 = 6, Г = 14.</a:t>
                  </a:r>
                </a:p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altLang="ru-RU" sz="2000" dirty="0">
                      <a:cs typeface="Times New Roman" panose="02020603050405020304" pitchFamily="18" charset="0"/>
                    </a:rPr>
                    <a:t>	Один из таких многогранников показан на рисунке.</a:t>
                  </a:r>
                  <a:endParaRPr lang="en-US" altLang="ru-RU" sz="2000" dirty="0"/>
                </a:p>
              </p:txBody>
            </p:sp>
          </mc:Choice>
          <mc:Fallback>
            <p:sp>
              <p:nvSpPr>
                <p:cNvPr id="36868" name="Text Box 4">
                  <a:extLst>
                    <a:ext uri="{FF2B5EF4-FFF2-40B4-BE49-F238E27FC236}">
                      <a16:creationId xmlns:a16="http://schemas.microsoft.com/office/drawing/2014/main" id="{72568299-242C-4AB6-8079-038FDC0BE8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1628800"/>
                  <a:ext cx="9144000" cy="2640338"/>
                </a:xfrm>
                <a:prstGeom prst="rect">
                  <a:avLst/>
                </a:prstGeom>
                <a:blipFill>
                  <a:blip r:embed="rId3"/>
                  <a:stretch>
                    <a:fillRect l="-667" r="-667" b="-323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1029" descr="C:\Documents and Settings\Администратор\Мои документы\PICTURE\Maple\ПолупрМног\CubOct.bmp">
              <a:extLst>
                <a:ext uri="{FF2B5EF4-FFF2-40B4-BE49-F238E27FC236}">
                  <a16:creationId xmlns:a16="http://schemas.microsoft.com/office/drawing/2014/main" id="{DC15E89C-1ABD-68AD-4FD5-65426DC750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4378058"/>
              <a:ext cx="2448272" cy="226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1232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E0E349E1-BBAC-41A5-A87D-8895A9DF4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каждой вершине выпуклого многогранника сходится два треугольника и два пятиугольника.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Сколько у него вершин (В), рёбер (Р) и граней (Г)?</a:t>
            </a:r>
            <a:endParaRPr lang="ru-RU" altLang="ru-RU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E9793E5-88B7-4518-BFF5-276033331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12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BBDC245-BF98-316D-EBD0-CA04B75C8C1C}"/>
              </a:ext>
            </a:extLst>
          </p:cNvPr>
          <p:cNvGrpSpPr/>
          <p:nvPr/>
        </p:nvGrpSpPr>
        <p:grpSpPr>
          <a:xfrm>
            <a:off x="0" y="1628800"/>
            <a:ext cx="9144000" cy="5167398"/>
            <a:chOff x="0" y="1628800"/>
            <a:chExt cx="9144000" cy="516739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868" name="Text Box 4">
                  <a:extLst>
                    <a:ext uri="{FF2B5EF4-FFF2-40B4-BE49-F238E27FC236}">
                      <a16:creationId xmlns:a16="http://schemas.microsoft.com/office/drawing/2014/main" id="{72568299-242C-4AB6-8079-038FDC0BE8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628800"/>
                  <a:ext cx="9144000" cy="21989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000" dirty="0">
                      <a:solidFill>
                        <a:srgbClr val="FF3300"/>
                      </a:solidFill>
                    </a:rPr>
                    <a:t>Решение </a:t>
                  </a:r>
                  <a:r>
                    <a:rPr lang="ru-RU" altLang="ru-RU" sz="2000" dirty="0"/>
                    <a:t>аналогично предыдущему.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 </a:t>
                  </a:r>
                  <a:r>
                    <a:rPr lang="ru-RU" sz="2000" dirty="0"/>
                    <a:t>Обозначим Г</a:t>
                  </a:r>
                  <a:r>
                    <a:rPr lang="ru-RU" sz="2000" baseline="-25000" dirty="0"/>
                    <a:t>3</a:t>
                  </a:r>
                  <a:r>
                    <a:rPr lang="ru-RU" sz="2000" dirty="0"/>
                    <a:t>, Г</a:t>
                  </a:r>
                  <a:r>
                    <a:rPr lang="ru-RU" sz="2000" baseline="-25000" dirty="0"/>
                    <a:t>5</a:t>
                  </a:r>
                  <a:r>
                    <a:rPr lang="ru-RU" sz="2000" dirty="0"/>
                    <a:t> – числа треугольных и пятиугольных граней соответственно. Тогда Г = Г</a:t>
                  </a:r>
                  <a:r>
                    <a:rPr lang="ru-RU" sz="2000" baseline="-25000" dirty="0"/>
                    <a:t>3</a:t>
                  </a:r>
                  <a:r>
                    <a:rPr lang="ru-RU" sz="2000" dirty="0"/>
                    <a:t> + Г</a:t>
                  </a:r>
                  <a:r>
                    <a:rPr lang="ru-RU" sz="2000" baseline="-25000" dirty="0"/>
                    <a:t>5</a:t>
                  </a:r>
                  <a:r>
                    <a:rPr lang="ru-RU" sz="2000" dirty="0"/>
                    <a:t>. 3Г</a:t>
                  </a:r>
                  <a:r>
                    <a:rPr lang="ru-RU" sz="2000" baseline="-25000" dirty="0"/>
                    <a:t>3</a:t>
                  </a:r>
                  <a:r>
                    <a:rPr lang="ru-RU" sz="2000" dirty="0"/>
                    <a:t> = 2В = 5Г</a:t>
                  </a:r>
                  <a:r>
                    <a:rPr lang="ru-RU" sz="2000" baseline="-25000" dirty="0"/>
                    <a:t>5</a:t>
                  </a:r>
                  <a:r>
                    <a:rPr lang="ru-RU" sz="2000" dirty="0"/>
                    <a:t>, 4В = 2Р. В силу теоремы Эйлера имеет место равенство В – Р + Г = 2.  Подставим в него выражения для Р и Г через В. Получим </a:t>
                  </a:r>
                  <a14:m>
                    <m:oMath xmlns:m="http://schemas.openxmlformats.org/officeDocument/2006/math">
                      <m:r>
                        <a:rPr lang="ru-RU" sz="2000" i="1"/>
                        <m:t>В −2В+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ru-RU" sz="2000" i="1"/>
                            <m:t>2</m:t>
                          </m:r>
                        </m:num>
                        <m:den>
                          <m:r>
                            <a:rPr lang="ru-RU" sz="2000" i="1"/>
                            <m:t>3</m:t>
                          </m:r>
                        </m:den>
                      </m:f>
                      <m:r>
                        <a:rPr lang="ru-RU" sz="2000" i="1"/>
                        <m:t>В+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ru-RU" sz="2000" i="1"/>
                            <m:t>2</m:t>
                          </m:r>
                        </m:num>
                        <m:den>
                          <m:r>
                            <a:rPr lang="ru-RU" sz="2000" i="1"/>
                            <m:t>5</m:t>
                          </m:r>
                        </m:den>
                      </m:f>
                      <m:r>
                        <a:rPr lang="ru-RU" sz="2000" i="1"/>
                        <m:t>В=2.</m:t>
                      </m:r>
                    </m:oMath>
                  </a14:m>
                  <a:r>
                    <a:rPr lang="ru-RU" sz="2000" dirty="0"/>
                    <a:t> Откуда находим В = 30, Р = 60, Г</a:t>
                  </a:r>
                  <a:r>
                    <a:rPr lang="ru-RU" sz="2000" baseline="-25000" dirty="0"/>
                    <a:t>3</a:t>
                  </a:r>
                  <a:r>
                    <a:rPr lang="ru-RU" sz="2000" dirty="0"/>
                    <a:t> = 20, Г</a:t>
                  </a:r>
                  <a:r>
                    <a:rPr lang="ru-RU" sz="2000" baseline="-25000" dirty="0"/>
                    <a:t>5</a:t>
                  </a:r>
                  <a:r>
                    <a:rPr lang="ru-RU" sz="2000" dirty="0"/>
                    <a:t> = 12, Г = 32. Один из таких многогранников показан на рисунке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.</a:t>
                  </a:r>
                  <a:endParaRPr lang="en-US" altLang="ru-RU" sz="2000" dirty="0"/>
                </a:p>
              </p:txBody>
            </p:sp>
          </mc:Choice>
          <mc:Fallback>
            <p:sp>
              <p:nvSpPr>
                <p:cNvPr id="36868" name="Text Box 4">
                  <a:extLst>
                    <a:ext uri="{FF2B5EF4-FFF2-40B4-BE49-F238E27FC236}">
                      <a16:creationId xmlns:a16="http://schemas.microsoft.com/office/drawing/2014/main" id="{72568299-242C-4AB6-8079-038FDC0BE8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1628800"/>
                  <a:ext cx="9144000" cy="2198935"/>
                </a:xfrm>
                <a:prstGeom prst="rect">
                  <a:avLst/>
                </a:prstGeom>
                <a:blipFill>
                  <a:blip r:embed="rId3"/>
                  <a:stretch>
                    <a:fillRect l="-667" r="-667" b="-3878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5">
              <a:extLst>
                <a:ext uri="{FF2B5EF4-FFF2-40B4-BE49-F238E27FC236}">
                  <a16:creationId xmlns:a16="http://schemas.microsoft.com/office/drawing/2014/main" id="{2CCE1209-D9AA-53B4-5570-B562EB0469A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43808" y="3827735"/>
              <a:ext cx="3024336" cy="29684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60650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E0E349E1-BBAC-41A5-A87D-8895A9DF4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каждой вершине выпуклого многогранника сходится четыре треугольника и четырёхугольник.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Сколько у него вершин (В), рёбер (Р) и граней (Г)?</a:t>
            </a:r>
            <a:endParaRPr lang="ru-RU" altLang="ru-RU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E9793E5-88B7-4518-BFF5-276033331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13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C2294FDF-EDE3-2459-D1CA-FA07DCC48387}"/>
              </a:ext>
            </a:extLst>
          </p:cNvPr>
          <p:cNvGrpSpPr/>
          <p:nvPr/>
        </p:nvGrpSpPr>
        <p:grpSpPr>
          <a:xfrm>
            <a:off x="0" y="1632976"/>
            <a:ext cx="9144000" cy="5090251"/>
            <a:chOff x="0" y="1632976"/>
            <a:chExt cx="9144000" cy="5090251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868" name="Text Box 4">
                  <a:extLst>
                    <a:ext uri="{FF2B5EF4-FFF2-40B4-BE49-F238E27FC236}">
                      <a16:creationId xmlns:a16="http://schemas.microsoft.com/office/drawing/2014/main" id="{72568299-242C-4AB6-8079-038FDC0BE8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632976"/>
                  <a:ext cx="9144000" cy="22034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000" dirty="0">
                      <a:solidFill>
                        <a:srgbClr val="FF3300"/>
                      </a:solidFill>
                    </a:rPr>
                    <a:t>Решение </a:t>
                  </a:r>
                  <a:r>
                    <a:rPr lang="ru-RU" sz="2000" dirty="0"/>
                    <a:t>аналогично предыдущему. Обозначим Г</a:t>
                  </a:r>
                  <a:r>
                    <a:rPr lang="ru-RU" sz="2000" baseline="-25000" dirty="0"/>
                    <a:t>3</a:t>
                  </a:r>
                  <a:r>
                    <a:rPr lang="ru-RU" sz="2000" dirty="0"/>
                    <a:t>, Г</a:t>
                  </a:r>
                  <a:r>
                    <a:rPr lang="ru-RU" sz="2000" baseline="-25000" dirty="0"/>
                    <a:t>4</a:t>
                  </a:r>
                  <a:r>
                    <a:rPr lang="ru-RU" sz="2000" dirty="0"/>
                    <a:t> – числа треугольных и четырёхугольных граней соответственно. Тогда Г = Г</a:t>
                  </a:r>
                  <a:r>
                    <a:rPr lang="ru-RU" sz="2000" baseline="-25000" dirty="0"/>
                    <a:t>3</a:t>
                  </a:r>
                  <a:r>
                    <a:rPr lang="ru-RU" sz="2000" dirty="0"/>
                    <a:t> + Г</a:t>
                  </a:r>
                  <a:r>
                    <a:rPr lang="ru-RU" sz="2000" baseline="-25000" dirty="0"/>
                    <a:t>4</a:t>
                  </a:r>
                  <a:r>
                    <a:rPr lang="ru-RU" sz="2000" dirty="0"/>
                    <a:t>. 3Г</a:t>
                  </a:r>
                  <a:r>
                    <a:rPr lang="ru-RU" sz="2000" baseline="-25000" dirty="0"/>
                    <a:t>3</a:t>
                  </a:r>
                  <a:r>
                    <a:rPr lang="ru-RU" sz="2000" dirty="0"/>
                    <a:t> = 4В, 4Г</a:t>
                  </a:r>
                  <a:r>
                    <a:rPr lang="ru-RU" sz="2000" baseline="-25000" dirty="0"/>
                    <a:t>4</a:t>
                  </a:r>
                  <a:r>
                    <a:rPr lang="ru-RU" sz="2000" dirty="0"/>
                    <a:t> = В, 5В = 2Р. В силу теоремы Эйлера имеет место равенство В – Р + Г = 2.  Подставим в него выражения для Р и Г через В. Получим </a:t>
                  </a:r>
                  <a14:m>
                    <m:oMath xmlns:m="http://schemas.openxmlformats.org/officeDocument/2006/math">
                      <m:r>
                        <a:rPr lang="ru-RU" sz="2000" i="1"/>
                        <m:t>В −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ru-RU" sz="2000" i="1"/>
                            <m:t>5</m:t>
                          </m:r>
                        </m:num>
                        <m:den>
                          <m:r>
                            <a:rPr lang="ru-RU" sz="2000" i="1"/>
                            <m:t>2</m:t>
                          </m:r>
                        </m:den>
                      </m:f>
                      <m:r>
                        <a:rPr lang="ru-RU" sz="2000" i="1"/>
                        <m:t>В+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ru-RU" sz="2000" i="1"/>
                            <m:t>4</m:t>
                          </m:r>
                        </m:num>
                        <m:den>
                          <m:r>
                            <a:rPr lang="ru-RU" sz="2000" i="1"/>
                            <m:t>3</m:t>
                          </m:r>
                        </m:den>
                      </m:f>
                      <m:r>
                        <a:rPr lang="ru-RU" sz="2000" i="1"/>
                        <m:t>В+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ru-RU" sz="2000" i="1"/>
                            <m:t>1</m:t>
                          </m:r>
                        </m:num>
                        <m:den>
                          <m:r>
                            <a:rPr lang="ru-RU" sz="2000" i="1"/>
                            <m:t>4</m:t>
                          </m:r>
                        </m:den>
                      </m:f>
                      <m:r>
                        <a:rPr lang="ru-RU" sz="2000" i="1"/>
                        <m:t>В=2.</m:t>
                      </m:r>
                    </m:oMath>
                  </a14:m>
                  <a:r>
                    <a:rPr lang="ru-RU" sz="2000" dirty="0"/>
                    <a:t> Откуда находим В = 24, Р = 60, Г = 38. Один из таких многогранников показан на рисунке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.</a:t>
                  </a:r>
                  <a:endParaRPr lang="en-US" altLang="ru-RU" sz="2000" dirty="0"/>
                </a:p>
              </p:txBody>
            </p:sp>
          </mc:Choice>
          <mc:Fallback>
            <p:sp>
              <p:nvSpPr>
                <p:cNvPr id="36868" name="Text Box 4">
                  <a:extLst>
                    <a:ext uri="{FF2B5EF4-FFF2-40B4-BE49-F238E27FC236}">
                      <a16:creationId xmlns:a16="http://schemas.microsoft.com/office/drawing/2014/main" id="{72568299-242C-4AB6-8079-038FDC0BE8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1632976"/>
                  <a:ext cx="9144000" cy="2203488"/>
                </a:xfrm>
                <a:prstGeom prst="rect">
                  <a:avLst/>
                </a:prstGeom>
                <a:blipFill>
                  <a:blip r:embed="rId3"/>
                  <a:stretch>
                    <a:fillRect l="-667" r="-667" b="-4155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6" name="Picture 7">
              <a:extLst>
                <a:ext uri="{FF2B5EF4-FFF2-40B4-BE49-F238E27FC236}">
                  <a16:creationId xmlns:a16="http://schemas.microsoft.com/office/drawing/2014/main" id="{B9ECCD05-1AA1-427C-C780-F2191A6D03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5816" y="3684628"/>
              <a:ext cx="3144781" cy="3038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9902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E0E349E1-BBAC-41A5-A87D-8895A9DF4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В каждой вершине выпуклого многогранника сходится четыре треугольника пятиугольник. 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Сколько у него вершин (В), рёбер (Р) и граней (Г)?</a:t>
            </a:r>
            <a:endParaRPr lang="ru-RU" altLang="ru-RU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E9793E5-88B7-4518-BFF5-276033331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D66694F-9F4D-EF6B-2119-88FDC7CF2881}"/>
              </a:ext>
            </a:extLst>
          </p:cNvPr>
          <p:cNvGrpSpPr/>
          <p:nvPr/>
        </p:nvGrpSpPr>
        <p:grpSpPr>
          <a:xfrm>
            <a:off x="0" y="1609849"/>
            <a:ext cx="9144000" cy="5113378"/>
            <a:chOff x="0" y="1609849"/>
            <a:chExt cx="9144000" cy="511337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6868" name="Text Box 4">
                  <a:extLst>
                    <a:ext uri="{FF2B5EF4-FFF2-40B4-BE49-F238E27FC236}">
                      <a16:creationId xmlns:a16="http://schemas.microsoft.com/office/drawing/2014/main" id="{72568299-242C-4AB6-8079-038FDC0BE8B6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1609849"/>
                  <a:ext cx="9144000" cy="220348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algn="just" eaLnBrk="1" hangingPunct="1">
                    <a:spcBef>
                      <a:spcPts val="0"/>
                    </a:spcBef>
                  </a:pPr>
                  <a:r>
                    <a:rPr lang="ru-RU" altLang="ru-RU" sz="2800" dirty="0">
                      <a:solidFill>
                        <a:srgbClr val="FF3300"/>
                      </a:solidFill>
                    </a:rPr>
                    <a:t>	</a:t>
                  </a:r>
                  <a:r>
                    <a:rPr lang="ru-RU" altLang="ru-RU" sz="2000" dirty="0">
                      <a:solidFill>
                        <a:srgbClr val="FF3300"/>
                      </a:solidFill>
                    </a:rPr>
                    <a:t>Решение </a:t>
                  </a:r>
                  <a:r>
                    <a:rPr lang="ru-RU" sz="2000" dirty="0"/>
                    <a:t>аналогично предыдущему. Обозначим Г</a:t>
                  </a:r>
                  <a:r>
                    <a:rPr lang="ru-RU" sz="2000" baseline="-25000" dirty="0"/>
                    <a:t>3</a:t>
                  </a:r>
                  <a:r>
                    <a:rPr lang="ru-RU" sz="2000" dirty="0"/>
                    <a:t>, Г</a:t>
                  </a:r>
                  <a:r>
                    <a:rPr lang="ru-RU" sz="2000" baseline="-25000" dirty="0"/>
                    <a:t>5</a:t>
                  </a:r>
                  <a:r>
                    <a:rPr lang="ru-RU" sz="2000" dirty="0"/>
                    <a:t> – числа треугольных и пятиугольных граней соответственно. Тогда Г = Г</a:t>
                  </a:r>
                  <a:r>
                    <a:rPr lang="ru-RU" sz="2000" baseline="-25000" dirty="0"/>
                    <a:t>3</a:t>
                  </a:r>
                  <a:r>
                    <a:rPr lang="ru-RU" sz="2000" dirty="0"/>
                    <a:t> + Г</a:t>
                  </a:r>
                  <a:r>
                    <a:rPr lang="ru-RU" sz="2000" baseline="-25000" dirty="0"/>
                    <a:t>5</a:t>
                  </a:r>
                  <a:r>
                    <a:rPr lang="ru-RU" sz="2000" dirty="0"/>
                    <a:t>. 3Г</a:t>
                  </a:r>
                  <a:r>
                    <a:rPr lang="ru-RU" sz="2000" baseline="-25000" dirty="0"/>
                    <a:t>3</a:t>
                  </a:r>
                  <a:r>
                    <a:rPr lang="ru-RU" sz="2000" dirty="0"/>
                    <a:t> = 4В, 5Г</a:t>
                  </a:r>
                  <a:r>
                    <a:rPr lang="ru-RU" sz="2000" baseline="-25000" dirty="0"/>
                    <a:t>5</a:t>
                  </a:r>
                  <a:r>
                    <a:rPr lang="ru-RU" sz="2000" dirty="0"/>
                    <a:t> = В, 5В = 2Р. В силу теоремы Эйлера имеет место равенство В – Р + Г = 2.  Подставим в него выражения для Р и Г через В. Получим </a:t>
                  </a:r>
                  <a14:m>
                    <m:oMath xmlns:m="http://schemas.openxmlformats.org/officeDocument/2006/math">
                      <m:r>
                        <a:rPr lang="ru-RU" sz="2000" i="1"/>
                        <m:t>В −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ru-RU" sz="2000" i="1"/>
                            <m:t>5</m:t>
                          </m:r>
                        </m:num>
                        <m:den>
                          <m:r>
                            <a:rPr lang="ru-RU" sz="2000" i="1"/>
                            <m:t>2</m:t>
                          </m:r>
                        </m:den>
                      </m:f>
                      <m:r>
                        <a:rPr lang="ru-RU" sz="2000" i="1"/>
                        <m:t>В+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ru-RU" sz="2000" i="1"/>
                            <m:t>4</m:t>
                          </m:r>
                        </m:num>
                        <m:den>
                          <m:r>
                            <a:rPr lang="ru-RU" sz="2000" i="1"/>
                            <m:t>3</m:t>
                          </m:r>
                        </m:den>
                      </m:f>
                      <m:r>
                        <a:rPr lang="ru-RU" sz="2000" i="1"/>
                        <m:t>В+</m:t>
                      </m:r>
                      <m:f>
                        <m:fPr>
                          <m:ctrlPr>
                            <a:rPr lang="ru-RU" sz="2000" i="1"/>
                          </m:ctrlPr>
                        </m:fPr>
                        <m:num>
                          <m:r>
                            <a:rPr lang="ru-RU" sz="2000" i="1"/>
                            <m:t>1</m:t>
                          </m:r>
                        </m:num>
                        <m:den>
                          <m:r>
                            <a:rPr lang="ru-RU" sz="2000" i="1"/>
                            <m:t>5</m:t>
                          </m:r>
                        </m:den>
                      </m:f>
                      <m:r>
                        <a:rPr lang="ru-RU" sz="2000" i="1"/>
                        <m:t>В=2.</m:t>
                      </m:r>
                    </m:oMath>
                  </a14:m>
                  <a:r>
                    <a:rPr lang="ru-RU" sz="2000" dirty="0"/>
                    <a:t> Откуда находим В = 60, Р = 150, Г = 92. Один из таких многогранников показан на рисунке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.</a:t>
                  </a:r>
                  <a:endParaRPr lang="en-US" altLang="ru-RU" sz="2000" dirty="0"/>
                </a:p>
              </p:txBody>
            </p:sp>
          </mc:Choice>
          <mc:Fallback>
            <p:sp>
              <p:nvSpPr>
                <p:cNvPr id="36868" name="Text Box 4">
                  <a:extLst>
                    <a:ext uri="{FF2B5EF4-FFF2-40B4-BE49-F238E27FC236}">
                      <a16:creationId xmlns:a16="http://schemas.microsoft.com/office/drawing/2014/main" id="{72568299-242C-4AB6-8079-038FDC0BE8B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1609849"/>
                  <a:ext cx="9144000" cy="2203488"/>
                </a:xfrm>
                <a:prstGeom prst="rect">
                  <a:avLst/>
                </a:prstGeom>
                <a:blipFill>
                  <a:blip r:embed="rId3"/>
                  <a:stretch>
                    <a:fillRect l="-667" r="-667" b="-3867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8" name="Picture 6" descr="C:\Documents and Settings\Администратор\Мои документы\PICTURE\Maple\ПолупрМног\SnabDod.bmp">
              <a:extLst>
                <a:ext uri="{FF2B5EF4-FFF2-40B4-BE49-F238E27FC236}">
                  <a16:creationId xmlns:a16="http://schemas.microsoft.com/office/drawing/2014/main" id="{7651CF8D-BC7D-2C11-C3DB-FA4C4382FA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9182" y="3684629"/>
              <a:ext cx="3085635" cy="3038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355308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8">
            <a:extLst>
              <a:ext uri="{FF2B5EF4-FFF2-40B4-BE49-F238E27FC236}">
                <a16:creationId xmlns:a16="http://schemas.microsoft.com/office/drawing/2014/main" id="{0E5B7FDE-CB73-4031-BA2D-0E25EC4340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55600"/>
            <a:ext cx="8991600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	Рассмотрим известные нам многогранники и заполним следующую таблицу, в которой В </a:t>
            </a:r>
            <a:r>
              <a:rPr lang="ru-RU" altLang="ru-RU" i="1">
                <a:cs typeface="Times New Roman" panose="02020603050405020304" pitchFamily="18" charset="0"/>
              </a:rPr>
              <a:t>– </a:t>
            </a:r>
            <a:r>
              <a:rPr lang="ru-RU" altLang="ru-RU">
                <a:cs typeface="Times New Roman" panose="02020603050405020304" pitchFamily="18" charset="0"/>
              </a:rPr>
              <a:t>число вершин, Р</a:t>
            </a:r>
            <a:r>
              <a:rPr lang="ru-RU" altLang="ru-RU" i="1">
                <a:cs typeface="Times New Roman" panose="02020603050405020304" pitchFamily="18" charset="0"/>
              </a:rPr>
              <a:t> – </a:t>
            </a:r>
            <a:r>
              <a:rPr lang="ru-RU" altLang="ru-RU">
                <a:cs typeface="Times New Roman" panose="02020603050405020304" pitchFamily="18" charset="0"/>
              </a:rPr>
              <a:t>число ребер, Г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– число граней многогранника.</a:t>
            </a:r>
          </a:p>
        </p:txBody>
      </p:sp>
      <p:graphicFrame>
        <p:nvGraphicFramePr>
          <p:cNvPr id="2118" name="Group 70">
            <a:extLst>
              <a:ext uri="{FF2B5EF4-FFF2-40B4-BE49-F238E27FC236}">
                <a16:creationId xmlns:a16="http://schemas.microsoft.com/office/drawing/2014/main" id="{851717CD-8DB1-40D9-AF7C-80DBA7B8536C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1905000"/>
          <a:ext cx="7239000" cy="4064001"/>
        </p:xfrm>
        <a:graphic>
          <a:graphicData uri="http://schemas.openxmlformats.org/drawingml/2006/table">
            <a:tbl>
              <a:tblPr/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многогранника</a:t>
                      </a:r>
                      <a:endParaRPr kumimoji="0" lang="ru-RU" altLang="ru-RU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Треугольная пирамида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Четырехугольная пирамида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Треугольная призма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Четырехугольная призма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n-</a:t>
                      </a: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угольная пирамида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n-</a:t>
                      </a: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угольная призма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176" name="Group 128">
            <a:extLst>
              <a:ext uri="{FF2B5EF4-FFF2-40B4-BE49-F238E27FC236}">
                <a16:creationId xmlns:a16="http://schemas.microsoft.com/office/drawing/2014/main" id="{C93F44FD-3401-4A04-9E69-92A21CDD90E6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2514600"/>
          <a:ext cx="2819400" cy="57943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81" name="Group 133">
            <a:extLst>
              <a:ext uri="{FF2B5EF4-FFF2-40B4-BE49-F238E27FC236}">
                <a16:creationId xmlns:a16="http://schemas.microsoft.com/office/drawing/2014/main" id="{085CD0A1-C879-412E-8B4C-389B3EC86ED1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31242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97" name="Group 149">
            <a:extLst>
              <a:ext uri="{FF2B5EF4-FFF2-40B4-BE49-F238E27FC236}">
                <a16:creationId xmlns:a16="http://schemas.microsoft.com/office/drawing/2014/main" id="{1E447590-DE88-4D95-BE58-D060177AEB7F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36576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13" name="Group 165">
            <a:extLst>
              <a:ext uri="{FF2B5EF4-FFF2-40B4-BE49-F238E27FC236}">
                <a16:creationId xmlns:a16="http://schemas.microsoft.com/office/drawing/2014/main" id="{63B99FB6-6E39-40E3-857F-9B9B35C5B2BB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41910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29" name="Group 181">
            <a:extLst>
              <a:ext uri="{FF2B5EF4-FFF2-40B4-BE49-F238E27FC236}">
                <a16:creationId xmlns:a16="http://schemas.microsoft.com/office/drawing/2014/main" id="{ABF89F75-41AC-4949-A8FA-31C7B2E62044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4800600"/>
          <a:ext cx="2819400" cy="579438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9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n+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n+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44" name="Group 196">
            <a:extLst>
              <a:ext uri="{FF2B5EF4-FFF2-40B4-BE49-F238E27FC236}">
                <a16:creationId xmlns:a16="http://schemas.microsoft.com/office/drawing/2014/main" id="{5C1B638D-52C2-45D8-81DE-0F6B7A3FDCBE}"/>
              </a:ext>
            </a:extLst>
          </p:cNvPr>
          <p:cNvGraphicFramePr>
            <a:graphicFrameLocks noGrp="1"/>
          </p:cNvGraphicFramePr>
          <p:nvPr/>
        </p:nvGraphicFramePr>
        <p:xfrm>
          <a:off x="5334000" y="5410200"/>
          <a:ext cx="2819400" cy="581025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</a:t>
                      </a:r>
                      <a:endParaRPr kumimoji="0" lang="ru-RU" altLang="ru-RU" sz="2800" b="0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n+</a:t>
                      </a:r>
                      <a:r>
                        <a:rPr kumimoji="0" lang="en-US" alt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kumimoji="0" lang="ru-RU" alt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>
            <a:extLst>
              <a:ext uri="{FF2B5EF4-FFF2-40B4-BE49-F238E27FC236}">
                <a16:creationId xmlns:a16="http://schemas.microsoft.com/office/drawing/2014/main" id="{E0E349E1-BBAC-41A5-A87D-8895A9DF4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76672"/>
            <a:ext cx="91440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 каждой вершине выпуклого многогранника сходится треугольник, два четырёхугольника и пятиугольник. Сколько у него вершин (В), рёбер (Р) и граней (Г)?</a:t>
            </a:r>
            <a:endParaRPr lang="ru-RU" altLang="ru-RU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E9793E5-88B7-4518-BFF5-2760333319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6868" name="Text Box 4">
                <a:extLst>
                  <a:ext uri="{FF2B5EF4-FFF2-40B4-BE49-F238E27FC236}">
                    <a16:creationId xmlns:a16="http://schemas.microsoft.com/office/drawing/2014/main" id="{72568299-242C-4AB6-8079-038FDC0BE8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609849"/>
                <a:ext cx="9144000" cy="21989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just" eaLnBrk="1" hangingPunct="1">
                  <a:spcBef>
                    <a:spcPts val="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	</a:t>
                </a:r>
                <a:r>
                  <a:rPr lang="ru-RU" altLang="ru-RU" sz="2000" dirty="0">
                    <a:solidFill>
                      <a:srgbClr val="FF3300"/>
                    </a:solidFill>
                  </a:rPr>
                  <a:t>Решение </a:t>
                </a:r>
                <a:r>
                  <a:rPr lang="ru-RU" sz="2000" dirty="0"/>
                  <a:t>аналогично предыдущему. Обозначим Г</a:t>
                </a:r>
                <a:r>
                  <a:rPr lang="ru-RU" sz="2000" baseline="-25000" dirty="0"/>
                  <a:t>3</a:t>
                </a:r>
                <a:r>
                  <a:rPr lang="ru-RU" sz="2000" dirty="0"/>
                  <a:t>, Г</a:t>
                </a:r>
                <a:r>
                  <a:rPr lang="ru-RU" sz="2000" baseline="-25000" dirty="0"/>
                  <a:t>4</a:t>
                </a:r>
                <a:r>
                  <a:rPr lang="ru-RU" sz="2000" dirty="0"/>
                  <a:t>, Г</a:t>
                </a:r>
                <a:r>
                  <a:rPr lang="ru-RU" sz="2000" baseline="-25000" dirty="0"/>
                  <a:t>5</a:t>
                </a:r>
                <a:r>
                  <a:rPr lang="ru-RU" sz="2000" dirty="0"/>
                  <a:t> – числа треугольных, четырёхугольных и пятиугольных граней соответственно. Тогда Г = Г</a:t>
                </a:r>
                <a:r>
                  <a:rPr lang="ru-RU" sz="2000" baseline="-25000" dirty="0"/>
                  <a:t>3</a:t>
                </a:r>
                <a:r>
                  <a:rPr lang="ru-RU" sz="2000" dirty="0"/>
                  <a:t> + Г</a:t>
                </a:r>
                <a:r>
                  <a:rPr lang="ru-RU" sz="2000" baseline="-25000" dirty="0"/>
                  <a:t>4</a:t>
                </a:r>
                <a:r>
                  <a:rPr lang="ru-RU" sz="2000" dirty="0"/>
                  <a:t> + Г</a:t>
                </a:r>
                <a:r>
                  <a:rPr lang="ru-RU" sz="2000" baseline="-25000" dirty="0"/>
                  <a:t>5</a:t>
                </a:r>
                <a:r>
                  <a:rPr lang="ru-RU" sz="2000" dirty="0"/>
                  <a:t>. 3Г</a:t>
                </a:r>
                <a:r>
                  <a:rPr lang="ru-RU" sz="2000" baseline="-25000" dirty="0"/>
                  <a:t>3</a:t>
                </a:r>
                <a:r>
                  <a:rPr lang="ru-RU" sz="2000" dirty="0"/>
                  <a:t> = В, 4Г</a:t>
                </a:r>
                <a:r>
                  <a:rPr lang="ru-RU" sz="2000" baseline="-25000" dirty="0"/>
                  <a:t>4</a:t>
                </a:r>
                <a:r>
                  <a:rPr lang="ru-RU" sz="2000" dirty="0"/>
                  <a:t> = 2В, 5Г</a:t>
                </a:r>
                <a:r>
                  <a:rPr lang="ru-RU" sz="2000" baseline="-25000" dirty="0"/>
                  <a:t>5</a:t>
                </a:r>
                <a:r>
                  <a:rPr lang="ru-RU" sz="2000" dirty="0"/>
                  <a:t> = В, 4В = 2Р. В силу теоремы Эйлера имеет место равенство В – Р + Г = 2.  Подставим в него выражения для Р и Г через В. Получим </a:t>
                </a:r>
                <a14:m>
                  <m:oMath xmlns:m="http://schemas.openxmlformats.org/officeDocument/2006/math">
                    <m:r>
                      <a:rPr lang="ru-RU" sz="2000" i="1"/>
                      <m:t>В −2В+</m:t>
                    </m:r>
                    <m:f>
                      <m:fPr>
                        <m:ctrlPr>
                          <a:rPr lang="ru-RU" sz="2000" i="1"/>
                        </m:ctrlPr>
                      </m:fPr>
                      <m:num>
                        <m:r>
                          <a:rPr lang="ru-RU" sz="2000" i="1"/>
                          <m:t>1</m:t>
                        </m:r>
                      </m:num>
                      <m:den>
                        <m:r>
                          <a:rPr lang="ru-RU" sz="2000" i="1"/>
                          <m:t>3</m:t>
                        </m:r>
                      </m:den>
                    </m:f>
                    <m:r>
                      <a:rPr lang="ru-RU" sz="2000" i="1"/>
                      <m:t>В+</m:t>
                    </m:r>
                    <m:f>
                      <m:fPr>
                        <m:ctrlPr>
                          <a:rPr lang="ru-RU" sz="2000" i="1"/>
                        </m:ctrlPr>
                      </m:fPr>
                      <m:num>
                        <m:r>
                          <a:rPr lang="ru-RU" sz="2000" i="1"/>
                          <m:t>1</m:t>
                        </m:r>
                      </m:num>
                      <m:den>
                        <m:r>
                          <a:rPr lang="ru-RU" sz="2000" i="1"/>
                          <m:t>2</m:t>
                        </m:r>
                      </m:den>
                    </m:f>
                    <m:r>
                      <a:rPr lang="ru-RU" sz="2000" i="1"/>
                      <m:t>В+ </m:t>
                    </m:r>
                    <m:f>
                      <m:fPr>
                        <m:ctrlPr>
                          <a:rPr lang="ru-RU" sz="2000" i="1"/>
                        </m:ctrlPr>
                      </m:fPr>
                      <m:num>
                        <m:r>
                          <a:rPr lang="ru-RU" sz="2000" i="1"/>
                          <m:t>1</m:t>
                        </m:r>
                      </m:num>
                      <m:den>
                        <m:r>
                          <a:rPr lang="ru-RU" sz="2000" i="1"/>
                          <m:t>5</m:t>
                        </m:r>
                      </m:den>
                    </m:f>
                    <m:r>
                      <a:rPr lang="ru-RU" sz="2000" i="1"/>
                      <m:t>В=2.</m:t>
                    </m:r>
                  </m:oMath>
                </a14:m>
                <a:r>
                  <a:rPr lang="ru-RU" sz="2000" dirty="0"/>
                  <a:t> Откуда находим В = 60, Р = 120, Г = 62. Пример такого многогранника показан на рисунке. </a:t>
                </a:r>
                <a:endParaRPr lang="en-US" altLang="ru-RU" sz="2000" dirty="0"/>
              </a:p>
            </p:txBody>
          </p:sp>
        </mc:Choice>
        <mc:Fallback>
          <p:sp>
            <p:nvSpPr>
              <p:cNvPr id="36868" name="Text Box 4">
                <a:extLst>
                  <a:ext uri="{FF2B5EF4-FFF2-40B4-BE49-F238E27FC236}">
                    <a16:creationId xmlns:a16="http://schemas.microsoft.com/office/drawing/2014/main" id="{72568299-242C-4AB6-8079-038FDC0BE8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609849"/>
                <a:ext cx="9144000" cy="2198935"/>
              </a:xfrm>
              <a:prstGeom prst="rect">
                <a:avLst/>
              </a:prstGeom>
              <a:blipFill>
                <a:blip r:embed="rId3"/>
                <a:stretch>
                  <a:fillRect l="-667" r="-667" b="-38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6">
            <a:extLst>
              <a:ext uri="{FF2B5EF4-FFF2-40B4-BE49-F238E27FC236}">
                <a16:creationId xmlns:a16="http://schemas.microsoft.com/office/drawing/2014/main" id="{5FA2DF85-FE3A-6AB7-EC7A-AB6FE584A8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3835176"/>
            <a:ext cx="2880320" cy="2857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166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E897B187-7650-494B-B826-83B9ACC97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94789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Докажите, что в</a:t>
            </a:r>
            <a:r>
              <a:rPr lang="ru-RU" altLang="ru-RU" dirty="0">
                <a:cs typeface="Times New Roman" panose="02020603050405020304" pitchFamily="18" charset="0"/>
              </a:rPr>
              <a:t> любом выпуклом многограннике число треугольных граней плюс число трехгранных углов больше или равно восьми.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Более того, число треугольных граней плюс число трехгранных углов больше или равно восьми.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p:sp>
        <p:nvSpPr>
          <p:cNvPr id="54276" name="Text Box 4">
            <a:extLst>
              <a:ext uri="{FF2B5EF4-FFF2-40B4-BE49-F238E27FC236}">
                <a16:creationId xmlns:a16="http://schemas.microsoft.com/office/drawing/2014/main" id="{FF868B19-627B-48CF-8935-29477CC2AF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60848"/>
            <a:ext cx="9144000" cy="502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ts val="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Доказательство. </a:t>
            </a:r>
            <a:r>
              <a:rPr lang="ru-RU" altLang="ru-RU" dirty="0">
                <a:cs typeface="Times New Roman" panose="02020603050405020304" pitchFamily="18" charset="0"/>
              </a:rPr>
              <a:t>Обозначим через </a:t>
            </a:r>
            <a:r>
              <a:rPr lang="ru-RU" altLang="ru-RU" dirty="0" err="1">
                <a:cs typeface="Times New Roman" panose="02020603050405020304" pitchFamily="18" charset="0"/>
              </a:rPr>
              <a:t>В</a:t>
            </a:r>
            <a:r>
              <a:rPr lang="ru-RU" altLang="ru-RU" i="1" baseline="-30000" dirty="0" err="1">
                <a:cs typeface="Times New Roman" panose="02020603050405020304" pitchFamily="18" charset="0"/>
              </a:rPr>
              <a:t>i</a:t>
            </a:r>
            <a:r>
              <a:rPr lang="ru-RU" altLang="ru-RU" baseline="-30000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число вершин выпуклого многогранника, в которых сходится </a:t>
            </a:r>
            <a:r>
              <a:rPr lang="ru-RU" altLang="ru-RU" i="1" dirty="0">
                <a:cs typeface="Times New Roman" panose="02020603050405020304" pitchFamily="18" charset="0"/>
              </a:rPr>
              <a:t>i </a:t>
            </a:r>
            <a:r>
              <a:rPr lang="ru-RU" altLang="ru-RU" dirty="0">
                <a:cs typeface="Times New Roman" panose="02020603050405020304" pitchFamily="18" charset="0"/>
              </a:rPr>
              <a:t>ребер. Тогда для общего числа вершин В имеет место равенство В = 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В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. Аналогично, обозначим через </a:t>
            </a:r>
            <a:r>
              <a:rPr lang="ru-RU" altLang="ru-RU" dirty="0" err="1">
                <a:cs typeface="Times New Roman" panose="02020603050405020304" pitchFamily="18" charset="0"/>
              </a:rPr>
              <a:t>Г</a:t>
            </a:r>
            <a:r>
              <a:rPr lang="ru-RU" altLang="ru-RU" baseline="-30000" dirty="0" err="1">
                <a:cs typeface="Times New Roman" panose="02020603050405020304" pitchFamily="18" charset="0"/>
              </a:rPr>
              <a:t>i</a:t>
            </a:r>
            <a:r>
              <a:rPr lang="ru-RU" altLang="ru-RU" baseline="-30000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число граней выпуклого многогранника, у которых имеется </a:t>
            </a:r>
            <a:r>
              <a:rPr lang="ru-RU" altLang="ru-RU" i="1" dirty="0">
                <a:cs typeface="Times New Roman" panose="02020603050405020304" pitchFamily="18" charset="0"/>
              </a:rPr>
              <a:t>i </a:t>
            </a:r>
            <a:r>
              <a:rPr lang="ru-RU" altLang="ru-RU" dirty="0">
                <a:cs typeface="Times New Roman" panose="02020603050405020304" pitchFamily="18" charset="0"/>
              </a:rPr>
              <a:t>ребер. Тогда для общего числа граней Г имеет место равенство Г = Г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Г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Г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. Имеем: 3В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+ 4В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+ 5В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= 2Р, 3Г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+ 4Г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+ 5Г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= 2Р. По теореме Эйлера выполняется равенство 4В – 4Р + 4Г = 8. Подставляя вместо В, Р и Г их выражения, получим 4В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+ 4В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+ 4В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– (3В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+ 4В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+ 5В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…) – (3Г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+ 4Г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+ 5Г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…) + 4Г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+ 4Г</a:t>
            </a:r>
            <a:r>
              <a:rPr lang="ru-RU" altLang="ru-RU" baseline="-30000" dirty="0">
                <a:cs typeface="Times New Roman" panose="02020603050405020304" pitchFamily="18" charset="0"/>
              </a:rPr>
              <a:t>4</a:t>
            </a:r>
            <a:r>
              <a:rPr lang="ru-RU" altLang="ru-RU" dirty="0">
                <a:cs typeface="Times New Roman" panose="02020603050405020304" pitchFamily="18" charset="0"/>
              </a:rPr>
              <a:t> + 4Г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= 8.</a:t>
            </a:r>
          </a:p>
          <a:p>
            <a:pPr algn="just" eaLnBrk="1" hangingPunct="1">
              <a:spcBef>
                <a:spcPts val="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Следовательно, В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+ Г</a:t>
            </a:r>
            <a:r>
              <a:rPr lang="ru-RU" altLang="ru-RU" baseline="-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 = 8 + В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+ Г</a:t>
            </a:r>
            <a:r>
              <a:rPr lang="ru-RU" altLang="ru-RU" baseline="-30000" dirty="0">
                <a:cs typeface="Times New Roman" panose="02020603050405020304" pitchFamily="18" charset="0"/>
              </a:rPr>
              <a:t>5</a:t>
            </a:r>
            <a:r>
              <a:rPr lang="ru-RU" altLang="ru-RU" dirty="0">
                <a:cs typeface="Times New Roman" panose="02020603050405020304" pitchFamily="18" charset="0"/>
              </a:rPr>
              <a:t> + … , значит, число треугольных граней плюс число трехгранных углов больше или равно восьми.     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904EA8C-D414-4986-BF56-DB09109068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7856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>
            <a:extLst>
              <a:ext uri="{FF2B5EF4-FFF2-40B4-BE49-F238E27FC236}">
                <a16:creationId xmlns:a16="http://schemas.microsoft.com/office/drawing/2014/main" id="{8B8E3ECF-A694-4218-A681-16E3675B71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6725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Докажите, что в</a:t>
            </a:r>
            <a:r>
              <a:rPr lang="ru-RU" altLang="ru-RU" dirty="0">
                <a:cs typeface="Times New Roman" panose="02020603050405020304" pitchFamily="18" charset="0"/>
              </a:rPr>
              <a:t> любом выпуклом многограннике имеется грань с числом сторон, меньшим шести. </a:t>
            </a:r>
          </a:p>
        </p:txBody>
      </p:sp>
      <p:sp>
        <p:nvSpPr>
          <p:cNvPr id="56324" name="Text Box 4">
            <a:extLst>
              <a:ext uri="{FF2B5EF4-FFF2-40B4-BE49-F238E27FC236}">
                <a16:creationId xmlns:a16="http://schemas.microsoft.com/office/drawing/2014/main" id="{CC52D2E0-8D4C-47BE-957B-0D3A6164B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89050"/>
            <a:ext cx="9144000" cy="556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Доказательство. </a:t>
            </a:r>
            <a:r>
              <a:rPr lang="ru-RU" altLang="ru-RU">
                <a:cs typeface="Times New Roman" panose="02020603050405020304" pitchFamily="18" charset="0"/>
              </a:rPr>
              <a:t>Обозначим через В</a:t>
            </a:r>
            <a:r>
              <a:rPr lang="ru-RU" altLang="ru-RU" i="1" baseline="-30000">
                <a:cs typeface="Times New Roman" panose="02020603050405020304" pitchFamily="18" charset="0"/>
              </a:rPr>
              <a:t>i</a:t>
            </a:r>
            <a:r>
              <a:rPr lang="ru-RU" altLang="ru-RU" baseline="-30000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число вершин выпуклого многогранника, в которых сходится </a:t>
            </a:r>
            <a:r>
              <a:rPr lang="ru-RU" altLang="ru-RU" i="1">
                <a:cs typeface="Times New Roman" panose="02020603050405020304" pitchFamily="18" charset="0"/>
              </a:rPr>
              <a:t>i </a:t>
            </a:r>
            <a:r>
              <a:rPr lang="ru-RU" altLang="ru-RU">
                <a:cs typeface="Times New Roman" panose="02020603050405020304" pitchFamily="18" charset="0"/>
              </a:rPr>
              <a:t>ребер. Тогда для общего числа вершин В имеет место равенство В = В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В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В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. Аналогично, обозначим через Г</a:t>
            </a:r>
            <a:r>
              <a:rPr lang="ru-RU" altLang="ru-RU" baseline="-30000">
                <a:cs typeface="Times New Roman" panose="02020603050405020304" pitchFamily="18" charset="0"/>
              </a:rPr>
              <a:t>i </a:t>
            </a:r>
            <a:r>
              <a:rPr lang="ru-RU" altLang="ru-RU">
                <a:cs typeface="Times New Roman" panose="02020603050405020304" pitchFamily="18" charset="0"/>
              </a:rPr>
              <a:t>число граней выпуклого многогранника, у которых имеется </a:t>
            </a:r>
            <a:r>
              <a:rPr lang="ru-RU" altLang="ru-RU" i="1">
                <a:cs typeface="Times New Roman" panose="02020603050405020304" pitchFamily="18" charset="0"/>
              </a:rPr>
              <a:t>i </a:t>
            </a:r>
            <a:r>
              <a:rPr lang="ru-RU" altLang="ru-RU">
                <a:cs typeface="Times New Roman" panose="02020603050405020304" pitchFamily="18" charset="0"/>
              </a:rPr>
              <a:t>ребер. Предположим, что у многогранника нет граней с числом сторон, меньшим шести. Тогда для общего числа граней Г имеет место равенство Г = Г</a:t>
            </a:r>
            <a:r>
              <a:rPr lang="ru-RU" altLang="ru-RU" baseline="-30000">
                <a:cs typeface="Times New Roman" panose="02020603050405020304" pitchFamily="18" charset="0"/>
              </a:rPr>
              <a:t>6</a:t>
            </a:r>
            <a:r>
              <a:rPr lang="ru-RU" altLang="ru-RU">
                <a:cs typeface="Times New Roman" panose="02020603050405020304" pitchFamily="18" charset="0"/>
              </a:rPr>
              <a:t> + Г</a:t>
            </a:r>
            <a:r>
              <a:rPr lang="ru-RU" altLang="ru-RU" baseline="-30000">
                <a:cs typeface="Times New Roman" panose="02020603050405020304" pitchFamily="18" charset="0"/>
              </a:rPr>
              <a:t>7</a:t>
            </a:r>
            <a:r>
              <a:rPr lang="ru-RU" altLang="ru-RU">
                <a:cs typeface="Times New Roman" panose="02020603050405020304" pitchFamily="18" charset="0"/>
              </a:rPr>
              <a:t> + Г</a:t>
            </a:r>
            <a:r>
              <a:rPr lang="ru-RU" altLang="ru-RU" baseline="-30000">
                <a:cs typeface="Times New Roman" panose="02020603050405020304" pitchFamily="18" charset="0"/>
              </a:rPr>
              <a:t>8</a:t>
            </a:r>
            <a:r>
              <a:rPr lang="ru-RU" altLang="ru-RU">
                <a:cs typeface="Times New Roman" panose="02020603050405020304" pitchFamily="18" charset="0"/>
              </a:rPr>
              <a:t> + … . Имеем: 3В</a:t>
            </a:r>
            <a:r>
              <a:rPr lang="ru-RU" altLang="ru-RU" baseline="-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 + 4В</a:t>
            </a:r>
            <a:r>
              <a:rPr lang="ru-RU" altLang="ru-RU" baseline="-30000">
                <a:cs typeface="Times New Roman" panose="02020603050405020304" pitchFamily="18" charset="0"/>
              </a:rPr>
              <a:t>4</a:t>
            </a:r>
            <a:r>
              <a:rPr lang="ru-RU" altLang="ru-RU">
                <a:cs typeface="Times New Roman" panose="02020603050405020304" pitchFamily="18" charset="0"/>
              </a:rPr>
              <a:t> + 5В</a:t>
            </a:r>
            <a:r>
              <a:rPr lang="ru-RU" altLang="ru-RU" baseline="-30000">
                <a:cs typeface="Times New Roman" panose="02020603050405020304" pitchFamily="18" charset="0"/>
              </a:rPr>
              <a:t>5</a:t>
            </a:r>
            <a:r>
              <a:rPr lang="ru-RU" altLang="ru-RU">
                <a:cs typeface="Times New Roman" panose="02020603050405020304" pitchFamily="18" charset="0"/>
              </a:rPr>
              <a:t> + … = 2Р, 6Г</a:t>
            </a:r>
            <a:r>
              <a:rPr lang="ru-RU" altLang="ru-RU" baseline="-30000">
                <a:cs typeface="Times New Roman" panose="02020603050405020304" pitchFamily="18" charset="0"/>
              </a:rPr>
              <a:t>6</a:t>
            </a:r>
            <a:r>
              <a:rPr lang="ru-RU" altLang="ru-RU">
                <a:cs typeface="Times New Roman" panose="02020603050405020304" pitchFamily="18" charset="0"/>
              </a:rPr>
              <a:t> + 7Г</a:t>
            </a:r>
            <a:r>
              <a:rPr lang="ru-RU" altLang="ru-RU" baseline="-30000">
                <a:cs typeface="Times New Roman" panose="02020603050405020304" pitchFamily="18" charset="0"/>
              </a:rPr>
              <a:t>7</a:t>
            </a:r>
            <a:r>
              <a:rPr lang="ru-RU" altLang="ru-RU">
                <a:cs typeface="Times New Roman" panose="02020603050405020304" pitchFamily="18" charset="0"/>
              </a:rPr>
              <a:t> + 8Г</a:t>
            </a:r>
            <a:r>
              <a:rPr lang="ru-RU" altLang="ru-RU" baseline="-30000">
                <a:cs typeface="Times New Roman" panose="02020603050405020304" pitchFamily="18" charset="0"/>
              </a:rPr>
              <a:t>8</a:t>
            </a:r>
            <a:r>
              <a:rPr lang="ru-RU" altLang="ru-RU">
                <a:cs typeface="Times New Roman" panose="02020603050405020304" pitchFamily="18" charset="0"/>
              </a:rPr>
              <a:t> + … = 2Р. Из этих равенств следует выполнимость неравенств 3В 2Р и 6Г 2Р, из которых получаем: 3В – 3Р + 3Г  0, а по теореме Эйлера должно выполняться равенство 3В – 3Р + 3Г = 6. Полученное противоречие показывает, что неверным было наше предположение об отсутствии граней с числом сторон, меньшим шести. Значит, в выпуклом многограннике обязательно найдется грань с числом сторон, меньшим шести.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E57F634-C47C-4924-9FFB-ACF865DE7E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-36512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>
            <a:extLst>
              <a:ext uri="{FF2B5EF4-FFF2-40B4-BE49-F238E27FC236}">
                <a16:creationId xmlns:a16="http://schemas.microsoft.com/office/drawing/2014/main" id="{597E9411-9ADE-432D-884A-FDD11CA18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2204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Докажите, что в любом выпуклом многограннике имеется многогранный угол с числом ребер, меньшим шести. </a:t>
            </a:r>
          </a:p>
        </p:txBody>
      </p:sp>
      <p:sp>
        <p:nvSpPr>
          <p:cNvPr id="58372" name="Text Box 4">
            <a:extLst>
              <a:ext uri="{FF2B5EF4-FFF2-40B4-BE49-F238E27FC236}">
                <a16:creationId xmlns:a16="http://schemas.microsoft.com/office/drawing/2014/main" id="{0FAB22CB-35C8-40D7-BFBA-4A5481717B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98884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Доказательство получается из предыдущего, если в нем буквы В и Г поменять местами.</a:t>
            </a:r>
            <a:endParaRPr lang="ru-RU" altLang="ru-RU"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8AE2A3C-186D-4514-ABDB-193667BA4E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>
            <a:extLst>
              <a:ext uri="{FF2B5EF4-FFF2-40B4-BE49-F238E27FC236}">
                <a16:creationId xmlns:a16="http://schemas.microsoft.com/office/drawing/2014/main" id="{2212869D-8F84-40ED-BA58-97FD8555F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7456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dirty="0"/>
              <a:t>	На рисунке показан многогранник, гранями которого являются пятиугольники и шестиугольники, а в каждой вершине сходится три грани. Сколько у него пятиугольных граней?</a:t>
            </a:r>
            <a:r>
              <a:rPr lang="ru-RU" altLang="ru-RU" dirty="0">
                <a:cs typeface="Times New Roman" panose="02020603050405020304" pitchFamily="18" charset="0"/>
              </a:rPr>
              <a:t> </a:t>
            </a:r>
          </a:p>
        </p:txBody>
      </p:sp>
      <p:graphicFrame>
        <p:nvGraphicFramePr>
          <p:cNvPr id="35844" name="Object 5">
            <a:extLst>
              <a:ext uri="{FF2B5EF4-FFF2-40B4-BE49-F238E27FC236}">
                <a16:creationId xmlns:a16="http://schemas.microsoft.com/office/drawing/2014/main" id="{9B0DC3B5-72D3-4282-88F1-9D395C48EA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248970"/>
              </p:ext>
            </p:extLst>
          </p:nvPr>
        </p:nvGraphicFramePr>
        <p:xfrm>
          <a:off x="0" y="2132856"/>
          <a:ext cx="3924300" cy="388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Точечный рисунок" r:id="rId2" imgW="3924848" imgH="3885714" progId="Paint.Picture">
                  <p:embed/>
                </p:oleObj>
              </mc:Choice>
              <mc:Fallback>
                <p:oleObj name="Точечный рисунок" r:id="rId2" imgW="3924848" imgH="3885714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32856"/>
                        <a:ext cx="3924300" cy="388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0664" name="Group 8">
            <a:extLst>
              <a:ext uri="{FF2B5EF4-FFF2-40B4-BE49-F238E27FC236}">
                <a16:creationId xmlns:a16="http://schemas.microsoft.com/office/drawing/2014/main" id="{F519E4AE-0A62-493B-B831-8F9038D38A3C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2361456"/>
            <a:ext cx="8991600" cy="4267200"/>
            <a:chOff x="96" y="1248"/>
            <a:chExt cx="5664" cy="2688"/>
          </a:xfrm>
        </p:grpSpPr>
        <p:sp>
          <p:nvSpPr>
            <p:cNvPr id="35846" name="Text Box 4">
              <a:extLst>
                <a:ext uri="{FF2B5EF4-FFF2-40B4-BE49-F238E27FC236}">
                  <a16:creationId xmlns:a16="http://schemas.microsoft.com/office/drawing/2014/main" id="{BB42FD6E-DA82-434A-95C4-585BC231A5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1248"/>
              <a:ext cx="3312" cy="23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</a:rPr>
                <a:t>Решение.</a:t>
              </a:r>
              <a:r>
                <a:rPr lang="ru-RU" altLang="ru-RU" dirty="0"/>
                <a:t> Пусть Г</a:t>
              </a:r>
              <a:r>
                <a:rPr lang="ru-RU" altLang="ru-RU" baseline="-25000" dirty="0"/>
                <a:t>5</a:t>
              </a:r>
              <a:r>
                <a:rPr lang="ru-RU" altLang="ru-RU" dirty="0"/>
                <a:t> и Г</a:t>
              </a:r>
              <a:r>
                <a:rPr lang="ru-RU" altLang="ru-RU" baseline="-25000" dirty="0"/>
                <a:t>6</a:t>
              </a:r>
              <a:r>
                <a:rPr lang="ru-RU" altLang="ru-RU" dirty="0"/>
                <a:t> – число пятиугольных и шестиугольных граней соответственно. Тогда Г = Г</a:t>
              </a:r>
              <a:r>
                <a:rPr lang="ru-RU" altLang="ru-RU" baseline="-25000" dirty="0"/>
                <a:t>5</a:t>
              </a:r>
              <a:r>
                <a:rPr lang="ru-RU" altLang="ru-RU" dirty="0"/>
                <a:t> + Г</a:t>
              </a:r>
              <a:r>
                <a:rPr lang="ru-RU" altLang="ru-RU" baseline="-25000" dirty="0"/>
                <a:t>6</a:t>
              </a:r>
              <a:r>
                <a:rPr lang="ru-RU" altLang="ru-RU" dirty="0"/>
                <a:t>. </a:t>
              </a:r>
            </a:p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Так как в каждой вершине сходится три ребра, то 3В = 2Р. Кроме того, 2Р = 5Г</a:t>
              </a:r>
              <a:r>
                <a:rPr lang="ru-RU" altLang="ru-RU" baseline="-25000" dirty="0"/>
                <a:t>5</a:t>
              </a:r>
              <a:r>
                <a:rPr lang="ru-RU" altLang="ru-RU" dirty="0"/>
                <a:t> + 6Г</a:t>
              </a:r>
              <a:r>
                <a:rPr lang="ru-RU" altLang="ru-RU" baseline="-25000" dirty="0"/>
                <a:t>6</a:t>
              </a:r>
              <a:r>
                <a:rPr lang="ru-RU" altLang="ru-RU" dirty="0"/>
                <a:t>.</a:t>
              </a:r>
            </a:p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По теореме Эйлера 6В – 6Р + 6Г = 12, значит, 6Г – 2Р = 12. </a:t>
              </a:r>
            </a:p>
          </p:txBody>
        </p:sp>
        <p:sp>
          <p:nvSpPr>
            <p:cNvPr id="35847" name="Text Box 6">
              <a:extLst>
                <a:ext uri="{FF2B5EF4-FFF2-40B4-BE49-F238E27FC236}">
                  <a16:creationId xmlns:a16="http://schemas.microsoft.com/office/drawing/2014/main" id="{F0CCDD22-B19A-4137-A73A-B5955AE506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648"/>
              <a:ext cx="566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dirty="0"/>
                <a:t>Следовательно, 6Г</a:t>
              </a:r>
              <a:r>
                <a:rPr lang="ru-RU" altLang="ru-RU" baseline="-25000" dirty="0"/>
                <a:t>5</a:t>
              </a:r>
              <a:r>
                <a:rPr lang="ru-RU" altLang="ru-RU" dirty="0"/>
                <a:t> + 6Г</a:t>
              </a:r>
              <a:r>
                <a:rPr lang="ru-RU" altLang="ru-RU" baseline="-25000" dirty="0"/>
                <a:t>6</a:t>
              </a:r>
              <a:r>
                <a:rPr lang="ru-RU" altLang="ru-RU" dirty="0"/>
                <a:t> – (5Г</a:t>
              </a:r>
              <a:r>
                <a:rPr lang="ru-RU" altLang="ru-RU" baseline="-25000" dirty="0"/>
                <a:t>5</a:t>
              </a:r>
              <a:r>
                <a:rPr lang="ru-RU" altLang="ru-RU" dirty="0"/>
                <a:t> + 6Г</a:t>
              </a:r>
              <a:r>
                <a:rPr lang="ru-RU" altLang="ru-RU" baseline="-25000" dirty="0"/>
                <a:t>6</a:t>
              </a:r>
              <a:r>
                <a:rPr lang="ru-RU" altLang="ru-RU" dirty="0"/>
                <a:t>) = 12, т.е. Г</a:t>
              </a:r>
              <a:r>
                <a:rPr lang="ru-RU" altLang="ru-RU" baseline="-25000" dirty="0"/>
                <a:t>5</a:t>
              </a:r>
              <a:r>
                <a:rPr lang="ru-RU" altLang="ru-RU" dirty="0"/>
                <a:t> = 12. </a:t>
              </a:r>
            </a:p>
          </p:txBody>
        </p:sp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DC40F183-3D20-0C18-5C27-C89FC6EB7B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>
            <a:extLst>
              <a:ext uri="{FF2B5EF4-FFF2-40B4-BE49-F238E27FC236}">
                <a16:creationId xmlns:a16="http://schemas.microsoft.com/office/drawing/2014/main" id="{793D025C-6841-4F9B-BE23-B4873AA35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15888"/>
            <a:ext cx="8991600" cy="397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Из </a:t>
            </a:r>
            <a:r>
              <a:rPr lang="ru-RU" altLang="ru-RU"/>
              <a:t>приведенных</a:t>
            </a:r>
            <a:r>
              <a:rPr lang="ru-RU" altLang="ru-RU">
                <a:cs typeface="Times New Roman" panose="02020603050405020304" pitchFamily="18" charset="0"/>
              </a:rPr>
              <a:t> </a:t>
            </a:r>
            <a:r>
              <a:rPr lang="ru-RU" altLang="ru-RU"/>
              <a:t>примеров</a:t>
            </a:r>
            <a:r>
              <a:rPr lang="ru-RU" altLang="ru-RU">
                <a:cs typeface="Times New Roman" panose="02020603050405020304" pitchFamily="18" charset="0"/>
              </a:rPr>
              <a:t> непосредственно видно, что для всех выбранных многогранников имеет место равенство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 - Р + Г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= 2. 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	Оказывается, что это равенство справедливо не только для рассмотренных многогранников, но и для произвольного выпуклого многогранника. </a:t>
            </a:r>
            <a:endParaRPr lang="ru-RU" altLang="ru-RU"/>
          </a:p>
          <a:p>
            <a:pPr algn="just" eaLnBrk="1" hangingPunct="1">
              <a:spcBef>
                <a:spcPct val="50000"/>
              </a:spcBef>
            </a:pPr>
            <a:r>
              <a:rPr lang="ru-RU" altLang="ru-RU"/>
              <a:t>	</a:t>
            </a:r>
            <a:r>
              <a:rPr lang="ru-RU" altLang="ru-RU">
                <a:cs typeface="Times New Roman" panose="02020603050405020304" pitchFamily="18" charset="0"/>
              </a:rPr>
              <a:t>Впервые это свойство выпуклых многогранников было доказано Леонардом Эйлером в 1752 году и получило название теоремы Эйлера.</a:t>
            </a:r>
          </a:p>
        </p:txBody>
      </p:sp>
      <p:sp>
        <p:nvSpPr>
          <p:cNvPr id="5123" name="Text Box 9">
            <a:extLst>
              <a:ext uri="{FF2B5EF4-FFF2-40B4-BE49-F238E27FC236}">
                <a16:creationId xmlns:a16="http://schemas.microsoft.com/office/drawing/2014/main" id="{51F785E8-3E1C-4461-A1D7-1B4362BA5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95750"/>
            <a:ext cx="89154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	</a:t>
            </a:r>
            <a:r>
              <a:rPr lang="ru-RU" altLang="ru-RU">
                <a:solidFill>
                  <a:srgbClr val="FF3300"/>
                </a:solidFill>
                <a:cs typeface="Times New Roman" panose="02020603050405020304" pitchFamily="18" charset="0"/>
              </a:rPr>
              <a:t>Теорема Эйлера.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Для любого выпуклого многогранника имеет место равенство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 - Р + Г = 2,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где В - число вершин, Р - число ребер и Г - число граней данного многогранника.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>
            <a:extLst>
              <a:ext uri="{FF2B5EF4-FFF2-40B4-BE49-F238E27FC236}">
                <a16:creationId xmlns:a16="http://schemas.microsoft.com/office/drawing/2014/main" id="{FEBBECF5-14FA-41C1-91A7-9420470C4D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Доказательство теоремы Эйлера</a:t>
            </a:r>
          </a:p>
        </p:txBody>
      </p:sp>
      <p:sp>
        <p:nvSpPr>
          <p:cNvPr id="7171" name="Text Box 2052">
            <a:extLst>
              <a:ext uri="{FF2B5EF4-FFF2-40B4-BE49-F238E27FC236}">
                <a16:creationId xmlns:a16="http://schemas.microsoft.com/office/drawing/2014/main" id="{E45E9CB9-F653-400F-849F-B2BDFF3D0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57200"/>
            <a:ext cx="9144000" cy="4462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ru-RU" altLang="ru-RU" sz="2400" dirty="0"/>
              <a:t>	П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редставим поверхность выпуклого многогранника сделанной из эластичного материала. Удалим (вырежем) одну из его граней и оставшуюся поверхность растянем на плоскости. Получим </a:t>
            </a:r>
            <a:r>
              <a:rPr lang="ru-RU" sz="2000" dirty="0">
                <a:ea typeface="Times New Roman" panose="02020603050405020304" pitchFamily="18" charset="0"/>
              </a:rPr>
              <a:t>сетку, образованную вершинами и рёбрами исходного многогранника. Она разбивает плоскость на области (Г), число которых, вместе с внешней областью, равно числу граней многогранника. </a:t>
            </a:r>
            <a:r>
              <a:rPr lang="ru-RU" altLang="ru-RU" sz="2000" dirty="0"/>
              <a:t>Стянем какое-нибудь ребро в точку. При этом число ребер и число вершин уменьшится на единицу, а число областей не изменится. Следовательно, В – Р + Г не измениться. Продолжая стягивать ребра, мы придем к сетке, у которой имеется одна вершина, а рёбрами являются петли. Уберём какое-нибудь ребро. При этом число рёбер и число областей уменьшаться на единицу. Следовательно, В – Р + Г не изменится. Продолжая убирать рёбра, мы придем к сетке, у которой имеется одна вершина и одно ребро в виде петли. У этой сетки В = 1, Р = 1, Г = 2 и, следовательно, В – Р + Г = 2. Значит, для исходной сетки также выполняется равенство В – Р + Г = 2.</a:t>
            </a:r>
          </a:p>
        </p:txBody>
      </p:sp>
      <p:pic>
        <p:nvPicPr>
          <p:cNvPr id="7172" name="Picture 2053">
            <a:extLst>
              <a:ext uri="{FF2B5EF4-FFF2-40B4-BE49-F238E27FC236}">
                <a16:creationId xmlns:a16="http://schemas.microsoft.com/office/drawing/2014/main" id="{04AF730C-390D-4E5F-9C43-820670306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7" y="5082354"/>
            <a:ext cx="1549400" cy="152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2054">
            <a:extLst>
              <a:ext uri="{FF2B5EF4-FFF2-40B4-BE49-F238E27FC236}">
                <a16:creationId xmlns:a16="http://schemas.microsoft.com/office/drawing/2014/main" id="{08851BD5-16F1-4890-84AE-F23F2EC6E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6137" y="5082354"/>
            <a:ext cx="1549400" cy="1528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4" name="Picture 2055">
            <a:extLst>
              <a:ext uri="{FF2B5EF4-FFF2-40B4-BE49-F238E27FC236}">
                <a16:creationId xmlns:a16="http://schemas.microsoft.com/office/drawing/2014/main" id="{65C61A11-AD37-4C14-AF34-01CF58AB5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8737" y="5082354"/>
            <a:ext cx="2116138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5" name="Picture 2056">
            <a:extLst>
              <a:ext uri="{FF2B5EF4-FFF2-40B4-BE49-F238E27FC236}">
                <a16:creationId xmlns:a16="http://schemas.microsoft.com/office/drawing/2014/main" id="{77BF13B7-C2E8-4A69-835E-7BCA9F209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137" y="5082354"/>
            <a:ext cx="492125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6" name="Picture 2057">
            <a:extLst>
              <a:ext uri="{FF2B5EF4-FFF2-40B4-BE49-F238E27FC236}">
                <a16:creationId xmlns:a16="http://schemas.microsoft.com/office/drawing/2014/main" id="{1B1C1552-3878-4730-98EB-96899D03E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937" y="5082354"/>
            <a:ext cx="1571625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B8E0613D-79FF-4910-86C4-EA65BE2861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pPr eaLnBrk="1" hangingPunct="1"/>
            <a:r>
              <a:rPr lang="ru-RU" altLang="ru-RU" sz="2800">
                <a:solidFill>
                  <a:srgbClr val="FF3300"/>
                </a:solidFill>
              </a:rPr>
              <a:t>Л. ЭЙЛЕР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C9FFFBF-FE8B-41DE-BF81-A7009FDCA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533400"/>
            <a:ext cx="6248400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200">
                <a:cs typeface="Times New Roman" panose="02020603050405020304" pitchFamily="18" charset="0"/>
              </a:rPr>
              <a:t>	Леонард Эйлер (1707-1783) - од</a:t>
            </a:r>
            <a:r>
              <a:rPr lang="ru-RU" altLang="ru-RU" sz="2200"/>
              <a:t>ин</a:t>
            </a:r>
            <a:r>
              <a:rPr lang="ru-RU" altLang="ru-RU" sz="2200">
                <a:cs typeface="Times New Roman" panose="02020603050405020304" pitchFamily="18" charset="0"/>
              </a:rPr>
              <a:t> из величайших математиков мира, работы которого оказали решающее влияние на развитие многих современных разделов математики. Эйлер долгое время жил и работал в России, был действительным членом Петербургской Академии наук, оказал большое влияние на развитие отечественной математической школы и в деле подготовки кадров ученых-математиков и педагогов в России. </a:t>
            </a:r>
          </a:p>
        </p:txBody>
      </p:sp>
      <p:sp>
        <p:nvSpPr>
          <p:cNvPr id="6148" name="Text Box 5">
            <a:extLst>
              <a:ext uri="{FF2B5EF4-FFF2-40B4-BE49-F238E27FC236}">
                <a16:creationId xmlns:a16="http://schemas.microsoft.com/office/drawing/2014/main" id="{9FDAAC02-5C2C-45D6-846A-406EFC66D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038600"/>
            <a:ext cx="9144000" cy="263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200">
                <a:cs typeface="Times New Roman" panose="02020603050405020304" pitchFamily="18" charset="0"/>
              </a:rPr>
              <a:t>	Поражает своими размерами научное наследие ученого. При жизни им опубликовано 530 книг и статей, а сейчас их известно уже более 800. Причем последние 12 лет своей жизни Эйлер тяжело болел, ослеп и, несмотря на тяжелый недуг, продолжал работать и творить. </a:t>
            </a:r>
          </a:p>
          <a:p>
            <a:pPr algn="just" eaLnBrk="1" hangingPunct="1">
              <a:spcBef>
                <a:spcPct val="50000"/>
              </a:spcBef>
            </a:pPr>
            <a:r>
              <a:rPr lang="ru-RU" altLang="ru-RU" sz="2200">
                <a:cs typeface="Times New Roman" panose="02020603050405020304" pitchFamily="18" charset="0"/>
              </a:rPr>
              <a:t>	Все математики последующих поколений так или иначе учились у Эйлера, и недаром известный французский ученый П.С. Лаплас сказал: "Читайте Эйлера, он - учитель всех нас".</a:t>
            </a:r>
            <a:endParaRPr lang="ru-RU" altLang="ru-RU"/>
          </a:p>
        </p:txBody>
      </p:sp>
      <p:pic>
        <p:nvPicPr>
          <p:cNvPr id="6149" name="Picture 6">
            <a:extLst>
              <a:ext uri="{FF2B5EF4-FFF2-40B4-BE49-F238E27FC236}">
                <a16:creationId xmlns:a16="http://schemas.microsoft.com/office/drawing/2014/main" id="{55D9DF36-AE27-4A76-8DCC-BBFCA41675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33400"/>
            <a:ext cx="2736850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E6595AB-CB09-4BF4-A482-86383B8B4A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1</a:t>
            </a:r>
          </a:p>
        </p:txBody>
      </p:sp>
      <p:sp>
        <p:nvSpPr>
          <p:cNvPr id="7171" name="Text Box 9">
            <a:extLst>
              <a:ext uri="{FF2B5EF4-FFF2-40B4-BE49-F238E27FC236}">
                <a16:creationId xmlns:a16="http://schemas.microsoft.com/office/drawing/2014/main" id="{3C02764F-788A-4711-B780-99836195C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Выполняется ли соотношение Эйлера для невыпуклой призмы?</a:t>
            </a:r>
          </a:p>
        </p:txBody>
      </p:sp>
      <p:sp>
        <p:nvSpPr>
          <p:cNvPr id="15370" name="Text Box 10">
            <a:extLst>
              <a:ext uri="{FF2B5EF4-FFF2-40B4-BE49-F238E27FC236}">
                <a16:creationId xmlns:a16="http://schemas.microsoft.com/office/drawing/2014/main" id="{D0C4CF82-88C3-4282-B4AC-E942B70EBE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pic>
        <p:nvPicPr>
          <p:cNvPr id="7173" name="Picture 15">
            <a:extLst>
              <a:ext uri="{FF2B5EF4-FFF2-40B4-BE49-F238E27FC236}">
                <a16:creationId xmlns:a16="http://schemas.microsoft.com/office/drawing/2014/main" id="{3886DD98-1590-449F-8A7D-A868F6CBC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888" y="1933575"/>
            <a:ext cx="2308225" cy="299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>
            <a:extLst>
              <a:ext uri="{FF2B5EF4-FFF2-40B4-BE49-F238E27FC236}">
                <a16:creationId xmlns:a16="http://schemas.microsoft.com/office/drawing/2014/main" id="{1FFF21C7-21C4-490E-800C-D3F121657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Выполняется ли соотношение Эйлера для невыпуклой пирамиды?</a:t>
            </a: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74C23582-4F99-410C-A9E9-0AEBA2D43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350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Да.</a:t>
            </a:r>
          </a:p>
        </p:txBody>
      </p:sp>
      <p:pic>
        <p:nvPicPr>
          <p:cNvPr id="9220" name="Picture 6">
            <a:extLst>
              <a:ext uri="{FF2B5EF4-FFF2-40B4-BE49-F238E27FC236}">
                <a16:creationId xmlns:a16="http://schemas.microsoft.com/office/drawing/2014/main" id="{B21E195A-8CF2-4A6C-B02C-A041DBCEF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57400"/>
            <a:ext cx="2617788" cy="2509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6528AEEC-94B6-47EF-869B-1AF5A1ABED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>
            <a:extLst>
              <a:ext uri="{FF2B5EF4-FFF2-40B4-BE49-F238E27FC236}">
                <a16:creationId xmlns:a16="http://schemas.microsoft.com/office/drawing/2014/main" id="{63246D7B-71EF-4DB6-BC35-81D04BABEF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38200"/>
            <a:ext cx="86868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/>
              <a:t>	Посчитайте число вершин (В), ребер (Р) и граней (Г) у многогранников, изображенных на рисунке. Выполняется ли для них равенство Эйлера?</a:t>
            </a:r>
          </a:p>
        </p:txBody>
      </p:sp>
      <p:sp>
        <p:nvSpPr>
          <p:cNvPr id="64516" name="Text Box 4">
            <a:extLst>
              <a:ext uri="{FF2B5EF4-FFF2-40B4-BE49-F238E27FC236}">
                <a16:creationId xmlns:a16="http://schemas.microsoft.com/office/drawing/2014/main" id="{9B6D9B61-B906-4C8A-B1E5-21F7705CC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876800"/>
            <a:ext cx="548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 </a:t>
            </a:r>
            <a:r>
              <a:rPr lang="ru-RU" altLang="ru-RU" sz="2800"/>
              <a:t>а) В = 12, Р = 18, Г = 8, да;</a:t>
            </a:r>
          </a:p>
        </p:txBody>
      </p:sp>
      <p:pic>
        <p:nvPicPr>
          <p:cNvPr id="11268" name="Picture 5">
            <a:extLst>
              <a:ext uri="{FF2B5EF4-FFF2-40B4-BE49-F238E27FC236}">
                <a16:creationId xmlns:a16="http://schemas.microsoft.com/office/drawing/2014/main" id="{134ABCD5-C90D-442F-B221-81D956C970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338" y="2349500"/>
            <a:ext cx="5011737" cy="216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4518" name="Text Box 6">
            <a:extLst>
              <a:ext uri="{FF2B5EF4-FFF2-40B4-BE49-F238E27FC236}">
                <a16:creationId xmlns:a16="http://schemas.microsoft.com/office/drawing/2014/main" id="{4E4973BB-28A0-4A69-9AF5-B020FF387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486400"/>
            <a:ext cx="449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800"/>
              <a:t>б) В = 16, Р = 24, Г = 10, да.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383DEE84-592E-4723-9E5B-DB0C68C400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autoUpdateAnimBg="0"/>
      <p:bldP spid="6451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5622991E-7179-4109-8BB9-76E53F787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908720"/>
            <a:ext cx="8686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Приведите пример многогранника, для которого не выполняется соотношение Эйлера.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F705135-3E7A-44CA-BAAA-B52D70E09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09600"/>
          </a:xfrm>
        </p:spPr>
        <p:txBody>
          <a:bodyPr/>
          <a:lstStyle/>
          <a:p>
            <a:pPr eaLnBrk="1" hangingPunct="1"/>
            <a:r>
              <a:rPr lang="ru-RU" altLang="ru-RU" sz="3600" dirty="0">
                <a:solidFill>
                  <a:srgbClr val="FF3300"/>
                </a:solidFill>
              </a:rPr>
              <a:t>Упражнение 4</a:t>
            </a:r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571E56F3-DFD7-4550-BC5B-D63B82856CD6}"/>
              </a:ext>
            </a:extLst>
          </p:cNvPr>
          <p:cNvGrpSpPr/>
          <p:nvPr/>
        </p:nvGrpSpPr>
        <p:grpSpPr>
          <a:xfrm>
            <a:off x="179512" y="1905000"/>
            <a:ext cx="8812088" cy="4174459"/>
            <a:chOff x="179512" y="1905000"/>
            <a:chExt cx="8812088" cy="4174459"/>
          </a:xfrm>
        </p:grpSpPr>
        <p:sp>
          <p:nvSpPr>
            <p:cNvPr id="13316" name="Text Box 5">
              <a:extLst>
                <a:ext uri="{FF2B5EF4-FFF2-40B4-BE49-F238E27FC236}">
                  <a16:creationId xmlns:a16="http://schemas.microsoft.com/office/drawing/2014/main" id="{6D1CC83F-6D31-4378-AA6F-687505DF9B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9512" y="1905000"/>
              <a:ext cx="8812088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Ответ: </a:t>
              </a:r>
              <a:r>
                <a:rPr lang="ru-RU" altLang="ru-RU" sz="2800" dirty="0"/>
                <a:t>Например, куб, из которого вырезан прямоугольный параллелепипед. У него В – Р + Г = 0.</a:t>
              </a: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23C7384E-7504-4B05-ABE7-7CB62C24209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99792" y="3256774"/>
              <a:ext cx="2952328" cy="282268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2412</Words>
  <Application>Microsoft Office PowerPoint</Application>
  <PresentationFormat>Экран (4:3)</PresentationFormat>
  <Paragraphs>148</Paragraphs>
  <Slides>24</Slides>
  <Notes>19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Cambria Math</vt:lpstr>
      <vt:lpstr>Times New Roman</vt:lpstr>
      <vt:lpstr>Оформление по умолчанию</vt:lpstr>
      <vt:lpstr>Точечный рисунок</vt:lpstr>
      <vt:lpstr>26. Теорема Эйлера</vt:lpstr>
      <vt:lpstr>Презентация PowerPoint</vt:lpstr>
      <vt:lpstr>Презентация PowerPoint</vt:lpstr>
      <vt:lpstr>Доказательство теоремы Эйлера</vt:lpstr>
      <vt:lpstr>Л. ЭЙЛЕР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ИЗМЕРЕНИЕ ДВУГРАННЫХ И МНОГОГРАННЫХ УГЛОВ</dc:title>
  <dc:creator>*</dc:creator>
  <cp:lastModifiedBy>Смирнов Владимир Алексеевич</cp:lastModifiedBy>
  <cp:revision>30</cp:revision>
  <dcterms:created xsi:type="dcterms:W3CDTF">2007-12-05T04:57:17Z</dcterms:created>
  <dcterms:modified xsi:type="dcterms:W3CDTF">2022-12-21T06:25:11Z</dcterms:modified>
</cp:coreProperties>
</file>