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8" r:id="rId2"/>
    <p:sldId id="409" r:id="rId3"/>
    <p:sldId id="383" r:id="rId4"/>
    <p:sldId id="410" r:id="rId5"/>
    <p:sldId id="411" r:id="rId6"/>
    <p:sldId id="412" r:id="rId7"/>
    <p:sldId id="413" r:id="rId8"/>
    <p:sldId id="414" r:id="rId9"/>
    <p:sldId id="399" r:id="rId10"/>
    <p:sldId id="416" r:id="rId11"/>
    <p:sldId id="417" r:id="rId12"/>
    <p:sldId id="418" r:id="rId13"/>
    <p:sldId id="419" r:id="rId14"/>
    <p:sldId id="555" r:id="rId15"/>
    <p:sldId id="403" r:id="rId16"/>
    <p:sldId id="404" r:id="rId17"/>
    <p:sldId id="420" r:id="rId18"/>
    <p:sldId id="421" r:id="rId19"/>
    <p:sldId id="422" r:id="rId20"/>
    <p:sldId id="423" r:id="rId21"/>
    <p:sldId id="398" r:id="rId22"/>
    <p:sldId id="408" r:id="rId23"/>
    <p:sldId id="402" r:id="rId24"/>
    <p:sldId id="571" r:id="rId25"/>
    <p:sldId id="453" r:id="rId26"/>
    <p:sldId id="451" r:id="rId27"/>
    <p:sldId id="547" r:id="rId28"/>
    <p:sldId id="454" r:id="rId29"/>
    <p:sldId id="455" r:id="rId30"/>
    <p:sldId id="548" r:id="rId31"/>
    <p:sldId id="553" r:id="rId32"/>
    <p:sldId id="554" r:id="rId33"/>
    <p:sldId id="533" r:id="rId34"/>
    <p:sldId id="466" r:id="rId35"/>
    <p:sldId id="465" r:id="rId36"/>
    <p:sldId id="573" r:id="rId37"/>
    <p:sldId id="456" r:id="rId38"/>
    <p:sldId id="549" r:id="rId39"/>
    <p:sldId id="334" r:id="rId40"/>
    <p:sldId id="486" r:id="rId41"/>
    <p:sldId id="536" r:id="rId42"/>
    <p:sldId id="552" r:id="rId43"/>
    <p:sldId id="551" r:id="rId44"/>
    <p:sldId id="475" r:id="rId45"/>
    <p:sldId id="54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9" autoAdjust="0"/>
    <p:restoredTop sz="90929"/>
  </p:normalViewPr>
  <p:slideViewPr>
    <p:cSldViewPr>
      <p:cViewPr varScale="1">
        <p:scale>
          <a:sx n="97" d="100"/>
          <a:sy n="97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40A970E-32DC-44CC-B3C0-9E1AA1A9F7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B741194-ABE9-4E87-97BE-B4A7642893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BBA99FBF-FD65-4840-9B80-58557E9C37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12D3EDF-8E69-4F91-A2F8-E2700B2ADB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6F14E27-B688-4DED-9AF2-55A0EC7CF6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049453D1-0922-4B68-8F2B-7DDB97469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228A8-4001-4F09-AE22-6A83A01B07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63C85B-F5A0-498B-BCFE-1246656E1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83BB2-C504-4247-8EFC-E8437D8C951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B63D4482-1207-48DD-9D58-81E1CBAE7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130BC5F8-FA83-4C0F-BFBA-A40941BDC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E08A50-0B85-4045-A52F-715A09686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D09CB-C386-48F9-A047-10317CBF686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0233BEDC-414C-47E8-8EF5-5C542D25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4FBEEC9-18EA-49E2-B05C-D003138B1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68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E08A50-0B85-4045-A52F-715A09686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D09CB-C386-48F9-A047-10317CBF686B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0233BEDC-414C-47E8-8EF5-5C542D25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4FBEEC9-18EA-49E2-B05C-D003138B1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87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59D492-B519-4C89-84BC-B7DB4A088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ADF6A-AD04-47F1-A612-1BD29EF83DA0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8EFC5429-4F5C-4479-8D2E-1829C482D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29B964F6-1F9C-4BE6-881C-5251DCA1C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558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97CB1-21DE-4456-B764-2D32F86B1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A10-DFA4-4581-8122-C48FE1892D1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268C7DEE-B62F-47D8-B343-AE1EF0A8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B2D345B-A221-4F88-B2AD-150038031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97CB1-21DE-4456-B764-2D32F86B1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A10-DFA4-4581-8122-C48FE1892D1C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268C7DEE-B62F-47D8-B343-AE1EF0A8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B2D345B-A221-4F88-B2AD-150038031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955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0A9990-3B0B-491A-BBC4-9FAC1D23B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6748E-AAE6-40E6-860A-A54A17658E0F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08A17B25-350D-4659-9C4F-A8B4602DB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724FBB63-B8AA-4A2A-9D12-C86DD629F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97CB1-21DE-4456-B764-2D32F86B1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A10-DFA4-4581-8122-C48FE1892D1C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268C7DEE-B62F-47D8-B343-AE1EF0A8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B2D345B-A221-4F88-B2AD-150038031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67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A857DF-0EBA-40B8-8DD7-0B004DD89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C307C-8EE6-4C8D-9E92-54406AD8FC6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04CAA6C8-A9F7-4A17-B2CF-1036FF639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73C236BC-5DBA-485F-9BF4-DA54BCFEC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5E032C-BCB0-42EC-9762-0EE249DE2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2F809-BB33-4F53-B81C-D0944AD31628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7CBABC3F-B474-4C07-B89A-674307615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CC21B8B6-76EF-48E9-AA28-E9EB2FDD3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14CF6A-14BA-4DBA-BCAF-CD97FC03C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20C94-4AE3-4634-BAD1-B43943263B40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CD04D7A-4D4D-4F7E-969D-D23BA825B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087933C8-6009-4E00-BD7F-195EC0BC2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63C85B-F5A0-498B-BCFE-1246656E1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83BB2-C504-4247-8EFC-E8437D8C951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B63D4482-1207-48DD-9D58-81E1CBAE7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130BC5F8-FA83-4C0F-BFBA-A40941BDC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779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24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4792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28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7689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29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67650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30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66701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31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26789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32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85343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4202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34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000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BE9B7-2118-47EE-A5D1-7BC7C29CC504}" type="slidenum">
              <a:rPr lang="ru-RU"/>
              <a:pPr/>
              <a:t>35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3945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36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1629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46F3B-6482-4BFF-A150-26DB0F948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E7B2E-FBA5-4A9B-897A-71B1606203D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3A17B9CD-D244-4CB2-A970-8C9742A0F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8EF75C77-3F4B-46BA-A39E-68C7CCFC5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4A483-1B41-4202-978E-B41323E42317}" type="slidenum">
              <a:rPr lang="ru-RU"/>
              <a:pPr/>
              <a:t>37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режиме слайдов построение сечение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671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40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9353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42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3714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44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8681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2092-6C5A-4180-9D33-B5E84D407219}" type="slidenum">
              <a:rPr lang="ru-RU"/>
              <a:pPr/>
              <a:t>45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построение сечения производится по шагам, кликаньем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149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17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89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63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7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E08A50-0B85-4045-A52F-715A09686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D09CB-C386-48F9-A047-10317CBF686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0233BEDC-414C-47E8-8EF5-5C542D25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4FBEEC9-18EA-49E2-B05C-D003138B1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59B06-D15B-474C-9A28-34C01387F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2FF9BE-911D-4082-8E6D-01263632F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D8B09-C4FE-4B16-9E4A-5645590F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B21AB-7AA2-4EF3-B3C0-7E1A0AD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AF3EB-E6E0-4A13-9A26-78891563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0A318-78C1-4C61-8528-86470FD208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43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4DB83-5DAD-4539-8ED0-C59FE357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FE652-09E9-44D4-9D17-5429C545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78C12-3921-4DAB-B409-8A56D564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F695E-E5B9-4488-A656-2A057C2A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C6515-F025-4CC9-92E0-158F87D7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CA057-073C-4E37-8975-064976C805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0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1280F1-D568-47FD-9B2E-55DEA3550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0F9384-5343-4A66-98C3-E28E592A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2A377-5460-43C1-8C86-DDE02E92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AA6A0-315A-4AD9-9767-07AE3931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8CDDB4-2ADD-4AAF-A975-930F599C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85C58-2EFE-4EA2-A3D5-2A5A1B833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7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B9575-75D0-44FF-9FF1-31529641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15A04-9B7F-47F8-8E1C-F6CAB2E0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B92DF-4075-44ED-B15E-EC92FA91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9C6A3-0820-4830-8CC3-6496DEFC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FA6E8-5F14-4ADC-A048-10D490A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94011-4ABB-4033-AD30-855203E3D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71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6621D-42EA-4B92-8464-6CBDD20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7C3CC3-C60E-4BC0-B1A6-6215639F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CD7E5-F8EA-4696-B362-1C74B31B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6CD10-68A8-41A7-BC62-4A574CE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B50BB-FDE9-417E-A3F7-D438A068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ED0EC-1D32-4D8D-A0AE-D1944DA031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58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248CA-52A8-4858-AC1B-19965428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FB978-170F-466E-8E77-10C31D982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250E3-891D-4B97-828B-5D4037D2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2439BF-2A8E-4B64-AE84-9CF1A234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E0C32F-FB67-4EE6-A0AD-912A88B1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7D2E06-8DF4-46C2-AA46-8C7CCD24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498F-99A1-4CD5-B91F-0D3329159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87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30BFB-FD13-4211-A11D-04B3E312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88C35-1A04-4893-9264-F08B1485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F08C1A-CCBB-484F-BCDA-563EA7A96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E2F1BE-5BCC-4318-A217-761AFE3C2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5DD54-8CB3-4D71-BBFD-ADA50EFDA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50D881-DDE9-41EA-B18F-4DFD1F8C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6910AB-DD97-46D1-AA0D-F4354F40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EF93A2-1167-4713-91E0-E7FC7C43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F7F18-CD55-46E4-BCEE-B1F7CE347E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72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F2A4E-1EAC-43D7-9C72-29CB5AEE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657759-9094-4B6A-A4B2-96EDF493A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015E71-C464-479C-9C6E-24D8FFFD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546C56-0635-406B-986E-54866DB7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7C4D1-FB8F-496E-A56B-D35F6151F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41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E3076E-6235-48A1-BC81-82B1C73E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BBFD83-2CC5-494C-98C9-535B4449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44FF54-C383-4DA2-A340-42390531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70456-4523-422A-B9BA-DEA896287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38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28539-1935-4769-8706-C7A73E11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AFF99-B16A-4887-A19B-67C9605E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F616A-D4AF-4AC0-BBB8-81F4C9DA1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A37706-6E25-4A67-8127-0861CA10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BE626E-A8D3-416C-9E7E-D0D792E7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19B456-24D2-47A3-8DA4-FF6DDC62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86EF9-119D-4FA2-9164-DCFA5C859D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0AB01-32A6-489B-A512-DC70F3D4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92BB17-B86B-479E-B822-50138034C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36A87-EBDF-4033-A8D2-66ED0CA3C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7B5B3-56E8-4FCB-A2F3-854D16FD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74FFCC-7CA8-4ECE-818E-44FFDDF0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D49BC-B5DB-4686-92F0-354B16DF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8C9BB-17D3-4A0F-87D0-A2043B7369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76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1441A9-CA2C-44B0-A887-2C9280B13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E594B3-F137-4069-A005-FECC66BAE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AB7742-12A9-4D61-A7E1-011DEEBEFC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83F244-3697-4B3D-B650-63D1D7DEAB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8F8F5C-7B9A-4DF5-A5FF-1889BB2BC9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E589C7-120E-4F35-A308-20E047AC03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FD53604A-2965-4F8E-88E4-49B601C19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772816"/>
            <a:ext cx="8991600" cy="1656184"/>
          </a:xfrm>
        </p:spPr>
        <p:txBody>
          <a:bodyPr/>
          <a:lstStyle/>
          <a:p>
            <a:r>
              <a:rPr lang="en-US" altLang="ru-RU" sz="3600" dirty="0">
                <a:solidFill>
                  <a:srgbClr val="FF3300"/>
                </a:solidFill>
              </a:rPr>
              <a:t>22</a:t>
            </a:r>
            <a:r>
              <a:rPr lang="ru-RU" altLang="ru-RU" sz="3600">
                <a:solidFill>
                  <a:srgbClr val="FF3300"/>
                </a:solidFill>
              </a:rPr>
              <a:t>б</a:t>
            </a:r>
            <a:r>
              <a:rPr lang="en-US" altLang="ru-RU" sz="3600">
                <a:solidFill>
                  <a:srgbClr val="FF3300"/>
                </a:solidFill>
              </a:rPr>
              <a:t>. </a:t>
            </a:r>
            <a:r>
              <a:rPr lang="ru-RU" altLang="ru-RU" sz="3600" dirty="0">
                <a:solidFill>
                  <a:srgbClr val="FF3300"/>
                </a:solidFill>
              </a:rPr>
              <a:t>ОРТОГОНАЛЬНОЕ ПРОЕКТИРОВАНИЕ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Следствие. </a:t>
            </a:r>
            <a:r>
              <a:rPr lang="ru-RU" altLang="ru-RU" dirty="0"/>
              <a:t>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 даны изображения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вершин прямоугольного параллелепипеда, то изображение вершины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будет точкой пересечения высот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Соединяя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построим изображения трёх ребер параллелепипеда. Проводя отрезки, параллельные построенным, получим изображения остальных ребер параллелепипеда.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83566B-552B-43F9-8400-C1D25032F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64904"/>
            <a:ext cx="3678566" cy="3642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007293-957B-4F31-A1BA-C528481F8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620" y="2564904"/>
            <a:ext cx="3702846" cy="38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Ортогональной проекцией вершин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куба являются вершины равностороннего треугольника. </a:t>
            </a:r>
            <a:r>
              <a:rPr lang="ru-RU" sz="2800" dirty="0">
                <a:ea typeface="Times New Roman" panose="02020603050405020304" pitchFamily="18" charset="0"/>
              </a:rPr>
              <a:t>Изобразите всю ортогональную проекцию куба.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37BE84-8190-47E6-9416-160270E7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88840"/>
            <a:ext cx="4193371" cy="34367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A9A9AE-6A2F-4DD0-9851-49EFEB79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024282"/>
            <a:ext cx="4173547" cy="43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sz="2800" dirty="0">
                <a:solidFill>
                  <a:srgbClr val="000000"/>
                </a:solidFill>
              </a:rPr>
              <a:t>Какая фигура является ортогональной проекцией куба на плоскость, параллельную плоскости его грани? 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78AD1D14-41FF-4D55-A45C-04127AE3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 </a:t>
            </a:r>
            <a:r>
              <a:rPr lang="ru-RU" altLang="ru-RU"/>
              <a:t>Квадрат.</a:t>
            </a:r>
            <a:endParaRPr lang="ru-RU" alt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>
            <a:extLst>
              <a:ext uri="{FF2B5EF4-FFF2-40B4-BE49-F238E27FC236}">
                <a16:creationId xmlns:a16="http://schemas.microsoft.com/office/drawing/2014/main" id="{03BE8823-8693-4CA3-A1BC-000A5A20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Является ли ортогональной проекцией куба проекция, изображённая на рисунке?</a:t>
            </a:r>
          </a:p>
        </p:txBody>
      </p:sp>
      <p:sp>
        <p:nvSpPr>
          <p:cNvPr id="290821" name="Text Box 5">
            <a:extLst>
              <a:ext uri="{FF2B5EF4-FFF2-40B4-BE49-F238E27FC236}">
                <a16:creationId xmlns:a16="http://schemas.microsoft.com/office/drawing/2014/main" id="{40F372AF-9DB1-404E-A1A6-68AB872D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 </a:t>
            </a:r>
            <a:r>
              <a:rPr lang="ru-RU" altLang="ru-RU" dirty="0"/>
              <a:t>Нет. Из того, что ортогональной проекцией грани куба является квадрат следует, что плоскость проектирования параллельна плоскости этой грани. В этом случае ортогональной проекцией куба должен быть квадрат.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90823" name="Picture 7">
            <a:extLst>
              <a:ext uri="{FF2B5EF4-FFF2-40B4-BE49-F238E27FC236}">
                <a16:creationId xmlns:a16="http://schemas.microsoft.com/office/drawing/2014/main" id="{A93C0D97-3255-4D36-8B69-BE16B4B2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96193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>
            <a:extLst>
              <a:ext uri="{FF2B5EF4-FFF2-40B4-BE49-F238E27FC236}">
                <a16:creationId xmlns:a16="http://schemas.microsoft.com/office/drawing/2014/main" id="{03BE8823-8693-4CA3-A1BC-000A5A20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Изобразите какую-нибудь ортогональную проекцию прямоугольного параллелепипеда.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31532-9AC9-46A5-B1F7-07C3D015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678496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9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>
            <a:extLst>
              <a:ext uri="{FF2B5EF4-FFF2-40B4-BE49-F238E27FC236}">
                <a16:creationId xmlns:a16="http://schemas.microsoft.com/office/drawing/2014/main" id="{03BE8823-8693-4CA3-A1BC-000A5A20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Пример ортогональной проекции прямоугольного параллелепипеда показан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31532-9AC9-46A5-B1F7-07C3D015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678496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>
            <a:extLst>
              <a:ext uri="{FF2B5EF4-FFF2-40B4-BE49-F238E27FC236}">
                <a16:creationId xmlns:a16="http://schemas.microsoft.com/office/drawing/2014/main" id="{18107F36-288C-43E3-A137-B0D74384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Единичный куб ортогонально проектируется на плоскость, проходящую через центр куба и перпендикулярную его диагонали. Найдите сторону правильного шестиугольника, являющегося ортогональной проекцией этого куба.</a:t>
            </a:r>
          </a:p>
        </p:txBody>
      </p:sp>
      <p:graphicFrame>
        <p:nvGraphicFramePr>
          <p:cNvPr id="313350" name="Object 6">
            <a:extLst>
              <a:ext uri="{FF2B5EF4-FFF2-40B4-BE49-F238E27FC236}">
                <a16:creationId xmlns:a16="http://schemas.microsoft.com/office/drawing/2014/main" id="{01BC51AA-7D49-4300-B345-0921B185DF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981200"/>
          <a:ext cx="29178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4" imgW="3572374" imgH="4105848" progId="Paint.Picture">
                  <p:embed/>
                </p:oleObj>
              </mc:Choice>
              <mc:Fallback>
                <p:oleObj name="Точечный рисунок" r:id="rId4" imgW="3572374" imgH="4105848" progId="Paint.Picture">
                  <p:embed/>
                  <p:pic>
                    <p:nvPicPr>
                      <p:cNvPr id="313350" name="Object 6">
                        <a:extLst>
                          <a:ext uri="{FF2B5EF4-FFF2-40B4-BE49-F238E27FC236}">
                            <a16:creationId xmlns:a16="http://schemas.microsoft.com/office/drawing/2014/main" id="{01BC51AA-7D49-4300-B345-0921B185DF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29178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3352" name="Group 8">
            <a:extLst>
              <a:ext uri="{FF2B5EF4-FFF2-40B4-BE49-F238E27FC236}">
                <a16:creationId xmlns:a16="http://schemas.microsoft.com/office/drawing/2014/main" id="{36A61ED3-B3FC-4BD7-9855-BA695254F91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257800"/>
            <a:ext cx="5943600" cy="781050"/>
            <a:chOff x="528" y="3312"/>
            <a:chExt cx="3744" cy="492"/>
          </a:xfrm>
        </p:grpSpPr>
        <p:sp>
          <p:nvSpPr>
            <p:cNvPr id="313349" name="Text Box 5">
              <a:extLst>
                <a:ext uri="{FF2B5EF4-FFF2-40B4-BE49-F238E27FC236}">
                  <a16:creationId xmlns:a16="http://schemas.microsoft.com/office/drawing/2014/main" id="{B10DA7FE-C169-4312-BAB5-D21929EC6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408"/>
              <a:ext cx="37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</a:p>
          </p:txBody>
        </p:sp>
        <p:graphicFrame>
          <p:nvGraphicFramePr>
            <p:cNvPr id="313351" name="Object 7">
              <a:extLst>
                <a:ext uri="{FF2B5EF4-FFF2-40B4-BE49-F238E27FC236}">
                  <a16:creationId xmlns:a16="http://schemas.microsoft.com/office/drawing/2014/main" id="{1C8C2A55-9BDB-47C5-B865-88E700AF22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52" y="3312"/>
            <a:ext cx="328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6" imgW="330120" imgH="495000" progId="Equation.DSMT4">
                    <p:embed/>
                  </p:oleObj>
                </mc:Choice>
                <mc:Fallback>
                  <p:oleObj name="Equation" r:id="rId6" imgW="330120" imgH="495000" progId="Equation.DSMT4">
                    <p:embed/>
                    <p:pic>
                      <p:nvPicPr>
                        <p:cNvPr id="313351" name="Object 7">
                          <a:extLst>
                            <a:ext uri="{FF2B5EF4-FFF2-40B4-BE49-F238E27FC236}">
                              <a16:creationId xmlns:a16="http://schemas.microsoft.com/office/drawing/2014/main" id="{1C8C2A55-9BDB-47C5-B865-88E700AF22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312"/>
                          <a:ext cx="328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05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1" name="Picture 7">
            <a:extLst>
              <a:ext uri="{FF2B5EF4-FFF2-40B4-BE49-F238E27FC236}">
                <a16:creationId xmlns:a16="http://schemas.microsoft.com/office/drawing/2014/main" id="{2B7F59AE-BCBD-4E13-B1DB-5A2647DA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3226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3B34BB6-DC6B-4B9C-B8C4-96EDB7DF1DE8}"/>
              </a:ext>
            </a:extLst>
          </p:cNvPr>
          <p:cNvGrpSpPr/>
          <p:nvPr/>
        </p:nvGrpSpPr>
        <p:grpSpPr>
          <a:xfrm>
            <a:off x="533400" y="1891946"/>
            <a:ext cx="8382000" cy="3670654"/>
            <a:chOff x="533400" y="1891946"/>
            <a:chExt cx="8382000" cy="3670654"/>
          </a:xfrm>
        </p:grpSpPr>
        <p:sp>
          <p:nvSpPr>
            <p:cNvPr id="292869" name="Text Box 5">
              <a:extLst>
                <a:ext uri="{FF2B5EF4-FFF2-40B4-BE49-F238E27FC236}">
                  <a16:creationId xmlns:a16="http://schemas.microsoft.com/office/drawing/2014/main" id="{3EEF1698-3D2B-4EED-B043-501AF17C4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838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Нет.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C425B4-3359-4B1C-92AF-5C9742DE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4892" y="1891946"/>
              <a:ext cx="3334215" cy="2534004"/>
            </a:xfrm>
            <a:prstGeom prst="rect">
              <a:avLst/>
            </a:prstGeom>
          </p:spPr>
        </p:pic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04DC1F3D-1D32-4383-85A5-2BC10831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 Является ли ортогональной проекцией правильной четырёхугольной пирамиды проекция, изображённая на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15F8E44-1695-40EF-8D5F-AFB0D222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 Ортогональная проекция правильной четырёхугольной пирамиды изображена на рисунке.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EDDF7-6926-42F7-A196-134EF40E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91" y="1590418"/>
            <a:ext cx="4601217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2" name="Picture 6">
            <a:extLst>
              <a:ext uri="{FF2B5EF4-FFF2-40B4-BE49-F238E27FC236}">
                <a16:creationId xmlns:a16="http://schemas.microsoft.com/office/drawing/2014/main" id="{0C3CBAC3-C719-4233-BCC8-03738A6D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047875"/>
            <a:ext cx="32591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3F5461-4B9B-4E7D-8409-E3C7D44C55A9}"/>
              </a:ext>
            </a:extLst>
          </p:cNvPr>
          <p:cNvGrpSpPr/>
          <p:nvPr/>
        </p:nvGrpSpPr>
        <p:grpSpPr>
          <a:xfrm>
            <a:off x="533400" y="2042919"/>
            <a:ext cx="8382000" cy="3519681"/>
            <a:chOff x="533400" y="2042919"/>
            <a:chExt cx="8382000" cy="3519681"/>
          </a:xfrm>
        </p:grpSpPr>
        <p:sp>
          <p:nvSpPr>
            <p:cNvPr id="301060" name="Text Box 4">
              <a:extLst>
                <a:ext uri="{FF2B5EF4-FFF2-40B4-BE49-F238E27FC236}">
                  <a16:creationId xmlns:a16="http://schemas.microsoft.com/office/drawing/2014/main" id="{DDD27AA1-CBA1-4983-8BF9-EBA0EB0B7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838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Нет.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878EE69-BF23-4064-A352-BDF724312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34" y="2042919"/>
              <a:ext cx="3267531" cy="2772162"/>
            </a:xfrm>
            <a:prstGeom prst="rect">
              <a:avLst/>
            </a:prstGeom>
          </p:spPr>
        </p:pic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1C1C82C9-AB3F-4BC2-9C0B-8D10BB058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 Является ли ортогональной проекцией правильной шестиугольной призмы проекция, изображённая на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>
            <a:extLst>
              <a:ext uri="{FF2B5EF4-FFF2-40B4-BE49-F238E27FC236}">
                <a16:creationId xmlns:a16="http://schemas.microsoft.com/office/drawing/2014/main" id="{BE634C77-9241-4B27-910B-E67E404DC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Пусть </a:t>
            </a:r>
            <a:r>
              <a:rPr lang="ru-RU" altLang="ru-RU" dirty="0"/>
              <a:t>дана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 и </a:t>
            </a:r>
            <a:r>
              <a:rPr lang="ru-RU" altLang="ru-RU" dirty="0">
                <a:cs typeface="Times New Roman" panose="02020603050405020304" pitchFamily="18" charset="0"/>
              </a:rPr>
              <a:t>точка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пространства. Через точку </a:t>
            </a:r>
            <a:r>
              <a:rPr lang="en-US" altLang="ru-RU" i="1" dirty="0"/>
              <a:t>A </a:t>
            </a:r>
            <a:r>
              <a:rPr lang="ru-RU" altLang="ru-RU" dirty="0"/>
              <a:t>проведем прямую </a:t>
            </a:r>
            <a:r>
              <a:rPr lang="en-US" altLang="ru-RU" i="1" dirty="0"/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перпендикулярную </a:t>
            </a:r>
            <a:r>
              <a:rPr lang="ru-RU" altLang="ru-RU" dirty="0"/>
              <a:t>плоскости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. Точку пересечения прямой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с плоскостью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обозначим </a:t>
            </a:r>
            <a:r>
              <a:rPr lang="en-US" altLang="ru-RU" i="1" dirty="0">
                <a:cs typeface="Times New Roman" panose="02020603050405020304" pitchFamily="18" charset="0"/>
              </a:rPr>
              <a:t>A’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Она называется </a:t>
            </a:r>
            <a:r>
              <a:rPr lang="ru-RU" altLang="ru-RU" dirty="0">
                <a:solidFill>
                  <a:srgbClr val="FF3300"/>
                </a:solidFill>
              </a:rPr>
              <a:t>ортогональной проекцией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B96B406A-68AD-473C-A68C-45117A868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148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Соответствие, при котором точкам </a:t>
            </a:r>
            <a:r>
              <a:rPr lang="en-US" altLang="ru-RU" i="1" dirty="0"/>
              <a:t>A </a:t>
            </a:r>
            <a:r>
              <a:rPr lang="ru-RU" altLang="ru-RU" dirty="0"/>
              <a:t>пространства сопоставляются их ортогональные проекции </a:t>
            </a:r>
            <a:r>
              <a:rPr lang="en-US" altLang="ru-RU" i="1" dirty="0"/>
              <a:t>A’</a:t>
            </a:r>
            <a:r>
              <a:rPr lang="ru-RU" altLang="ru-RU" dirty="0"/>
              <a:t>, называется </a:t>
            </a:r>
            <a:r>
              <a:rPr lang="ru-RU" altLang="ru-RU" dirty="0">
                <a:solidFill>
                  <a:srgbClr val="FF3300"/>
                </a:solidFill>
              </a:rPr>
              <a:t>ортогональным проектированием</a:t>
            </a:r>
            <a:r>
              <a:rPr lang="ru-RU" altLang="ru-RU" dirty="0"/>
              <a:t> 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.</a:t>
            </a:r>
          </a:p>
        </p:txBody>
      </p:sp>
      <p:pic>
        <p:nvPicPr>
          <p:cNvPr id="180231" name="Picture 7">
            <a:extLst>
              <a:ext uri="{FF2B5EF4-FFF2-40B4-BE49-F238E27FC236}">
                <a16:creationId xmlns:a16="http://schemas.microsoft.com/office/drawing/2014/main" id="{5A4E3BD2-F001-4AD3-898F-22131EA3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4290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59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15F8E44-1695-40EF-8D5F-AFB0D222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Ортогональная проекция правильной шестиугольной призмы изображена на рисунке.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F681F-35E6-4367-8399-AA404456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72816"/>
            <a:ext cx="4235198" cy="34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520E5284-680F-4D95-B7BA-B5BE9CF6D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ПЛОЩАДЬ ОРТОГОНАЛЬНОЙ ПРОЕКЦИИ</a:t>
            </a:r>
          </a:p>
        </p:txBody>
      </p:sp>
      <p:sp>
        <p:nvSpPr>
          <p:cNvPr id="303107" name="Text Box 3">
            <a:extLst>
              <a:ext uri="{FF2B5EF4-FFF2-40B4-BE49-F238E27FC236}">
                <a16:creationId xmlns:a16="http://schemas.microsoft.com/office/drawing/2014/main" id="{FF42CCB1-F2B9-48A6-A01E-CDEFADDF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16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Теорема. </a:t>
            </a:r>
            <a:r>
              <a:rPr lang="ru-RU" altLang="ru-RU" dirty="0">
                <a:solidFill>
                  <a:srgbClr val="000000"/>
                </a:solidFill>
              </a:rPr>
              <a:t>Площадь </a:t>
            </a:r>
            <a:r>
              <a:rPr lang="en-US" altLang="ru-RU" i="1" dirty="0">
                <a:solidFill>
                  <a:srgbClr val="000000"/>
                </a:solidFill>
              </a:rPr>
              <a:t>S’ </a:t>
            </a:r>
            <a:r>
              <a:rPr lang="ru-RU" altLang="ru-RU" dirty="0">
                <a:solidFill>
                  <a:srgbClr val="000000"/>
                </a:solidFill>
              </a:rPr>
              <a:t>ортогональной проекции плоской фигуры равна 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площади </a:t>
            </a:r>
            <a:r>
              <a:rPr lang="en-US" altLang="ru-RU" i="1" dirty="0">
                <a:solidFill>
                  <a:srgbClr val="000000"/>
                </a:solidFill>
              </a:rPr>
              <a:t>S </a:t>
            </a:r>
            <a:r>
              <a:rPr lang="ru-RU" altLang="ru-RU" dirty="0">
                <a:solidFill>
                  <a:srgbClr val="000000"/>
                </a:solidFill>
              </a:rPr>
              <a:t>этой фигуры, умноженной на косинус</a:t>
            </a:r>
            <a:r>
              <a:rPr lang="en-US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угла 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φ</a:t>
            </a:r>
            <a:r>
              <a:rPr lang="ru-RU" altLang="ru-RU" dirty="0">
                <a:solidFill>
                  <a:srgbClr val="000000"/>
                </a:solidFill>
              </a:rPr>
              <a:t> между плоскостью фигуры Ф и плоскостью проектирования, т.е. имеет место формула</a:t>
            </a:r>
          </a:p>
        </p:txBody>
      </p:sp>
      <p:graphicFrame>
        <p:nvGraphicFramePr>
          <p:cNvPr id="303108" name="Object 4">
            <a:extLst>
              <a:ext uri="{FF2B5EF4-FFF2-40B4-BE49-F238E27FC236}">
                <a16:creationId xmlns:a16="http://schemas.microsoft.com/office/drawing/2014/main" id="{C0D58269-42CF-4E8F-9727-8BF9F7E1A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15910"/>
              </p:ext>
            </p:extLst>
          </p:nvPr>
        </p:nvGraphicFramePr>
        <p:xfrm>
          <a:off x="3543300" y="1737345"/>
          <a:ext cx="19812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952200" imgH="215640" progId="Equation.DSMT4">
                  <p:embed/>
                </p:oleObj>
              </mc:Choice>
              <mc:Fallback>
                <p:oleObj name="Equation" r:id="rId4" imgW="95220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737345"/>
                        <a:ext cx="19812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3120" name="Picture 16">
            <a:extLst>
              <a:ext uri="{FF2B5EF4-FFF2-40B4-BE49-F238E27FC236}">
                <a16:creationId xmlns:a16="http://schemas.microsoft.com/office/drawing/2014/main" id="{FA94ACE2-0E45-4249-9F5B-670ECC8F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28270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8541860A-9D44-419C-81F5-E40AFEAF7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Доказательство</a:t>
            </a:r>
          </a:p>
        </p:txBody>
      </p:sp>
      <p:sp>
        <p:nvSpPr>
          <p:cNvPr id="321539" name="Text Box 3">
            <a:extLst>
              <a:ext uri="{FF2B5EF4-FFF2-40B4-BE49-F238E27FC236}">
                <a16:creationId xmlns:a16="http://schemas.microsoft.com/office/drawing/2014/main" id="{E93CC502-8747-47AF-8A0A-55A857C9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Доказательство разбивается на несколько случаев.</a:t>
            </a:r>
          </a:p>
        </p:txBody>
      </p:sp>
      <p:sp>
        <p:nvSpPr>
          <p:cNvPr id="321541" name="Text Box 5">
            <a:extLst>
              <a:ext uri="{FF2B5EF4-FFF2-40B4-BE49-F238E27FC236}">
                <a16:creationId xmlns:a16="http://schemas.microsoft.com/office/drawing/2014/main" id="{783F1592-B212-4418-B287-32672472C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Если Ф – прямоугольник со сторонами </a:t>
            </a:r>
            <a:r>
              <a:rPr lang="en-US" altLang="ru-RU" sz="2000" i="1"/>
              <a:t>a</a:t>
            </a:r>
            <a:r>
              <a:rPr lang="ru-RU" altLang="ru-RU" sz="2000"/>
              <a:t>,</a:t>
            </a:r>
            <a:r>
              <a:rPr lang="en-US" altLang="ru-RU" sz="2000"/>
              <a:t> </a:t>
            </a:r>
            <a:r>
              <a:rPr lang="en-US" altLang="ru-RU" sz="2000" i="1"/>
              <a:t>b</a:t>
            </a:r>
            <a:r>
              <a:rPr lang="en-US" altLang="ru-RU" sz="2000"/>
              <a:t>,</a:t>
            </a:r>
            <a:r>
              <a:rPr lang="ru-RU" altLang="ru-RU" sz="2000"/>
              <a:t> сторона </a:t>
            </a:r>
            <a:r>
              <a:rPr lang="en-US" altLang="ru-RU" sz="2000" i="1"/>
              <a:t>a </a:t>
            </a:r>
            <a:r>
              <a:rPr lang="ru-RU" altLang="ru-RU" sz="2000"/>
              <a:t>которого параллельна плоскости проектирования, то проекцией является прямоугольник со сторонами </a:t>
            </a:r>
            <a:r>
              <a:rPr lang="en-US" altLang="ru-RU" sz="2000" i="1"/>
              <a:t>a </a:t>
            </a:r>
            <a:r>
              <a:rPr lang="ru-RU" altLang="ru-RU" sz="2000"/>
              <a:t>и </a:t>
            </a:r>
            <a:r>
              <a:rPr lang="en-US" altLang="ru-RU" sz="2000" i="1"/>
              <a:t>b</a:t>
            </a:r>
            <a:r>
              <a:rPr lang="en-US" altLang="ru-RU" sz="2000"/>
              <a:t>cos</a:t>
            </a:r>
            <a:r>
              <a:rPr lang="en-US" altLang="ru-RU" sz="2000">
                <a:cs typeface="Times New Roman" panose="02020603050405020304" pitchFamily="18" charset="0"/>
              </a:rPr>
              <a:t>φ.</a:t>
            </a:r>
            <a:endParaRPr lang="ru-RU" altLang="ru-RU" sz="2000"/>
          </a:p>
        </p:txBody>
      </p:sp>
      <p:pic>
        <p:nvPicPr>
          <p:cNvPr id="321542" name="Picture 6">
            <a:extLst>
              <a:ext uri="{FF2B5EF4-FFF2-40B4-BE49-F238E27FC236}">
                <a16:creationId xmlns:a16="http://schemas.microsoft.com/office/drawing/2014/main" id="{8B473ACE-5CC0-4BF1-B7B5-0032F59A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927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3" name="Picture 7">
            <a:extLst>
              <a:ext uri="{FF2B5EF4-FFF2-40B4-BE49-F238E27FC236}">
                <a16:creationId xmlns:a16="http://schemas.microsoft.com/office/drawing/2014/main" id="{B8F94966-9604-4C30-A137-BBD4245A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927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4" name="Text Box 8">
            <a:extLst>
              <a:ext uri="{FF2B5EF4-FFF2-40B4-BE49-F238E27FC236}">
                <a16:creationId xmlns:a16="http://schemas.microsoft.com/office/drawing/2014/main" id="{72836E42-4AC6-4242-B7BC-E7D0A6A5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Если Ф – прямоугольный треугольник с катетами </a:t>
            </a:r>
            <a:r>
              <a:rPr lang="en-US" altLang="ru-RU" sz="2000" i="1"/>
              <a:t>a</a:t>
            </a:r>
            <a:r>
              <a:rPr lang="ru-RU" altLang="ru-RU" sz="2000"/>
              <a:t>,</a:t>
            </a:r>
            <a:r>
              <a:rPr lang="en-US" altLang="ru-RU" sz="2000"/>
              <a:t> </a:t>
            </a:r>
            <a:r>
              <a:rPr lang="en-US" altLang="ru-RU" sz="2000" i="1"/>
              <a:t>b</a:t>
            </a:r>
            <a:r>
              <a:rPr lang="en-US" altLang="ru-RU" sz="2000"/>
              <a:t>,</a:t>
            </a:r>
            <a:r>
              <a:rPr lang="ru-RU" altLang="ru-RU" sz="2000"/>
              <a:t> катет </a:t>
            </a:r>
            <a:r>
              <a:rPr lang="en-US" altLang="ru-RU" sz="2000" i="1"/>
              <a:t>a </a:t>
            </a:r>
            <a:r>
              <a:rPr lang="ru-RU" altLang="ru-RU" sz="2000"/>
              <a:t>которого параллелен плоскости проектирования, то проекцией является прямоугольный треугольник с катетами </a:t>
            </a:r>
            <a:r>
              <a:rPr lang="en-US" altLang="ru-RU" sz="2000" i="1"/>
              <a:t>a </a:t>
            </a:r>
            <a:r>
              <a:rPr lang="ru-RU" altLang="ru-RU" sz="2000"/>
              <a:t>и </a:t>
            </a:r>
            <a:r>
              <a:rPr lang="en-US" altLang="ru-RU" sz="2000" i="1"/>
              <a:t>b</a:t>
            </a:r>
            <a:r>
              <a:rPr lang="en-US" altLang="ru-RU" sz="2000"/>
              <a:t>cos</a:t>
            </a:r>
            <a:r>
              <a:rPr lang="en-US" altLang="ru-RU" sz="2000">
                <a:cs typeface="Times New Roman" panose="02020603050405020304" pitchFamily="18" charset="0"/>
              </a:rPr>
              <a:t>φ.</a:t>
            </a:r>
            <a:endParaRPr lang="ru-RU" altLang="ru-RU" sz="2000"/>
          </a:p>
        </p:txBody>
      </p:sp>
      <p:sp>
        <p:nvSpPr>
          <p:cNvPr id="321545" name="Text Box 9">
            <a:extLst>
              <a:ext uri="{FF2B5EF4-FFF2-40B4-BE49-F238E27FC236}">
                <a16:creationId xmlns:a16="http://schemas.microsoft.com/office/drawing/2014/main" id="{2AA4940F-8581-40DD-A365-0B7F86FAA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Если Ф –треугольник, одна сторона </a:t>
            </a:r>
            <a:r>
              <a:rPr lang="en-US" altLang="ru-RU" sz="2000" i="1"/>
              <a:t> </a:t>
            </a:r>
            <a:r>
              <a:rPr lang="ru-RU" altLang="ru-RU" sz="2000"/>
              <a:t>которого параллельна плоскости проектирования, то его можно разбить или дополнить до двух прямоугольных треугольников</a:t>
            </a:r>
            <a:r>
              <a:rPr lang="en-US" altLang="ru-RU" sz="2000">
                <a:cs typeface="Times New Roman" panose="02020603050405020304" pitchFamily="18" charset="0"/>
              </a:rPr>
              <a:t>.</a:t>
            </a:r>
            <a:endParaRPr lang="ru-RU" altLang="ru-RU" sz="2000"/>
          </a:p>
        </p:txBody>
      </p:sp>
      <p:pic>
        <p:nvPicPr>
          <p:cNvPr id="321546" name="Picture 10">
            <a:extLst>
              <a:ext uri="{FF2B5EF4-FFF2-40B4-BE49-F238E27FC236}">
                <a16:creationId xmlns:a16="http://schemas.microsoft.com/office/drawing/2014/main" id="{79C32E89-0941-444E-90C5-CFA1FCEC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733800"/>
            <a:ext cx="2927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61" name="Text Box 13">
            <a:extLst>
              <a:ext uri="{FF2B5EF4-FFF2-40B4-BE49-F238E27FC236}">
                <a16:creationId xmlns:a16="http://schemas.microsoft.com/office/drawing/2014/main" id="{87B7BCBD-62E7-4B85-A91C-33FFBA369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Если Ф –произвольный треугольник, то его можно разбить на треугольники, у которых одна сторона параллельна плоскости проектирования</a:t>
            </a:r>
            <a:r>
              <a:rPr lang="en-US" altLang="ru-RU" sz="2000">
                <a:cs typeface="Times New Roman" panose="02020603050405020304" pitchFamily="18" charset="0"/>
              </a:rPr>
              <a:t>.</a:t>
            </a:r>
            <a:endParaRPr lang="ru-RU" altLang="ru-RU" sz="2000"/>
          </a:p>
        </p:txBody>
      </p:sp>
      <p:pic>
        <p:nvPicPr>
          <p:cNvPr id="309263" name="Picture 15">
            <a:extLst>
              <a:ext uri="{FF2B5EF4-FFF2-40B4-BE49-F238E27FC236}">
                <a16:creationId xmlns:a16="http://schemas.microsoft.com/office/drawing/2014/main" id="{B45D611B-5488-4CC1-A3E3-1CF4908F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927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64" name="Text Box 16">
            <a:extLst>
              <a:ext uri="{FF2B5EF4-FFF2-40B4-BE49-F238E27FC236}">
                <a16:creationId xmlns:a16="http://schemas.microsoft.com/office/drawing/2014/main" id="{9C1071DE-18C9-45B5-A589-1D9A7355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	Если Ф – многоугольник, то его можно разбить на треугольники</a:t>
            </a:r>
            <a:r>
              <a:rPr lang="en-US" altLang="ru-RU" sz="2000">
                <a:cs typeface="Times New Roman" panose="02020603050405020304" pitchFamily="18" charset="0"/>
              </a:rPr>
              <a:t>.</a:t>
            </a:r>
            <a:endParaRPr lang="ru-RU" altLang="ru-RU" sz="2000"/>
          </a:p>
        </p:txBody>
      </p:sp>
      <p:sp>
        <p:nvSpPr>
          <p:cNvPr id="309265" name="Text Box 17">
            <a:extLst>
              <a:ext uri="{FF2B5EF4-FFF2-40B4-BE49-F238E27FC236}">
                <a16:creationId xmlns:a16="http://schemas.microsoft.com/office/drawing/2014/main" id="{E0C02ABE-1B4B-4B87-B2D8-697EF812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	Если Ф – произвольная фигура, то ее можно приблизить многоугольниками</a:t>
            </a:r>
            <a:r>
              <a:rPr lang="en-US" altLang="ru-RU" sz="2000">
                <a:cs typeface="Times New Roman" panose="02020603050405020304" pitchFamily="18" charset="0"/>
              </a:rPr>
              <a:t>.</a:t>
            </a:r>
            <a:endParaRPr lang="ru-RU" altLang="ru-RU" sz="2000"/>
          </a:p>
        </p:txBody>
      </p:sp>
      <p:pic>
        <p:nvPicPr>
          <p:cNvPr id="309266" name="Picture 18">
            <a:extLst>
              <a:ext uri="{FF2B5EF4-FFF2-40B4-BE49-F238E27FC236}">
                <a16:creationId xmlns:a16="http://schemas.microsoft.com/office/drawing/2014/main" id="{3BE1AE9E-C686-4B9E-8559-83622024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71462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7" name="Picture 19">
            <a:extLst>
              <a:ext uri="{FF2B5EF4-FFF2-40B4-BE49-F238E27FC236}">
                <a16:creationId xmlns:a16="http://schemas.microsoft.com/office/drawing/2014/main" id="{A1BDCFE8-287C-4DF3-A68F-2B7EC7AE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927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76672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Найдите площадь сечения единичного куба плоскостью, проходящей через вершину </a:t>
            </a:r>
            <a:r>
              <a:rPr lang="en-US" i="1" dirty="0"/>
              <a:t>B </a:t>
            </a:r>
            <a:r>
              <a:rPr lang="ru-RU" dirty="0"/>
              <a:t>и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соответственно.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7DA68B4-5A26-4C1E-A9AF-17259DC624BE}"/>
              </a:ext>
            </a:extLst>
          </p:cNvPr>
          <p:cNvGrpSpPr/>
          <p:nvPr/>
        </p:nvGrpSpPr>
        <p:grpSpPr>
          <a:xfrm>
            <a:off x="0" y="1268760"/>
            <a:ext cx="8991600" cy="5521251"/>
            <a:chOff x="0" y="1268760"/>
            <a:chExt cx="8991600" cy="55212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AB1C36-BBAD-4FB7-BC7F-EE439DF59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268760"/>
              <a:ext cx="3671765" cy="35118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C1066845-33DB-48D0-A8B7-C08E36B02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780615"/>
                  <a:ext cx="8991600" cy="20093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Искомым сечением является ромб </a:t>
                  </a:r>
                  <a:r>
                    <a:rPr lang="en-US" i="1" dirty="0"/>
                    <a:t>EBFD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. </a:t>
                  </a:r>
                  <a:r>
                    <a:rPr lang="ru-RU" dirty="0"/>
                    <a:t>Его ортогональной проекцией является квадрат </a:t>
                  </a:r>
                  <a:r>
                    <a:rPr lang="en-US" i="1" dirty="0"/>
                    <a:t>ABCD</a:t>
                  </a:r>
                  <a:r>
                    <a:rPr lang="en-US" dirty="0"/>
                    <a:t>. </a:t>
                  </a:r>
                  <a:r>
                    <a:rPr lang="ru-RU" dirty="0"/>
                    <a:t>Косинус угла между плоскостью сечения и плоскостью проекции 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i="1" dirty="0"/>
                    <a:t>.</a:t>
                  </a:r>
                  <a:r>
                    <a:rPr lang="en-US" i="1" dirty="0"/>
                    <a:t> </a:t>
                  </a:r>
                  <a:r>
                    <a:rPr lang="ru-RU" dirty="0"/>
                    <a:t>Площадь сечения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C1066845-33DB-48D0-A8B7-C08E36B02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780615"/>
                  <a:ext cx="8991600" cy="2009396"/>
                </a:xfrm>
                <a:prstGeom prst="rect">
                  <a:avLst/>
                </a:prstGeom>
                <a:blipFill>
                  <a:blip r:embed="rId4"/>
                  <a:stretch>
                    <a:fillRect l="-1017" t="-2424" r="-1017" b="-181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96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Найдите площадь сечения единичного куба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…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проходящее через вершины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середину ребра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30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240360" cy="274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ECBAC96-F7B2-4596-8456-CF854C159E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6" y="4496805"/>
                <a:ext cx="9074224" cy="20339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Ортогональной проекцией сечения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является трапеция, площадь которой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3ECBAC96-F7B2-4596-8456-CF854C159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4496805"/>
                <a:ext cx="9074224" cy="2033955"/>
              </a:xfrm>
              <a:prstGeom prst="rect">
                <a:avLst/>
              </a:prstGeom>
              <a:blipFill>
                <a:blip r:embed="rId3"/>
                <a:stretch>
                  <a:fillRect l="-1075" t="-2402" r="-1008" b="-2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369591-E856-476B-9203-A08AB2934BB2}"/>
              </a:ext>
            </a:extLst>
          </p:cNvPr>
          <p:cNvSpPr txBox="1"/>
          <p:nvPr/>
        </p:nvSpPr>
        <p:spPr>
          <a:xfrm>
            <a:off x="1691680" y="11692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23979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Найдите площадь</a:t>
            </a:r>
            <a:r>
              <a:rPr lang="ru-RU" dirty="0"/>
              <a:t> сечения единичного куба плоскостью, проходящей через </a:t>
            </a:r>
            <a:r>
              <a:rPr lang="ru-RU" dirty="0">
                <a:cs typeface="Times New Roman" pitchFamily="18" charset="0"/>
              </a:rPr>
              <a:t>вершину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 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середины ребер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DD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832D7-9D77-463A-AAD1-05A4ADE5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94308"/>
            <a:ext cx="4177020" cy="3682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CEEFF-214B-4BA7-90DA-26CC5878ADF3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143569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1406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CC39A4-3839-4006-A7E8-EBB8CA04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780928"/>
            <a:ext cx="5796136" cy="346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3A76790B-C122-472D-8B23-F717A5DAE7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5355"/>
                <a:ext cx="91440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A</m:t>
                    </m:r>
                    <m:r>
                      <m:rPr>
                        <m:nor/>
                      </m:rPr>
                      <a:rPr lang="en-US" b="0" i="1" dirty="0" smtClean="0"/>
                      <m:t>P</m:t>
                    </m:r>
                    <m:r>
                      <m:rPr>
                        <m:nor/>
                      </m:rPr>
                      <a:rPr lang="en-US" i="1" dirty="0"/>
                      <m:t> =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Высота </a:t>
                </a:r>
                <a:r>
                  <a:rPr lang="en-US" i="1" dirty="0"/>
                  <a:t>DH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ru-RU" dirty="0"/>
                  <a:t>опущенная на прямую </a:t>
                </a:r>
                <a:r>
                  <a:rPr lang="en-US" i="1" dirty="0"/>
                  <a:t>AP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3A76790B-C122-472D-8B23-F717A5DAE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5355"/>
                <a:ext cx="9144000" cy="684611"/>
              </a:xfrm>
              <a:prstGeom prst="rect">
                <a:avLst/>
              </a:prstGeom>
              <a:blipFill>
                <a:blip r:embed="rId3"/>
                <a:stretch>
                  <a:fillRect b="-80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DE899548-86F4-4175-AAB2-A8C95BFD0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034505"/>
                <a:ext cx="91440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Высота </a:t>
                </a:r>
                <a:r>
                  <a:rPr lang="en-US" i="1" dirty="0"/>
                  <a:t>FH </a:t>
                </a:r>
                <a:r>
                  <a:rPr lang="ru-RU" dirty="0"/>
                  <a:t>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. Косинус угла </a:t>
                </a:r>
                <a:r>
                  <a:rPr lang="en-US" i="1" dirty="0"/>
                  <a:t>FHD </a:t>
                </a:r>
                <a:r>
                  <a:rPr lang="ru-RU" dirty="0"/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DE899548-86F4-4175-AAB2-A8C95BFD0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34505"/>
                <a:ext cx="9144000" cy="684611"/>
              </a:xfrm>
              <a:prstGeom prst="rect">
                <a:avLst/>
              </a:prstGeom>
              <a:blipFill>
                <a:blip r:embed="rId4"/>
                <a:stretch>
                  <a:fillRect l="-1000" b="-5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39CDF33B-2873-4FC6-BBE3-D127EF655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97304"/>
                <a:ext cx="9144000" cy="684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/>
                  <a:t>Площадь проекции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11">
                <a:extLst>
                  <a:ext uri="{FF2B5EF4-FFF2-40B4-BE49-F238E27FC236}">
                    <a16:creationId xmlns:a16="http://schemas.microsoft.com/office/drawing/2014/main" id="{39CDF33B-2873-4FC6-BBE3-D127EF65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97304"/>
                <a:ext cx="9144000" cy="684611"/>
              </a:xfrm>
              <a:prstGeom prst="rect">
                <a:avLst/>
              </a:prstGeom>
              <a:blipFill>
                <a:blip r:embed="rId5"/>
                <a:stretch>
                  <a:fillRect l="-1000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68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69269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единичного куба плоскостью, проходящей через вершину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i="1" dirty="0"/>
              <a:t> </a:t>
            </a:r>
            <a:r>
              <a:rPr lang="ru-RU" dirty="0"/>
              <a:t>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BC</a:t>
            </a:r>
            <a:r>
              <a:rPr lang="en-US" baseline="-25000" dirty="0"/>
              <a:t> </a:t>
            </a:r>
            <a:r>
              <a:rPr lang="ru-RU" dirty="0"/>
              <a:t>соответственно.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818AF-1139-4BE7-93E1-4FEDA56C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50016"/>
            <a:ext cx="4657093" cy="4131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4A9A7-912B-4389-B3B1-FD371D71C2F0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61650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71128"/>
                <a:ext cx="8991600" cy="680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b="0" dirty="0"/>
                  <a:t>Высота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ru-RU" dirty="0"/>
                  <a:t>высота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8341B8CD-0A75-4E61-B422-178FDE3F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71128"/>
                <a:ext cx="8991600" cy="680827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C73A1-B7E4-4DBF-A23A-D5D27E4F1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80928"/>
            <a:ext cx="6192688" cy="391004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EFF671F4-606E-496C-9DEE-9CB30D95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0" y="98271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/>
              <a:t> Сечением является пятиугольник </a:t>
            </a:r>
            <a:r>
              <a:rPr lang="en-US" i="1" dirty="0"/>
              <a:t>EFJD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8B0280-4B7C-4727-BB32-23038342C7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80" y="1052736"/>
                <a:ext cx="8991600" cy="200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Плоскость сечения образует с плоскостью грани </a:t>
                </a:r>
                <a:r>
                  <a:rPr lang="en-US" i="1" dirty="0"/>
                  <a:t>ABCD </a:t>
                </a:r>
                <a:r>
                  <a:rPr lang="ru-RU" dirty="0"/>
                  <a:t>угол</a:t>
                </a:r>
                <a:r>
                  <a:rPr lang="en-US" dirty="0"/>
                  <a:t> </a:t>
                </a:r>
                <a:r>
                  <a:rPr lang="en-US" i="1" dirty="0"/>
                  <a:t>DHD</a:t>
                </a:r>
                <a:r>
                  <a:rPr lang="en-US" baseline="-25000" dirty="0"/>
                  <a:t>1</a:t>
                </a:r>
                <a:r>
                  <a:rPr lang="ru-RU" dirty="0"/>
                  <a:t>, косинус которого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17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Площадь пятиугольника </a:t>
                </a:r>
                <a:r>
                  <a:rPr lang="en-US" i="1" dirty="0"/>
                  <a:t>AEFCD</a:t>
                </a:r>
                <a:r>
                  <a:rPr lang="ru-RU" i="1" dirty="0"/>
                  <a:t>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  <a:p>
                <a:pPr algn="just">
                  <a:spcBef>
                    <a:spcPts val="0"/>
                  </a:spcBef>
                </a:pPr>
                <a:endParaRPr lang="ru-RU" dirty="0"/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8B0280-4B7C-4727-BB32-23038342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80" y="1052736"/>
                <a:ext cx="8991600" cy="2007153"/>
              </a:xfrm>
              <a:prstGeom prst="rect">
                <a:avLst/>
              </a:prstGeom>
              <a:blipFill>
                <a:blip r:embed="rId5"/>
                <a:stretch>
                  <a:fillRect l="-1085" t="-2432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7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81ED0A94-B24B-4177-9DC2-D19EF0167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СВОЙСТВА</a:t>
            </a:r>
          </a:p>
        </p:txBody>
      </p:sp>
      <p:sp>
        <p:nvSpPr>
          <p:cNvPr id="272391" name="Text Box 7">
            <a:extLst>
              <a:ext uri="{FF2B5EF4-FFF2-40B4-BE49-F238E27FC236}">
                <a16:creationId xmlns:a16="http://schemas.microsoft.com/office/drawing/2014/main" id="{3EF0B23A-6F48-47AE-901D-183675CA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	Поскольку ортогональное проектирование является частным случаем параллельного проектирования, для него справедливы все рассмотренные выше свойства параллельного проектирования. </a:t>
            </a:r>
          </a:p>
        </p:txBody>
      </p:sp>
      <p:sp>
        <p:nvSpPr>
          <p:cNvPr id="272392" name="Text Box 8">
            <a:extLst>
              <a:ext uri="{FF2B5EF4-FFF2-40B4-BE49-F238E27FC236}">
                <a16:creationId xmlns:a16="http://schemas.microsoft.com/office/drawing/2014/main" id="{E1BB2994-BBF8-421D-BFF9-BBBC53F6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Свойство 1.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прямая </a:t>
            </a:r>
            <a:r>
              <a:rPr lang="ru-RU" altLang="ru-RU" dirty="0"/>
              <a:t>перпендикулярна плоскости проектирования, </a:t>
            </a:r>
            <a:r>
              <a:rPr lang="ru-RU" altLang="ru-RU" dirty="0">
                <a:cs typeface="Times New Roman" panose="02020603050405020304" pitchFamily="18" charset="0"/>
              </a:rPr>
              <a:t>то ее </a:t>
            </a:r>
            <a:r>
              <a:rPr lang="ru-RU" altLang="ru-RU" dirty="0"/>
              <a:t>ортогональной </a:t>
            </a:r>
            <a:r>
              <a:rPr lang="ru-RU" altLang="ru-RU" dirty="0">
                <a:cs typeface="Times New Roman" panose="02020603050405020304" pitchFamily="18" charset="0"/>
              </a:rPr>
              <a:t>проекцией является точка. Если прямая </a:t>
            </a:r>
            <a:r>
              <a:rPr lang="ru-RU" altLang="ru-RU" dirty="0"/>
              <a:t>не перпендикулярна плоскости проектирования</a:t>
            </a:r>
            <a:r>
              <a:rPr lang="ru-RU" altLang="ru-RU" dirty="0">
                <a:cs typeface="Times New Roman" panose="02020603050405020304" pitchFamily="18" charset="0"/>
              </a:rPr>
              <a:t>, то ее </a:t>
            </a:r>
            <a:r>
              <a:rPr lang="ru-RU" altLang="ru-RU" dirty="0"/>
              <a:t>ортогональной </a:t>
            </a:r>
            <a:r>
              <a:rPr lang="ru-RU" altLang="ru-RU" dirty="0">
                <a:cs typeface="Times New Roman" panose="02020603050405020304" pitchFamily="18" charset="0"/>
              </a:rPr>
              <a:t>проекцией является прямая.</a:t>
            </a:r>
            <a:endParaRPr lang="ru-RU" altLang="ru-RU" dirty="0"/>
          </a:p>
        </p:txBody>
      </p:sp>
      <p:sp>
        <p:nvSpPr>
          <p:cNvPr id="272393" name="Text Box 9">
            <a:extLst>
              <a:ext uri="{FF2B5EF4-FFF2-40B4-BE49-F238E27FC236}">
                <a16:creationId xmlns:a16="http://schemas.microsoft.com/office/drawing/2014/main" id="{72E42766-2D54-443A-B6F6-4875BDAF9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Свойство 2. </a:t>
            </a:r>
            <a:r>
              <a:rPr lang="ru-RU" altLang="ru-RU" dirty="0"/>
              <a:t>Ортогональное</a:t>
            </a:r>
            <a:r>
              <a:rPr lang="ru-RU" altLang="ru-RU" dirty="0">
                <a:cs typeface="Times New Roman" panose="02020603050405020304" pitchFamily="18" charset="0"/>
              </a:rPr>
              <a:t> проектирование сохраняет отношение длин отрезков, лежащих на </a:t>
            </a:r>
            <a:r>
              <a:rPr lang="ru-RU" altLang="ru-RU" dirty="0"/>
              <a:t>одной </a:t>
            </a:r>
            <a:r>
              <a:rPr lang="ru-RU" altLang="ru-RU" dirty="0">
                <a:cs typeface="Times New Roman" panose="02020603050405020304" pitchFamily="18" charset="0"/>
              </a:rPr>
              <a:t>прямой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В частности, при </a:t>
            </a:r>
            <a:r>
              <a:rPr lang="ru-RU" altLang="ru-RU" dirty="0"/>
              <a:t>ортогональном</a:t>
            </a:r>
            <a:r>
              <a:rPr lang="ru-RU" altLang="ru-RU" dirty="0">
                <a:cs typeface="Times New Roman" panose="02020603050405020304" pitchFamily="18" charset="0"/>
              </a:rPr>
              <a:t> проектировании середина отрезка переходит в середину соответствующего отрезка.</a:t>
            </a:r>
            <a:r>
              <a:rPr lang="ru-RU" altLang="ru-RU" dirty="0"/>
              <a:t> </a:t>
            </a:r>
          </a:p>
        </p:txBody>
      </p:sp>
      <p:sp>
        <p:nvSpPr>
          <p:cNvPr id="272394" name="Text Box 10">
            <a:extLst>
              <a:ext uri="{FF2B5EF4-FFF2-40B4-BE49-F238E27FC236}">
                <a16:creationId xmlns:a16="http://schemas.microsoft.com/office/drawing/2014/main" id="{C337D85E-54F3-428B-A14C-B68FDD82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Свойство 3. </a:t>
            </a:r>
            <a:r>
              <a:rPr lang="ru-RU" altLang="ru-RU" dirty="0">
                <a:cs typeface="Times New Roman" panose="02020603050405020304" pitchFamily="18" charset="0"/>
              </a:rPr>
              <a:t>Если две параллельные прямые не </a:t>
            </a:r>
            <a:r>
              <a:rPr lang="ru-RU" altLang="ru-RU" dirty="0"/>
              <a:t>перпендикулярны плоскости проектирования</a:t>
            </a:r>
            <a:r>
              <a:rPr lang="ru-RU" altLang="ru-RU" dirty="0">
                <a:cs typeface="Times New Roman" panose="02020603050405020304" pitchFamily="18" charset="0"/>
              </a:rPr>
              <a:t>, то их </a:t>
            </a:r>
            <a:r>
              <a:rPr lang="ru-RU" altLang="ru-RU" dirty="0"/>
              <a:t>ортогональными </a:t>
            </a:r>
            <a:r>
              <a:rPr lang="ru-RU" altLang="ru-RU" dirty="0">
                <a:cs typeface="Times New Roman" panose="02020603050405020304" pitchFamily="18" charset="0"/>
              </a:rPr>
              <a:t>проекци</a:t>
            </a:r>
            <a:r>
              <a:rPr lang="ru-RU" altLang="ru-RU" dirty="0"/>
              <a:t>ями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являются две </a:t>
            </a:r>
            <a:r>
              <a:rPr lang="ru-RU" altLang="ru-RU" dirty="0">
                <a:cs typeface="Times New Roman" panose="02020603050405020304" pitchFamily="18" charset="0"/>
              </a:rPr>
              <a:t>параллельны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прямы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или одн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прям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272395" name="Text Box 11">
            <a:extLst>
              <a:ext uri="{FF2B5EF4-FFF2-40B4-BE49-F238E27FC236}">
                <a16:creationId xmlns:a16="http://schemas.microsoft.com/office/drawing/2014/main" id="{7CBD331E-A962-4EBE-B060-04CFF094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3173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sz="2200" dirty="0"/>
              <a:t>Заметим, что ортогональное проектирование, также как и параллельное проектирование, не сохраняет длины отрезков и величины углов.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7625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единичного куба плоскостью, 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ru-RU" dirty="0"/>
              <a:t>, принадлежащие</a:t>
            </a:r>
            <a:r>
              <a:rPr lang="ru-RU" i="1" dirty="0"/>
              <a:t> </a:t>
            </a:r>
            <a:r>
              <a:rPr lang="ru-RU" dirty="0"/>
              <a:t>рёбрам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ru-RU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D</a:t>
            </a:r>
            <a:r>
              <a:rPr lang="en-US" baseline="-25000" dirty="0"/>
              <a:t>1 </a:t>
            </a:r>
            <a:r>
              <a:rPr lang="ru-RU" dirty="0"/>
              <a:t>соответственно.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884CF-171E-497D-9785-CD0A3718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04864"/>
            <a:ext cx="4379327" cy="3875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AB9A08-F4B9-4F54-ABFE-955EC6A796E9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3709098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1F6EAB06-4371-46B4-A4B9-917C0EB65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0" y="44624"/>
                <a:ext cx="9109720" cy="983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Площадь ортогональной проекции сечения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1F6EAB06-4371-46B4-A4B9-917C0EB65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0" y="44624"/>
                <a:ext cx="9109720" cy="983987"/>
              </a:xfrm>
              <a:prstGeom prst="rect">
                <a:avLst/>
              </a:prstGeom>
              <a:blipFill>
                <a:blip r:embed="rId3"/>
                <a:stretch>
                  <a:fillRect l="-1071" t="-4938" r="-1004" b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31050-1DD4-4897-BF59-A9AA81D5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420888"/>
            <a:ext cx="6365778" cy="3885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ACFB267-CE79-4C8F-8333-4D98CFF8C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0" y="1028611"/>
                <a:ext cx="9109720" cy="1051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3ACFB267-CE79-4C8F-8333-4D98CFF8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0" y="1028611"/>
                <a:ext cx="9109720" cy="1051057"/>
              </a:xfrm>
              <a:prstGeom prst="rect">
                <a:avLst/>
              </a:prstGeom>
              <a:blipFill>
                <a:blip r:embed="rId5"/>
                <a:stretch>
                  <a:fillRect l="-1071" t="-4651" r="-1004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937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6319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единичного куба плоскостью, параллельной диагонали </a:t>
            </a:r>
            <a:r>
              <a:rPr lang="en-US" i="1" dirty="0"/>
              <a:t>BD</a:t>
            </a:r>
            <a:r>
              <a:rPr lang="ru-RU" dirty="0"/>
              <a:t>,</a:t>
            </a:r>
            <a:r>
              <a:rPr lang="en-US" i="1" dirty="0"/>
              <a:t> </a:t>
            </a:r>
            <a:r>
              <a:rPr lang="ru-RU" dirty="0"/>
              <a:t>и</a:t>
            </a:r>
            <a:r>
              <a:rPr lang="en-US" i="1" dirty="0"/>
              <a:t> </a:t>
            </a:r>
            <a:r>
              <a:rPr lang="ru-RU" dirty="0"/>
              <a:t>проходящей через точки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, </a:t>
            </a:r>
            <a:r>
              <a:rPr lang="ru-RU" dirty="0"/>
              <a:t>лежащие на ребрах куба, для которых </a:t>
            </a:r>
            <a:r>
              <a:rPr lang="en-US" i="1" dirty="0"/>
              <a:t>AE = </a:t>
            </a:r>
            <a:r>
              <a:rPr lang="en-US" dirty="0"/>
              <a:t>0,5, </a:t>
            </a:r>
            <a:r>
              <a:rPr lang="en-US" i="1" dirty="0"/>
              <a:t>DF = </a:t>
            </a:r>
            <a:r>
              <a:rPr lang="en-US" dirty="0"/>
              <a:t>0,25</a:t>
            </a:r>
            <a:r>
              <a:rPr lang="ru-RU" dirty="0"/>
              <a:t> 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42B645-3975-4605-94A8-C81FF7689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132856"/>
            <a:ext cx="4621867" cy="3988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F7BD6-53C1-4F63-8238-A23D50EB02A6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3066287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Решение</a:t>
            </a:r>
            <a:r>
              <a:rPr lang="ru-RU" dirty="0"/>
              <a:t>. Сечением является пятиугольник.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C751F-F123-43BA-83C9-457A5835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670822"/>
            <a:ext cx="4176464" cy="3615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368C0-1992-4140-98EF-33DFEA0EA892}"/>
                  </a:ext>
                </a:extLst>
              </p:cNvPr>
              <p:cNvSpPr txBox="1"/>
              <p:nvPr/>
            </p:nvSpPr>
            <p:spPr>
              <a:xfrm>
                <a:off x="0" y="673647"/>
                <a:ext cx="9144000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его ортогональной проекции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368C0-1992-4140-98EF-33DFEA0EA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647"/>
                <a:ext cx="9144000" cy="615040"/>
              </a:xfrm>
              <a:prstGeom prst="rect">
                <a:avLst/>
              </a:prstGeom>
              <a:blipFill>
                <a:blip r:embed="rId4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ADC77F-5304-4248-8B73-29E3BCEE236C}"/>
                  </a:ext>
                </a:extLst>
              </p:cNvPr>
              <p:cNvSpPr txBox="1"/>
              <p:nvPr/>
            </p:nvSpPr>
            <p:spPr>
              <a:xfrm>
                <a:off x="0" y="1288687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Косинус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ADC77F-5304-4248-8B73-29E3BCEE2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88687"/>
                <a:ext cx="9144000" cy="68198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97BA38-C7F8-4086-B0A4-1CC15B2F8D95}"/>
                  </a:ext>
                </a:extLst>
              </p:cNvPr>
              <p:cNvSpPr txBox="1"/>
              <p:nvPr/>
            </p:nvSpPr>
            <p:spPr>
              <a:xfrm>
                <a:off x="0" y="1988840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97BA38-C7F8-4086-B0A4-1CC15B2F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8840"/>
                <a:ext cx="9144000" cy="681982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35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52751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единичного куба плоскостью, проходящей через середины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 </a:t>
            </a:r>
            <a:r>
              <a:rPr lang="en-US" i="1" dirty="0"/>
              <a:t>BC</a:t>
            </a:r>
            <a:r>
              <a:rPr lang="ru-RU" dirty="0"/>
              <a:t> куба, и</a:t>
            </a:r>
            <a:r>
              <a:rPr lang="en-US" dirty="0"/>
              <a:t> </a:t>
            </a:r>
            <a:r>
              <a:rPr lang="ru-RU" dirty="0"/>
              <a:t>параллельной прямой </a:t>
            </a:r>
            <a:r>
              <a:rPr lang="en-US" i="1" dirty="0"/>
              <a:t>BD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0F74B-E862-4EBA-A686-58404EE6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060848"/>
            <a:ext cx="4320480" cy="3824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01A36-1FCC-4101-A79D-1542E2DF3B72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4133162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Решение</a:t>
            </a:r>
            <a:r>
              <a:rPr lang="ru-RU" dirty="0"/>
              <a:t>. Сечением является пятиугольник.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42993-A5ED-4165-BF0C-2E3F323FF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572729"/>
            <a:ext cx="4248472" cy="3703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6FADD-F1B4-49F6-95FA-50009D5E8D94}"/>
                  </a:ext>
                </a:extLst>
              </p:cNvPr>
              <p:cNvSpPr txBox="1"/>
              <p:nvPr/>
            </p:nvSpPr>
            <p:spPr>
              <a:xfrm>
                <a:off x="0" y="581474"/>
                <a:ext cx="9144000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Площадь его ортогональной проекции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6FADD-F1B4-49F6-95FA-50009D5E8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1474"/>
                <a:ext cx="9144000" cy="6150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0F29B-FD10-4954-B4DA-24D631105DC6}"/>
                  </a:ext>
                </a:extLst>
              </p:cNvPr>
              <p:cNvSpPr txBox="1"/>
              <p:nvPr/>
            </p:nvSpPr>
            <p:spPr>
              <a:xfrm>
                <a:off x="0" y="1122926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Косинус угла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0F29B-FD10-4954-B4DA-24D631105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2926"/>
                <a:ext cx="9144000" cy="681982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C08F1-8D40-4FC5-BCB4-4AA05C722D72}"/>
                  </a:ext>
                </a:extLst>
              </p:cNvPr>
              <p:cNvSpPr txBox="1"/>
              <p:nvPr/>
            </p:nvSpPr>
            <p:spPr>
              <a:xfrm>
                <a:off x="0" y="1804908"/>
                <a:ext cx="914400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BC08F1-8D40-4FC5-BCB4-4AA05C722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04908"/>
                <a:ext cx="9144000" cy="681982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90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76672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площадь сечения правильной треугольной призмы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все рёбра которой равны 1,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плоскостью, проходящей через вершины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95AD28-8E9F-48CD-A93F-CE0D3D05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066" y="1677001"/>
            <a:ext cx="2955468" cy="3323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E5510041-8D77-4B04-8F3A-D604C5380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80615"/>
                <a:ext cx="8991600" cy="200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Искомым сечением является треугольник </a:t>
                </a:r>
                <a:r>
                  <a:rPr lang="en-US" i="1" dirty="0"/>
                  <a:t>ABC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Его ортогональной проекцией является треугольник </a:t>
                </a:r>
                <a:r>
                  <a:rPr lang="en-US" i="1" dirty="0"/>
                  <a:t>ABC</a:t>
                </a:r>
                <a:r>
                  <a:rPr lang="en-US" dirty="0"/>
                  <a:t>. </a:t>
                </a:r>
                <a:r>
                  <a:rPr lang="ru-RU" dirty="0"/>
                  <a:t>Косинус угла между плоскостью сечения и плоскостью проекции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E5510041-8D77-4B04-8F3A-D604C538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80615"/>
                <a:ext cx="8991600" cy="2007537"/>
              </a:xfrm>
              <a:prstGeom prst="rect">
                <a:avLst/>
              </a:prstGeom>
              <a:blipFill>
                <a:blip r:embed="rId4"/>
                <a:stretch>
                  <a:fillRect l="-1017" t="-2424" r="-1017" b="-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3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69269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правильной треугольной призмы, все рёбра которой равны 1, плоскостью, проходящей через середины </a:t>
            </a:r>
            <a:r>
              <a:rPr lang="en-US" i="1" dirty="0"/>
              <a:t>D</a:t>
            </a:r>
            <a:r>
              <a:rPr lang="en-US" dirty="0"/>
              <a:t>,</a:t>
            </a:r>
            <a:r>
              <a:rPr lang="en-US" i="1" dirty="0"/>
              <a:t> 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ru-RU" i="1" dirty="0"/>
              <a:t> </a:t>
            </a:r>
            <a:r>
              <a:rPr lang="ru-RU" dirty="0"/>
              <a:t>рёбер </a:t>
            </a:r>
            <a:r>
              <a:rPr lang="en-US" i="1" dirty="0"/>
              <a:t>AB</a:t>
            </a:r>
            <a:r>
              <a:rPr lang="en-US" dirty="0"/>
              <a:t>,</a:t>
            </a:r>
            <a:r>
              <a:rPr lang="en-US" i="1" dirty="0"/>
              <a:t> 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ru-RU" dirty="0"/>
              <a:t>соответственно.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BA203D-DAE7-44C6-B9BD-C805853A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204864"/>
            <a:ext cx="4320480" cy="4310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97F0A-81BF-49A1-92F9-0AB039E9A477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4148290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CC1E06-0054-42BF-91CF-AB29086E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276872"/>
            <a:ext cx="3199886" cy="429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2F27C058-5D43-4100-B895-C53DABA5F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624"/>
                <a:ext cx="9144000" cy="1051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Площадь ортогональной проекции сечения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6" name="Text Box 11">
                <a:extLst>
                  <a:ext uri="{FF2B5EF4-FFF2-40B4-BE49-F238E27FC236}">
                    <a16:creationId xmlns:a16="http://schemas.microsoft.com/office/drawing/2014/main" id="{2F27C058-5D43-4100-B895-C53DABA5F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624"/>
                <a:ext cx="9144000" cy="1051506"/>
              </a:xfrm>
              <a:prstGeom prst="rect">
                <a:avLst/>
              </a:prstGeom>
              <a:blipFill>
                <a:blip r:embed="rId3"/>
                <a:stretch>
                  <a:fillRect l="-1000" t="-4624" r="-1000" b="-40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5E1B077C-686F-4B24-92E8-4478D2D993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087062"/>
                <a:ext cx="9144000" cy="1051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Косинус угла между плоскостью сечения и плоскостью </a:t>
                </a:r>
                <a:r>
                  <a:rPr lang="en-US" i="1" dirty="0"/>
                  <a:t>ABC </a:t>
                </a:r>
                <a:r>
                  <a:rPr lang="ru-RU" dirty="0"/>
                  <a:t>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i="1" dirty="0"/>
                  <a:t>.</a:t>
                </a:r>
                <a:r>
                  <a:rPr lang="en-US" i="1" dirty="0"/>
                  <a:t>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11">
                <a:extLst>
                  <a:ext uri="{FF2B5EF4-FFF2-40B4-BE49-F238E27FC236}">
                    <a16:creationId xmlns:a16="http://schemas.microsoft.com/office/drawing/2014/main" id="{5E1B077C-686F-4B24-92E8-4478D2D99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87062"/>
                <a:ext cx="9144000" cy="1051506"/>
              </a:xfrm>
              <a:prstGeom prst="rect">
                <a:avLst/>
              </a:prstGeom>
              <a:blipFill>
                <a:blip r:embed="rId4"/>
                <a:stretch>
                  <a:fillRect l="-1000" t="-4624" r="-1000" b="-46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893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Найдите площадь сечения правильной шестиугольной призмы </a:t>
            </a:r>
            <a:r>
              <a:rPr lang="en-US" i="1" dirty="0">
                <a:cs typeface="Times New Roman" pitchFamily="18" charset="0"/>
              </a:rPr>
              <a:t>ABCDEFA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все ребра которой равны 1, проходящее через вершины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1" y="1861682"/>
            <a:ext cx="2880320" cy="24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4B54BFAC-73E4-4795-85C3-998EBF333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77595"/>
                <a:ext cx="8991600" cy="2595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Сечением является равнобедренная трапеция </a:t>
                </a:r>
                <a:r>
                  <a:rPr lang="en-US" i="1" dirty="0"/>
                  <a:t>ADC</a:t>
                </a:r>
                <a:r>
                  <a:rPr lang="en-US" baseline="-25000" dirty="0"/>
                  <a:t>1</a:t>
                </a:r>
                <a:r>
                  <a:rPr lang="en-US" i="1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Её ортогональная проекция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является трапецией </a:t>
                </a:r>
                <a:r>
                  <a:rPr lang="en-US" i="1" dirty="0"/>
                  <a:t>ABCD </a:t>
                </a:r>
                <a:r>
                  <a:rPr lang="ru-RU" dirty="0"/>
                  <a:t>площади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Косинус угла между плоскостью сечения и плоскостью проекции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/>
                  <a:t>. Площадь сечения равна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4B54BFAC-73E4-4795-85C3-998EBF33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77595"/>
                <a:ext cx="8991600" cy="2595134"/>
              </a:xfrm>
              <a:prstGeom prst="rect">
                <a:avLst/>
              </a:prstGeom>
              <a:blipFill>
                <a:blip r:embed="rId3"/>
                <a:stretch>
                  <a:fillRect l="-1017" t="-1882" r="-1017" b="-14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CFDEB21-7339-4F0F-B593-14C5EAC46EF3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10</a:t>
            </a:r>
          </a:p>
        </p:txBody>
      </p:sp>
    </p:spTree>
    <p:extLst>
      <p:ext uri="{BB962C8B-B14F-4D97-AF65-F5344CB8AC3E}">
        <p14:creationId xmlns:p14="http://schemas.microsoft.com/office/powerpoint/2010/main" val="31873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93BC459-4FE8-4089-A2EB-495FE6E06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B088BA84-B92A-4BEC-84D4-A738AC23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1. В каком случае ортогональной проекцией прямой будет точка?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2E947E3-C05B-46CF-BF02-FFA2ADC0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 </a:t>
            </a:r>
            <a:r>
              <a:rPr lang="ru-RU" altLang="ru-RU" sz="2800" dirty="0">
                <a:cs typeface="Times New Roman" panose="02020603050405020304" pitchFamily="18" charset="0"/>
              </a:rPr>
              <a:t>Если прямая перпендикулярна плоскости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114256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правильной шестиугольной призмы, все рёбра которой равны 1, плоскостью, проходящей через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1200E-4686-4062-9A9D-37B9316E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29575"/>
            <a:ext cx="4279603" cy="3676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21E548-7959-46B4-93B8-7E7FA671557A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ru-RU" sz="2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8641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ru-RU" dirty="0"/>
              <a:t> Сечением является шестиугольник.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47D41-91CC-40DC-8DDB-296207F9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385504"/>
            <a:ext cx="6156176" cy="3894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1A534356-FFD5-4DBD-B680-C5DDBEA73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8297"/>
                <a:ext cx="9144000" cy="1049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его ортогональной проекции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1A534356-FFD5-4DBD-B680-C5DDBEA73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8297"/>
                <a:ext cx="9144000" cy="1049198"/>
              </a:xfrm>
              <a:prstGeom prst="rect">
                <a:avLst/>
              </a:prstGeom>
              <a:blipFill>
                <a:blip r:embed="rId3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8C58AEDD-E1DC-4F8D-8310-6B1E3C280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564561"/>
                <a:ext cx="9144000" cy="1049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 Площадь сечения равна 3.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8C58AEDD-E1DC-4F8D-8310-6B1E3C280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64561"/>
                <a:ext cx="9144000" cy="1049198"/>
              </a:xfrm>
              <a:prstGeom prst="rect">
                <a:avLst/>
              </a:prstGeom>
              <a:blipFill>
                <a:blip r:embed="rId4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244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71650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правильной шестиугольной призмы, все рёбра которой равны 1, плоскостью, проходящей через точки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C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230D42-EFB0-40D3-9902-B37C44C25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90" y="1916832"/>
            <a:ext cx="4541820" cy="3953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1D5E7-04F7-4E49-9F45-B6C1DF708F7E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ru-RU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6380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Решение.</a:t>
            </a:r>
            <a:r>
              <a:rPr lang="ru-RU" dirty="0"/>
              <a:t> Сечением является пятиугольник. 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87DD63-9950-4B65-AF40-43693EE8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24944"/>
            <a:ext cx="6228184" cy="3171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D4DC589-99EF-447E-84FF-05CDC2A1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8441"/>
                <a:ext cx="9144000" cy="1049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 Площадь его ортогональной проекции на плоскость </a:t>
                </a:r>
                <a:r>
                  <a:rPr lang="en-US" i="1" dirty="0"/>
                  <a:t>ABC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D4DC589-99EF-447E-84FF-05CDC2A19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8441"/>
                <a:ext cx="9144000" cy="1049198"/>
              </a:xfrm>
              <a:prstGeom prst="rect">
                <a:avLst/>
              </a:prstGeom>
              <a:blipFill>
                <a:blip r:embed="rId3"/>
                <a:stretch>
                  <a:fillRect l="-1000" t="-4651" r="-1000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D39B156B-CD01-4E76-B0AD-2A0EBAD293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484784"/>
                <a:ext cx="9144000" cy="1269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i="1" dirty="0"/>
                  <a:t>IF = </a:t>
                </a:r>
                <a:r>
                  <a:rPr lang="en-US" dirty="0"/>
                  <a:t>2, </a:t>
                </a:r>
                <a:r>
                  <a:rPr lang="en-US" i="1" dirty="0"/>
                  <a:t>KF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i="1" dirty="0"/>
                  <a:t>, AK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Косинус угла между плоскостью сечения и плоскостью </a:t>
                </a:r>
                <a:r>
                  <a:rPr lang="en-US" i="1" dirty="0"/>
                  <a:t>ABC</a:t>
                </a:r>
                <a:r>
                  <a:rPr lang="ru-RU" dirty="0"/>
                  <a:t>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/>
                  <a:t>. 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D39B156B-CD01-4E76-B0AD-2A0EBAD2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84784"/>
                <a:ext cx="9144000" cy="1269258"/>
              </a:xfrm>
              <a:prstGeom prst="rect">
                <a:avLst/>
              </a:prstGeom>
              <a:blipFill>
                <a:blip r:embed="rId4"/>
                <a:stretch>
                  <a:fillRect l="-1000" r="-1000" b="-2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45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9149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</a:t>
            </a:r>
            <a:r>
              <a:rPr lang="ru-RU" dirty="0">
                <a:cs typeface="Times New Roman" pitchFamily="18" charset="0"/>
              </a:rPr>
              <a:t> Найдите площадь</a:t>
            </a:r>
            <a:r>
              <a:rPr lang="ru-RU" dirty="0"/>
              <a:t> сечения правильной шестиугольной пирамиды, стороны основания которой равны 1, а боковые рёбра равны 2, плоскостью, проходящей через вершины 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 B </a:t>
            </a:r>
            <a:r>
              <a:rPr lang="ru-RU" dirty="0"/>
              <a:t>и середину </a:t>
            </a:r>
            <a:r>
              <a:rPr lang="en-US" i="1" dirty="0"/>
              <a:t>G</a:t>
            </a:r>
            <a:r>
              <a:rPr lang="ru-RU" i="1" dirty="0"/>
              <a:t> </a:t>
            </a:r>
            <a:r>
              <a:rPr lang="ru-RU" dirty="0"/>
              <a:t>ребра </a:t>
            </a:r>
            <a:r>
              <a:rPr lang="en-US" i="1" dirty="0"/>
              <a:t>SD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710BB-7311-431B-9A4A-CAD353F4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492896"/>
            <a:ext cx="4726747" cy="4119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EF4B4-87F3-4ED6-8F1E-00DB6A8AB0DD}"/>
              </a:ext>
            </a:extLst>
          </p:cNvPr>
          <p:cNvSpPr txBox="1"/>
          <p:nvPr/>
        </p:nvSpPr>
        <p:spPr>
          <a:xfrm>
            <a:off x="1691680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Упражнение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ru-RU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8755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 Box 2"/>
              <p:cNvSpPr txBox="1">
                <a:spLocks noChangeArrowheads="1"/>
              </p:cNvSpPr>
              <p:nvPr/>
            </p:nvSpPr>
            <p:spPr bwMode="auto">
              <a:xfrm>
                <a:off x="0" y="21015"/>
                <a:ext cx="9144000" cy="616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Решение. </a:t>
                </a:r>
                <a:r>
                  <a:rPr lang="en-US" i="1" dirty="0"/>
                  <a:t>PQ = </a:t>
                </a:r>
                <a:r>
                  <a:rPr lang="en-US" dirty="0"/>
                  <a:t>3, </a:t>
                </a:r>
                <a:r>
                  <a:rPr lang="en-US" i="1" dirty="0"/>
                  <a:t>ON = OI = </a:t>
                </a:r>
                <a:r>
                  <a:rPr lang="en-US" dirty="0"/>
                  <a:t>0,5, </a:t>
                </a:r>
                <a:r>
                  <a:rPr lang="en-US" i="1" dirty="0"/>
                  <a:t>OM = OJ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i="1" dirty="0"/>
                  <a:t>.</a:t>
                </a:r>
                <a:r>
                  <a:rPr lang="en-US" dirty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430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015"/>
                <a:ext cx="9144000" cy="616515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57499E-41D3-4622-AA39-4949AF50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71" y="2636912"/>
            <a:ext cx="6459257" cy="403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5F8C4318-0ABF-4AAE-8EF8-236FAAC62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3445"/>
                <a:ext cx="9144000" cy="682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Площадь шестиугольника </a:t>
                </a:r>
                <a:r>
                  <a:rPr lang="en-US" i="1" dirty="0"/>
                  <a:t>ABMNIJ </a:t>
                </a:r>
                <a:r>
                  <a:rPr 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r>
                  <a:rPr lang="en-US" i="1" dirty="0"/>
                  <a:t>GR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5F8C4318-0ABF-4AAE-8EF8-236FAAC6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3445"/>
                <a:ext cx="9144000" cy="68217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2B14D867-0161-4BDF-BEA2-87C04CDCB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96752"/>
                <a:ext cx="9144000" cy="682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 Косинус угла </a:t>
                </a:r>
                <a:r>
                  <a:rPr lang="en-US" i="1" dirty="0"/>
                  <a:t>GRN </a:t>
                </a:r>
                <a:r>
                  <a:rPr lang="ru-RU" dirty="0"/>
                  <a:t>равен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i="1" dirty="0"/>
                  <a:t>. </a:t>
                </a:r>
                <a:r>
                  <a:rPr lang="ru-RU" dirty="0"/>
                  <a:t>Площадь сечения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ru-RU" dirty="0"/>
                  <a:t>. </a:t>
                </a:r>
                <a:endParaRPr lang="ru-RU" i="1" dirty="0"/>
              </a:p>
            </p:txBody>
          </p:sp>
        </mc:Choice>
        <mc:Fallback xmlns=""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2B14D867-0161-4BDF-BEA2-87C04CDC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96752"/>
                <a:ext cx="9144000" cy="68217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48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2. Может ли ортогональной проекцией отрезка быть отрезок: а) меньшей; б) большей длины?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а) Да; б) нет.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3. Может ли ортогональной проекцией угла быть угол: а) меньшей; б) большей величины?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а), б) 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4. Ортогональная проекция отрезка равна самому отрезку. Верно ли, что этот отрезок параллелен плоскости проектирования?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601796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 </a:t>
            </a:r>
            <a:r>
              <a:rPr lang="ru-RU" dirty="0">
                <a:ea typeface="Times New Roman" panose="02020603050405020304" pitchFamily="18" charset="0"/>
              </a:rPr>
              <a:t>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 в трёхгранном угле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плоские углы при вершине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равны 90°, то ортогональная проекция вершины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плоскость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совпадает с ортоцентром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(точка пересечения высот)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E278D72-E4C5-4A5C-BBA7-0DFA980A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933056"/>
            <a:ext cx="9067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прямая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прямым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она перпендикулярна плоскости грани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перпендикулярна прямой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Прямая </a:t>
            </a:r>
            <a:r>
              <a:rPr lang="en-US" sz="2200" i="1">
                <a:ea typeface="Times New Roman" panose="02020603050405020304" pitchFamily="18" charset="0"/>
              </a:rPr>
              <a:t>DH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плоскости основания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следовательно, перпендикулярна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0955"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прямая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прямым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a typeface="Times New Roman" panose="02020603050405020304" pitchFamily="18" charset="0"/>
              </a:rPr>
              <a:t>DH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перпендикулярна плоскости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перпендикулярна прямой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200" i="1" dirty="0">
                <a:ea typeface="Times New Roman" panose="02020603050405020304" pitchFamily="18" charset="0"/>
              </a:rPr>
              <a:t>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лежащей в этой плоскости. Аналогично показывается, что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ACA48-BFC8-4B1C-8043-AC234C00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28800"/>
            <a:ext cx="4608512" cy="204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Следствие. </a:t>
            </a:r>
            <a:r>
              <a:rPr lang="ru-RU" altLang="ru-RU" dirty="0"/>
              <a:t>Для построения изображения в ортогональной проекции трёхгранного угла с прямыми плоскими углами достаточно построить произвольный остроугольный треугольник </a:t>
            </a:r>
            <a:r>
              <a:rPr lang="en-US" altLang="ru-RU" i="1" dirty="0"/>
              <a:t>ABC </a:t>
            </a:r>
            <a:r>
              <a:rPr lang="ru-RU" altLang="ru-RU" dirty="0"/>
              <a:t>и провести в нём высоты, пересекающиеся в точке </a:t>
            </a:r>
            <a:r>
              <a:rPr lang="en-US" altLang="ru-RU" i="1" dirty="0"/>
              <a:t>H</a:t>
            </a:r>
            <a:r>
              <a:rPr lang="ru-RU" altLang="ru-RU" dirty="0"/>
              <a:t>. Лучи </a:t>
            </a:r>
            <a:r>
              <a:rPr lang="en-US" altLang="ru-RU" i="1" dirty="0"/>
              <a:t>HA</a:t>
            </a:r>
            <a:r>
              <a:rPr lang="en-US" altLang="ru-RU" dirty="0"/>
              <a:t>, </a:t>
            </a:r>
            <a:r>
              <a:rPr lang="en-US" altLang="ru-RU" i="1" dirty="0"/>
              <a:t>HB</a:t>
            </a:r>
            <a:r>
              <a:rPr lang="en-US" altLang="ru-RU" dirty="0"/>
              <a:t>, </a:t>
            </a:r>
            <a:r>
              <a:rPr lang="en-US" altLang="ru-RU" i="1" dirty="0"/>
              <a:t>HC</a:t>
            </a:r>
            <a:r>
              <a:rPr lang="en-US" altLang="ru-RU" dirty="0"/>
              <a:t> </a:t>
            </a:r>
            <a:r>
              <a:rPr lang="ru-RU" altLang="ru-RU" dirty="0"/>
              <a:t>будут изображать рёбра трёхгранного угла.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65C7F-4987-4B78-B976-EED46AF5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2886478" cy="232442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2DE24D4-2BC4-485B-9944-F3A8C89C3ACD}"/>
              </a:ext>
            </a:extLst>
          </p:cNvPr>
          <p:cNvGrpSpPr/>
          <p:nvPr/>
        </p:nvGrpSpPr>
        <p:grpSpPr>
          <a:xfrm>
            <a:off x="38100" y="2132856"/>
            <a:ext cx="9067800" cy="3718617"/>
            <a:chOff x="38100" y="2132856"/>
            <a:chExt cx="9067800" cy="371861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93A99FED-CF56-497C-93B5-5CC241D76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" y="4651144"/>
              <a:ext cx="906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20955" indent="450215" algn="just"/>
              <a:r>
                <a:rPr lang="ru-RU" altLang="ru-RU" dirty="0"/>
                <a:t>Заметим, что любые лучи </a:t>
              </a:r>
              <a:r>
                <a:rPr lang="en-US" altLang="ru-RU" i="1" dirty="0"/>
                <a:t>DA</a:t>
              </a:r>
              <a:r>
                <a:rPr lang="en-US" altLang="ru-RU" dirty="0"/>
                <a:t>, </a:t>
              </a:r>
              <a:r>
                <a:rPr lang="en-US" altLang="ru-RU" i="1" dirty="0"/>
                <a:t>DB</a:t>
              </a:r>
              <a:r>
                <a:rPr lang="en-US" altLang="ru-RU" dirty="0"/>
                <a:t>, </a:t>
              </a:r>
              <a:r>
                <a:rPr lang="en-US" altLang="ru-RU" i="1" dirty="0"/>
                <a:t>DC</a:t>
              </a:r>
              <a:r>
                <a:rPr lang="ru-RU" altLang="ru-RU" dirty="0"/>
                <a:t>, образующие тупые углы, являются изображением рёбер</a:t>
              </a:r>
              <a:r>
                <a:rPr lang="en-US" altLang="ru-RU" dirty="0"/>
                <a:t> </a:t>
              </a:r>
              <a:r>
                <a:rPr lang="ru-RU" altLang="ru-RU" dirty="0"/>
                <a:t>трёхгранного угла с прямыми плоскими углами.</a:t>
              </a:r>
              <a:endParaRPr lang="ru-RU" altLang="ru-RU" dirty="0">
                <a:solidFill>
                  <a:srgbClr val="000000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99C74C8-F40B-4570-B2E0-7C7CCAE5E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2132856"/>
              <a:ext cx="2886478" cy="2324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8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2157</Words>
  <Application>Microsoft Office PowerPoint</Application>
  <PresentationFormat>Экран (4:3)</PresentationFormat>
  <Paragraphs>175</Paragraphs>
  <Slides>45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Equation</vt:lpstr>
      <vt:lpstr>22б. ОРТОГОНАЛЬНОЕ ПРОЕКТИРОВАНИЕ</vt:lpstr>
      <vt:lpstr>Презентация PowerPoint</vt:lpstr>
      <vt:lpstr>СВОЙСТВА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ПЛОЩАДЬ ОРТОГОНАЛЬНОЙ ПРОЕКЦИИ</vt:lpstr>
      <vt:lpstr>Доказательство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Vladimir Smirnov</cp:lastModifiedBy>
  <cp:revision>48</cp:revision>
  <dcterms:created xsi:type="dcterms:W3CDTF">2007-10-22T16:06:58Z</dcterms:created>
  <dcterms:modified xsi:type="dcterms:W3CDTF">2022-04-07T06:40:10Z</dcterms:modified>
</cp:coreProperties>
</file>