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315" r:id="rId4"/>
    <p:sldId id="316" r:id="rId5"/>
    <p:sldId id="266" r:id="rId6"/>
    <p:sldId id="276" r:id="rId7"/>
    <p:sldId id="268" r:id="rId8"/>
    <p:sldId id="277" r:id="rId9"/>
    <p:sldId id="280" r:id="rId10"/>
    <p:sldId id="281" r:id="rId11"/>
    <p:sldId id="317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0" r:id="rId20"/>
    <p:sldId id="319" r:id="rId21"/>
    <p:sldId id="320" r:id="rId22"/>
    <p:sldId id="321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9" autoAdjust="0"/>
    <p:restoredTop sz="90929"/>
  </p:normalViewPr>
  <p:slideViewPr>
    <p:cSldViewPr>
      <p:cViewPr varScale="1">
        <p:scale>
          <a:sx n="93" d="100"/>
          <a:sy n="93" d="100"/>
        </p:scale>
        <p:origin x="3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5DE4FA6-729A-42D1-8C2A-99665A3343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4FDD970-3BB7-4808-894E-3616EF84A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546A2A2-BE9E-4673-A68F-4E70EE9BF2A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3C77AF3-69A1-4D3B-944F-C53C993876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B179AACB-B151-48C5-BE02-15CF4E1612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90CC394-4E9D-45EA-A767-789748438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AF789D-A7D5-43D4-84FA-96982CCAED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44BBAF-8C61-4D40-992C-4DA60736E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EE39-6BC0-4FFB-9E34-D9754AD9409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4B9B897-2AD2-486C-8410-5B760F159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2963822-47B3-431F-A83D-ED64B7F73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B7DB57-F056-42E5-A18D-3522BD5B7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9DCB1-AFD2-4E29-A077-F5066483BD97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C60B250-3F98-4FC6-811A-E0F0EFC76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461045B-733E-449F-834E-0A8395FAF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45C9EB-8118-43C3-9204-CBCF6D2C2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98A6F-CD74-4967-8C6D-D06BF6CFFAF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7054E1F1-0FED-4E82-B577-88D9D1EB7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1DFC054C-4944-4566-832F-2B8D5104C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AD143E-AAE6-4A4B-A2B3-1AC00900B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4C17A-F0AF-4034-9F9A-25884670392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F5F909C-4DB1-446A-AA94-EE92B0F52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99CA8D2-4C7B-4AEA-8EB8-34A18DF99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5B3856-673B-4852-A3D9-AACBA86E4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FE94D-6693-417F-9872-304FED964FD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EE3EFF5-7484-4982-A061-331311B64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10A672F-BE58-418A-AC31-CC7D3D732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0183F-E1C3-4B53-92B4-4493CC615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3C016-9D4C-46BE-B4BA-0D26015245C5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BCC666F-BBE3-4FFE-8447-57E6CE78D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06193D2-33B4-4DC9-A037-85A9CD662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99F605-C315-4854-B3F5-3A175DFC8E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A9F32-6C5D-4CC9-BD4F-56DB8560628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FC1518F-8042-4337-97EC-9F1502DD2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5419E31-6B5B-48B3-BFB2-A8A8F16FD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ECF9BD-3DCA-43CE-985E-709AD47C6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50D69-064B-4097-BBCE-219AB15FAE0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A28CB24-8EB7-42C7-ACAE-17EE70D25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7E6F5D9-EC31-42F9-A673-4651E35DD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D9569A-E22F-4344-B6D4-EAEBE6BD9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5D420-ACC2-444C-9F99-F04B5E7129C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5576DA4-632D-445F-A79D-2E07856C11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C2D6064-74AC-41A1-B670-409C697AD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86D20C-0EEC-4BF0-BEFC-C8C13A61E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755BE-69E7-4FBD-BD04-7A1CACC6C94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909F965-5CB5-4265-A92A-5D41DF0C84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B159AB89-FD31-4B34-A24C-537015B26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2D14E3-D958-4519-BE4D-29A9EC47B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308A0-2B5C-4936-8C57-EB952B9FE1B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A5EF44A-E45F-4374-81DD-BA602D899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4ABF98E-B5E4-4141-AA4C-3F688C35B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44BBAF-8C61-4D40-992C-4DA60736E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CEE39-6BC0-4FFB-9E34-D9754AD94094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4B9B897-2AD2-486C-8410-5B760F159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2963822-47B3-431F-A83D-ED64B7F73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05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AA644C-F170-4BCB-B930-1538A7119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36792-9022-4E6E-B113-D72E31B75CD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CBD898D-DCE2-4BB7-A353-24CC92A0B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F69D742-F434-4A6A-88DE-80B243885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0058E1-6B56-4714-93F6-B62F15A8A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98CBD-3021-46F6-9865-94ABCF8CBCDF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4960E48E-4CB0-4743-ADBE-135B273C97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A895C74-071D-41BC-94C1-1A6BF71D5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79C411-8BD9-40C0-B169-96E2E5A0A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62969-77A9-4298-8D93-438C944EBAC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E2AF1D40-9E82-4298-A79C-EAF3CE7FA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9AA3456-DD7D-48F5-8473-51F8BB1A1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9BD0EE-D14F-4A59-B010-7FFC4950A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E3A66-4433-4B63-89CE-C16A80509A7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0F11D4B-1E95-45E4-B9DA-CB864626E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4A5D047-601D-4A6F-82E7-8BDBD0066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E7B013-99CB-49AE-9441-F8B9A23BAC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DF0EE-5E6B-48BD-98CC-F9910B50666D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BE579EF2-BE43-4EC6-906C-C8F729DB5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1D92B56-C4D1-4DE6-9C59-6E4A543C8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38AEFE-D0AE-4C55-A338-7CBEE4EF6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231CA-E926-4E1E-B7DA-83AA38515953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84B745B-F286-4C14-A896-4569A0EE6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BDD653D-401F-4E08-BF3D-ED62573D1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BE2C81-2B98-442B-992E-7CF88AEED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F4756-C79D-45C3-B8C5-48E9C9CBA89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C9BAF161-C472-4870-92FE-9A584649B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C2FE9711-F20B-4CD7-A6C1-85A25E44B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A53BE4-4D68-4AC8-BC98-F904198FE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B18A-F03D-4219-8AF5-E76EFD9B9B73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180DE7F3-4B70-4D7F-A6FE-5B448DEA2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BD5261C-7859-49AA-BEC2-83BC292A2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C0FAE13-78AC-4274-9D96-6493A2EF7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D52DB-B5CD-4971-87FE-B4FCD4832BE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7F9CFFC-BB9B-4448-AA57-BF3C14AEC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C9F817F-8F4C-4523-AAA8-04B77CC47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52CA6A-4DB6-41FE-AA1A-98CAB0AE5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CFF61-61AE-4F17-96F8-1D438125457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CAD9C0B-0B2A-40C4-9276-E6BE84384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5E94C1-6A57-4910-9ACA-77080C2EA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246032-6A62-4EFD-AC20-75FF5035B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C9EA4-B763-4820-A61B-40337817668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F946256-660F-4E24-A970-DB8E48D3D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254AC45-FC74-4754-9A9F-F2A1D017C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B09A45-3717-43E6-A3DE-F20FB50217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510F6-87E1-4FFF-B004-D290A04C58B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F85921C-18C9-46B2-A94B-9A62224FE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4C0AC60-F5FA-44D2-A9FC-E4E577DF9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17B063-7A9E-4CFE-9DF8-A4C532202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F164B-1A11-48CD-9A09-FE036432D99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38AEF53-F255-46D3-929A-A24FB0C6D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EA487B0-56F8-4484-9150-E67D4D0BB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2408C-64D8-4994-8C6B-6E7DECB8B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5ADC9C-2BC6-49CF-8154-2CDF74F84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ADC25-1909-4035-9DFF-3DBC1290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1A44-162B-4E48-8C9C-0A668675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F9A36-2D1A-47E1-ADA1-C6AF8B02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7417C-439D-47A6-B302-125FA3F60E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97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73832-9D7D-45DC-868D-CC003F73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639836-712D-42ED-8DEA-C31AB42DD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8A032-7D75-4B9C-83B8-2CFFBAFA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42D39-7575-43EA-9909-20620234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EC02D-32DD-4430-B4CA-8C904C98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25B0E-04F0-44A5-9E58-6A5B2C641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54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A6614A-D853-4E89-8233-429503659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44477E-2863-4020-9450-7BE9449B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5DB35-4852-4276-B122-130DD0B6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F9A24-E9FA-443F-A4F2-22A39BE1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15B84-C5DE-465F-B0E8-F0C4A848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9B1A8-2609-41EC-8F1D-3709FF5863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50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D23A-4BE8-4839-8E3F-EC28E80F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8FF2-B08E-45B2-ABDA-0C3B7F1C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3AE0D0-D4C9-4A50-A68C-B459E8F7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1EDC2E-99C8-4963-AF6C-D3BF6CB7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0F881-2EFF-42C1-B718-75C7844A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F1A04-4E4F-48ED-9056-9CEC09B662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0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68A7D-8721-48AB-9036-3A18D702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E5DD48-5210-4AE4-AEA8-11F3D3A4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F9CB4-03B9-4AE0-8335-841AB193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E810D-77A2-4F99-BAE7-67134E87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E6618-AFCD-4585-B88A-B22D37BF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CB555-0004-4328-B564-1FB195D571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924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4C861-B068-4260-BFF4-64178493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A1340-5838-4B65-9916-5DB1E7CF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DF7648-4F9F-4E0A-81E8-6F4505865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8E752-97A9-4A33-951D-5CDBFBEE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1491C0-273D-4E33-A418-89FE3D34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6C89AE-3A3F-4E0B-AEFF-3DDEAF41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8F51-6282-4CAC-AA54-74B76ECFFF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22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C6609-654F-4F44-AFCB-B968D4F8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E9EE7-C044-476F-B966-045D49AE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68BD0E-E433-4159-8801-99A514536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53183B-76A6-4AFB-B68A-A2027D942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539493-0978-4EA2-8562-F9FB0E75E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721365-C6EF-4ED0-9B2F-62D4CBAA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6503C4-0653-48B0-AACB-3DFCB634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7FA093-7A4A-4494-B420-0B2C70A6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7B8BE-FD52-4E2A-BFF5-6AA9A4996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93261-FD5B-4FC6-A1DF-348524B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08E9E8-5B8D-4A96-B60F-C4832E74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3C1D99-D3DA-47C0-AEEA-2B538C07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20A252-43AE-4016-97D1-351E18D0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7A79D-924B-44F5-BA9E-CFABF2C129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75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674FF4-4C63-4A14-A0B6-A2EC7AE2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C09CD7-BE42-41E6-A516-DC8C42D4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1CFA7C-FD26-4A71-86DC-2CA001E8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78D04-05F1-4C32-99A7-DA4FFFA893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1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F4316-C2DF-4CEA-9E2C-31BF722A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186B2-C076-4462-8A72-92A87F41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5FF4A-A177-43BF-84F4-0CF50323A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D2375C-8FEA-40BD-8BD7-A12D97D7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274F-0AAC-4BB3-9685-83E81754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8B35CB-62DF-43D5-86A9-F1935D3D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4E9B7-2B20-492A-ADE4-93ED05479D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515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726DF-3BA3-4C09-9227-5824B4B5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D502CE-A8B4-4E6D-A2B1-D8616A52F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703DC-EB0F-4C74-9AF9-B8972D342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384D1-CE90-46A9-838B-10B7C2BE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BB1038-A4F1-460E-BAF1-550EA501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C168F-03EB-49B6-86D7-D3E00603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5BAA1-9A48-4449-9791-46E0323BF2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39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5903B2-2BDB-4D26-ADF6-076BF08AD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5A71F4-BDA0-41A9-8295-73FF34659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4EDEE7-D69A-4326-A0D1-1E24CEB012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459D3D-C92A-4E24-9524-9FF8E9E2BE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96A152D-4793-493C-87AF-98984463D8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BA5C34-688A-48A4-8D9B-96E549E0CED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EE9AA12-B7C1-4AD7-BBA4-5259C300F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72816"/>
            <a:ext cx="7772400" cy="1512168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20г</a:t>
            </a:r>
            <a:r>
              <a:rPr lang="en-US" altLang="ru-RU" sz="3600">
                <a:solidFill>
                  <a:srgbClr val="FF3300"/>
                </a:solidFill>
              </a:rPr>
              <a:t>. </a:t>
            </a:r>
            <a:r>
              <a:rPr lang="ru-RU" altLang="ru-RU" sz="3600" dirty="0">
                <a:solidFill>
                  <a:srgbClr val="FF3300"/>
                </a:solidFill>
              </a:rPr>
              <a:t>РАССТОЯНИЕ ОТ ТОЧКИ ДО ПЛОСКОСТИ</a:t>
            </a:r>
            <a:br>
              <a:rPr lang="en-US" altLang="ru-RU" sz="3600" dirty="0">
                <a:solidFill>
                  <a:srgbClr val="FF3300"/>
                </a:solidFill>
              </a:rPr>
            </a:br>
            <a:r>
              <a:rPr lang="en-US" altLang="ru-RU" sz="3600" dirty="0">
                <a:solidFill>
                  <a:srgbClr val="FF3300"/>
                </a:solidFill>
              </a:rPr>
              <a:t>(</a:t>
            </a:r>
            <a:r>
              <a:rPr lang="ru-RU" altLang="ru-RU" sz="3600" dirty="0">
                <a:solidFill>
                  <a:srgbClr val="FF3300"/>
                </a:solidFill>
              </a:rPr>
              <a:t>Куб, пирамида)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F302C706-DD5C-42D5-A2A3-EDCAF8E5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CB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45070" name="Picture 14">
            <a:extLst>
              <a:ext uri="{FF2B5EF4-FFF2-40B4-BE49-F238E27FC236}">
                <a16:creationId xmlns:a16="http://schemas.microsoft.com/office/drawing/2014/main" id="{C9295498-A7DB-44F3-BE95-4078E189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073" name="Group 17">
            <a:extLst>
              <a:ext uri="{FF2B5EF4-FFF2-40B4-BE49-F238E27FC236}">
                <a16:creationId xmlns:a16="http://schemas.microsoft.com/office/drawing/2014/main" id="{F9D311A2-17C7-458B-A322-378CFD64D15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828800"/>
            <a:ext cx="8763000" cy="3975100"/>
            <a:chOff x="144" y="1152"/>
            <a:chExt cx="5520" cy="2504"/>
          </a:xfrm>
        </p:grpSpPr>
        <p:sp>
          <p:nvSpPr>
            <p:cNvPr id="45060" name="Text Box 4">
              <a:extLst>
                <a:ext uri="{FF2B5EF4-FFF2-40B4-BE49-F238E27FC236}">
                  <a16:creationId xmlns:a16="http://schemas.microsoft.com/office/drawing/2014/main" id="{1100D59C-F7B2-43B3-BAF0-B1739FA4B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1" name="Object 5">
                  <a:extLst>
                    <a:ext uri="{FF2B5EF4-FFF2-40B4-BE49-F238E27FC236}">
                      <a16:creationId xmlns:a16="http://schemas.microsoft.com/office/drawing/2014/main" id="{8CA399C7-D513-4C1F-9E26-152AE969D628}"/>
                    </a:ext>
                  </a:extLst>
                </p:cNvPr>
                <p:cNvSpPr txBox="1"/>
                <p:nvPr/>
              </p:nvSpPr>
              <p:spPr bwMode="auto">
                <a:xfrm>
                  <a:off x="1140" y="3072"/>
                  <a:ext cx="496" cy="5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5061" name="Object 5">
                  <a:extLst>
                    <a:ext uri="{FF2B5EF4-FFF2-40B4-BE49-F238E27FC236}">
                      <a16:creationId xmlns:a16="http://schemas.microsoft.com/office/drawing/2014/main" id="{8CA399C7-D513-4C1F-9E26-152AE969D6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0" y="3072"/>
                  <a:ext cx="496" cy="5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3" name="Text Box 7">
                  <a:extLst>
                    <a:ext uri="{FF2B5EF4-FFF2-40B4-BE49-F238E27FC236}">
                      <a16:creationId xmlns:a16="http://schemas.microsoft.com/office/drawing/2014/main" id="{132CF3AB-BC22-4F45-A5F4-A2CAF0DDB8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44" y="1152"/>
                  <a:ext cx="3120" cy="2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Решение: 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Плоскость </a:t>
                  </a:r>
                  <a:r>
                    <a:rPr lang="en-US" altLang="ru-RU" i="1" dirty="0"/>
                    <a:t>CB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параллельна плоскости </a:t>
                  </a:r>
                  <a:r>
                    <a:rPr lang="en-US" altLang="ru-RU" i="1" dirty="0"/>
                    <a:t>BDA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, и отстоит от вершины 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на расстояние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/>
                    <a:t>(см. предыдущую задачу). Учитывая, что длина диагонали куба равна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altLang="ru-RU" dirty="0"/>
                    <a:t>, получим, что искомое расстояние </a:t>
                  </a:r>
                  <a:r>
                    <a:rPr lang="en-US" altLang="ru-RU" i="1" dirty="0"/>
                    <a:t>AF</a:t>
                  </a:r>
                  <a:r>
                    <a:rPr lang="ru-RU" altLang="ru-RU" dirty="0"/>
                    <a:t>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ru-RU" dirty="0"/>
                    <a:t>.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45063" name="Text Box 7">
                  <a:extLst>
                    <a:ext uri="{FF2B5EF4-FFF2-40B4-BE49-F238E27FC236}">
                      <a16:creationId xmlns:a16="http://schemas.microsoft.com/office/drawing/2014/main" id="{132CF3AB-BC22-4F45-A5F4-A2CAF0DDB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44" y="1152"/>
                  <a:ext cx="3120" cy="2219"/>
                </a:xfrm>
                <a:prstGeom prst="rect">
                  <a:avLst/>
                </a:prstGeom>
                <a:blipFill>
                  <a:blip r:embed="rId5"/>
                  <a:stretch>
                    <a:fillRect l="-1970" t="-1384" r="-1847" b="-69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5071" name="Picture 15">
              <a:extLst>
                <a:ext uri="{FF2B5EF4-FFF2-40B4-BE49-F238E27FC236}">
                  <a16:creationId xmlns:a16="http://schemas.microsoft.com/office/drawing/2014/main" id="{06B63D52-B14B-4BC1-8E11-C3DA3AB79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031">
            <a:extLst>
              <a:ext uri="{FF2B5EF4-FFF2-40B4-BE49-F238E27FC236}">
                <a16:creationId xmlns:a16="http://schemas.microsoft.com/office/drawing/2014/main" id="{3579B61F-DEF1-450B-A710-1F711ECD4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6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7EAD8462-E6BC-4F99-AF90-C51B9FE8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88962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лоскости, проходящей через вершины </a:t>
            </a:r>
            <a:r>
              <a:rPr lang="en-US" altLang="ru-RU" sz="2800" i="1" dirty="0"/>
              <a:t>C</a:t>
            </a:r>
            <a:r>
              <a:rPr lang="en-US" altLang="ru-RU" sz="2800" dirty="0"/>
              <a:t>,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середину ребра </a:t>
            </a:r>
            <a:r>
              <a:rPr lang="en-US" altLang="ru-RU" sz="2800" i="1" dirty="0"/>
              <a:t>BB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01389" name="Picture 13">
            <a:extLst>
              <a:ext uri="{FF2B5EF4-FFF2-40B4-BE49-F238E27FC236}">
                <a16:creationId xmlns:a16="http://schemas.microsoft.com/office/drawing/2014/main" id="{ADDFBEF6-D9E9-4257-AC9C-09A4E1B9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408363" cy="333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392" name="Group 16">
            <a:extLst>
              <a:ext uri="{FF2B5EF4-FFF2-40B4-BE49-F238E27FC236}">
                <a16:creationId xmlns:a16="http://schemas.microsoft.com/office/drawing/2014/main" id="{EE0D822A-9D1C-4899-A4A1-652A4E08603B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0"/>
            <a:ext cx="8991600" cy="3813175"/>
            <a:chOff x="96" y="1440"/>
            <a:chExt cx="5664" cy="2402"/>
          </a:xfrm>
        </p:grpSpPr>
        <p:sp>
          <p:nvSpPr>
            <p:cNvPr id="101381" name="Text Box 5">
              <a:extLst>
                <a:ext uri="{FF2B5EF4-FFF2-40B4-BE49-F238E27FC236}">
                  <a16:creationId xmlns:a16="http://schemas.microsoft.com/office/drawing/2014/main" id="{AB8482E9-CC39-4B7E-BB0B-1AD0080E0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354"/>
              <a:ext cx="24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382" name="Object 6">
                  <a:extLst>
                    <a:ext uri="{FF2B5EF4-FFF2-40B4-BE49-F238E27FC236}">
                      <a16:creationId xmlns:a16="http://schemas.microsoft.com/office/drawing/2014/main" id="{37C47F22-6573-464B-B8BB-50CB084E110B}"/>
                    </a:ext>
                  </a:extLst>
                </p:cNvPr>
                <p:cNvSpPr txBox="1"/>
                <p:nvPr/>
              </p:nvSpPr>
              <p:spPr bwMode="auto">
                <a:xfrm>
                  <a:off x="3172" y="3258"/>
                  <a:ext cx="392" cy="5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101382" name="Object 6">
                  <a:extLst>
                    <a:ext uri="{FF2B5EF4-FFF2-40B4-BE49-F238E27FC236}">
                      <a16:creationId xmlns:a16="http://schemas.microsoft.com/office/drawing/2014/main" id="{37C47F22-6573-464B-B8BB-50CB084E1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2" y="3258"/>
                  <a:ext cx="392" cy="5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383" name="Text Box 7">
                  <a:extLst>
                    <a:ext uri="{FF2B5EF4-FFF2-40B4-BE49-F238E27FC236}">
                      <a16:creationId xmlns:a16="http://schemas.microsoft.com/office/drawing/2014/main" id="{302CFC92-C99C-442B-ABC4-D524123A7F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1482"/>
                  <a:ext cx="3456" cy="1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 Сечением куба данной плоскостью является ромб </a:t>
                  </a:r>
                  <a:r>
                    <a:rPr lang="en-US" altLang="ru-RU" i="1" dirty="0"/>
                    <a:t>CEA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F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прямоугольного треугольника </a:t>
                  </a:r>
                  <a:r>
                    <a:rPr lang="en-US" altLang="ru-RU" i="1" dirty="0"/>
                    <a:t>ACA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</a:t>
                  </a:r>
                  <a:r>
                    <a:rPr lang="en-US" altLang="ru-RU" i="1" dirty="0"/>
                    <a:t> 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AA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1, </a:t>
                  </a:r>
                  <a:r>
                    <a:rPr lang="en-US" altLang="ru-RU" i="1" dirty="0"/>
                    <a:t>AC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CA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. </a:t>
                  </a:r>
                  <a:r>
                    <a:rPr lang="en-US" altLang="ru-RU" i="1" dirty="0"/>
                    <a:t> 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101383" name="Text Box 7">
                  <a:extLst>
                    <a:ext uri="{FF2B5EF4-FFF2-40B4-BE49-F238E27FC236}">
                      <a16:creationId xmlns:a16="http://schemas.microsoft.com/office/drawing/2014/main" id="{302CFC92-C99C-442B-ABC4-D524123A7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1482"/>
                  <a:ext cx="3456" cy="1615"/>
                </a:xfrm>
                <a:prstGeom prst="rect">
                  <a:avLst/>
                </a:prstGeom>
                <a:blipFill>
                  <a:blip r:embed="rId5"/>
                  <a:stretch>
                    <a:fillRect l="-1667" t="-1900" r="-1667" b="-118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1390" name="Picture 14">
              <a:extLst>
                <a:ext uri="{FF2B5EF4-FFF2-40B4-BE49-F238E27FC236}">
                  <a16:creationId xmlns:a16="http://schemas.microsoft.com/office/drawing/2014/main" id="{8BD3FB3A-1974-4913-9350-3E96EED4D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0"/>
              <a:ext cx="2147" cy="20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031">
            <a:extLst>
              <a:ext uri="{FF2B5EF4-FFF2-40B4-BE49-F238E27FC236}">
                <a16:creationId xmlns:a16="http://schemas.microsoft.com/office/drawing/2014/main" id="{31A297EF-C7F5-4F7A-B5B6-D3D491E52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7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8F6F6488-6D8F-4361-A38A-9C66E8797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 </a:t>
            </a:r>
            <a:r>
              <a:rPr lang="en-US" altLang="ru-RU" sz="2800" i="1" dirty="0"/>
              <a:t>BC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ru-RU" altLang="ru-RU" sz="2800" i="1" dirty="0"/>
              <a:t>.</a:t>
            </a:r>
          </a:p>
        </p:txBody>
      </p:sp>
      <p:pic>
        <p:nvPicPr>
          <p:cNvPr id="47117" name="Picture 13">
            <a:extLst>
              <a:ext uri="{FF2B5EF4-FFF2-40B4-BE49-F238E27FC236}">
                <a16:creationId xmlns:a16="http://schemas.microsoft.com/office/drawing/2014/main" id="{38A3E059-4A89-4CA4-B69F-3F7B88A4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20" name="Group 16">
            <a:extLst>
              <a:ext uri="{FF2B5EF4-FFF2-40B4-BE49-F238E27FC236}">
                <a16:creationId xmlns:a16="http://schemas.microsoft.com/office/drawing/2014/main" id="{BAC828A9-9C4C-4C63-9869-0F019D92937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76400"/>
            <a:ext cx="8686800" cy="4356101"/>
            <a:chOff x="144" y="1056"/>
            <a:chExt cx="5472" cy="2744"/>
          </a:xfrm>
        </p:grpSpPr>
        <p:sp>
          <p:nvSpPr>
            <p:cNvPr id="47109" name="Text Box 5">
              <a:extLst>
                <a:ext uri="{FF2B5EF4-FFF2-40B4-BE49-F238E27FC236}">
                  <a16:creationId xmlns:a16="http://schemas.microsoft.com/office/drawing/2014/main" id="{66B393D1-7857-4F9C-9A7D-D7300CF67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1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0" name="Object 6">
                  <a:extLst>
                    <a:ext uri="{FF2B5EF4-FFF2-40B4-BE49-F238E27FC236}">
                      <a16:creationId xmlns:a16="http://schemas.microsoft.com/office/drawing/2014/main" id="{43A54890-6453-4FC6-A92F-961426CBF46A}"/>
                    </a:ext>
                  </a:extLst>
                </p:cNvPr>
                <p:cNvSpPr txBox="1"/>
                <p:nvPr/>
              </p:nvSpPr>
              <p:spPr bwMode="auto">
                <a:xfrm>
                  <a:off x="1248" y="3216"/>
                  <a:ext cx="376" cy="5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7110" name="Object 6">
                  <a:extLst>
                    <a:ext uri="{FF2B5EF4-FFF2-40B4-BE49-F238E27FC236}">
                      <a16:creationId xmlns:a16="http://schemas.microsoft.com/office/drawing/2014/main" id="{43A54890-6453-4FC6-A92F-961426CBF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8" y="3216"/>
                  <a:ext cx="376" cy="5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113" name="Text Box 9">
                  <a:extLst>
                    <a:ext uri="{FF2B5EF4-FFF2-40B4-BE49-F238E27FC236}">
                      <a16:creationId xmlns:a16="http://schemas.microsoft.com/office/drawing/2014/main" id="{45CEADDB-D7CC-4AD1-9E01-D64CF26FC7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40" y="1056"/>
                  <a:ext cx="2976" cy="26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центры граней куба. Прямая </a:t>
                  </a:r>
                  <a:r>
                    <a:rPr lang="en-US" altLang="ru-RU" i="1" dirty="0"/>
                    <a:t>AO</a:t>
                  </a:r>
                  <a:r>
                    <a:rPr lang="en-US" altLang="ru-RU" baseline="-25000" dirty="0"/>
                    <a:t>1</a:t>
                  </a:r>
                  <a:r>
                    <a:rPr lang="ru-RU" altLang="ru-RU" dirty="0"/>
                    <a:t> параллельна плоскости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и, следовательно, расстояние от точки </a:t>
                  </a:r>
                  <a:r>
                    <a:rPr lang="en-US" altLang="ru-RU" i="1" dirty="0"/>
                    <a:t>A </a:t>
                  </a:r>
                  <a:r>
                    <a:rPr lang="ru-RU" altLang="ru-RU" dirty="0"/>
                    <a:t>до плоскости </a:t>
                  </a:r>
                  <a:r>
                    <a:rPr lang="en-US" altLang="ru-RU" i="1" dirty="0"/>
                    <a:t>BC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D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равно расстоянию от точки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до этой плоскости, т.е. высоте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</a:t>
                  </a:r>
                  <a:r>
                    <a:rPr lang="en-US" altLang="ru-RU" baseline="-25000" dirty="0"/>
                    <a:t>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OO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Имеем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en-US" altLang="ru-RU" i="1" dirty="0"/>
                    <a:t>OO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 = 1;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; </a:t>
                  </a:r>
                  <a:r>
                    <a:rPr lang="en-US" altLang="ru-RU" i="1" dirty="0"/>
                    <a:t>OC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.</a:t>
                  </a:r>
                </a:p>
                <a:p>
                  <a:pPr algn="just">
                    <a:spcBef>
                      <a:spcPts val="0"/>
                    </a:spcBef>
                  </a:pP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O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alt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47113" name="Text Box 9">
                  <a:extLst>
                    <a:ext uri="{FF2B5EF4-FFF2-40B4-BE49-F238E27FC236}">
                      <a16:creationId xmlns:a16="http://schemas.microsoft.com/office/drawing/2014/main" id="{45CEADDB-D7CC-4AD1-9E01-D64CF26FC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0" y="1056"/>
                  <a:ext cx="2976" cy="2661"/>
                </a:xfrm>
                <a:prstGeom prst="rect">
                  <a:avLst/>
                </a:prstGeom>
                <a:blipFill>
                  <a:blip r:embed="rId5"/>
                  <a:stretch>
                    <a:fillRect l="-2065" t="-1154" r="-1935" b="-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118" name="Picture 14">
              <a:extLst>
                <a:ext uri="{FF2B5EF4-FFF2-40B4-BE49-F238E27FC236}">
                  <a16:creationId xmlns:a16="http://schemas.microsoft.com/office/drawing/2014/main" id="{199872F0-0A54-4587-B3DA-680A4BDEB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00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031">
            <a:extLst>
              <a:ext uri="{FF2B5EF4-FFF2-40B4-BE49-F238E27FC236}">
                <a16:creationId xmlns:a16="http://schemas.microsoft.com/office/drawing/2014/main" id="{035EE97E-A6E5-4D6D-80AF-E5A40B2C0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8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A7BED19C-3DCF-464F-B0C7-98924BC5F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</a:t>
            </a:r>
            <a:r>
              <a:rPr lang="en-US" altLang="ru-RU" sz="2800" i="1" dirty="0"/>
              <a:t>A</a:t>
            </a:r>
            <a:r>
              <a:rPr lang="ru-RU" altLang="ru-RU" sz="2800" i="1" dirty="0"/>
              <a:t>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 </a:t>
            </a:r>
            <a:r>
              <a:rPr lang="en-US" altLang="ru-RU" sz="2800" i="1" dirty="0"/>
              <a:t>BA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49166" name="Picture 14">
            <a:extLst>
              <a:ext uri="{FF2B5EF4-FFF2-40B4-BE49-F238E27FC236}">
                <a16:creationId xmlns:a16="http://schemas.microsoft.com/office/drawing/2014/main" id="{EDD26A7E-8D1A-43F3-9C97-36DEA2B4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69" name="Group 17">
            <a:extLst>
              <a:ext uri="{FF2B5EF4-FFF2-40B4-BE49-F238E27FC236}">
                <a16:creationId xmlns:a16="http://schemas.microsoft.com/office/drawing/2014/main" id="{D9D840B2-0266-41D0-BB1B-7878BB9BA7F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76400"/>
            <a:ext cx="8686800" cy="4203700"/>
            <a:chOff x="192" y="1056"/>
            <a:chExt cx="5472" cy="2648"/>
          </a:xfrm>
        </p:grpSpPr>
        <p:sp>
          <p:nvSpPr>
            <p:cNvPr id="49156" name="Text Box 4">
              <a:extLst>
                <a:ext uri="{FF2B5EF4-FFF2-40B4-BE49-F238E27FC236}">
                  <a16:creationId xmlns:a16="http://schemas.microsoft.com/office/drawing/2014/main" id="{1AE5F361-77BB-4077-B846-8D22A52D9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216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157" name="Object 5">
                  <a:extLst>
                    <a:ext uri="{FF2B5EF4-FFF2-40B4-BE49-F238E27FC236}">
                      <a16:creationId xmlns:a16="http://schemas.microsoft.com/office/drawing/2014/main" id="{CB3FF7BA-144B-4B3F-BA1E-2E02070321CB}"/>
                    </a:ext>
                  </a:extLst>
                </p:cNvPr>
                <p:cNvSpPr txBox="1"/>
                <p:nvPr/>
              </p:nvSpPr>
              <p:spPr bwMode="auto">
                <a:xfrm>
                  <a:off x="1440" y="3120"/>
                  <a:ext cx="376" cy="5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9157" name="Object 5">
                  <a:extLst>
                    <a:ext uri="{FF2B5EF4-FFF2-40B4-BE49-F238E27FC236}">
                      <a16:creationId xmlns:a16="http://schemas.microsoft.com/office/drawing/2014/main" id="{CB3FF7BA-144B-4B3F-BA1E-2E0207032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0" y="3120"/>
                  <a:ext cx="376" cy="5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161" name="Text Box 9">
                  <a:extLst>
                    <a:ext uri="{FF2B5EF4-FFF2-40B4-BE49-F238E27FC236}">
                      <a16:creationId xmlns:a16="http://schemas.microsoft.com/office/drawing/2014/main" id="{A57D5E4F-9A01-433B-BB16-8158C8F9EC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34" y="1056"/>
                  <a:ext cx="3130" cy="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Решение: </a:t>
                  </a:r>
                  <a:r>
                    <a:rPr lang="ru-RU" altLang="ru-RU" dirty="0"/>
                    <a:t>Прямая </a:t>
                  </a:r>
                  <a:r>
                    <a:rPr lang="en-US" altLang="ru-RU" i="1" dirty="0"/>
                    <a:t>AC </a:t>
                  </a:r>
                  <a:r>
                    <a:rPr lang="ru-RU" altLang="ru-RU" dirty="0"/>
                    <a:t>параллельна плоскости </a:t>
                  </a:r>
                  <a:r>
                    <a:rPr lang="en-US" altLang="ru-RU" i="1" dirty="0"/>
                    <a:t>BA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Следовательно, искомое расстояние равно расстоянию от центра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грани </a:t>
                  </a:r>
                  <a:r>
                    <a:rPr lang="en-US" altLang="ru-RU" i="1" dirty="0"/>
                    <a:t>ABCD </a:t>
                  </a:r>
                  <a:r>
                    <a:rPr lang="ru-RU" altLang="ru-RU" dirty="0"/>
                    <a:t>куба до плоскости </a:t>
                  </a:r>
                  <a:r>
                    <a:rPr lang="en-US" altLang="ru-RU" i="1" dirty="0"/>
                    <a:t>BA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i="1" dirty="0"/>
                    <a:t>C</a:t>
                  </a:r>
                  <a:r>
                    <a:rPr lang="en-US" altLang="ru-RU" baseline="-25000" dirty="0"/>
                    <a:t>1</a:t>
                  </a:r>
                  <a:r>
                    <a:rPr lang="en-US" altLang="ru-RU" dirty="0"/>
                    <a:t>.</a:t>
                  </a:r>
                  <a:r>
                    <a:rPr lang="ru-RU" altLang="ru-RU" dirty="0"/>
                    <a:t> Из предыдущей задачи следует, что это расстояние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49161" name="Text Box 9">
                  <a:extLst>
                    <a:ext uri="{FF2B5EF4-FFF2-40B4-BE49-F238E27FC236}">
                      <a16:creationId xmlns:a16="http://schemas.microsoft.com/office/drawing/2014/main" id="{A57D5E4F-9A01-433B-BB16-8158C8F9E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4" y="1056"/>
                  <a:ext cx="3130" cy="1825"/>
                </a:xfrm>
                <a:prstGeom prst="rect">
                  <a:avLst/>
                </a:prstGeom>
                <a:blipFill>
                  <a:blip r:embed="rId5"/>
                  <a:stretch>
                    <a:fillRect l="-1963" t="-1684" r="-1840" b="-105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167" name="Picture 15">
              <a:extLst>
                <a:ext uri="{FF2B5EF4-FFF2-40B4-BE49-F238E27FC236}">
                  <a16:creationId xmlns:a16="http://schemas.microsoft.com/office/drawing/2014/main" id="{6E0CE986-C924-4056-A6B4-CD65399C8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1031">
            <a:extLst>
              <a:ext uri="{FF2B5EF4-FFF2-40B4-BE49-F238E27FC236}">
                <a16:creationId xmlns:a16="http://schemas.microsoft.com/office/drawing/2014/main" id="{DBC567AB-CE8F-4C61-929D-604A77BAB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9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5F9291FB-3013-4620-90DE-4EEE01CF5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03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правильном единичном тетраэдре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ABCD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D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ABC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1FE7EABD-98EC-4E3D-92C0-4B0548D0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5898"/>
            <a:ext cx="3289559" cy="30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261" name="Group 13">
            <a:extLst>
              <a:ext uri="{FF2B5EF4-FFF2-40B4-BE49-F238E27FC236}">
                <a16:creationId xmlns:a16="http://schemas.microsoft.com/office/drawing/2014/main" id="{0593DD21-CA60-4F97-913E-BA64DA7FE4F2}"/>
              </a:ext>
            </a:extLst>
          </p:cNvPr>
          <p:cNvGrpSpPr>
            <a:grpSpLocks/>
          </p:cNvGrpSpPr>
          <p:nvPr/>
        </p:nvGrpSpPr>
        <p:grpSpPr bwMode="auto">
          <a:xfrm>
            <a:off x="0" y="1485898"/>
            <a:ext cx="9144000" cy="5256213"/>
            <a:chOff x="0" y="936"/>
            <a:chExt cx="5760" cy="3311"/>
          </a:xfrm>
        </p:grpSpPr>
        <p:sp>
          <p:nvSpPr>
            <p:cNvPr id="53253" name="Text Box 5">
              <a:extLst>
                <a:ext uri="{FF2B5EF4-FFF2-40B4-BE49-F238E27FC236}">
                  <a16:creationId xmlns:a16="http://schemas.microsoft.com/office/drawing/2014/main" id="{E60C5961-3CF3-42E5-BEA7-953A87C9E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3866"/>
              <a:ext cx="1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54" name="Object 6">
                  <a:extLst>
                    <a:ext uri="{FF2B5EF4-FFF2-40B4-BE49-F238E27FC236}">
                      <a16:creationId xmlns:a16="http://schemas.microsoft.com/office/drawing/2014/main" id="{0F8D0116-0278-4ECD-BB2A-F58CEDBF8E72}"/>
                    </a:ext>
                  </a:extLst>
                </p:cNvPr>
                <p:cNvSpPr txBox="1"/>
                <p:nvPr/>
              </p:nvSpPr>
              <p:spPr bwMode="auto">
                <a:xfrm>
                  <a:off x="1169" y="3743"/>
                  <a:ext cx="344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3254" name="Object 6">
                  <a:extLst>
                    <a:ext uri="{FF2B5EF4-FFF2-40B4-BE49-F238E27FC236}">
                      <a16:creationId xmlns:a16="http://schemas.microsoft.com/office/drawing/2014/main" id="{0F8D0116-0278-4ECD-BB2A-F58CEDBF8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9" y="3743"/>
                  <a:ext cx="344" cy="5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255" name="Text Box 7">
                  <a:extLst>
                    <a:ext uri="{FF2B5EF4-FFF2-40B4-BE49-F238E27FC236}">
                      <a16:creationId xmlns:a16="http://schemas.microsoft.com/office/drawing/2014/main" id="{86976A00-0016-4ACF-9246-4553C7EB73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832"/>
                  <a:ext cx="5760" cy="10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E </a:t>
                  </a:r>
                  <a:r>
                    <a:rPr lang="ru-RU" altLang="ru-RU" dirty="0"/>
                    <a:t>середину </a:t>
                  </a:r>
                  <a:r>
                    <a:rPr lang="en-US" altLang="ru-RU" i="1" dirty="0"/>
                    <a:t>BC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DH </a:t>
                  </a:r>
                  <a:r>
                    <a:rPr lang="ru-RU" altLang="ru-RU" dirty="0"/>
                    <a:t>треугольника</a:t>
                  </a:r>
                  <a:r>
                    <a:rPr lang="en-US" altLang="ru-RU" dirty="0"/>
                    <a:t> </a:t>
                  </a:r>
                  <a:r>
                    <a:rPr lang="en-US" altLang="ru-RU" i="1" dirty="0"/>
                    <a:t>ADE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для которого </a:t>
                  </a:r>
                  <a:r>
                    <a:rPr lang="en-US" altLang="ru-RU" i="1" dirty="0"/>
                    <a:t>DE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, HE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altLang="ru-RU" i="1" dirty="0"/>
                    <a:t>.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DH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altLang="ru-RU" dirty="0"/>
                    <a:t>.</a:t>
                  </a:r>
                </a:p>
              </p:txBody>
            </p:sp>
          </mc:Choice>
          <mc:Fallback xmlns="">
            <p:sp>
              <p:nvSpPr>
                <p:cNvPr id="53255" name="Text Box 7">
                  <a:extLst>
                    <a:ext uri="{FF2B5EF4-FFF2-40B4-BE49-F238E27FC236}">
                      <a16:creationId xmlns:a16="http://schemas.microsoft.com/office/drawing/2014/main" id="{86976A00-0016-4ACF-9246-4553C7EB73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832"/>
                  <a:ext cx="5760" cy="1034"/>
                </a:xfrm>
                <a:prstGeom prst="rect">
                  <a:avLst/>
                </a:prstGeom>
                <a:blipFill>
                  <a:blip r:embed="rId5"/>
                  <a:stretch>
                    <a:fillRect l="-1000" t="-2593" r="-1333" b="-22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256" name="Object 8">
              <a:extLst>
                <a:ext uri="{FF2B5EF4-FFF2-40B4-BE49-F238E27FC236}">
                  <a16:creationId xmlns:a16="http://schemas.microsoft.com/office/drawing/2014/main" id="{95D3ACF2-EAAB-4546-AEEC-6EC17306D468}"/>
                </a:ext>
              </a:extLst>
            </p:cNvPr>
            <p:cNvSpPr txBox="1"/>
            <p:nvPr/>
          </p:nvSpPr>
          <p:spPr bwMode="auto">
            <a:xfrm>
              <a:off x="384" y="3312"/>
              <a:ext cx="280" cy="4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normAutofit/>
            </a:bodyPr>
            <a:lstStyle/>
            <a:p>
              <a:endParaRPr lang="ru-RU" dirty="0"/>
            </a:p>
          </p:txBody>
        </p:sp>
        <p:pic>
          <p:nvPicPr>
            <p:cNvPr id="53257" name="Picture 9">
              <a:extLst>
                <a:ext uri="{FF2B5EF4-FFF2-40B4-BE49-F238E27FC236}">
                  <a16:creationId xmlns:a16="http://schemas.microsoft.com/office/drawing/2014/main" id="{D03BD364-F3EC-4167-8365-A8E9B972D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936"/>
              <a:ext cx="2072" cy="1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031">
            <a:extLst>
              <a:ext uri="{FF2B5EF4-FFF2-40B4-BE49-F238E27FC236}">
                <a16:creationId xmlns:a16="http://schemas.microsoft.com/office/drawing/2014/main" id="{FC95EBD8-B649-4D0A-91C9-23156ADEC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0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F7BB502-90CD-49A2-975C-ADDE4A542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Основанием треугольной пирамиде </a:t>
            </a:r>
            <a:r>
              <a:rPr lang="en-US" altLang="ru-RU" sz="2800" i="1" dirty="0"/>
              <a:t>SABC</a:t>
            </a:r>
            <a:r>
              <a:rPr lang="en-US" altLang="ru-RU" sz="2800" dirty="0"/>
              <a:t> </a:t>
            </a:r>
            <a:r>
              <a:rPr lang="ru-RU" altLang="ru-RU" sz="2800" dirty="0"/>
              <a:t>является прямоугольный треугольник с катетами, равными 1. Боковые ребра пирамиды равны 1. Найдите 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ABC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474C1E4F-3123-4285-B3F7-36CF245F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376613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07" name="Group 11">
            <a:extLst>
              <a:ext uri="{FF2B5EF4-FFF2-40B4-BE49-F238E27FC236}">
                <a16:creationId xmlns:a16="http://schemas.microsoft.com/office/drawing/2014/main" id="{9A8F77BD-53C7-4E79-80BE-236181C0AB9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133600"/>
            <a:ext cx="8991600" cy="4267200"/>
            <a:chOff x="96" y="1344"/>
            <a:chExt cx="5664" cy="2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301" name="Text Box 5">
                  <a:extLst>
                    <a:ext uri="{FF2B5EF4-FFF2-40B4-BE49-F238E27FC236}">
                      <a16:creationId xmlns:a16="http://schemas.microsoft.com/office/drawing/2014/main" id="{1E878E43-EE35-4514-BF83-D2EBFF321F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1344"/>
                  <a:ext cx="3456" cy="2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Из равенства боковых ребер следует, что основанием перпендикуляра, опущенного из вершины </a:t>
                  </a:r>
                  <a:r>
                    <a:rPr lang="en-US" altLang="ru-RU" i="1" dirty="0"/>
                    <a:t>S </a:t>
                  </a:r>
                  <a:r>
                    <a:rPr lang="ru-RU" altLang="ru-RU" dirty="0"/>
                    <a:t>на плоскость </a:t>
                  </a:r>
                  <a:r>
                    <a:rPr lang="en-US" altLang="ru-RU" i="1" dirty="0"/>
                    <a:t>ABC</a:t>
                  </a:r>
                  <a:r>
                    <a:rPr lang="ru-RU" altLang="ru-RU" dirty="0"/>
                    <a:t>, является центр окружности, описанной около треугольника </a:t>
                  </a:r>
                  <a:r>
                    <a:rPr lang="en-US" altLang="ru-RU" i="1" dirty="0"/>
                    <a:t>ABC</a:t>
                  </a:r>
                  <a:r>
                    <a:rPr lang="ru-RU" altLang="ru-RU" dirty="0"/>
                    <a:t>, т.е. середина </a:t>
                  </a:r>
                  <a:r>
                    <a:rPr lang="en-US" altLang="ru-RU" i="1" dirty="0"/>
                    <a:t>D </a:t>
                  </a:r>
                  <a:r>
                    <a:rPr lang="ru-RU" altLang="ru-RU" dirty="0"/>
                    <a:t>стороны </a:t>
                  </a:r>
                  <a:r>
                    <a:rPr lang="en-US" altLang="ru-RU" i="1" dirty="0"/>
                    <a:t>AC</a:t>
                  </a:r>
                  <a:r>
                    <a:rPr lang="ru-RU" altLang="ru-RU" dirty="0"/>
                    <a:t>. Треугольник </a:t>
                  </a:r>
                  <a:r>
                    <a:rPr lang="en-US" altLang="ru-RU" i="1" dirty="0"/>
                    <a:t>ACS </a:t>
                  </a:r>
                  <a:r>
                    <a:rPr lang="ru-RU" altLang="ru-RU" dirty="0"/>
                    <a:t>– прямоугольный и равнобедренный. Следовательно, искомый перпендикуляр </a:t>
                  </a:r>
                  <a:r>
                    <a:rPr lang="en-US" altLang="ru-RU" i="1" dirty="0"/>
                    <a:t>SD </a:t>
                  </a:r>
                  <a:r>
                    <a:rPr lang="ru-RU" altLang="ru-RU" dirty="0"/>
                    <a:t>равен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55301" name="Text Box 5">
                  <a:extLst>
                    <a:ext uri="{FF2B5EF4-FFF2-40B4-BE49-F238E27FC236}">
                      <a16:creationId xmlns:a16="http://schemas.microsoft.com/office/drawing/2014/main" id="{1E878E43-EE35-4514-BF83-D2EBFF321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04" y="1344"/>
                  <a:ext cx="3456" cy="2523"/>
                </a:xfrm>
                <a:prstGeom prst="rect">
                  <a:avLst/>
                </a:prstGeom>
                <a:blipFill>
                  <a:blip r:embed="rId4"/>
                  <a:stretch>
                    <a:fillRect l="-1667" t="-1218" r="-1667" b="-4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303" name="Text Box 7">
              <a:extLst>
                <a:ext uri="{FF2B5EF4-FFF2-40B4-BE49-F238E27FC236}">
                  <a16:creationId xmlns:a16="http://schemas.microsoft.com/office/drawing/2014/main" id="{925EE63E-ED8A-4B22-8E1E-69B050593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00"/>
              <a:ext cx="2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304" name="Object 8">
                  <a:extLst>
                    <a:ext uri="{FF2B5EF4-FFF2-40B4-BE49-F238E27FC236}">
                      <a16:creationId xmlns:a16="http://schemas.microsoft.com/office/drawing/2014/main" id="{8BFAADB7-15C6-411A-9F9F-F704B5CEF011}"/>
                    </a:ext>
                  </a:extLst>
                </p:cNvPr>
                <p:cNvSpPr txBox="1"/>
                <p:nvPr/>
              </p:nvSpPr>
              <p:spPr bwMode="auto">
                <a:xfrm>
                  <a:off x="1056" y="3456"/>
                  <a:ext cx="39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55304" name="Object 8">
                  <a:extLst>
                    <a:ext uri="{FF2B5EF4-FFF2-40B4-BE49-F238E27FC236}">
                      <a16:creationId xmlns:a16="http://schemas.microsoft.com/office/drawing/2014/main" id="{8BFAADB7-15C6-411A-9F9F-F704B5CEF0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6" y="3456"/>
                  <a:ext cx="392" cy="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5305" name="Picture 9">
              <a:extLst>
                <a:ext uri="{FF2B5EF4-FFF2-40B4-BE49-F238E27FC236}">
                  <a16:creationId xmlns:a16="http://schemas.microsoft.com/office/drawing/2014/main" id="{FFE97C0A-0418-4604-AE64-98EB17BD5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0"/>
              <a:ext cx="2127" cy="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1031">
            <a:extLst>
              <a:ext uri="{FF2B5EF4-FFF2-40B4-BE49-F238E27FC236}">
                <a16:creationId xmlns:a16="http://schemas.microsoft.com/office/drawing/2014/main" id="{361D4B15-54FF-46DE-A349-28377AE3A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4655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1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CB0F10A8-E8D5-46C7-86BF-0FC190AB4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ABC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57347" name="Picture 3">
            <a:extLst>
              <a:ext uri="{FF2B5EF4-FFF2-40B4-BE49-F238E27FC236}">
                <a16:creationId xmlns:a16="http://schemas.microsoft.com/office/drawing/2014/main" id="{424C4F29-67B5-4BA8-BB97-BB470DB4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356" name="Group 12">
            <a:extLst>
              <a:ext uri="{FF2B5EF4-FFF2-40B4-BE49-F238E27FC236}">
                <a16:creationId xmlns:a16="http://schemas.microsoft.com/office/drawing/2014/main" id="{1375B6D7-D049-4740-B37E-EF134B4FECA4}"/>
              </a:ext>
            </a:extLst>
          </p:cNvPr>
          <p:cNvGrpSpPr>
            <a:grpSpLocks/>
          </p:cNvGrpSpPr>
          <p:nvPr/>
        </p:nvGrpSpPr>
        <p:grpSpPr bwMode="auto">
          <a:xfrm>
            <a:off x="0" y="1676400"/>
            <a:ext cx="9144000" cy="4978400"/>
            <a:chOff x="0" y="1056"/>
            <a:chExt cx="5760" cy="3136"/>
          </a:xfrm>
        </p:grpSpPr>
        <p:sp>
          <p:nvSpPr>
            <p:cNvPr id="57349" name="Text Box 5">
              <a:extLst>
                <a:ext uri="{FF2B5EF4-FFF2-40B4-BE49-F238E27FC236}">
                  <a16:creationId xmlns:a16="http://schemas.microsoft.com/office/drawing/2014/main" id="{4B705688-E48A-4E24-B050-076760A77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79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350" name="Text Box 6">
                  <a:extLst>
                    <a:ext uri="{FF2B5EF4-FFF2-40B4-BE49-F238E27FC236}">
                      <a16:creationId xmlns:a16="http://schemas.microsoft.com/office/drawing/2014/main" id="{AE949E62-AC30-42DF-9786-8970E5639C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168"/>
                  <a:ext cx="5760" cy="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SO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SAC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SA = SC = </a:t>
                  </a:r>
                  <a:r>
                    <a:rPr lang="en-US" altLang="ru-RU" dirty="0"/>
                    <a:t>1, </a:t>
                  </a:r>
                  <a:r>
                    <a:rPr lang="en-US" altLang="ru-RU" i="1" dirty="0"/>
                    <a:t>AC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ru-RU" altLang="ru-RU" dirty="0"/>
                    <a:t>Следовательно, </a:t>
                  </a:r>
                  <a:r>
                    <a:rPr lang="en-US" altLang="ru-RU" i="1" dirty="0"/>
                    <a:t>SO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57350" name="Text Box 6">
                  <a:extLst>
                    <a:ext uri="{FF2B5EF4-FFF2-40B4-BE49-F238E27FC236}">
                      <a16:creationId xmlns:a16="http://schemas.microsoft.com/office/drawing/2014/main" id="{AE949E62-AC30-42DF-9786-8970E5639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168"/>
                  <a:ext cx="5760" cy="662"/>
                </a:xfrm>
                <a:prstGeom prst="rect">
                  <a:avLst/>
                </a:prstGeom>
                <a:blipFill>
                  <a:blip r:embed="rId4"/>
                  <a:stretch>
                    <a:fillRect l="-1000" t="-4651" r="-1000" b="-465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352" name="Object 8">
                  <a:extLst>
                    <a:ext uri="{FF2B5EF4-FFF2-40B4-BE49-F238E27FC236}">
                      <a16:creationId xmlns:a16="http://schemas.microsoft.com/office/drawing/2014/main" id="{DB62F20E-ACA8-42E4-8DBC-9A76F65BEB03}"/>
                    </a:ext>
                  </a:extLst>
                </p:cNvPr>
                <p:cNvSpPr txBox="1"/>
                <p:nvPr/>
              </p:nvSpPr>
              <p:spPr bwMode="auto">
                <a:xfrm>
                  <a:off x="948" y="3696"/>
                  <a:ext cx="344" cy="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352" name="Object 8">
                  <a:extLst>
                    <a:ext uri="{FF2B5EF4-FFF2-40B4-BE49-F238E27FC236}">
                      <a16:creationId xmlns:a16="http://schemas.microsoft.com/office/drawing/2014/main" id="{DB62F20E-ACA8-42E4-8DBC-9A76F65BE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8" y="3696"/>
                  <a:ext cx="344" cy="4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7354" name="Picture 10">
              <a:extLst>
                <a:ext uri="{FF2B5EF4-FFF2-40B4-BE49-F238E27FC236}">
                  <a16:creationId xmlns:a16="http://schemas.microsoft.com/office/drawing/2014/main" id="{26D1580F-B582-417C-B543-9E4ADFC21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31">
            <a:extLst>
              <a:ext uri="{FF2B5EF4-FFF2-40B4-BE49-F238E27FC236}">
                <a16:creationId xmlns:a16="http://schemas.microsoft.com/office/drawing/2014/main" id="{308C0600-7255-4CC9-9F25-EEF9C0E57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2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C8021B9F-E2EB-4D8A-BB73-3A30FF22F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083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SBC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33F894B7-ACAA-454D-A0AD-B24360482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404" name="Group 12">
            <a:extLst>
              <a:ext uri="{FF2B5EF4-FFF2-40B4-BE49-F238E27FC236}">
                <a16:creationId xmlns:a16="http://schemas.microsoft.com/office/drawing/2014/main" id="{F14F5F8F-5F8E-4EEF-A615-0824E75F037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343332"/>
            <a:ext cx="8839200" cy="5524500"/>
            <a:chOff x="192" y="840"/>
            <a:chExt cx="5568" cy="3480"/>
          </a:xfrm>
        </p:grpSpPr>
        <p:sp>
          <p:nvSpPr>
            <p:cNvPr id="59397" name="Text Box 5">
              <a:extLst>
                <a:ext uri="{FF2B5EF4-FFF2-40B4-BE49-F238E27FC236}">
                  <a16:creationId xmlns:a16="http://schemas.microsoft.com/office/drawing/2014/main" id="{AA3B403B-3C75-4CDA-9613-815505BBF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12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398" name="Text Box 6">
                  <a:extLst>
                    <a:ext uri="{FF2B5EF4-FFF2-40B4-BE49-F238E27FC236}">
                      <a16:creationId xmlns:a16="http://schemas.microsoft.com/office/drawing/2014/main" id="{B5FC2B7C-7800-4819-9723-F01C779B1A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2952"/>
                  <a:ext cx="5568" cy="1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E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F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– середины ребер </a:t>
                  </a:r>
                  <a:r>
                    <a:rPr lang="en-US" altLang="ru-RU" i="1" dirty="0"/>
                    <a:t>AD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BC</a:t>
                  </a:r>
                  <a:r>
                    <a:rPr lang="en-US" altLang="ru-RU" dirty="0"/>
                    <a:t>.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EH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SEF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SE = SF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EF = </a:t>
                  </a:r>
                  <a:r>
                    <a:rPr lang="en-US" altLang="ru-RU" dirty="0"/>
                    <a:t>1.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Откуда, </a:t>
                  </a:r>
                  <a:r>
                    <a:rPr lang="en-US" altLang="ru-RU" i="1" dirty="0"/>
                    <a:t>EH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  <a:p>
                  <a:pPr>
                    <a:spcBef>
                      <a:spcPct val="50000"/>
                    </a:spcBef>
                  </a:pPr>
                  <a:endParaRPr lang="ru-RU" altLang="ru-RU" dirty="0"/>
                </a:p>
              </p:txBody>
            </p:sp>
          </mc:Choice>
          <mc:Fallback xmlns="">
            <p:sp>
              <p:nvSpPr>
                <p:cNvPr id="59398" name="Text Box 6">
                  <a:extLst>
                    <a:ext uri="{FF2B5EF4-FFF2-40B4-BE49-F238E27FC236}">
                      <a16:creationId xmlns:a16="http://schemas.microsoft.com/office/drawing/2014/main" id="{B5FC2B7C-7800-4819-9723-F01C779B1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" y="2952"/>
                  <a:ext cx="5568" cy="1244"/>
                </a:xfrm>
                <a:prstGeom prst="rect">
                  <a:avLst/>
                </a:prstGeom>
                <a:blipFill>
                  <a:blip r:embed="rId4"/>
                  <a:stretch>
                    <a:fillRect l="-1034" t="-2469" r="-103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399" name="Object 7">
                  <a:extLst>
                    <a:ext uri="{FF2B5EF4-FFF2-40B4-BE49-F238E27FC236}">
                      <a16:creationId xmlns:a16="http://schemas.microsoft.com/office/drawing/2014/main" id="{1628A2E9-4586-49E6-BE80-A1BC0FFF7FD4}"/>
                    </a:ext>
                  </a:extLst>
                </p:cNvPr>
                <p:cNvSpPr txBox="1"/>
                <p:nvPr/>
              </p:nvSpPr>
              <p:spPr bwMode="auto">
                <a:xfrm>
                  <a:off x="816" y="3816"/>
                  <a:ext cx="344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399" name="Object 7">
                  <a:extLst>
                    <a:ext uri="{FF2B5EF4-FFF2-40B4-BE49-F238E27FC236}">
                      <a16:creationId xmlns:a16="http://schemas.microsoft.com/office/drawing/2014/main" id="{1628A2E9-4586-49E6-BE80-A1BC0FFF7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6" y="3816"/>
                  <a:ext cx="344" cy="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9402" name="Picture 10">
              <a:extLst>
                <a:ext uri="{FF2B5EF4-FFF2-40B4-BE49-F238E27FC236}">
                  <a16:creationId xmlns:a16="http://schemas.microsoft.com/office/drawing/2014/main" id="{DD246764-C15D-4AC6-B640-E406F34B9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40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31">
            <a:extLst>
              <a:ext uri="{FF2B5EF4-FFF2-40B4-BE49-F238E27FC236}">
                <a16:creationId xmlns:a16="http://schemas.microsoft.com/office/drawing/2014/main" id="{8FE8AAA6-FCF2-49B7-950E-9D7452130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3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8B50D81A-8477-490C-8D6E-EBC7C287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530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</a:t>
            </a:r>
            <a:r>
              <a:rPr lang="ru-RU" altLang="ru-RU" sz="2800" dirty="0"/>
              <a:t>, все рёбра которой равны 1,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точки </a:t>
            </a:r>
            <a:r>
              <a:rPr lang="en-US" altLang="ru-RU" sz="2800" i="1" dirty="0"/>
              <a:t>A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SBD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DEAD7E77-9D53-4E3B-92EA-5962DDDD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90377"/>
            <a:ext cx="350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4" name="Group 4">
            <a:extLst>
              <a:ext uri="{FF2B5EF4-FFF2-40B4-BE49-F238E27FC236}">
                <a16:creationId xmlns:a16="http://schemas.microsoft.com/office/drawing/2014/main" id="{98BA33D1-562F-4B94-AA92-45A923A40F9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898302"/>
            <a:ext cx="5562600" cy="4305300"/>
            <a:chOff x="384" y="672"/>
            <a:chExt cx="3504" cy="2712"/>
          </a:xfrm>
        </p:grpSpPr>
        <p:sp>
          <p:nvSpPr>
            <p:cNvPr id="61445" name="Text Box 5">
              <a:extLst>
                <a:ext uri="{FF2B5EF4-FFF2-40B4-BE49-F238E27FC236}">
                  <a16:creationId xmlns:a16="http://schemas.microsoft.com/office/drawing/2014/main" id="{AA8ED92E-7891-4063-832E-AA47E694D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8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46" name="Object 6">
                  <a:extLst>
                    <a:ext uri="{FF2B5EF4-FFF2-40B4-BE49-F238E27FC236}">
                      <a16:creationId xmlns:a16="http://schemas.microsoft.com/office/drawing/2014/main" id="{DE34309D-6F4E-4880-8938-143F317AFC9B}"/>
                    </a:ext>
                  </a:extLst>
                </p:cNvPr>
                <p:cNvSpPr txBox="1"/>
                <p:nvPr/>
              </p:nvSpPr>
              <p:spPr bwMode="auto">
                <a:xfrm>
                  <a:off x="1008" y="2888"/>
                  <a:ext cx="344" cy="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1446" name="Object 6">
                  <a:extLst>
                    <a:ext uri="{FF2B5EF4-FFF2-40B4-BE49-F238E27FC236}">
                      <a16:creationId xmlns:a16="http://schemas.microsoft.com/office/drawing/2014/main" id="{DE34309D-6F4E-4880-8938-143F317AF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8" y="2888"/>
                  <a:ext cx="344" cy="4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447" name="Picture 7">
              <a:extLst>
                <a:ext uri="{FF2B5EF4-FFF2-40B4-BE49-F238E27FC236}">
                  <a16:creationId xmlns:a16="http://schemas.microsoft.com/office/drawing/2014/main" id="{BF2A6703-1B5D-4E65-A5F3-FE7BDF445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672"/>
              <a:ext cx="2208" cy="2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1031">
            <a:extLst>
              <a:ext uri="{FF2B5EF4-FFF2-40B4-BE49-F238E27FC236}">
                <a16:creationId xmlns:a16="http://schemas.microsoft.com/office/drawing/2014/main" id="{6B0178E7-7B40-4A44-B825-9FE06C6AC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4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26">
            <a:extLst>
              <a:ext uri="{FF2B5EF4-FFF2-40B4-BE49-F238E27FC236}">
                <a16:creationId xmlns:a16="http://schemas.microsoft.com/office/drawing/2014/main" id="{3B000138-A3EB-4C8B-AE60-7894578D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032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правильной шестиугольной пирамиде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SABCDEF</a:t>
            </a:r>
            <a:r>
              <a:rPr lang="ru-RU" altLang="ru-RU" sz="2800" dirty="0"/>
              <a:t>, боковые рёбра которой равны 2,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а стороны основания – 1, н</a:t>
            </a:r>
            <a:r>
              <a:rPr lang="ru-RU" altLang="ru-RU" sz="2800" dirty="0">
                <a:cs typeface="Times New Roman" panose="02020603050405020304" pitchFamily="18" charset="0"/>
              </a:rPr>
              <a:t>айдите </a:t>
            </a:r>
            <a:r>
              <a:rPr lang="ru-RU" altLang="ru-RU" sz="2800" dirty="0"/>
              <a:t>расстояние от вершины </a:t>
            </a:r>
            <a:r>
              <a:rPr lang="en-US" altLang="ru-RU" sz="2800" i="1" dirty="0"/>
              <a:t>S</a:t>
            </a:r>
            <a:r>
              <a:rPr lang="ru-RU" altLang="ru-RU" sz="2800" dirty="0"/>
              <a:t> до плоскости </a:t>
            </a:r>
            <a:r>
              <a:rPr lang="en-US" altLang="ru-RU" sz="2800" i="1" dirty="0"/>
              <a:t>ABC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i="1" dirty="0"/>
          </a:p>
        </p:txBody>
      </p:sp>
      <p:pic>
        <p:nvPicPr>
          <p:cNvPr id="63491" name="Picture 1027">
            <a:extLst>
              <a:ext uri="{FF2B5EF4-FFF2-40B4-BE49-F238E27FC236}">
                <a16:creationId xmlns:a16="http://schemas.microsoft.com/office/drawing/2014/main" id="{36AE7DEB-52BE-4803-8EF9-A9E1923F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633788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499" name="Group 1035">
            <a:extLst>
              <a:ext uri="{FF2B5EF4-FFF2-40B4-BE49-F238E27FC236}">
                <a16:creationId xmlns:a16="http://schemas.microsoft.com/office/drawing/2014/main" id="{FAC8371C-5421-420A-AFA4-EDF1A70C4D27}"/>
              </a:ext>
            </a:extLst>
          </p:cNvPr>
          <p:cNvGrpSpPr>
            <a:grpSpLocks/>
          </p:cNvGrpSpPr>
          <p:nvPr/>
        </p:nvGrpSpPr>
        <p:grpSpPr bwMode="auto">
          <a:xfrm>
            <a:off x="0" y="2100723"/>
            <a:ext cx="9036050" cy="4760914"/>
            <a:chOff x="0" y="1248"/>
            <a:chExt cx="5692" cy="2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493" name="Text Box 1029">
                  <a:extLst>
                    <a:ext uri="{FF2B5EF4-FFF2-40B4-BE49-F238E27FC236}">
                      <a16:creationId xmlns:a16="http://schemas.microsoft.com/office/drawing/2014/main" id="{E3A9A040-EED6-4A72-943F-ADA77A75F2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0" y="3840"/>
                  <a:ext cx="1920" cy="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3493" name="Text Box 1029">
                  <a:extLst>
                    <a:ext uri="{FF2B5EF4-FFF2-40B4-BE49-F238E27FC236}">
                      <a16:creationId xmlns:a16="http://schemas.microsoft.com/office/drawing/2014/main" id="{E3A9A040-EED6-4A72-943F-ADA77A75F2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" y="3840"/>
                  <a:ext cx="1920" cy="313"/>
                </a:xfrm>
                <a:prstGeom prst="rect">
                  <a:avLst/>
                </a:prstGeom>
                <a:blipFill>
                  <a:blip r:embed="rId4"/>
                  <a:stretch>
                    <a:fillRect l="-3200" t="-2469" b="-2839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494" name="Text Box 1030">
                  <a:extLst>
                    <a:ext uri="{FF2B5EF4-FFF2-40B4-BE49-F238E27FC236}">
                      <a16:creationId xmlns:a16="http://schemas.microsoft.com/office/drawing/2014/main" id="{1C956841-E572-4142-AE58-BE847742CA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353"/>
                  <a:ext cx="5692" cy="8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SO </a:t>
                  </a:r>
                  <a:r>
                    <a:rPr lang="ru-RU" altLang="ru-RU" dirty="0"/>
                    <a:t>равностороннего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SAD. </a:t>
                  </a:r>
                  <a:r>
                    <a:rPr lang="ru-RU" altLang="ru-RU" dirty="0"/>
                    <a:t>Оно равно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  <a:p>
                  <a:pPr>
                    <a:spcBef>
                      <a:spcPct val="50000"/>
                    </a:spcBef>
                  </a:pPr>
                  <a:endParaRPr lang="ru-RU" altLang="ru-RU" dirty="0"/>
                </a:p>
              </p:txBody>
            </p:sp>
          </mc:Choice>
          <mc:Fallback xmlns="">
            <p:sp>
              <p:nvSpPr>
                <p:cNvPr id="63494" name="Text Box 1030">
                  <a:extLst>
                    <a:ext uri="{FF2B5EF4-FFF2-40B4-BE49-F238E27FC236}">
                      <a16:creationId xmlns:a16="http://schemas.microsoft.com/office/drawing/2014/main" id="{1C956841-E572-4142-AE58-BE847742C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353"/>
                  <a:ext cx="5692" cy="894"/>
                </a:xfrm>
                <a:prstGeom prst="rect">
                  <a:avLst/>
                </a:prstGeom>
                <a:blipFill>
                  <a:blip r:embed="rId5"/>
                  <a:stretch>
                    <a:fillRect l="-1012" t="-3433" r="-101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3497" name="Picture 1033">
              <a:extLst>
                <a:ext uri="{FF2B5EF4-FFF2-40B4-BE49-F238E27FC236}">
                  <a16:creationId xmlns:a16="http://schemas.microsoft.com/office/drawing/2014/main" id="{523319ED-FE39-488E-9555-DBF35EF5C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4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1031">
            <a:extLst>
              <a:ext uri="{FF2B5EF4-FFF2-40B4-BE49-F238E27FC236}">
                <a16:creationId xmlns:a16="http://schemas.microsoft.com/office/drawing/2014/main" id="{E147C9B1-943A-4C84-9017-4CD83D0E7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5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>
            <a:extLst>
              <a:ext uri="{FF2B5EF4-FFF2-40B4-BE49-F238E27FC236}">
                <a16:creationId xmlns:a16="http://schemas.microsoft.com/office/drawing/2014/main" id="{1C9CDA1E-9C1D-43FD-AB70-39595FC6D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56" y="332656"/>
            <a:ext cx="86596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altLang="ru-RU" sz="2800" dirty="0"/>
              <a:t>Расстоянием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 точки до плоскости в пространстве называется длина перпендикуляра, опущенного из данной точки на данную плоскость.</a:t>
            </a:r>
          </a:p>
        </p:txBody>
      </p:sp>
      <p:pic>
        <p:nvPicPr>
          <p:cNvPr id="2069" name="Picture 21">
            <a:extLst>
              <a:ext uri="{FF2B5EF4-FFF2-40B4-BE49-F238E27FC236}">
                <a16:creationId xmlns:a16="http://schemas.microsoft.com/office/drawing/2014/main" id="{2AFC4176-25D5-48B6-A429-8B4BD989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322638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463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9A234B3F-3DF5-49B6-A347-DCD85C7A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5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шестиугольной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рёбра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стороны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SBE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3E5E8547-6D70-4305-ABE3-86A7017B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04456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7524" name="Group 4">
            <a:extLst>
              <a:ext uri="{FF2B5EF4-FFF2-40B4-BE49-F238E27FC236}">
                <a16:creationId xmlns:a16="http://schemas.microsoft.com/office/drawing/2014/main" id="{28DF6DBA-E7AD-4988-904F-BF43CAB00E9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824146"/>
            <a:ext cx="5818188" cy="4368800"/>
            <a:chOff x="400" y="912"/>
            <a:chExt cx="3665" cy="2752"/>
          </a:xfrm>
        </p:grpSpPr>
        <p:sp>
          <p:nvSpPr>
            <p:cNvPr id="107525" name="Text Box 5">
              <a:extLst>
                <a:ext uri="{FF2B5EF4-FFF2-40B4-BE49-F238E27FC236}">
                  <a16:creationId xmlns:a16="http://schemas.microsoft.com/office/drawing/2014/main" id="{A982BAF6-31FA-43C7-8AC7-81FAC199E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" y="32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526" name="Object 6">
                  <a:extLst>
                    <a:ext uri="{FF2B5EF4-FFF2-40B4-BE49-F238E27FC236}">
                      <a16:creationId xmlns:a16="http://schemas.microsoft.com/office/drawing/2014/main" id="{302A9C42-59B0-41C1-9534-A1BCE0C4F9E0}"/>
                    </a:ext>
                  </a:extLst>
                </p:cNvPr>
                <p:cNvSpPr txBox="1"/>
                <p:nvPr/>
              </p:nvSpPr>
              <p:spPr bwMode="auto">
                <a:xfrm>
                  <a:off x="1056" y="3168"/>
                  <a:ext cx="328" cy="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7526" name="Object 6">
                  <a:extLst>
                    <a:ext uri="{FF2B5EF4-FFF2-40B4-BE49-F238E27FC236}">
                      <a16:creationId xmlns:a16="http://schemas.microsoft.com/office/drawing/2014/main" id="{302A9C42-59B0-41C1-9534-A1BCE0C4F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6" y="3168"/>
                  <a:ext cx="328" cy="4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7527" name="Picture 7">
              <a:extLst>
                <a:ext uri="{FF2B5EF4-FFF2-40B4-BE49-F238E27FC236}">
                  <a16:creationId xmlns:a16="http://schemas.microsoft.com/office/drawing/2014/main" id="{07DDC03F-D97B-4B5B-86A3-6485F96A1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12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1031">
            <a:extLst>
              <a:ext uri="{FF2B5EF4-FFF2-40B4-BE49-F238E27FC236}">
                <a16:creationId xmlns:a16="http://schemas.microsoft.com/office/drawing/2014/main" id="{6189FFA3-DF4F-4CB8-8BAA-0A6EDB024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6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1DA43A8A-A77D-42B1-9916-63B11123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40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шестиугольной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рёбра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стороны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SCE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109571" name="Picture 3">
            <a:extLst>
              <a:ext uri="{FF2B5EF4-FFF2-40B4-BE49-F238E27FC236}">
                <a16:creationId xmlns:a16="http://schemas.microsoft.com/office/drawing/2014/main" id="{1A0C1D18-A98F-4CBF-AD07-0E2BED0F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81470"/>
            <a:ext cx="3349352" cy="303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9572" name="Group 4">
            <a:extLst>
              <a:ext uri="{FF2B5EF4-FFF2-40B4-BE49-F238E27FC236}">
                <a16:creationId xmlns:a16="http://schemas.microsoft.com/office/drawing/2014/main" id="{AA912712-FAB0-4198-8B53-4B4828CEA5E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770063"/>
            <a:ext cx="8991600" cy="4979988"/>
            <a:chOff x="96" y="1115"/>
            <a:chExt cx="5664" cy="3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573" name="Text Box 5">
                  <a:extLst>
                    <a:ext uri="{FF2B5EF4-FFF2-40B4-BE49-F238E27FC236}">
                      <a16:creationId xmlns:a16="http://schemas.microsoft.com/office/drawing/2014/main" id="{1BB727A5-E668-4226-89AF-058C4D43A9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3823"/>
                  <a:ext cx="1920" cy="4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ru-RU" altLang="ru-RU" dirty="0">
                      <a:solidFill>
                        <a:srgbClr val="FF33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573" name="Text Box 5">
                  <a:extLst>
                    <a:ext uri="{FF2B5EF4-FFF2-40B4-BE49-F238E27FC236}">
                      <a16:creationId xmlns:a16="http://schemas.microsoft.com/office/drawing/2014/main" id="{1BB727A5-E668-4226-89AF-058C4D43A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2" y="3823"/>
                  <a:ext cx="1920" cy="429"/>
                </a:xfrm>
                <a:prstGeom prst="rect">
                  <a:avLst/>
                </a:prstGeom>
                <a:blipFill>
                  <a:blip r:embed="rId4"/>
                  <a:stretch>
                    <a:fillRect l="-3000" b="-81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574" name="Text Box 6">
                  <a:extLst>
                    <a:ext uri="{FF2B5EF4-FFF2-40B4-BE49-F238E27FC236}">
                      <a16:creationId xmlns:a16="http://schemas.microsoft.com/office/drawing/2014/main" id="{9F7F81C2-EA97-4A65-8490-79B3D548AD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2928"/>
                  <a:ext cx="5664" cy="8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точку пересечения </a:t>
                  </a:r>
                  <a:r>
                    <a:rPr lang="en-US" altLang="ru-RU" i="1" dirty="0"/>
                    <a:t>AD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CE</a:t>
                  </a:r>
                  <a:r>
                    <a:rPr lang="ru-RU" altLang="ru-RU" dirty="0"/>
                    <a:t>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SAG</a:t>
                  </a:r>
                  <a:r>
                    <a:rPr lang="ru-RU" altLang="ru-RU" dirty="0"/>
                    <a:t>, в котором </a:t>
                  </a:r>
                  <a:r>
                    <a:rPr lang="en-US" altLang="ru-RU" i="1" dirty="0"/>
                    <a:t>SA = </a:t>
                  </a:r>
                  <a:r>
                    <a:rPr lang="en-US" altLang="ru-RU" dirty="0"/>
                    <a:t>2, </a:t>
                  </a:r>
                  <a:r>
                    <a:rPr lang="en-US" altLang="ru-RU" i="1" dirty="0"/>
                    <a:t>SG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AG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SO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ru-RU" altLang="ru-RU" dirty="0"/>
                    <a:t>Откуда </a:t>
                  </a:r>
                  <a:r>
                    <a:rPr lang="en-US" altLang="ru-RU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09574" name="Text Box 6">
                  <a:extLst>
                    <a:ext uri="{FF2B5EF4-FFF2-40B4-BE49-F238E27FC236}">
                      <a16:creationId xmlns:a16="http://schemas.microsoft.com/office/drawing/2014/main" id="{9F7F81C2-EA97-4A65-8490-79B3D548A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2928"/>
                  <a:ext cx="5664" cy="895"/>
                </a:xfrm>
                <a:prstGeom prst="rect">
                  <a:avLst/>
                </a:prstGeom>
                <a:blipFill>
                  <a:blip r:embed="rId5"/>
                  <a:stretch>
                    <a:fillRect l="-1017" t="-3433" r="-1017" b="-25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9577" name="Picture 9">
              <a:extLst>
                <a:ext uri="{FF2B5EF4-FFF2-40B4-BE49-F238E27FC236}">
                  <a16:creationId xmlns:a16="http://schemas.microsoft.com/office/drawing/2014/main" id="{FC9B80A3-90DB-41C0-8B4B-6B406350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115"/>
              <a:ext cx="2064" cy="1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031">
            <a:extLst>
              <a:ext uri="{FF2B5EF4-FFF2-40B4-BE49-F238E27FC236}">
                <a16:creationId xmlns:a16="http://schemas.microsoft.com/office/drawing/2014/main" id="{416FCCF4-FCEC-4D49-A1A5-610657813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7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026">
            <a:extLst>
              <a:ext uri="{FF2B5EF4-FFF2-40B4-BE49-F238E27FC236}">
                <a16:creationId xmlns:a16="http://schemas.microsoft.com/office/drawing/2014/main" id="{F185809B-5A89-4504-AAA7-B1386203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62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шестиугольной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рёбра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стороны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SBF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111620" name="Picture 1028">
            <a:extLst>
              <a:ext uri="{FF2B5EF4-FFF2-40B4-BE49-F238E27FC236}">
                <a16:creationId xmlns:a16="http://schemas.microsoft.com/office/drawing/2014/main" id="{8FAF1816-03B7-4E79-9E0A-B65FE76D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1305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21" name="Group 1029">
            <a:extLst>
              <a:ext uri="{FF2B5EF4-FFF2-40B4-BE49-F238E27FC236}">
                <a16:creationId xmlns:a16="http://schemas.microsoft.com/office/drawing/2014/main" id="{A403BBEC-F17E-4A80-9F4B-982C7512436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00200"/>
            <a:ext cx="8991600" cy="5168900"/>
            <a:chOff x="96" y="1008"/>
            <a:chExt cx="5664" cy="3256"/>
          </a:xfrm>
        </p:grpSpPr>
        <p:sp>
          <p:nvSpPr>
            <p:cNvPr id="111622" name="Text Box 1030">
              <a:extLst>
                <a:ext uri="{FF2B5EF4-FFF2-40B4-BE49-F238E27FC236}">
                  <a16:creationId xmlns:a16="http://schemas.microsoft.com/office/drawing/2014/main" id="{6EA16AF4-1D00-462F-8C21-197743083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8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623" name="Text Box 1031">
                  <a:extLst>
                    <a:ext uri="{FF2B5EF4-FFF2-40B4-BE49-F238E27FC236}">
                      <a16:creationId xmlns:a16="http://schemas.microsoft.com/office/drawing/2014/main" id="{A51D9ED9-9064-4520-ACD9-6F88E063F6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2928"/>
                  <a:ext cx="5664" cy="8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Обозначим </a:t>
                  </a:r>
                  <a:r>
                    <a:rPr lang="en-US" altLang="ru-RU" i="1" dirty="0"/>
                    <a:t>G </a:t>
                  </a:r>
                  <a:r>
                    <a:rPr lang="ru-RU" altLang="ru-RU" dirty="0"/>
                    <a:t>точку пересечения </a:t>
                  </a:r>
                  <a:r>
                    <a:rPr lang="en-US" altLang="ru-RU" i="1" dirty="0"/>
                    <a:t>AD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BF</a:t>
                  </a:r>
                  <a:r>
                    <a:rPr lang="ru-RU" altLang="ru-RU" dirty="0"/>
                    <a:t>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Искомое расстояние равно высоте </a:t>
                  </a:r>
                  <a:r>
                    <a:rPr lang="en-US" altLang="ru-RU" i="1" dirty="0"/>
                    <a:t>AH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SAG</a:t>
                  </a:r>
                  <a:r>
                    <a:rPr lang="ru-RU" altLang="ru-RU" dirty="0"/>
                    <a:t>, в котором </a:t>
                  </a:r>
                  <a:r>
                    <a:rPr lang="en-US" altLang="ru-RU" i="1" dirty="0"/>
                    <a:t>SA = </a:t>
                  </a:r>
                  <a:r>
                    <a:rPr lang="en-US" altLang="ru-RU" dirty="0"/>
                    <a:t>2, </a:t>
                  </a:r>
                  <a:r>
                    <a:rPr lang="en-US" altLang="ru-RU" i="1" dirty="0"/>
                    <a:t>SG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AG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SO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ru-RU" altLang="ru-RU" dirty="0"/>
                    <a:t>Откуда </a:t>
                  </a:r>
                  <a:r>
                    <a:rPr lang="en-US" altLang="ru-RU" i="1" dirty="0"/>
                    <a:t>AH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111623" name="Text Box 1031">
                  <a:extLst>
                    <a:ext uri="{FF2B5EF4-FFF2-40B4-BE49-F238E27FC236}">
                      <a16:creationId xmlns:a16="http://schemas.microsoft.com/office/drawing/2014/main" id="{A51D9ED9-9064-4520-ACD9-6F88E063F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2928"/>
                  <a:ext cx="5664" cy="895"/>
                </a:xfrm>
                <a:prstGeom prst="rect">
                  <a:avLst/>
                </a:prstGeom>
                <a:blipFill>
                  <a:blip r:embed="rId4"/>
                  <a:stretch>
                    <a:fillRect l="-1017" t="-3433" r="-1017" b="-25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628" name="Object 1036">
                  <a:extLst>
                    <a:ext uri="{FF2B5EF4-FFF2-40B4-BE49-F238E27FC236}">
                      <a16:creationId xmlns:a16="http://schemas.microsoft.com/office/drawing/2014/main" id="{6FA581E5-5522-4AD9-B9E2-2185B1E6AAE6}"/>
                    </a:ext>
                  </a:extLst>
                </p:cNvPr>
                <p:cNvSpPr txBox="1"/>
                <p:nvPr/>
              </p:nvSpPr>
              <p:spPr bwMode="auto">
                <a:xfrm>
                  <a:off x="812" y="3760"/>
                  <a:ext cx="432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1628" name="Object 1036">
                  <a:extLst>
                    <a:ext uri="{FF2B5EF4-FFF2-40B4-BE49-F238E27FC236}">
                      <a16:creationId xmlns:a16="http://schemas.microsoft.com/office/drawing/2014/main" id="{6FA581E5-5522-4AD9-B9E2-2185B1E6AA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2" y="3760"/>
                  <a:ext cx="432" cy="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1629" name="Picture 1037">
              <a:extLst>
                <a:ext uri="{FF2B5EF4-FFF2-40B4-BE49-F238E27FC236}">
                  <a16:creationId xmlns:a16="http://schemas.microsoft.com/office/drawing/2014/main" id="{41977516-D0F4-47E0-9848-CE9E627EB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1972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031">
            <a:extLst>
              <a:ext uri="{FF2B5EF4-FFF2-40B4-BE49-F238E27FC236}">
                <a16:creationId xmlns:a16="http://schemas.microsoft.com/office/drawing/2014/main" id="{39B1EF29-54A0-4959-8437-B53AFC96D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506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8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26">
            <a:extLst>
              <a:ext uri="{FF2B5EF4-FFF2-40B4-BE49-F238E27FC236}">
                <a16:creationId xmlns:a16="http://schemas.microsoft.com/office/drawing/2014/main" id="{8A669568-D720-4876-87DB-D066B368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шестиугольной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рёбра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стороны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SBC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65539" name="Picture 1027">
            <a:extLst>
              <a:ext uri="{FF2B5EF4-FFF2-40B4-BE49-F238E27FC236}">
                <a16:creationId xmlns:a16="http://schemas.microsoft.com/office/drawing/2014/main" id="{2787C7F2-8176-462D-BBC9-8C3A4FF6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33788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550" name="Group 1038">
            <a:extLst>
              <a:ext uri="{FF2B5EF4-FFF2-40B4-BE49-F238E27FC236}">
                <a16:creationId xmlns:a16="http://schemas.microsoft.com/office/drawing/2014/main" id="{570A6B21-A536-4AA0-87B9-146491C7F53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00200"/>
            <a:ext cx="8763000" cy="5257800"/>
            <a:chOff x="240" y="1008"/>
            <a:chExt cx="5520" cy="3312"/>
          </a:xfrm>
        </p:grpSpPr>
        <p:sp>
          <p:nvSpPr>
            <p:cNvPr id="65541" name="Text Box 1029">
              <a:extLst>
                <a:ext uri="{FF2B5EF4-FFF2-40B4-BE49-F238E27FC236}">
                  <a16:creationId xmlns:a16="http://schemas.microsoft.com/office/drawing/2014/main" id="{8EEBACDD-2400-4A3F-92C3-DFB0DC6EE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93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542" name="Text Box 1030">
                  <a:extLst>
                    <a:ext uri="{FF2B5EF4-FFF2-40B4-BE49-F238E27FC236}">
                      <a16:creationId xmlns:a16="http://schemas.microsoft.com/office/drawing/2014/main" id="{B9F8079E-A37B-443A-B4DB-79052D87F5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" y="3024"/>
                  <a:ext cx="5520" cy="1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– центр основания, </a:t>
                  </a:r>
                  <a:r>
                    <a:rPr lang="en-US" altLang="ru-RU" i="1" dirty="0"/>
                    <a:t>G</a:t>
                  </a:r>
                  <a:r>
                    <a:rPr lang="ru-RU" altLang="ru-RU" dirty="0"/>
                    <a:t> – середина ребра </a:t>
                  </a:r>
                  <a:r>
                    <a:rPr lang="en-US" altLang="ru-RU" i="1" dirty="0"/>
                    <a:t>BC</a:t>
                  </a:r>
                  <a:r>
                    <a:rPr lang="ru-RU" altLang="ru-RU" i="1" dirty="0"/>
                    <a:t>.</a:t>
                  </a:r>
                  <a:r>
                    <a:rPr lang="ru-RU" altLang="ru-RU" dirty="0"/>
                    <a:t> Искомое расстояние равно высоте </a:t>
                  </a:r>
                  <a:r>
                    <a:rPr lang="en-US" altLang="ru-RU" i="1" dirty="0"/>
                    <a:t>OH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SOG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 котором </a:t>
                  </a:r>
                  <a:r>
                    <a:rPr lang="en-US" altLang="ru-RU" i="1" dirty="0"/>
                    <a:t>SO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altLang="ru-RU" dirty="0"/>
                    <a:t> </a:t>
                  </a:r>
                  <a:r>
                    <a:rPr lang="en-US" altLang="ru-RU" i="1" dirty="0"/>
                    <a:t>OG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SG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ru-RU" altLang="ru-RU" dirty="0"/>
                    <a:t>Откуда </a:t>
                  </a:r>
                  <a:r>
                    <a:rPr lang="en-US" altLang="ru-RU" i="1" dirty="0"/>
                    <a:t>OH =</a:t>
                  </a:r>
                  <a:r>
                    <a:rPr lang="ru-RU" altLang="ru-RU" i="1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  <a:p>
                  <a:pPr>
                    <a:spcBef>
                      <a:spcPct val="50000"/>
                    </a:spcBef>
                  </a:pPr>
                  <a:r>
                    <a:rPr lang="en-US" altLang="ru-RU" i="1" dirty="0"/>
                    <a:t> </a:t>
                  </a:r>
                  <a:endParaRPr lang="ru-RU" altLang="ru-RU" dirty="0"/>
                </a:p>
              </p:txBody>
            </p:sp>
          </mc:Choice>
          <mc:Fallback xmlns="">
            <p:sp>
              <p:nvSpPr>
                <p:cNvPr id="65542" name="Text Box 1030">
                  <a:extLst>
                    <a:ext uri="{FF2B5EF4-FFF2-40B4-BE49-F238E27FC236}">
                      <a16:creationId xmlns:a16="http://schemas.microsoft.com/office/drawing/2014/main" id="{B9F8079E-A37B-443A-B4DB-79052D87F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" y="3024"/>
                  <a:ext cx="5520" cy="1246"/>
                </a:xfrm>
                <a:prstGeom prst="rect">
                  <a:avLst/>
                </a:prstGeom>
                <a:blipFill>
                  <a:blip r:embed="rId4"/>
                  <a:stretch>
                    <a:fillRect l="-1113" t="-2469" r="-10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547" name="Object 1035">
                  <a:extLst>
                    <a:ext uri="{FF2B5EF4-FFF2-40B4-BE49-F238E27FC236}">
                      <a16:creationId xmlns:a16="http://schemas.microsoft.com/office/drawing/2014/main" id="{F22AE710-91EA-4734-BD27-D82568CDDD79}"/>
                    </a:ext>
                  </a:extLst>
                </p:cNvPr>
                <p:cNvSpPr txBox="1"/>
                <p:nvPr/>
              </p:nvSpPr>
              <p:spPr bwMode="auto">
                <a:xfrm>
                  <a:off x="1052" y="3816"/>
                  <a:ext cx="416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5547" name="Object 1035">
                  <a:extLst>
                    <a:ext uri="{FF2B5EF4-FFF2-40B4-BE49-F238E27FC236}">
                      <a16:creationId xmlns:a16="http://schemas.microsoft.com/office/drawing/2014/main" id="{F22AE710-91EA-4734-BD27-D82568CDD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2" y="3816"/>
                  <a:ext cx="416" cy="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548" name="Picture 1036">
              <a:extLst>
                <a:ext uri="{FF2B5EF4-FFF2-40B4-BE49-F238E27FC236}">
                  <a16:creationId xmlns:a16="http://schemas.microsoft.com/office/drawing/2014/main" id="{7EDF4498-1F28-4A4A-B1A7-0E75345EF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2289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1031">
            <a:extLst>
              <a:ext uri="{FF2B5EF4-FFF2-40B4-BE49-F238E27FC236}">
                <a16:creationId xmlns:a16="http://schemas.microsoft.com/office/drawing/2014/main" id="{2250445A-7EFC-4122-8714-DC031E33A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894" y="-40055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200" dirty="0">
                <a:solidFill>
                  <a:srgbClr val="FF3300"/>
                </a:solidFill>
              </a:rPr>
              <a:t>9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4B7405D7-1BAB-463E-8BDD-DE7BC3037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578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шестиугольной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рёбра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стороны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SCD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7CE3A96B-803C-4121-BDE8-ABC109F7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12208"/>
            <a:ext cx="3341688" cy="30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597" name="Group 13">
            <a:extLst>
              <a:ext uri="{FF2B5EF4-FFF2-40B4-BE49-F238E27FC236}">
                <a16:creationId xmlns:a16="http://schemas.microsoft.com/office/drawing/2014/main" id="{9DAB37AD-4AF9-43CE-82E2-A8E06181BE31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712913"/>
            <a:ext cx="8763000" cy="4992688"/>
            <a:chOff x="240" y="1079"/>
            <a:chExt cx="5520" cy="3145"/>
          </a:xfrm>
        </p:grpSpPr>
        <p:sp>
          <p:nvSpPr>
            <p:cNvPr id="67589" name="Text Box 5">
              <a:extLst>
                <a:ext uri="{FF2B5EF4-FFF2-40B4-BE49-F238E27FC236}">
                  <a16:creationId xmlns:a16="http://schemas.microsoft.com/office/drawing/2014/main" id="{471DE161-9486-4594-A825-DF497A036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0" name="Text Box 6">
                  <a:extLst>
                    <a:ext uri="{FF2B5EF4-FFF2-40B4-BE49-F238E27FC236}">
                      <a16:creationId xmlns:a16="http://schemas.microsoft.com/office/drawing/2014/main" id="{BAEA38F0-239F-4F3B-8EDC-2CB469A650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" y="2928"/>
                  <a:ext cx="5520" cy="12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P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Q </a:t>
                  </a:r>
                  <a:r>
                    <a:rPr lang="ru-RU" altLang="ru-RU" dirty="0"/>
                    <a:t>– середины ребер </a:t>
                  </a:r>
                  <a:r>
                    <a:rPr lang="en-US" altLang="ru-RU" i="1" dirty="0"/>
                    <a:t>AF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CD</a:t>
                  </a:r>
                  <a:r>
                    <a:rPr lang="ru-RU" altLang="ru-RU" i="1" dirty="0"/>
                    <a:t>.</a:t>
                  </a:r>
                  <a:r>
                    <a:rPr lang="ru-RU" altLang="ru-RU" dirty="0"/>
                    <a:t> Искомое расстояние равно высоте </a:t>
                  </a:r>
                  <a:r>
                    <a:rPr lang="en-US" altLang="ru-RU" i="1" dirty="0"/>
                    <a:t>PH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SPQ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котором </a:t>
                  </a:r>
                  <a:r>
                    <a:rPr lang="en-US" altLang="ru-RU" i="1" dirty="0"/>
                    <a:t>PQ = SO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SP = SQ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.</a:t>
                  </a:r>
                  <a:r>
                    <a:rPr lang="en-US" altLang="ru-RU" i="1" dirty="0"/>
                    <a:t> </a:t>
                  </a:r>
                  <a:r>
                    <a:rPr lang="ru-RU" altLang="ru-RU" dirty="0"/>
                    <a:t>Откуда </a:t>
                  </a:r>
                  <a:r>
                    <a:rPr lang="en-US" altLang="ru-RU" i="1" dirty="0"/>
                    <a:t>PH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dirty="0"/>
                </a:p>
                <a:p>
                  <a:pPr>
                    <a:spcBef>
                      <a:spcPct val="50000"/>
                    </a:spcBef>
                  </a:pPr>
                  <a:endParaRPr lang="ru-RU" altLang="ru-RU" dirty="0"/>
                </a:p>
              </p:txBody>
            </p:sp>
          </mc:Choice>
          <mc:Fallback xmlns="">
            <p:sp>
              <p:nvSpPr>
                <p:cNvPr id="67590" name="Text Box 6">
                  <a:extLst>
                    <a:ext uri="{FF2B5EF4-FFF2-40B4-BE49-F238E27FC236}">
                      <a16:creationId xmlns:a16="http://schemas.microsoft.com/office/drawing/2014/main" id="{BAEA38F0-239F-4F3B-8EDC-2CB469A65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" y="2928"/>
                  <a:ext cx="5520" cy="1246"/>
                </a:xfrm>
                <a:prstGeom prst="rect">
                  <a:avLst/>
                </a:prstGeom>
                <a:blipFill>
                  <a:blip r:embed="rId4"/>
                  <a:stretch>
                    <a:fillRect l="-1113" t="-2469" r="-10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594" name="Object 10">
                  <a:extLst>
                    <a:ext uri="{FF2B5EF4-FFF2-40B4-BE49-F238E27FC236}">
                      <a16:creationId xmlns:a16="http://schemas.microsoft.com/office/drawing/2014/main" id="{88EDF40C-DA66-4029-84DC-CD3CFB59160E}"/>
                    </a:ext>
                  </a:extLst>
                </p:cNvPr>
                <p:cNvSpPr txBox="1"/>
                <p:nvPr/>
              </p:nvSpPr>
              <p:spPr bwMode="auto">
                <a:xfrm>
                  <a:off x="1004" y="3720"/>
                  <a:ext cx="512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7594" name="Object 10">
                  <a:extLst>
                    <a:ext uri="{FF2B5EF4-FFF2-40B4-BE49-F238E27FC236}">
                      <a16:creationId xmlns:a16="http://schemas.microsoft.com/office/drawing/2014/main" id="{88EDF40C-DA66-4029-84DC-CD3CFB591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4" y="3720"/>
                  <a:ext cx="512" cy="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7595" name="Picture 11">
              <a:extLst>
                <a:ext uri="{FF2B5EF4-FFF2-40B4-BE49-F238E27FC236}">
                  <a16:creationId xmlns:a16="http://schemas.microsoft.com/office/drawing/2014/main" id="{1FA3C551-0C6D-41C7-8678-7CB295B73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79"/>
              <a:ext cx="2105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031">
            <a:extLst>
              <a:ext uri="{FF2B5EF4-FFF2-40B4-BE49-F238E27FC236}">
                <a16:creationId xmlns:a16="http://schemas.microsoft.com/office/drawing/2014/main" id="{008EA68E-DFCB-4DAD-BD90-C92EB5AFA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2387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20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>
            <a:extLst>
              <a:ext uri="{FF2B5EF4-FFF2-40B4-BE49-F238E27FC236}">
                <a16:creationId xmlns:a16="http://schemas.microsoft.com/office/drawing/2014/main" id="{693F7C51-C2B3-4003-B182-CB1868E1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22287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</a:t>
            </a:r>
            <a:r>
              <a:rPr lang="ru-RU" altLang="ru-RU" dirty="0"/>
              <a:t>правильной шестиугольной пирамиде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i="1" dirty="0">
                <a:cs typeface="Times New Roman" panose="02020603050405020304" pitchFamily="18" charset="0"/>
              </a:rPr>
              <a:t>SABCDEF</a:t>
            </a:r>
            <a:r>
              <a:rPr lang="ru-RU" altLang="ru-RU" dirty="0"/>
              <a:t>, боковые рёбра которой равны 2,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а стороны основания – 1, н</a:t>
            </a:r>
            <a:r>
              <a:rPr lang="ru-RU" altLang="ru-RU" dirty="0">
                <a:cs typeface="Times New Roman" panose="02020603050405020304" pitchFamily="18" charset="0"/>
              </a:rPr>
              <a:t>айдите </a:t>
            </a:r>
            <a:r>
              <a:rPr lang="ru-RU" altLang="ru-RU" dirty="0"/>
              <a:t>расстояние от точки </a:t>
            </a:r>
            <a:r>
              <a:rPr lang="en-US" altLang="ru-RU" i="1" dirty="0"/>
              <a:t>A</a:t>
            </a:r>
            <a:r>
              <a:rPr lang="ru-RU" altLang="ru-RU" dirty="0"/>
              <a:t> до плоскости </a:t>
            </a:r>
            <a:r>
              <a:rPr lang="en-US" altLang="ru-RU" i="1" dirty="0"/>
              <a:t>SBD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i="1" dirty="0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180BC0F1-314A-4CED-B7DE-4F88831E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12208"/>
            <a:ext cx="3341688" cy="30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645" name="Group 13">
            <a:extLst>
              <a:ext uri="{FF2B5EF4-FFF2-40B4-BE49-F238E27FC236}">
                <a16:creationId xmlns:a16="http://schemas.microsoft.com/office/drawing/2014/main" id="{CCEFE6C1-ACF6-48AC-B20E-B0A7E4951201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712913"/>
            <a:ext cx="9036050" cy="4992688"/>
            <a:chOff x="68" y="1079"/>
            <a:chExt cx="5692" cy="3145"/>
          </a:xfrm>
        </p:grpSpPr>
        <p:sp>
          <p:nvSpPr>
            <p:cNvPr id="69637" name="Text Box 5">
              <a:extLst>
                <a:ext uri="{FF2B5EF4-FFF2-40B4-BE49-F238E27FC236}">
                  <a16:creationId xmlns:a16="http://schemas.microsoft.com/office/drawing/2014/main" id="{A4563BC6-F3C3-4025-AD0A-6313BCFC2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84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638" name="Text Box 6">
                  <a:extLst>
                    <a:ext uri="{FF2B5EF4-FFF2-40B4-BE49-F238E27FC236}">
                      <a16:creationId xmlns:a16="http://schemas.microsoft.com/office/drawing/2014/main" id="{E468A148-05D7-4AD8-8A55-63E0AC3D48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" y="2928"/>
                  <a:ext cx="5692" cy="8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	Решение.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P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Q </a:t>
                  </a:r>
                  <a:r>
                    <a:rPr lang="ru-RU" altLang="ru-RU" dirty="0"/>
                    <a:t>– середины отрезков </a:t>
                  </a:r>
                  <a:r>
                    <a:rPr lang="en-US" altLang="ru-RU" i="1" dirty="0"/>
                    <a:t>AE</a:t>
                  </a:r>
                  <a:r>
                    <a:rPr lang="en-US" altLang="ru-RU" dirty="0"/>
                    <a:t>, </a:t>
                  </a:r>
                  <a:r>
                    <a:rPr lang="en-US" altLang="ru-RU" i="1" dirty="0"/>
                    <a:t>BD</a:t>
                  </a:r>
                  <a:r>
                    <a:rPr lang="ru-RU" altLang="ru-RU" i="1" dirty="0"/>
                    <a:t>.</a:t>
                  </a:r>
                  <a:r>
                    <a:rPr lang="ru-RU" altLang="ru-RU" dirty="0"/>
                    <a:t> Искомое расстояние равно высоте </a:t>
                  </a:r>
                  <a:r>
                    <a:rPr lang="en-US" altLang="ru-RU" i="1" dirty="0"/>
                    <a:t>PH </a:t>
                  </a:r>
                  <a:r>
                    <a:rPr lang="ru-RU" altLang="ru-RU" dirty="0"/>
                    <a:t>треугольника </a:t>
                  </a:r>
                  <a:r>
                    <a:rPr lang="en-US" altLang="ru-RU" i="1" dirty="0"/>
                    <a:t>SPQ</a:t>
                  </a:r>
                  <a:r>
                    <a:rPr lang="en-US" altLang="ru-RU" dirty="0"/>
                    <a:t>, </a:t>
                  </a:r>
                  <a:r>
                    <a:rPr lang="ru-RU" altLang="ru-RU" dirty="0"/>
                    <a:t>в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котором </a:t>
                  </a:r>
                  <a:r>
                    <a:rPr lang="en-US" altLang="ru-RU" i="1" dirty="0"/>
                    <a:t>PQ = </a:t>
                  </a:r>
                  <a:r>
                    <a:rPr lang="en-US" altLang="ru-RU" dirty="0"/>
                    <a:t>1, </a:t>
                  </a:r>
                  <a:r>
                    <a:rPr lang="en-US" altLang="ru-RU" i="1" dirty="0"/>
                    <a:t>SP = SQ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ru-RU" dirty="0"/>
                    <a:t>, </a:t>
                  </a:r>
                  <a:r>
                    <a:rPr lang="en-US" altLang="ru-RU" i="1" dirty="0"/>
                    <a:t>SO =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altLang="ru-RU" i="1" dirty="0"/>
                    <a:t> </a:t>
                  </a:r>
                  <a:r>
                    <a:rPr lang="ru-RU" altLang="ru-RU" dirty="0"/>
                    <a:t>Откуда </a:t>
                  </a:r>
                  <a:r>
                    <a:rPr lang="en-US" altLang="ru-RU" i="1" dirty="0"/>
                    <a:t>PH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e>
                          </m:rad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/>
                </a:p>
              </p:txBody>
            </p:sp>
          </mc:Choice>
          <mc:Fallback xmlns="">
            <p:sp>
              <p:nvSpPr>
                <p:cNvPr id="69638" name="Text Box 6">
                  <a:extLst>
                    <a:ext uri="{FF2B5EF4-FFF2-40B4-BE49-F238E27FC236}">
                      <a16:creationId xmlns:a16="http://schemas.microsoft.com/office/drawing/2014/main" id="{E468A148-05D7-4AD8-8A55-63E0AC3D48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" y="2928"/>
                  <a:ext cx="5692" cy="895"/>
                </a:xfrm>
                <a:prstGeom prst="rect">
                  <a:avLst/>
                </a:prstGeom>
                <a:blipFill>
                  <a:blip r:embed="rId4"/>
                  <a:stretch>
                    <a:fillRect l="-1080" t="-3433" b="-257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641" name="Object 9">
                  <a:extLst>
                    <a:ext uri="{FF2B5EF4-FFF2-40B4-BE49-F238E27FC236}">
                      <a16:creationId xmlns:a16="http://schemas.microsoft.com/office/drawing/2014/main" id="{A5F83532-BD09-47F5-87D6-6C04D4FA4440}"/>
                    </a:ext>
                  </a:extLst>
                </p:cNvPr>
                <p:cNvSpPr txBox="1"/>
                <p:nvPr/>
              </p:nvSpPr>
              <p:spPr bwMode="auto">
                <a:xfrm>
                  <a:off x="992" y="3720"/>
                  <a:ext cx="536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9641" name="Object 9">
                  <a:extLst>
                    <a:ext uri="{FF2B5EF4-FFF2-40B4-BE49-F238E27FC236}">
                      <a16:creationId xmlns:a16="http://schemas.microsoft.com/office/drawing/2014/main" id="{A5F83532-BD09-47F5-87D6-6C04D4FA4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2" y="3720"/>
                  <a:ext cx="536" cy="5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9643" name="Picture 11">
              <a:extLst>
                <a:ext uri="{FF2B5EF4-FFF2-40B4-BE49-F238E27FC236}">
                  <a16:creationId xmlns:a16="http://schemas.microsoft.com/office/drawing/2014/main" id="{4419FFED-3950-423E-BCDE-E6A6F143A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79"/>
              <a:ext cx="2105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031">
            <a:extLst>
              <a:ext uri="{FF2B5EF4-FFF2-40B4-BE49-F238E27FC236}">
                <a16:creationId xmlns:a16="http://schemas.microsoft.com/office/drawing/2014/main" id="{A4805E6D-7C6C-4659-9901-0666C26C7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2</a:t>
            </a:r>
            <a:r>
              <a:rPr lang="ru-RU" altLang="ru-RU" sz="3200" dirty="0">
                <a:solidFill>
                  <a:srgbClr val="FF3300"/>
                </a:solidFill>
              </a:rPr>
              <a:t>1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>
            <a:extLst>
              <a:ext uri="{FF2B5EF4-FFF2-40B4-BE49-F238E27FC236}">
                <a16:creationId xmlns:a16="http://schemas.microsoft.com/office/drawing/2014/main" id="{1BA0BFA6-4B53-4B63-BE0E-FA752FC3E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3377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Иногда основание перпендикуляра, опущенного из точки на плоскость, не попадает на участок плоскости, изображенный на рисунке. В этом случае можно воспользоваться тем, что расстояние от точки до плоскости равно расстоянию от прямой, проходящей через данную точку и параллельной данной плоскости, до этой плоскости. При этом перпендикуляр, опущенный из любой точки этой прямой на данную плоскость, будет равен расстоянию от исходной точки до плоскости.</a:t>
            </a:r>
          </a:p>
        </p:txBody>
      </p:sp>
      <p:pic>
        <p:nvPicPr>
          <p:cNvPr id="97288" name="Picture 8">
            <a:extLst>
              <a:ext uri="{FF2B5EF4-FFF2-40B4-BE49-F238E27FC236}">
                <a16:creationId xmlns:a16="http://schemas.microsoft.com/office/drawing/2014/main" id="{3434C424-A59E-4B3F-BADD-E31F5EFB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68" y="3487636"/>
            <a:ext cx="342106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>
            <a:extLst>
              <a:ext uri="{FF2B5EF4-FFF2-40B4-BE49-F238E27FC236}">
                <a16:creationId xmlns:a16="http://schemas.microsoft.com/office/drawing/2014/main" id="{067FDFCA-84D7-4513-9D11-DD02FA8C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Расстояние от точки до плоскости равно также расстоянию между параллельными плоскостями, одна из которых – данная плоскость, а другая проходит через данную точку. При этом перпендикуляр, опущенный из любой точки этой плоскости на данную плоскость, будет равен расстоянию от исходной точки до плоскости.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92BEA9-5A9D-4606-80DB-1E307810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4746105" cy="3275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>
            <a:extLst>
              <a:ext uri="{FF2B5EF4-FFF2-40B4-BE49-F238E27FC236}">
                <a16:creationId xmlns:a16="http://schemas.microsoft.com/office/drawing/2014/main" id="{446508DA-9DB1-4781-9F36-1AD3F6A34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11268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плоскости </a:t>
            </a:r>
            <a:r>
              <a:rPr lang="en-US" altLang="ru-RU" sz="2800" i="1" dirty="0">
                <a:cs typeface="Times New Roman" panose="02020603050405020304" pitchFamily="18" charset="0"/>
              </a:rPr>
              <a:t>BCC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12292" name="Text Box 1028">
            <a:extLst>
              <a:ext uri="{FF2B5EF4-FFF2-40B4-BE49-F238E27FC236}">
                <a16:creationId xmlns:a16="http://schemas.microsoft.com/office/drawing/2014/main" id="{528365CD-5E57-4CE0-AF1F-40EA1377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12294" name="Picture 1030">
            <a:extLst>
              <a:ext uri="{FF2B5EF4-FFF2-40B4-BE49-F238E27FC236}">
                <a16:creationId xmlns:a16="http://schemas.microsoft.com/office/drawing/2014/main" id="{B266CAED-3954-4F4A-B7FF-4F888DA5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395531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1031">
            <a:extLst>
              <a:ext uri="{FF2B5EF4-FFF2-40B4-BE49-F238E27FC236}">
                <a16:creationId xmlns:a16="http://schemas.microsoft.com/office/drawing/2014/main" id="{5B525DFD-C40F-483E-B3D3-F405D46CB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1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5261D27A-0F4B-4967-A793-7B989D23D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до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плоскости </a:t>
            </a:r>
            <a:r>
              <a:rPr lang="en-US" altLang="ru-RU" sz="2800" i="1" dirty="0"/>
              <a:t>CDD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470DC270-6157-4ABF-B4E1-D2794610B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1.</a:t>
            </a:r>
            <a:endParaRPr lang="ru-RU" altLang="ru-RU" sz="2800" baseline="30000">
              <a:solidFill>
                <a:srgbClr val="FF3300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54C8AD3A-4F11-4AA3-AD3F-7565EA45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31">
            <a:extLst>
              <a:ext uri="{FF2B5EF4-FFF2-40B4-BE49-F238E27FC236}">
                <a16:creationId xmlns:a16="http://schemas.microsoft.com/office/drawing/2014/main" id="{F2D2DB25-A995-4340-8C24-BE8007EC1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2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CC92FF6-7F96-4BBB-A865-579D59ED4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3725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B8372FDC-9F1B-4061-A51F-E7786DD9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1336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4" name="Group 8">
            <a:extLst>
              <a:ext uri="{FF2B5EF4-FFF2-40B4-BE49-F238E27FC236}">
                <a16:creationId xmlns:a16="http://schemas.microsoft.com/office/drawing/2014/main" id="{07615BF5-B6E7-4929-BF4C-767E43523017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794250"/>
            <a:ext cx="5943600" cy="914400"/>
            <a:chOff x="432" y="3020"/>
            <a:chExt cx="3744" cy="576"/>
          </a:xfrm>
        </p:grpSpPr>
        <p:sp>
          <p:nvSpPr>
            <p:cNvPr id="14339" name="Text Box 3">
              <a:extLst>
                <a:ext uri="{FF2B5EF4-FFF2-40B4-BE49-F238E27FC236}">
                  <a16:creationId xmlns:a16="http://schemas.microsoft.com/office/drawing/2014/main" id="{063C1095-DA1B-4650-849E-6590893AB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endParaRPr lang="ru-RU" altLang="ru-RU" sz="2800" baseline="30000" dirty="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43" name="Object 7">
                  <a:extLst>
                    <a:ext uri="{FF2B5EF4-FFF2-40B4-BE49-F238E27FC236}">
                      <a16:creationId xmlns:a16="http://schemas.microsoft.com/office/drawing/2014/main" id="{37DCC534-3102-4046-95FD-FCF721D85515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3020"/>
                  <a:ext cx="39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343" name="Object 7">
                  <a:extLst>
                    <a:ext uri="{FF2B5EF4-FFF2-40B4-BE49-F238E27FC236}">
                      <a16:creationId xmlns:a16="http://schemas.microsoft.com/office/drawing/2014/main" id="{37DCC534-3102-4046-95FD-FCF721D85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3020"/>
                  <a:ext cx="392" cy="5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1031">
            <a:extLst>
              <a:ext uri="{FF2B5EF4-FFF2-40B4-BE49-F238E27FC236}">
                <a16:creationId xmlns:a16="http://schemas.microsoft.com/office/drawing/2014/main" id="{16DCEF53-2F53-4F81-B241-366EA5754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3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F2195652-E974-41C7-935B-EE30ED3B0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BC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ru-RU" altLang="ru-RU" sz="2800" i="1" dirty="0"/>
              <a:t>.</a:t>
            </a: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06CA4D7B-618E-4219-A153-B27BD79BE6B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794250"/>
            <a:ext cx="5943600" cy="914400"/>
            <a:chOff x="432" y="3020"/>
            <a:chExt cx="3744" cy="576"/>
          </a:xfrm>
        </p:grpSpPr>
        <p:sp>
          <p:nvSpPr>
            <p:cNvPr id="36869" name="Text Box 5">
              <a:extLst>
                <a:ext uri="{FF2B5EF4-FFF2-40B4-BE49-F238E27FC236}">
                  <a16:creationId xmlns:a16="http://schemas.microsoft.com/office/drawing/2014/main" id="{DC89341E-4AFB-43EF-8A64-0A513DF57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68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870" name="Object 6">
                  <a:extLst>
                    <a:ext uri="{FF2B5EF4-FFF2-40B4-BE49-F238E27FC236}">
                      <a16:creationId xmlns:a16="http://schemas.microsoft.com/office/drawing/2014/main" id="{0731369A-5645-4DD6-B000-195CCA87419F}"/>
                    </a:ext>
                  </a:extLst>
                </p:cNvPr>
                <p:cNvSpPr txBox="1"/>
                <p:nvPr/>
              </p:nvSpPr>
              <p:spPr bwMode="auto">
                <a:xfrm>
                  <a:off x="1124" y="3020"/>
                  <a:ext cx="392" cy="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870" name="Object 6">
                  <a:extLst>
                    <a:ext uri="{FF2B5EF4-FFF2-40B4-BE49-F238E27FC236}">
                      <a16:creationId xmlns:a16="http://schemas.microsoft.com/office/drawing/2014/main" id="{0731369A-5645-4DD6-B000-195CCA874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4" y="3020"/>
                  <a:ext cx="392" cy="57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871" name="Picture 7">
            <a:extLst>
              <a:ext uri="{FF2B5EF4-FFF2-40B4-BE49-F238E27FC236}">
                <a16:creationId xmlns:a16="http://schemas.microsoft.com/office/drawing/2014/main" id="{5FA76419-A518-4ABB-8CDE-59029C0B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920875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31">
            <a:extLst>
              <a:ext uri="{FF2B5EF4-FFF2-40B4-BE49-F238E27FC236}">
                <a16:creationId xmlns:a16="http://schemas.microsoft.com/office/drawing/2014/main" id="{ACC1099F-B652-4249-BD83-113EC85E2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4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DFA32381-4C3A-4552-9557-ABEC1A225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</a:t>
            </a:r>
            <a:r>
              <a:rPr lang="ru-RU" altLang="ru-RU" sz="2800" dirty="0"/>
              <a:t>единичном </a:t>
            </a:r>
            <a:r>
              <a:rPr lang="ru-RU" altLang="ru-RU" sz="2800" dirty="0">
                <a:cs typeface="Times New Roman" panose="02020603050405020304" pitchFamily="18" charset="0"/>
              </a:rPr>
              <a:t>кубе </a:t>
            </a:r>
            <a:r>
              <a:rPr lang="en-US" altLang="ru-RU" sz="2800" i="1" dirty="0">
                <a:cs typeface="Times New Roman" panose="02020603050405020304" pitchFamily="18" charset="0"/>
              </a:rPr>
              <a:t>ABCDA</a:t>
            </a:r>
            <a:r>
              <a:rPr lang="ru-RU" altLang="ru-RU" sz="2800" baseline="-30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en-US" altLang="ru-RU" sz="2800" i="1" dirty="0">
                <a:cs typeface="Times New Roman" panose="02020603050405020304" pitchFamily="18" charset="0"/>
              </a:rPr>
              <a:t>D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2800" dirty="0"/>
              <a:t>расстояние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от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до </a:t>
            </a:r>
            <a:r>
              <a:rPr lang="ru-RU" altLang="ru-RU" sz="2800" dirty="0">
                <a:cs typeface="Times New Roman" panose="02020603050405020304" pitchFamily="18" charset="0"/>
              </a:rPr>
              <a:t>п</a:t>
            </a:r>
            <a:r>
              <a:rPr lang="ru-RU" altLang="ru-RU" sz="2800" dirty="0"/>
              <a:t>лоскости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cs typeface="Times New Roman" panose="02020603050405020304" pitchFamily="18" charset="0"/>
              </a:rPr>
              <a:t>BDA</a:t>
            </a:r>
            <a:r>
              <a:rPr lang="en-US" altLang="ru-RU" sz="2800" baseline="-25000" dirty="0">
                <a:cs typeface="Times New Roman" panose="02020603050405020304" pitchFamily="18" charset="0"/>
              </a:rPr>
              <a:t>1</a:t>
            </a:r>
            <a:r>
              <a:rPr lang="ru-RU" altLang="ru-RU" sz="2800" i="1" dirty="0"/>
              <a:t>.</a:t>
            </a:r>
          </a:p>
        </p:txBody>
      </p:sp>
      <p:pic>
        <p:nvPicPr>
          <p:cNvPr id="43022" name="Picture 14">
            <a:extLst>
              <a:ext uri="{FF2B5EF4-FFF2-40B4-BE49-F238E27FC236}">
                <a16:creationId xmlns:a16="http://schemas.microsoft.com/office/drawing/2014/main" id="{1BD3E93E-9457-49E0-80D5-4489E0B6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179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025" name="Group 17">
            <a:extLst>
              <a:ext uri="{FF2B5EF4-FFF2-40B4-BE49-F238E27FC236}">
                <a16:creationId xmlns:a16="http://schemas.microsoft.com/office/drawing/2014/main" id="{8CB733AB-D3B0-4C05-8E62-3B60AAC8B08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76400"/>
            <a:ext cx="8686800" cy="4708526"/>
            <a:chOff x="192" y="1056"/>
            <a:chExt cx="5472" cy="2966"/>
          </a:xfrm>
        </p:grpSpPr>
        <p:sp>
          <p:nvSpPr>
            <p:cNvPr id="43012" name="Text Box 4">
              <a:extLst>
                <a:ext uri="{FF2B5EF4-FFF2-40B4-BE49-F238E27FC236}">
                  <a16:creationId xmlns:a16="http://schemas.microsoft.com/office/drawing/2014/main" id="{C249043B-6372-4621-B833-08C19094C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412"/>
              <a:ext cx="37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en-US" altLang="ru-RU" sz="2800">
                  <a:solidFill>
                    <a:srgbClr val="FF3300"/>
                  </a:solidFill>
                </a:rPr>
                <a:t>  </a:t>
              </a:r>
              <a:r>
                <a:rPr lang="ru-RU" altLang="ru-RU" sz="2800">
                  <a:solidFill>
                    <a:srgbClr val="FF3300"/>
                  </a:solidFill>
                </a:rPr>
                <a:t> </a:t>
              </a:r>
              <a:r>
                <a:rPr lang="en-US" altLang="ru-RU" sz="2800">
                  <a:solidFill>
                    <a:srgbClr val="FF3300"/>
                  </a:solidFill>
                </a:rPr>
                <a:t>              </a:t>
              </a:r>
              <a:endParaRPr lang="ru-RU" altLang="ru-RU" sz="2800" baseline="30000">
                <a:solidFill>
                  <a:srgbClr val="FF33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13" name="Object 5">
                  <a:extLst>
                    <a:ext uri="{FF2B5EF4-FFF2-40B4-BE49-F238E27FC236}">
                      <a16:creationId xmlns:a16="http://schemas.microsoft.com/office/drawing/2014/main" id="{5712C17B-E481-4A95-8998-95F119FCACBA}"/>
                    </a:ext>
                  </a:extLst>
                </p:cNvPr>
                <p:cNvSpPr txBox="1"/>
                <p:nvPr/>
              </p:nvSpPr>
              <p:spPr bwMode="auto">
                <a:xfrm>
                  <a:off x="1208" y="3264"/>
                  <a:ext cx="376" cy="5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013" name="Object 5">
                  <a:extLst>
                    <a:ext uri="{FF2B5EF4-FFF2-40B4-BE49-F238E27FC236}">
                      <a16:creationId xmlns:a16="http://schemas.microsoft.com/office/drawing/2014/main" id="{5712C17B-E481-4A95-8998-95F119FCAC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08" y="3264"/>
                  <a:ext cx="376" cy="58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015" name="Text Box 7">
              <a:extLst>
                <a:ext uri="{FF2B5EF4-FFF2-40B4-BE49-F238E27FC236}">
                  <a16:creationId xmlns:a16="http://schemas.microsoft.com/office/drawing/2014/main" id="{F2F5D668-166E-4D3A-8D8D-7BBBEAEA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056"/>
              <a:ext cx="2976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Решение: </a:t>
              </a:r>
              <a:r>
                <a:rPr lang="ru-RU" altLang="ru-RU" dirty="0"/>
                <a:t>Диагональ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куба перпендикулярна плоскости </a:t>
              </a:r>
              <a:r>
                <a:rPr lang="en-US" altLang="ru-RU" i="1" dirty="0"/>
                <a:t>BDA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. </a:t>
              </a:r>
              <a:r>
                <a:rPr lang="ru-RU" altLang="ru-RU" dirty="0"/>
                <a:t>Обозначим </a:t>
              </a:r>
              <a:r>
                <a:rPr lang="en-US" altLang="ru-RU" i="1" dirty="0"/>
                <a:t>O </a:t>
              </a:r>
              <a:r>
                <a:rPr lang="ru-RU" altLang="ru-RU" i="1" dirty="0"/>
                <a:t>- </a:t>
              </a:r>
              <a:r>
                <a:rPr lang="ru-RU" altLang="ru-RU" dirty="0"/>
                <a:t>центр грани </a:t>
              </a:r>
              <a:r>
                <a:rPr lang="en-US" altLang="ru-RU" i="1" dirty="0"/>
                <a:t>ABCD</a:t>
              </a:r>
              <a:r>
                <a:rPr lang="ru-RU" altLang="ru-RU" dirty="0"/>
                <a:t>, </a:t>
              </a:r>
              <a:r>
                <a:rPr lang="en-US" altLang="ru-RU" i="1" dirty="0"/>
                <a:t>E </a:t>
              </a:r>
              <a:r>
                <a:rPr lang="ru-RU" altLang="ru-RU" dirty="0"/>
                <a:t> - точка пересечения </a:t>
              </a:r>
              <a:r>
                <a:rPr lang="en-US" altLang="ru-RU" i="1" dirty="0"/>
                <a:t>AC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 плоскости </a:t>
              </a:r>
              <a:r>
                <a:rPr lang="en-US" altLang="ru-RU" i="1" dirty="0"/>
                <a:t>BDA</a:t>
              </a:r>
              <a:r>
                <a:rPr lang="en-US" altLang="ru-RU" baseline="-25000" dirty="0"/>
                <a:t>1</a:t>
              </a:r>
              <a:r>
                <a:rPr lang="ru-RU" altLang="ru-RU" dirty="0"/>
                <a:t>. Длина отрезка </a:t>
              </a:r>
              <a:r>
                <a:rPr lang="en-US" altLang="ru-RU" i="1" dirty="0"/>
                <a:t>AE </a:t>
              </a:r>
              <a:r>
                <a:rPr lang="ru-RU" altLang="ru-RU" dirty="0"/>
                <a:t>будет искомым расстоянием.</a:t>
              </a:r>
              <a:r>
                <a:rPr lang="en-US" altLang="ru-RU" i="1" dirty="0"/>
                <a:t> </a:t>
              </a:r>
              <a:r>
                <a:rPr lang="ru-RU" altLang="ru-RU" dirty="0"/>
                <a:t>В прямоугольном треугольнике </a:t>
              </a:r>
              <a:r>
                <a:rPr lang="en-US" altLang="ru-RU" i="1" dirty="0"/>
                <a:t>AOA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</a:t>
              </a:r>
              <a:r>
                <a:rPr lang="ru-RU" altLang="ru-RU" dirty="0"/>
                <a:t>имеем</a:t>
              </a:r>
            </a:p>
            <a:p>
              <a:pPr>
                <a:spcBef>
                  <a:spcPct val="50000"/>
                </a:spcBef>
              </a:pPr>
              <a:r>
                <a:rPr lang="en-US" altLang="ru-RU" i="1" dirty="0"/>
                <a:t>AA</a:t>
              </a:r>
              <a:r>
                <a:rPr lang="en-US" altLang="ru-RU" baseline="-25000" dirty="0"/>
                <a:t>1</a:t>
              </a:r>
              <a:r>
                <a:rPr lang="en-US" altLang="ru-RU" dirty="0"/>
                <a:t> = 1; </a:t>
              </a:r>
              <a:r>
                <a:rPr lang="en-US" altLang="ru-RU" i="1" dirty="0"/>
                <a:t>AO =       </a:t>
              </a:r>
              <a:r>
                <a:rPr lang="en-US" altLang="ru-RU" dirty="0"/>
                <a:t>; </a:t>
              </a:r>
              <a:r>
                <a:rPr lang="en-US" altLang="ru-RU" i="1" dirty="0"/>
                <a:t>OA</a:t>
              </a:r>
              <a:r>
                <a:rPr lang="en-US" altLang="ru-RU" baseline="-25000" dirty="0"/>
                <a:t>1</a:t>
              </a:r>
              <a:r>
                <a:rPr lang="en-US" altLang="ru-RU" i="1" dirty="0"/>
                <a:t> =        </a:t>
              </a:r>
              <a:r>
                <a:rPr lang="en-US" altLang="ru-RU" dirty="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ru-RU" altLang="ru-RU" dirty="0"/>
                <a:t>Следовательно, </a:t>
              </a:r>
              <a:r>
                <a:rPr lang="en-US" altLang="ru-RU" i="1" dirty="0"/>
                <a:t>AE =  </a:t>
              </a:r>
            </a:p>
            <a:p>
              <a:pPr>
                <a:spcBef>
                  <a:spcPct val="50000"/>
                </a:spcBef>
              </a:pPr>
              <a:endParaRPr lang="ru-RU" alt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16" name="Object 8">
                  <a:extLst>
                    <a:ext uri="{FF2B5EF4-FFF2-40B4-BE49-F238E27FC236}">
                      <a16:creationId xmlns:a16="http://schemas.microsoft.com/office/drawing/2014/main" id="{9B7BD926-C408-49A9-B37B-83A6A2947BDD}"/>
                    </a:ext>
                  </a:extLst>
                </p:cNvPr>
                <p:cNvSpPr txBox="1"/>
                <p:nvPr/>
              </p:nvSpPr>
              <p:spPr bwMode="auto">
                <a:xfrm>
                  <a:off x="3936" y="2880"/>
                  <a:ext cx="298" cy="498"/>
                </a:xfrm>
                <a:prstGeom prst="rect">
                  <a:avLst/>
                </a:prstGeom>
                <a:noFill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43016" name="Object 8">
                  <a:extLst>
                    <a:ext uri="{FF2B5EF4-FFF2-40B4-BE49-F238E27FC236}">
                      <a16:creationId xmlns:a16="http://schemas.microsoft.com/office/drawing/2014/main" id="{9B7BD926-C408-49A9-B37B-83A6A2947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6" y="2880"/>
                  <a:ext cx="298" cy="4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17" name="Object 9">
                  <a:extLst>
                    <a:ext uri="{FF2B5EF4-FFF2-40B4-BE49-F238E27FC236}">
                      <a16:creationId xmlns:a16="http://schemas.microsoft.com/office/drawing/2014/main" id="{3B0CB226-62EC-4C03-A628-7A34F0CC4BB3}"/>
                    </a:ext>
                  </a:extLst>
                </p:cNvPr>
                <p:cNvSpPr txBox="1"/>
                <p:nvPr/>
              </p:nvSpPr>
              <p:spPr bwMode="auto">
                <a:xfrm>
                  <a:off x="4848" y="2880"/>
                  <a:ext cx="298" cy="498"/>
                </a:xfrm>
                <a:prstGeom prst="rect">
                  <a:avLst/>
                </a:prstGeom>
                <a:noFill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/>
                </a:p>
              </p:txBody>
            </p:sp>
          </mc:Choice>
          <mc:Fallback xmlns="">
            <p:sp>
              <p:nvSpPr>
                <p:cNvPr id="43017" name="Object 9">
                  <a:extLst>
                    <a:ext uri="{FF2B5EF4-FFF2-40B4-BE49-F238E27FC236}">
                      <a16:creationId xmlns:a16="http://schemas.microsoft.com/office/drawing/2014/main" id="{3B0CB226-62EC-4C03-A628-7A34F0CC4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8" y="2880"/>
                  <a:ext cx="298" cy="4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018" name="Object 10">
                  <a:extLst>
                    <a:ext uri="{FF2B5EF4-FFF2-40B4-BE49-F238E27FC236}">
                      <a16:creationId xmlns:a16="http://schemas.microsoft.com/office/drawing/2014/main" id="{8C1FC278-6AFB-4AC9-A7A0-3456079AFDB0}"/>
                    </a:ext>
                  </a:extLst>
                </p:cNvPr>
                <p:cNvSpPr txBox="1"/>
                <p:nvPr/>
              </p:nvSpPr>
              <p:spPr bwMode="auto">
                <a:xfrm>
                  <a:off x="4518" y="3214"/>
                  <a:ext cx="330" cy="506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3018" name="Object 10">
                  <a:extLst>
                    <a:ext uri="{FF2B5EF4-FFF2-40B4-BE49-F238E27FC236}">
                      <a16:creationId xmlns:a16="http://schemas.microsoft.com/office/drawing/2014/main" id="{8C1FC278-6AFB-4AC9-A7A0-3456079AFD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8" y="3214"/>
                  <a:ext cx="330" cy="5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023" name="Picture 15">
              <a:extLst>
                <a:ext uri="{FF2B5EF4-FFF2-40B4-BE49-F238E27FC236}">
                  <a16:creationId xmlns:a16="http://schemas.microsoft.com/office/drawing/2014/main" id="{D0F97FE3-8D80-449D-BB3C-15D62A6DA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52"/>
              <a:ext cx="2342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031">
            <a:extLst>
              <a:ext uri="{FF2B5EF4-FFF2-40B4-BE49-F238E27FC236}">
                <a16:creationId xmlns:a16="http://schemas.microsoft.com/office/drawing/2014/main" id="{08554DCE-A1F0-4678-8297-1FA527FE9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5334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200" dirty="0">
                <a:solidFill>
                  <a:srgbClr val="FF3300"/>
                </a:solidFill>
              </a:rPr>
              <a:t>5</a:t>
            </a:r>
            <a:endParaRPr lang="ru-RU" alt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1624</Words>
  <Application>Microsoft Office PowerPoint</Application>
  <PresentationFormat>Экран (4:3)</PresentationFormat>
  <Paragraphs>159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Times New Roman</vt:lpstr>
      <vt:lpstr>Оформление по умолчанию</vt:lpstr>
      <vt:lpstr>20г. РАССТОЯНИЕ ОТ ТОЧКИ ДО ПЛОСКОСТИ (Куб, пирамида)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 МЕЖДУ ПРЯМЫМИ В ПРОСТРАНСТВЕ</dc:title>
  <dc:creator>*</dc:creator>
  <cp:lastModifiedBy>Vladimir Smirnov</cp:lastModifiedBy>
  <cp:revision>40</cp:revision>
  <dcterms:created xsi:type="dcterms:W3CDTF">2007-10-22T16:06:58Z</dcterms:created>
  <dcterms:modified xsi:type="dcterms:W3CDTF">2022-05-12T13:00:16Z</dcterms:modified>
</cp:coreProperties>
</file>