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25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8" autoAdjust="0"/>
    <p:restoredTop sz="90929" autoAdjust="0"/>
  </p:normalViewPr>
  <p:slideViewPr>
    <p:cSldViewPr>
      <p:cViewPr varScale="1">
        <p:scale>
          <a:sx n="101" d="100"/>
          <a:sy n="101" d="100"/>
        </p:scale>
        <p:origin x="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D7933A7-1D42-4C86-A0CD-11A2BEA6A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778E90B-7AB4-4A0C-B2B8-41D1F25757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E9098A9-019F-4BF2-8A99-93980139A5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32EE778-DA17-4F19-94C1-B9BA7CEE27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B19F9695-76B9-4F4F-B466-98DC1D38ED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4619362F-1A72-4E1A-8CAA-29C7BBF0E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FDDE8C-B281-4DEC-B9C4-4C00C9023E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D81C57-AB8C-4F2A-A6D8-A3CF08C4D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2159C-A5CB-4E1F-9DAE-1A1980EA7A3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650" name="Rectangle 2050">
            <a:extLst>
              <a:ext uri="{FF2B5EF4-FFF2-40B4-BE49-F238E27FC236}">
                <a16:creationId xmlns:a16="http://schemas.microsoft.com/office/drawing/2014/main" id="{6CA31F8E-6E24-4715-BF4F-2FEA81FD5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051">
            <a:extLst>
              <a:ext uri="{FF2B5EF4-FFF2-40B4-BE49-F238E27FC236}">
                <a16:creationId xmlns:a16="http://schemas.microsoft.com/office/drawing/2014/main" id="{55D8411D-578B-4D0F-8E1E-6193079F3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5D69B8-41BC-4192-876E-C35273B98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320C0-0867-43A4-8530-D9218C17BC1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9991B8B-8D43-4FB7-ABDE-83CC856E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F50DF252-DDD1-406A-98B5-2B378A3BE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4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3A7B2-1EAE-4926-B484-081AC55B8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F48E6D-1BDF-4DF6-BA19-714CF6BA2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86D73-5214-416E-9B07-2B7F2F64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21278-C761-4976-B3D6-5727CECB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40B95-76E5-4AD0-8F7F-B997129D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424E-396A-4A9F-BDAC-D854EE9B9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71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E0FBF-FDDB-4F9A-A204-4187606B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CC1306-B49B-484A-B210-82D0EFE12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A20E2-325D-4327-800E-D77995E7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EFB03-60E3-4428-8433-2B002E6F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6BB03-2BE0-451E-A458-2DBBBA10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6C04D-448E-46B6-9C94-96E21EBCE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83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5B11D5-C88C-4266-874C-A0E3B50A6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F1C60F-28E9-410A-B6BD-7A9F0749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F68A8-81A9-4FA0-9B8D-9F334F3A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31634-1630-449D-9A8D-06D5DB08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5A62-FE0A-4A65-9B6E-A0182260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FAA8D-4494-481E-B8DD-C93C98481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8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43E88-4F07-4255-8318-3C629334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D846B-BD28-4CBC-B326-C3031529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5B0D4-D794-40B0-BB9E-DE1C0EE8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0B44E-4143-41F4-B885-E9A93785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BF51B-1741-44E4-B729-7FA98A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AD43E-92DD-4868-A3CB-3FD67F377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4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B0F3A-CD0E-4AC9-8C2C-1BE29B5A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D3F00A-C35B-4CB1-8E9B-C1912A164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E54A4-D2BD-44DB-A652-E2C669EE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4DCD2-2ED5-4D9A-BE19-015B4353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E9B9A-65EF-4B6D-BCEA-E2F25D7E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B597-4202-4801-9602-AAB88BC3C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95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7EE7D-CF79-43EC-919A-689304F8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8637D-F0D4-4073-9547-773183D0F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CDA47-D6FF-4E1E-B094-2E1417E5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EA987-0243-4001-91B6-3802A94F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2A0D33-46C1-471C-A07B-94AABBF9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9A867-D6B0-482B-9F03-839CAE45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4C94-5C0D-4AB4-B570-E73BA9C70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7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5F926-922F-42B9-A6C1-10F9329A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11C04-4B96-4895-8114-FD2073488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D4AEF-5516-47CC-8755-0C6EB541E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15F0FD-437C-418A-ACA3-653AD3439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EBACC-BB21-4A7B-80DC-764177024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D728F-603E-48F4-A638-EE0E9C23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552848-827F-46A2-8D1C-4E95EBD7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2DC446-64FC-47DC-9B1C-3B957115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867F-3110-4372-9638-92FB1952D9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06F27-C525-4089-B2EE-FC7A7A3C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CC7D3D-5298-4A74-BA86-FF28B83D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0CA843-F077-4666-8B32-D78D3F1D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1A70B-5A35-457E-B0D5-42B5C00E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61E3-D157-4663-BD25-CC05AB079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89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B5DF27-5B5B-48F1-9092-AAF3B3D4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31EE82-1ADE-42B2-B0E5-308E392D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BFD9D-A01C-47E4-89CC-6802C282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E1730-9449-413B-8EE2-E150CF5A2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2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6059E-167B-4321-8061-3E7363E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61CB4-207A-4148-A822-221A893F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6C093-EB4F-401F-A451-E294A358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63EB9F-D595-4B9F-B4E6-16772EEF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6C63E-B8CE-47A4-881B-224E4345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B5348-2D06-4D77-AEA4-8DAE0DB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04AE9-81CB-473D-A8A5-62E4215430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1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B95B8-4B49-40FB-AF46-7DBD97F1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26F12C-9D61-4117-9454-4DBC8667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D3B19-BF9A-4EA6-A444-61A6D6F0E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D110FE-C013-43AB-A4BE-3EB5354F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15C54-9CF6-4CB9-B1E0-2FD10EB4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0F467B-C972-465A-8C6D-7FC607F2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815B9-D205-4863-951A-EFA19F8BC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6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38B0A7-1BA0-4382-AD08-698EAE613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2C4ABC-EF4C-4244-BA26-2371789FE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CF9115-6452-4976-A644-52C8EFDA6C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41908B-A881-4C38-8372-DE18BDC05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73D1AE-25ED-4A1A-9359-E2CEDFC830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055501-46C3-44E3-B801-6CFCE3E0FC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FE9430-EA3D-47F5-AA9E-ADE0BC35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1620416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20в. </a:t>
            </a:r>
            <a:r>
              <a:rPr lang="ru-RU" altLang="ru-RU" sz="3600" dirty="0">
                <a:solidFill>
                  <a:srgbClr val="FF3300"/>
                </a:solidFill>
              </a:rPr>
              <a:t>РАССТОЯНИЕ ОТ ТОЧКИ ДО ПРЯМОЙ </a:t>
            </a:r>
            <a:br>
              <a:rPr lang="en-US" altLang="ru-RU" sz="3600" dirty="0">
                <a:solidFill>
                  <a:srgbClr val="FF3300"/>
                </a:solidFill>
              </a:rPr>
            </a:br>
            <a:r>
              <a:rPr lang="en-US" altLang="ru-RU" sz="3600" dirty="0">
                <a:solidFill>
                  <a:srgbClr val="FF3300"/>
                </a:solidFill>
              </a:rPr>
              <a:t>(</a:t>
            </a:r>
            <a:r>
              <a:rPr lang="ru-RU" altLang="ru-RU" sz="3600" dirty="0">
                <a:solidFill>
                  <a:srgbClr val="FF3300"/>
                </a:solidFill>
              </a:rPr>
              <a:t>Призма)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D95E0E7D-E00E-4E31-9F5A-8EE70A47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 </a:t>
            </a:r>
            <a:r>
              <a:rPr lang="en-US" altLang="ru-RU" i="1" dirty="0"/>
              <a:t>BC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07034D46-22BE-4574-9121-C8DC6C07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81" name="Group 13">
            <a:extLst>
              <a:ext uri="{FF2B5EF4-FFF2-40B4-BE49-F238E27FC236}">
                <a16:creationId xmlns:a16="http://schemas.microsoft.com/office/drawing/2014/main" id="{B04D914C-7469-4B32-8FC5-B7C745E2C15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8458200" cy="3386138"/>
            <a:chOff x="432" y="960"/>
            <a:chExt cx="5328" cy="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776" name="Text Box 8">
                  <a:extLst>
                    <a:ext uri="{FF2B5EF4-FFF2-40B4-BE49-F238E27FC236}">
                      <a16:creationId xmlns:a16="http://schemas.microsoft.com/office/drawing/2014/main" id="{1B7369E1-89BC-4A60-992F-F9680328A0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70" y="1008"/>
                  <a:ext cx="3290" cy="13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AD </a:t>
                  </a:r>
                  <a:r>
                    <a:rPr lang="ru-RU" altLang="ru-RU" dirty="0"/>
                    <a:t>равнобедренного треугольника </a:t>
                  </a:r>
                  <a:r>
                    <a:rPr lang="en-US" altLang="ru-RU" i="1" dirty="0"/>
                    <a:t>ABC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Имеем,</a:t>
                  </a:r>
                </a:p>
                <a:p>
                  <a:pPr>
                    <a:spcBef>
                      <a:spcPts val="0"/>
                    </a:spcBef>
                  </a:pPr>
                  <a:r>
                    <a:rPr lang="en-US" altLang="ru-RU" i="1" dirty="0"/>
                    <a:t>AB </a:t>
                  </a:r>
                  <a:r>
                    <a:rPr lang="en-US" altLang="ru-RU" dirty="0"/>
                    <a:t>= 1;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=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.</a:t>
                  </a:r>
                  <a:r>
                    <a:rPr lang="ru-RU" altLang="ru-RU" dirty="0"/>
                    <a:t> Следовательно, </a:t>
                  </a:r>
                  <a:r>
                    <a:rPr lang="en-US" altLang="ru-RU" i="1" dirty="0"/>
                    <a:t>AD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en-US" altLang="ru-RU" dirty="0"/>
                    <a:t>     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60776" name="Text Box 8">
                  <a:extLst>
                    <a:ext uri="{FF2B5EF4-FFF2-40B4-BE49-F238E27FC236}">
                      <a16:creationId xmlns:a16="http://schemas.microsoft.com/office/drawing/2014/main" id="{1B7369E1-89BC-4A60-992F-F9680328A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70" y="1008"/>
                  <a:ext cx="3290" cy="1382"/>
                </a:xfrm>
                <a:prstGeom prst="rect">
                  <a:avLst/>
                </a:prstGeom>
                <a:blipFill>
                  <a:blip r:embed="rId3"/>
                  <a:stretch>
                    <a:fillRect l="-1750" t="-2228" r="-1867" b="-16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0779" name="Picture 11">
              <a:extLst>
                <a:ext uri="{FF2B5EF4-FFF2-40B4-BE49-F238E27FC236}">
                  <a16:creationId xmlns:a16="http://schemas.microsoft.com/office/drawing/2014/main" id="{7FB218B7-C073-444B-B2AC-A0EABC11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6EAF7154-AD36-4CB9-AE84-EA56C7F1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9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10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>
            <a:extLst>
              <a:ext uri="{FF2B5EF4-FFF2-40B4-BE49-F238E27FC236}">
                <a16:creationId xmlns:a16="http://schemas.microsoft.com/office/drawing/2014/main" id="{4EE6774D-D409-47E6-88C2-71C1F002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 </a:t>
            </a:r>
            <a:r>
              <a:rPr lang="en-US" altLang="ru-RU" i="1" dirty="0"/>
              <a:t>B</a:t>
            </a:r>
            <a:r>
              <a:rPr lang="ru-RU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ru-RU" altLang="ru-RU" dirty="0"/>
              <a:t>где 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dirty="0"/>
              <a:t> – середина ребра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202764" name="Picture 12">
            <a:extLst>
              <a:ext uri="{FF2B5EF4-FFF2-40B4-BE49-F238E27FC236}">
                <a16:creationId xmlns:a16="http://schemas.microsoft.com/office/drawing/2014/main" id="{52E6D710-EBDE-4B6E-BB6A-ED0B5590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649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2771" name="Group 19">
            <a:extLst>
              <a:ext uri="{FF2B5EF4-FFF2-40B4-BE49-F238E27FC236}">
                <a16:creationId xmlns:a16="http://schemas.microsoft.com/office/drawing/2014/main" id="{1374DD89-2B7E-4075-9E16-A2E2A1C7824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8800"/>
            <a:ext cx="8305800" cy="2973388"/>
            <a:chOff x="528" y="1152"/>
            <a:chExt cx="5232" cy="1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759" name="Text Box 7">
                  <a:extLst>
                    <a:ext uri="{FF2B5EF4-FFF2-40B4-BE49-F238E27FC236}">
                      <a16:creationId xmlns:a16="http://schemas.microsoft.com/office/drawing/2014/main" id="{EA657933-2932-4B89-9B46-4FDA33E2B7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200"/>
                  <a:ext cx="3456" cy="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Так как прямая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перпендикулярна плоскости </a:t>
                  </a:r>
                  <a:r>
                    <a:rPr lang="en-US" altLang="ru-RU" i="1" dirty="0"/>
                    <a:t>ACC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то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треугольник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 – прямоугольный (угол </a:t>
                  </a:r>
                  <a:r>
                    <a:rPr lang="en-US" altLang="ru-RU" i="1" dirty="0"/>
                    <a:t>AD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прямой). Высота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совпадает с катетом </a:t>
                  </a:r>
                  <a:r>
                    <a:rPr lang="en-US" altLang="ru-RU" i="1" dirty="0"/>
                    <a:t>AD</a:t>
                  </a:r>
                  <a:r>
                    <a:rPr lang="en-US" altLang="ru-RU" baseline="-25000" dirty="0"/>
                    <a:t>1 </a:t>
                  </a:r>
                  <a:r>
                    <a:rPr lang="ru-RU" altLang="ru-RU" dirty="0"/>
                    <a:t>и равна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202759" name="Text Box 7">
                  <a:extLst>
                    <a:ext uri="{FF2B5EF4-FFF2-40B4-BE49-F238E27FC236}">
                      <a16:creationId xmlns:a16="http://schemas.microsoft.com/office/drawing/2014/main" id="{EA657933-2932-4B89-9B46-4FDA33E2B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1200"/>
                  <a:ext cx="3456" cy="1825"/>
                </a:xfrm>
                <a:prstGeom prst="rect">
                  <a:avLst/>
                </a:prstGeom>
                <a:blipFill>
                  <a:blip r:embed="rId3"/>
                  <a:stretch>
                    <a:fillRect l="-1667" t="-1684" r="-1667" b="-10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2768" name="Picture 16">
              <a:extLst>
                <a:ext uri="{FF2B5EF4-FFF2-40B4-BE49-F238E27FC236}">
                  <a16:creationId xmlns:a16="http://schemas.microsoft.com/office/drawing/2014/main" id="{DE3BC6CB-269B-4D60-9B79-55AAED94C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1669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880FA436-217D-453C-92FC-A9DE2BA76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10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9857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18A74022-9672-4974-B87C-9D549BB5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96089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sp>
        <p:nvSpPr>
          <p:cNvPr id="161795" name="Object 3">
            <a:extLst>
              <a:ext uri="{FF2B5EF4-FFF2-40B4-BE49-F238E27FC236}">
                <a16:creationId xmlns:a16="http://schemas.microsoft.com/office/drawing/2014/main" id="{5798098A-078E-4075-AB70-945509214D42}"/>
              </a:ext>
            </a:extLst>
          </p:cNvPr>
          <p:cNvSpPr txBox="1"/>
          <p:nvPr/>
        </p:nvSpPr>
        <p:spPr bwMode="auto"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40000" lnSpcReduction="20000"/>
          </a:bodyPr>
          <a:lstStyle/>
          <a:p>
            <a:endParaRPr lang="ru-RU"/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02E740A4-D413-4881-8D4D-287EC6B8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 </a:t>
            </a:r>
            <a:r>
              <a:rPr lang="en-US" altLang="ru-RU">
                <a:solidFill>
                  <a:srgbClr val="FF0000"/>
                </a:solidFill>
              </a:rPr>
              <a:t>1.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id="{968F27CD-3ED0-49F2-BF5A-7F0197D6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865313"/>
            <a:ext cx="407193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5CABBD-4D74-4CDE-89F1-A36AEE9B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047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4DBE35D7-A3BF-4342-B138-EAF38E349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40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961AC5C9-5333-4C62-8169-DF395D04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34811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9" name="Group 13">
            <a:extLst>
              <a:ext uri="{FF2B5EF4-FFF2-40B4-BE49-F238E27FC236}">
                <a16:creationId xmlns:a16="http://schemas.microsoft.com/office/drawing/2014/main" id="{4B403B68-53EA-4C59-9CB3-D5131C14A5D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55003"/>
            <a:ext cx="8305800" cy="4141788"/>
            <a:chOff x="288" y="816"/>
            <a:chExt cx="5232" cy="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823" name="Text Box 7">
                  <a:extLst>
                    <a:ext uri="{FF2B5EF4-FFF2-40B4-BE49-F238E27FC236}">
                      <a16:creationId xmlns:a16="http://schemas.microsoft.com/office/drawing/2014/main" id="{1C4FF9D3-43C6-4915-9B4A-A919B27E6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880"/>
                  <a:ext cx="5232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Искомым расстоянием является длина отрезка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2823" name="Text Box 7">
                  <a:extLst>
                    <a:ext uri="{FF2B5EF4-FFF2-40B4-BE49-F238E27FC236}">
                      <a16:creationId xmlns:a16="http://schemas.microsoft.com/office/drawing/2014/main" id="{1C4FF9D3-43C6-4915-9B4A-A919B27E6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2880"/>
                  <a:ext cx="5232" cy="545"/>
                </a:xfrm>
                <a:prstGeom prst="rect">
                  <a:avLst/>
                </a:prstGeom>
                <a:blipFill>
                  <a:blip r:embed="rId3"/>
                  <a:stretch>
                    <a:fillRect l="-1101" t="-5634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2826" name="Picture 10">
              <a:extLst>
                <a:ext uri="{FF2B5EF4-FFF2-40B4-BE49-F238E27FC236}">
                  <a16:creationId xmlns:a16="http://schemas.microsoft.com/office/drawing/2014/main" id="{D6F6EA4D-FA23-4C44-A748-C08731BFA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16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11F7168E-CF63-4038-BCE7-785F0F379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114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3197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F9CC605E-EAF2-448E-8965-03EC1C44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470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63843" name="Picture 3">
            <a:extLst>
              <a:ext uri="{FF2B5EF4-FFF2-40B4-BE49-F238E27FC236}">
                <a16:creationId xmlns:a16="http://schemas.microsoft.com/office/drawing/2014/main" id="{C9ECB69F-A0F9-4D50-8EB6-A7D22BE0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783C4FAA-FF5B-4A6A-864B-A779F96CA1F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5304"/>
            <a:ext cx="8610600" cy="4183063"/>
            <a:chOff x="192" y="912"/>
            <a:chExt cx="5424" cy="2635"/>
          </a:xfrm>
        </p:grpSpPr>
        <p:sp>
          <p:nvSpPr>
            <p:cNvPr id="163846" name="Text Box 6">
              <a:extLst>
                <a:ext uri="{FF2B5EF4-FFF2-40B4-BE49-F238E27FC236}">
                  <a16:creationId xmlns:a16="http://schemas.microsoft.com/office/drawing/2014/main" id="{5A067BF8-6D0E-447E-8A95-28FBB3B3C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24"/>
              <a:ext cx="54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AD.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2.</a:t>
              </a:r>
              <a:endParaRPr lang="ru-RU" altLang="ru-RU" i="1" dirty="0"/>
            </a:p>
          </p:txBody>
        </p:sp>
        <p:pic>
          <p:nvPicPr>
            <p:cNvPr id="163847" name="Picture 7">
              <a:extLst>
                <a:ext uri="{FF2B5EF4-FFF2-40B4-BE49-F238E27FC236}">
                  <a16:creationId xmlns:a16="http://schemas.microsoft.com/office/drawing/2014/main" id="{A305B64E-AFF4-4E0F-8F1A-E19B459DF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12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6B57F423-85E8-45FB-A8D3-C9086B93E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8783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A0D2CE40-C2DD-4CD5-889E-B4C0F30A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470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DE</a:t>
            </a:r>
            <a:r>
              <a:rPr lang="ru-RU" altLang="ru-RU" i="1" dirty="0"/>
              <a:t>.</a:t>
            </a:r>
          </a:p>
        </p:txBody>
      </p:sp>
      <p:pic>
        <p:nvPicPr>
          <p:cNvPr id="164867" name="Picture 3">
            <a:extLst>
              <a:ext uri="{FF2B5EF4-FFF2-40B4-BE49-F238E27FC236}">
                <a16:creationId xmlns:a16="http://schemas.microsoft.com/office/drawing/2014/main" id="{EACA7AAB-847B-4DA1-A26A-E1916D00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9103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875" name="Group 11">
            <a:extLst>
              <a:ext uri="{FF2B5EF4-FFF2-40B4-BE49-F238E27FC236}">
                <a16:creationId xmlns:a16="http://schemas.microsoft.com/office/drawing/2014/main" id="{4253A979-8A51-407E-AE93-BA867C9DECA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9104"/>
            <a:ext cx="6553200" cy="4294188"/>
            <a:chOff x="576" y="864"/>
            <a:chExt cx="4128" cy="2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870" name="Text Box 6">
                  <a:extLst>
                    <a:ext uri="{FF2B5EF4-FFF2-40B4-BE49-F238E27FC236}">
                      <a16:creationId xmlns:a16="http://schemas.microsoft.com/office/drawing/2014/main" id="{3B8DEF47-BD60-45E6-9D63-1CB724C1C0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3024"/>
                  <a:ext cx="4128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Искомым  расстоянием является длина отрезка </a:t>
                  </a:r>
                  <a:r>
                    <a:rPr lang="en-US" altLang="ru-RU" i="1" dirty="0"/>
                    <a:t>AE.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4870" name="Text Box 6">
                  <a:extLst>
                    <a:ext uri="{FF2B5EF4-FFF2-40B4-BE49-F238E27FC236}">
                      <a16:creationId xmlns:a16="http://schemas.microsoft.com/office/drawing/2014/main" id="{3B8DEF47-BD60-45E6-9D63-1CB724C1C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" y="3024"/>
                  <a:ext cx="4128" cy="545"/>
                </a:xfrm>
                <a:prstGeom prst="rect">
                  <a:avLst/>
                </a:prstGeom>
                <a:blipFill>
                  <a:blip r:embed="rId3"/>
                  <a:stretch>
                    <a:fillRect l="-1395" t="-5634" r="-2140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4873" name="Picture 9">
              <a:extLst>
                <a:ext uri="{FF2B5EF4-FFF2-40B4-BE49-F238E27FC236}">
                  <a16:creationId xmlns:a16="http://schemas.microsoft.com/office/drawing/2014/main" id="{331EAFE0-1C02-4CCB-B21F-D9A0953A4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D072BEB-EE26-40D2-91EB-CC4293DBA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1901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FA1435AD-6D56-4059-B892-303B70B5F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583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DC</a:t>
            </a:r>
            <a:r>
              <a:rPr lang="ru-RU" altLang="ru-RU" i="1" dirty="0"/>
              <a:t>.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22472E11-3599-4851-A38C-624882A9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1409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899" name="Group 11">
            <a:extLst>
              <a:ext uri="{FF2B5EF4-FFF2-40B4-BE49-F238E27FC236}">
                <a16:creationId xmlns:a16="http://schemas.microsoft.com/office/drawing/2014/main" id="{F4C423F6-046F-435E-AE3E-990089573A35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1651409"/>
            <a:ext cx="6553200" cy="4294188"/>
            <a:chOff x="576" y="864"/>
            <a:chExt cx="4128" cy="2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894" name="Text Box 6">
                  <a:extLst>
                    <a:ext uri="{FF2B5EF4-FFF2-40B4-BE49-F238E27FC236}">
                      <a16:creationId xmlns:a16="http://schemas.microsoft.com/office/drawing/2014/main" id="{A30DCB33-6004-4D1D-8DDD-75CC137ADB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3024"/>
                  <a:ext cx="4128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Искомым  расстоянием является длина отрезка </a:t>
                  </a:r>
                  <a:r>
                    <a:rPr lang="en-US" altLang="ru-RU" i="1" dirty="0"/>
                    <a:t>AC.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5894" name="Text Box 6">
                  <a:extLst>
                    <a:ext uri="{FF2B5EF4-FFF2-40B4-BE49-F238E27FC236}">
                      <a16:creationId xmlns:a16="http://schemas.microsoft.com/office/drawing/2014/main" id="{A30DCB33-6004-4D1D-8DDD-75CC137AD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" y="3024"/>
                  <a:ext cx="4128" cy="545"/>
                </a:xfrm>
                <a:prstGeom prst="rect">
                  <a:avLst/>
                </a:prstGeom>
                <a:blipFill>
                  <a:blip r:embed="rId3"/>
                  <a:stretch>
                    <a:fillRect l="-1488" t="-5634" r="-2140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5897" name="Picture 9">
              <a:extLst>
                <a:ext uri="{FF2B5EF4-FFF2-40B4-BE49-F238E27FC236}">
                  <a16:creationId xmlns:a16="http://schemas.microsoft.com/office/drawing/2014/main" id="{456E0E83-3DF3-42BD-86A0-6A26FEB89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1D794A3D-7EE4-45D8-BF54-FB3AA98D4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12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DFAF9DE4-DEF1-4502-82C8-E1FA4CD9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3679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BC</a:t>
            </a:r>
            <a:r>
              <a:rPr lang="ru-RU" altLang="ru-RU" i="1" dirty="0"/>
              <a:t>.</a:t>
            </a:r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D81E3998-0853-46D2-926B-DFC789B3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68" y="1415096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23" name="Group 11">
            <a:extLst>
              <a:ext uri="{FF2B5EF4-FFF2-40B4-BE49-F238E27FC236}">
                <a16:creationId xmlns:a16="http://schemas.microsoft.com/office/drawing/2014/main" id="{D6D1D900-2327-4F05-B107-152B055C4898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1395679"/>
            <a:ext cx="8686801" cy="5351463"/>
            <a:chOff x="156" y="720"/>
            <a:chExt cx="5472" cy="3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918" name="Text Box 6">
                  <a:extLst>
                    <a:ext uri="{FF2B5EF4-FFF2-40B4-BE49-F238E27FC236}">
                      <a16:creationId xmlns:a16="http://schemas.microsoft.com/office/drawing/2014/main" id="{32AEF69C-5FF3-4ED2-B4F7-780768DC06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6" y="2965"/>
                  <a:ext cx="5472" cy="11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Продолжим отрезки </a:t>
                  </a:r>
                  <a:r>
                    <a:rPr lang="en-US" altLang="ru-RU" i="1" dirty="0"/>
                    <a:t>CB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</a:t>
                  </a:r>
                  <a:r>
                    <a:rPr lang="ru-RU" altLang="ru-RU" i="1" dirty="0"/>
                    <a:t> </a:t>
                  </a:r>
                  <a:r>
                    <a:rPr lang="en-US" altLang="ru-RU" i="1" dirty="0"/>
                    <a:t>FA </a:t>
                  </a:r>
                  <a:r>
                    <a:rPr lang="ru-RU" altLang="ru-RU" dirty="0"/>
                    <a:t>до пересечения в точке </a:t>
                  </a:r>
                  <a:r>
                    <a:rPr lang="en-US" altLang="ru-RU" i="1" dirty="0"/>
                    <a:t>G</a:t>
                  </a:r>
                  <a:r>
                    <a:rPr lang="ru-RU" altLang="ru-RU" dirty="0"/>
                    <a:t>. Треугольник </a:t>
                  </a:r>
                  <a:r>
                    <a:rPr lang="en-US" altLang="ru-RU" i="1" dirty="0"/>
                    <a:t>ABG </a:t>
                  </a:r>
                  <a:r>
                    <a:rPr lang="ru-RU" altLang="ru-RU" dirty="0"/>
                    <a:t>равносторонний. Искомым  расстоянием является длина высоты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ABG.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6918" name="Text Box 6">
                  <a:extLst>
                    <a:ext uri="{FF2B5EF4-FFF2-40B4-BE49-F238E27FC236}">
                      <a16:creationId xmlns:a16="http://schemas.microsoft.com/office/drawing/2014/main" id="{32AEF69C-5FF3-4ED2-B4F7-780768DC0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" y="2965"/>
                  <a:ext cx="5472" cy="1126"/>
                </a:xfrm>
                <a:prstGeom prst="rect">
                  <a:avLst/>
                </a:prstGeom>
                <a:blipFill>
                  <a:blip r:embed="rId3"/>
                  <a:stretch>
                    <a:fillRect l="-1123" t="-2730" r="-1053" b="-2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6921" name="Picture 9">
              <a:extLst>
                <a:ext uri="{FF2B5EF4-FFF2-40B4-BE49-F238E27FC236}">
                  <a16:creationId xmlns:a16="http://schemas.microsoft.com/office/drawing/2014/main" id="{7098F697-AC87-4448-AE2D-546A78D83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20"/>
              <a:ext cx="2403" cy="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15E08BDC-BD5A-4FF2-8B13-C8AA6163A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16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5728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AD4453FF-FDD0-4FAE-8A1F-A7745B51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61127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BD</a:t>
            </a:r>
            <a:r>
              <a:rPr lang="ru-RU" altLang="ru-RU" i="1" dirty="0"/>
              <a:t>.</a:t>
            </a:r>
          </a:p>
        </p:txBody>
      </p:sp>
      <p:sp>
        <p:nvSpPr>
          <p:cNvPr id="167941" name="Text Box 5">
            <a:extLst>
              <a:ext uri="{FF2B5EF4-FFF2-40B4-BE49-F238E27FC236}">
                <a16:creationId xmlns:a16="http://schemas.microsoft.com/office/drawing/2014/main" id="{71535A5C-46F8-4256-9666-7700B2BC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3"/>
            <a:ext cx="6553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Решение: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Искомым  расстоянием является длина отрезка </a:t>
            </a:r>
            <a:r>
              <a:rPr lang="en-US" altLang="ru-RU" i="1" dirty="0"/>
              <a:t>AB.</a:t>
            </a:r>
            <a:r>
              <a:rPr lang="en-US" altLang="ru-RU" dirty="0"/>
              <a:t> </a:t>
            </a:r>
            <a:r>
              <a:rPr lang="ru-RU" altLang="ru-RU" dirty="0"/>
              <a:t>Она равна </a:t>
            </a:r>
            <a:r>
              <a:rPr lang="en-US" altLang="ru-RU" dirty="0"/>
              <a:t>1</a:t>
            </a:r>
            <a:r>
              <a:rPr lang="ru-RU" altLang="ru-RU" dirty="0"/>
              <a:t>.</a:t>
            </a:r>
            <a:endParaRPr lang="ru-RU" altLang="ru-RU" i="1" dirty="0"/>
          </a:p>
        </p:txBody>
      </p:sp>
      <p:pic>
        <p:nvPicPr>
          <p:cNvPr id="167942" name="Picture 6">
            <a:extLst>
              <a:ext uri="{FF2B5EF4-FFF2-40B4-BE49-F238E27FC236}">
                <a16:creationId xmlns:a16="http://schemas.microsoft.com/office/drawing/2014/main" id="{EF856895-77F4-4827-86AA-FF169039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9327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81E56F1-2313-484C-8C11-6DE33457B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17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69371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D607EE1E-EC15-4547-8D2C-3A4A3E61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130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BE</a:t>
            </a:r>
            <a:r>
              <a:rPr lang="ru-RU" altLang="ru-RU" i="1" dirty="0"/>
              <a:t>.</a:t>
            </a:r>
          </a:p>
        </p:txBody>
      </p:sp>
      <p:pic>
        <p:nvPicPr>
          <p:cNvPr id="168963" name="Picture 3">
            <a:extLst>
              <a:ext uri="{FF2B5EF4-FFF2-40B4-BE49-F238E27FC236}">
                <a16:creationId xmlns:a16="http://schemas.microsoft.com/office/drawing/2014/main" id="{E9667062-FE8B-4F18-AFCA-5360AF15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5291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971" name="Group 11">
            <a:extLst>
              <a:ext uri="{FF2B5EF4-FFF2-40B4-BE49-F238E27FC236}">
                <a16:creationId xmlns:a16="http://schemas.microsoft.com/office/drawing/2014/main" id="{793E566E-E6E3-4F24-88E6-1165B3814D0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63797"/>
            <a:ext cx="8534400" cy="4933950"/>
            <a:chOff x="192" y="940"/>
            <a:chExt cx="5376" cy="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966" name="Text Box 6">
                  <a:extLst>
                    <a:ext uri="{FF2B5EF4-FFF2-40B4-BE49-F238E27FC236}">
                      <a16:creationId xmlns:a16="http://schemas.microsoft.com/office/drawing/2014/main" id="{7711E731-F682-4D28-9966-EC85AC2509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3154"/>
                  <a:ext cx="5376" cy="8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i="1" dirty="0"/>
                    <a:t>– </a:t>
                  </a:r>
                  <a:r>
                    <a:rPr lang="ru-RU" altLang="ru-RU" dirty="0"/>
                    <a:t>центр нижнего основания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Треугольник </a:t>
                  </a:r>
                  <a:r>
                    <a:rPr lang="en-US" altLang="ru-RU" i="1" dirty="0"/>
                    <a:t>ABO </a:t>
                  </a:r>
                  <a:r>
                    <a:rPr lang="ru-RU" altLang="ru-RU" i="1" dirty="0"/>
                    <a:t>– </a:t>
                  </a:r>
                  <a:r>
                    <a:rPr lang="ru-RU" altLang="ru-RU" dirty="0"/>
                    <a:t>равносторонний. Искомое 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этого треугольника.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8966" name="Text Box 6">
                  <a:extLst>
                    <a:ext uri="{FF2B5EF4-FFF2-40B4-BE49-F238E27FC236}">
                      <a16:creationId xmlns:a16="http://schemas.microsoft.com/office/drawing/2014/main" id="{7711E731-F682-4D28-9966-EC85AC250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3154"/>
                  <a:ext cx="5376" cy="894"/>
                </a:xfrm>
                <a:prstGeom prst="rect">
                  <a:avLst/>
                </a:prstGeom>
                <a:blipFill>
                  <a:blip r:embed="rId3"/>
                  <a:stretch>
                    <a:fillRect l="-1071" t="-3448" r="-1071" b="-34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8969" name="Picture 9">
              <a:extLst>
                <a:ext uri="{FF2B5EF4-FFF2-40B4-BE49-F238E27FC236}">
                  <a16:creationId xmlns:a16="http://schemas.microsoft.com/office/drawing/2014/main" id="{A31C343C-224E-434E-915A-1BD95857A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40"/>
              <a:ext cx="2403" cy="2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A33B542-C888-4675-BDF4-39F22C25D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18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2873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>
            <a:extLst>
              <a:ext uri="{FF2B5EF4-FFF2-40B4-BE49-F238E27FC236}">
                <a16:creationId xmlns:a16="http://schemas.microsoft.com/office/drawing/2014/main" id="{AA188103-02B4-453B-996D-BADC9C44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10515A73-69E8-41BC-ACAF-981F338D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2B50627C-4B47-4332-8A4C-C8FA36AF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898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Rectangle 5">
            <a:extLst>
              <a:ext uri="{FF2B5EF4-FFF2-40B4-BE49-F238E27FC236}">
                <a16:creationId xmlns:a16="http://schemas.microsoft.com/office/drawing/2014/main" id="{CB220224-A15F-43BE-BE79-D9D3C6E49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649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>
            <a:extLst>
              <a:ext uri="{FF2B5EF4-FFF2-40B4-BE49-F238E27FC236}">
                <a16:creationId xmlns:a16="http://schemas.microsoft.com/office/drawing/2014/main" id="{1F8C064A-70C0-4AAE-9455-2B5A5DDE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1097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BF</a:t>
            </a:r>
            <a:r>
              <a:rPr lang="ru-RU" altLang="ru-RU" i="1" dirty="0"/>
              <a:t>.</a:t>
            </a:r>
          </a:p>
        </p:txBody>
      </p:sp>
      <p:pic>
        <p:nvPicPr>
          <p:cNvPr id="169987" name="Picture 3">
            <a:extLst>
              <a:ext uri="{FF2B5EF4-FFF2-40B4-BE49-F238E27FC236}">
                <a16:creationId xmlns:a16="http://schemas.microsoft.com/office/drawing/2014/main" id="{4BC35B8F-95D5-4E66-9C6B-8F2A4A03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30194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0E324581-D8C9-456D-B93E-A5358E11FB0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39863"/>
            <a:ext cx="8534400" cy="4637088"/>
            <a:chOff x="192" y="907"/>
            <a:chExt cx="5376" cy="2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990" name="Text Box 6">
                  <a:extLst>
                    <a:ext uri="{FF2B5EF4-FFF2-40B4-BE49-F238E27FC236}">
                      <a16:creationId xmlns:a16="http://schemas.microsoft.com/office/drawing/2014/main" id="{06BEA379-6994-46A2-A98A-469CEA00E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976"/>
                  <a:ext cx="5376" cy="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i="1" dirty="0"/>
                    <a:t>– </a:t>
                  </a:r>
                  <a:r>
                    <a:rPr lang="ru-RU" altLang="ru-RU" dirty="0"/>
                    <a:t>центр нижнего основания, </a:t>
                  </a:r>
                  <a:r>
                    <a:rPr lang="en-US" altLang="ru-RU" i="1" dirty="0"/>
                    <a:t>H</a:t>
                  </a:r>
                  <a:r>
                    <a:rPr lang="ru-RU" altLang="ru-RU" dirty="0"/>
                    <a:t> – точка пересечения </a:t>
                  </a:r>
                  <a:r>
                    <a:rPr lang="en-US" altLang="ru-RU" i="1" dirty="0"/>
                    <a:t>AO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BF</a:t>
                  </a:r>
                  <a:r>
                    <a:rPr lang="ru-RU" altLang="ru-RU" dirty="0"/>
                    <a:t>. Тогда </a:t>
                  </a:r>
                  <a:r>
                    <a:rPr lang="en-US" altLang="ru-RU" i="1" dirty="0"/>
                    <a:t>AH – </a:t>
                  </a:r>
                  <a:r>
                    <a:rPr lang="ru-RU" altLang="ru-RU" dirty="0"/>
                    <a:t>искомое расстояние.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69990" name="Text Box 6">
                  <a:extLst>
                    <a:ext uri="{FF2B5EF4-FFF2-40B4-BE49-F238E27FC236}">
                      <a16:creationId xmlns:a16="http://schemas.microsoft.com/office/drawing/2014/main" id="{06BEA379-6994-46A2-A98A-469CEA00E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976"/>
                  <a:ext cx="5376" cy="852"/>
                </a:xfrm>
                <a:prstGeom prst="rect">
                  <a:avLst/>
                </a:prstGeom>
                <a:blipFill>
                  <a:blip r:embed="rId3"/>
                  <a:stretch>
                    <a:fillRect l="-1071" t="-3604" r="-1071" b="-36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9993" name="Picture 9">
              <a:extLst>
                <a:ext uri="{FF2B5EF4-FFF2-40B4-BE49-F238E27FC236}">
                  <a16:creationId xmlns:a16="http://schemas.microsoft.com/office/drawing/2014/main" id="{7E7DEE49-DCC1-4A4C-919C-A093D0002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07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3AB0FD85-2EB7-4F76-8CF3-29AC30E6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19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39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3DFB0562-73A8-4D83-9827-E96490B1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865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CE</a:t>
            </a:r>
            <a:r>
              <a:rPr lang="ru-RU" altLang="ru-RU" i="1" dirty="0"/>
              <a:t>.</a:t>
            </a: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B314F54C-4868-47A3-92AF-D0D87583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88" y="1463675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9" name="Group 11">
            <a:extLst>
              <a:ext uri="{FF2B5EF4-FFF2-40B4-BE49-F238E27FC236}">
                <a16:creationId xmlns:a16="http://schemas.microsoft.com/office/drawing/2014/main" id="{9686E237-75A7-4889-AB31-665C077F394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76375"/>
            <a:ext cx="8534400" cy="4260850"/>
            <a:chOff x="192" y="930"/>
            <a:chExt cx="5376" cy="2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014" name="Text Box 6">
                  <a:extLst>
                    <a:ext uri="{FF2B5EF4-FFF2-40B4-BE49-F238E27FC236}">
                      <a16:creationId xmlns:a16="http://schemas.microsoft.com/office/drawing/2014/main" id="{64E7BFD0-4481-4F81-A87D-7472153AD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994"/>
                  <a:ext cx="5376" cy="6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Проведем диагональ </a:t>
                  </a:r>
                  <a:r>
                    <a:rPr lang="en-US" altLang="ru-RU" i="1" dirty="0"/>
                    <a:t>AD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G </a:t>
                  </a:r>
                  <a:r>
                    <a:rPr lang="ru-RU" altLang="ru-RU" i="1" dirty="0"/>
                    <a:t>– </a:t>
                  </a:r>
                  <a:r>
                    <a:rPr lang="ru-RU" altLang="ru-RU" dirty="0"/>
                    <a:t>её точку пересечения с </a:t>
                  </a:r>
                  <a:r>
                    <a:rPr lang="en-US" altLang="ru-RU" i="1" dirty="0"/>
                    <a:t>CE</a:t>
                  </a:r>
                  <a:r>
                    <a:rPr lang="en-US" altLang="ru-RU" dirty="0"/>
                    <a:t>.</a:t>
                  </a:r>
                  <a:r>
                    <a:rPr lang="en-US" altLang="ru-RU" i="1" dirty="0"/>
                    <a:t> AG – </a:t>
                  </a:r>
                  <a:r>
                    <a:rPr lang="ru-RU" altLang="ru-RU" dirty="0"/>
                    <a:t>искомое расстояние.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71014" name="Text Box 6">
                  <a:extLst>
                    <a:ext uri="{FF2B5EF4-FFF2-40B4-BE49-F238E27FC236}">
                      <a16:creationId xmlns:a16="http://schemas.microsoft.com/office/drawing/2014/main" id="{64E7BFD0-4481-4F81-A87D-7472153AD4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994"/>
                  <a:ext cx="5376" cy="620"/>
                </a:xfrm>
                <a:prstGeom prst="rect">
                  <a:avLst/>
                </a:prstGeom>
                <a:blipFill>
                  <a:blip r:embed="rId3"/>
                  <a:stretch>
                    <a:fillRect l="-1071" t="-4969" r="-1071" b="-5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1017" name="Picture 9">
              <a:extLst>
                <a:ext uri="{FF2B5EF4-FFF2-40B4-BE49-F238E27FC236}">
                  <a16:creationId xmlns:a16="http://schemas.microsoft.com/office/drawing/2014/main" id="{5A9499D9-003E-4085-9916-59EAEC0C7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30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A3003DA4-4A69-4CD4-8A00-F68651E88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20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1280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41B115C8-1178-4853-B4C7-7BF9F163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64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CF</a:t>
            </a:r>
            <a:r>
              <a:rPr lang="ru-RU" altLang="ru-RU" i="1" dirty="0"/>
              <a:t>.</a:t>
            </a:r>
          </a:p>
        </p:txBody>
      </p:sp>
      <p:pic>
        <p:nvPicPr>
          <p:cNvPr id="172035" name="Picture 3">
            <a:extLst>
              <a:ext uri="{FF2B5EF4-FFF2-40B4-BE49-F238E27FC236}">
                <a16:creationId xmlns:a16="http://schemas.microsoft.com/office/drawing/2014/main" id="{C0D7C220-EDD8-4A89-9690-B647456E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63675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3" name="Group 11">
            <a:extLst>
              <a:ext uri="{FF2B5EF4-FFF2-40B4-BE49-F238E27FC236}">
                <a16:creationId xmlns:a16="http://schemas.microsoft.com/office/drawing/2014/main" id="{3E1F089E-F207-41E6-BDC6-F081D1101D7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63675"/>
            <a:ext cx="8534400" cy="4527551"/>
            <a:chOff x="192" y="922"/>
            <a:chExt cx="5376" cy="2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038" name="Text Box 6">
                  <a:extLst>
                    <a:ext uri="{FF2B5EF4-FFF2-40B4-BE49-F238E27FC236}">
                      <a16:creationId xmlns:a16="http://schemas.microsoft.com/office/drawing/2014/main" id="{B519DE70-C925-41FC-91DD-0672CEE6BF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880"/>
                  <a:ext cx="5376" cy="8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Проведем отрезок </a:t>
                  </a:r>
                  <a:r>
                    <a:rPr lang="en-US" altLang="ru-RU" i="1" dirty="0"/>
                    <a:t>AE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G </a:t>
                  </a:r>
                  <a:r>
                    <a:rPr lang="ru-RU" altLang="ru-RU" i="1" dirty="0"/>
                    <a:t>– </a:t>
                  </a:r>
                  <a:r>
                    <a:rPr lang="ru-RU" altLang="ru-RU" dirty="0"/>
                    <a:t>его точку пересечения с </a:t>
                  </a:r>
                  <a:r>
                    <a:rPr lang="en-US" altLang="ru-RU" i="1" dirty="0"/>
                    <a:t>C</a:t>
                  </a:r>
                  <a:r>
                    <a:rPr lang="ru-RU" altLang="ru-RU" i="1" dirty="0"/>
                    <a:t>А</a:t>
                  </a:r>
                  <a:r>
                    <a:rPr lang="en-US" altLang="ru-RU" dirty="0"/>
                    <a:t>.</a:t>
                  </a:r>
                  <a:r>
                    <a:rPr lang="en-US" altLang="ru-RU" i="1" dirty="0"/>
                    <a:t> AG – </a:t>
                  </a:r>
                  <a:r>
                    <a:rPr lang="ru-RU" altLang="ru-RU" dirty="0"/>
                    <a:t>искомое расстояние.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i="1" dirty="0"/>
                </a:p>
              </p:txBody>
            </p:sp>
          </mc:Choice>
          <mc:Fallback xmlns="">
            <p:sp>
              <p:nvSpPr>
                <p:cNvPr id="172038" name="Text Box 6">
                  <a:extLst>
                    <a:ext uri="{FF2B5EF4-FFF2-40B4-BE49-F238E27FC236}">
                      <a16:creationId xmlns:a16="http://schemas.microsoft.com/office/drawing/2014/main" id="{B519DE70-C925-41FC-91DD-0672CEE6B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880"/>
                  <a:ext cx="5376" cy="894"/>
                </a:xfrm>
                <a:prstGeom prst="rect">
                  <a:avLst/>
                </a:prstGeom>
                <a:blipFill>
                  <a:blip r:embed="rId3"/>
                  <a:stretch>
                    <a:fillRect l="-1071" t="-3433" r="-10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2041" name="Picture 9">
              <a:extLst>
                <a:ext uri="{FF2B5EF4-FFF2-40B4-BE49-F238E27FC236}">
                  <a16:creationId xmlns:a16="http://schemas.microsoft.com/office/drawing/2014/main" id="{8F0DE2C0-C809-4AC0-9BF8-F25DE23DA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22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DF2CB268-D2F5-4DF8-8B0D-5FE659210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059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>
            <a:extLst>
              <a:ext uri="{FF2B5EF4-FFF2-40B4-BE49-F238E27FC236}">
                <a16:creationId xmlns:a16="http://schemas.microsoft.com/office/drawing/2014/main" id="{98A3DF71-4EBA-46BB-9E26-332A1AAF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0208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ECEDA7FA-AD8C-48BB-B60F-C27B0BB3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</a:t>
            </a:r>
            <a:r>
              <a:rPr lang="en-US" altLang="ru-RU">
                <a:solidFill>
                  <a:srgbClr val="FF0000"/>
                </a:solidFill>
              </a:rPr>
              <a:t> 1.</a:t>
            </a:r>
            <a:r>
              <a:rPr lang="ru-RU" altLang="ru-RU">
                <a:solidFill>
                  <a:srgbClr val="FF0000"/>
                </a:solidFill>
              </a:rPr>
              <a:t>  </a:t>
            </a:r>
            <a:endParaRPr lang="ru-RU" altLang="ru-RU" sz="2800" baseline="30000">
              <a:solidFill>
                <a:srgbClr val="FF0000"/>
              </a:solidFill>
            </a:endParaRP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FEF25B45-B63E-426D-A905-E8591D08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0808"/>
            <a:ext cx="407193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3CDD827-0F82-4A2D-834A-38896C06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0323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>
            <a:extLst>
              <a:ext uri="{FF2B5EF4-FFF2-40B4-BE49-F238E27FC236}">
                <a16:creationId xmlns:a16="http://schemas.microsoft.com/office/drawing/2014/main" id="{09E759F8-AD02-4628-AC35-E405B859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8589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i="1" dirty="0"/>
              <a:t>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0B4CEFA1-7708-4CFB-A311-5ACD1A93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675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1" name="Group 11">
            <a:extLst>
              <a:ext uri="{FF2B5EF4-FFF2-40B4-BE49-F238E27FC236}">
                <a16:creationId xmlns:a16="http://schemas.microsoft.com/office/drawing/2014/main" id="{BA2419C4-F390-436E-8F45-15DAA3D57F6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63675"/>
            <a:ext cx="8839200" cy="4343400"/>
            <a:chOff x="192" y="922"/>
            <a:chExt cx="5568" cy="2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087" name="Text Box 7">
                  <a:extLst>
                    <a:ext uri="{FF2B5EF4-FFF2-40B4-BE49-F238E27FC236}">
                      <a16:creationId xmlns:a16="http://schemas.microsoft.com/office/drawing/2014/main" id="{EB85797A-A209-49B1-8201-76AD4B23F3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880"/>
                  <a:ext cx="5568" cy="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 </a:t>
                  </a:r>
                  <a:r>
                    <a:rPr lang="ru-RU" altLang="ru-RU" dirty="0"/>
                    <a:t>Искомым  расстоянием является длина отрезка </a:t>
                  </a:r>
                  <a:r>
                    <a:rPr lang="en-US" altLang="ru-RU" i="1" dirty="0"/>
                    <a:t>AE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AE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AE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</a:t>
                  </a:r>
                  <a:r>
                    <a:rPr lang="ru-RU" altLang="ru-RU" dirty="0"/>
                    <a:t> </a:t>
                  </a:r>
                  <a:r>
                    <a:rPr lang="en-US" altLang="ru-RU" dirty="0"/>
                    <a:t>2.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74087" name="Text Box 7">
                  <a:extLst>
                    <a:ext uri="{FF2B5EF4-FFF2-40B4-BE49-F238E27FC236}">
                      <a16:creationId xmlns:a16="http://schemas.microsoft.com/office/drawing/2014/main" id="{EB85797A-A209-49B1-8201-76AD4B23F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880"/>
                  <a:ext cx="5568" cy="778"/>
                </a:xfrm>
                <a:prstGeom prst="rect">
                  <a:avLst/>
                </a:prstGeom>
                <a:blipFill>
                  <a:blip r:embed="rId3"/>
                  <a:stretch>
                    <a:fillRect l="-1034" t="-3941" r="-1034" b="-1034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4089" name="Picture 9">
              <a:extLst>
                <a:ext uri="{FF2B5EF4-FFF2-40B4-BE49-F238E27FC236}">
                  <a16:creationId xmlns:a16="http://schemas.microsoft.com/office/drawing/2014/main" id="{DE1BC8FA-87F7-4386-8716-4EAD8EA70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22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E0ECD019-CAB7-400F-AE1A-35A3B22F4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9264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E2FF61BF-E74D-4716-A26A-DE0B7711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" y="64654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9D116CA6-4A3F-42AB-9977-D11817CFB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57338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14" name="Group 10">
            <a:extLst>
              <a:ext uri="{FF2B5EF4-FFF2-40B4-BE49-F238E27FC236}">
                <a16:creationId xmlns:a16="http://schemas.microsoft.com/office/drawing/2014/main" id="{B5B5AC35-6E51-4028-865E-814B6A069F2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57338"/>
            <a:ext cx="8839200" cy="4249738"/>
            <a:chOff x="192" y="981"/>
            <a:chExt cx="5568" cy="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110" name="Text Box 6">
                  <a:extLst>
                    <a:ext uri="{FF2B5EF4-FFF2-40B4-BE49-F238E27FC236}">
                      <a16:creationId xmlns:a16="http://schemas.microsoft.com/office/drawing/2014/main" id="{B94E2DD0-0FC5-4CF8-B09F-2A12DA0B4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880"/>
                  <a:ext cx="5568" cy="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 </a:t>
                  </a:r>
                  <a:r>
                    <a:rPr lang="ru-RU" altLang="ru-RU" dirty="0"/>
                    <a:t>Искомым  расстоянием является длина отрезка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AC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</a:t>
                  </a:r>
                  <a:r>
                    <a:rPr lang="ru-RU" altLang="ru-RU" dirty="0"/>
                    <a:t> </a:t>
                  </a:r>
                  <a:r>
                    <a:rPr lang="en-US" altLang="ru-RU" dirty="0"/>
                    <a:t>2.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75110" name="Text Box 6">
                  <a:extLst>
                    <a:ext uri="{FF2B5EF4-FFF2-40B4-BE49-F238E27FC236}">
                      <a16:creationId xmlns:a16="http://schemas.microsoft.com/office/drawing/2014/main" id="{B94E2DD0-0FC5-4CF8-B09F-2A12DA0B4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880"/>
                  <a:ext cx="5568" cy="778"/>
                </a:xfrm>
                <a:prstGeom prst="rect">
                  <a:avLst/>
                </a:prstGeom>
                <a:blipFill>
                  <a:blip r:embed="rId3"/>
                  <a:stretch>
                    <a:fillRect l="-1034" t="-3941" r="-1034" b="-1034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5112" name="Picture 8">
              <a:extLst>
                <a:ext uri="{FF2B5EF4-FFF2-40B4-BE49-F238E27FC236}">
                  <a16:creationId xmlns:a16="http://schemas.microsoft.com/office/drawing/2014/main" id="{7BE82B46-27E2-46EB-BC79-E5E135622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981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CC504068-5060-4DD5-BA33-69613DA85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6856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08C5E234-68F1-4574-871C-8ADE6B12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995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76131" name="Picture 3">
            <a:extLst>
              <a:ext uri="{FF2B5EF4-FFF2-40B4-BE49-F238E27FC236}">
                <a16:creationId xmlns:a16="http://schemas.microsoft.com/office/drawing/2014/main" id="{C9F7DC87-1E59-4B42-B7C4-6A5A383A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16556"/>
            <a:ext cx="3649960" cy="302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40" name="Group 12">
            <a:extLst>
              <a:ext uri="{FF2B5EF4-FFF2-40B4-BE49-F238E27FC236}">
                <a16:creationId xmlns:a16="http://schemas.microsoft.com/office/drawing/2014/main" id="{1A4962E6-0E14-4BC4-80AF-652680D087A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03350"/>
            <a:ext cx="8839200" cy="5221288"/>
            <a:chOff x="192" y="884"/>
            <a:chExt cx="5568" cy="3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134" name="Text Box 6">
                  <a:extLst>
                    <a:ext uri="{FF2B5EF4-FFF2-40B4-BE49-F238E27FC236}">
                      <a16:creationId xmlns:a16="http://schemas.microsoft.com/office/drawing/2014/main" id="{5976F912-F32F-49BD-B67B-281919A883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814"/>
                  <a:ext cx="5568" cy="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 </a:t>
                  </a:r>
                  <a:r>
                    <a:rPr lang="ru-RU" altLang="ru-RU" dirty="0"/>
                    <a:t>Достроим призму, присоединив к ней правильную треугольную призму </a:t>
                  </a:r>
                  <a:r>
                    <a:rPr lang="en-US" altLang="ru-RU" i="1" dirty="0"/>
                    <a:t>ABGA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Искомым  расстоянием является длина отрезка </a:t>
                  </a:r>
                  <a:r>
                    <a:rPr lang="en-US" altLang="ru-RU" i="1" dirty="0"/>
                    <a:t>AH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где </a:t>
                  </a:r>
                  <a:r>
                    <a:rPr lang="en-US" altLang="ru-RU" i="1" dirty="0"/>
                    <a:t>H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середина ребра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AHH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HH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AH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AH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76134" name="Text Box 6">
                  <a:extLst>
                    <a:ext uri="{FF2B5EF4-FFF2-40B4-BE49-F238E27FC236}">
                      <a16:creationId xmlns:a16="http://schemas.microsoft.com/office/drawing/2014/main" id="{5976F912-F32F-49BD-B67B-281919A88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814"/>
                  <a:ext cx="5568" cy="1359"/>
                </a:xfrm>
                <a:prstGeom prst="rect">
                  <a:avLst/>
                </a:prstGeom>
                <a:blipFill>
                  <a:blip r:embed="rId3"/>
                  <a:stretch>
                    <a:fillRect l="-1034" t="-2260" r="-1034" b="-16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6138" name="Picture 10">
              <a:extLst>
                <a:ext uri="{FF2B5EF4-FFF2-40B4-BE49-F238E27FC236}">
                  <a16:creationId xmlns:a16="http://schemas.microsoft.com/office/drawing/2014/main" id="{C2D51CFE-0AFC-4643-ABDF-1621B8D3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84"/>
              <a:ext cx="2163" cy="1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5B0DE26F-FDB3-45CD-8DBB-05EBC3B2B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2939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FAFFF50E-B323-40A5-B681-8848F1CEC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5901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E</a:t>
            </a:r>
            <a:r>
              <a:rPr lang="en-US" altLang="ru-RU" baseline="-25000" dirty="0"/>
              <a:t>1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grpSp>
        <p:nvGrpSpPr>
          <p:cNvPr id="177155" name="Group 3">
            <a:extLst>
              <a:ext uri="{FF2B5EF4-FFF2-40B4-BE49-F238E27FC236}">
                <a16:creationId xmlns:a16="http://schemas.microsoft.com/office/drawing/2014/main" id="{A61EA879-67CE-4F51-91AA-D5174A9C9C24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4610100"/>
            <a:ext cx="8001000" cy="1250950"/>
            <a:chOff x="707" y="2904"/>
            <a:chExt cx="5040" cy="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156" name="Text Box 4">
                  <a:extLst>
                    <a:ext uri="{FF2B5EF4-FFF2-40B4-BE49-F238E27FC236}">
                      <a16:creationId xmlns:a16="http://schemas.microsoft.com/office/drawing/2014/main" id="{946B4F34-17D5-4289-A0D8-DD1A47E8C9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" y="3264"/>
                  <a:ext cx="1584" cy="4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altLang="ru-RU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solidFill>
                        <a:srgbClr val="FF0000"/>
                      </a:solidFill>
                    </a:rPr>
                    <a:t> </a:t>
                  </a:r>
                  <a:endParaRPr lang="ru-RU" altLang="ru-RU" sz="28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7156" name="Text Box 4">
                  <a:extLst>
                    <a:ext uri="{FF2B5EF4-FFF2-40B4-BE49-F238E27FC236}">
                      <a16:creationId xmlns:a16="http://schemas.microsoft.com/office/drawing/2014/main" id="{946B4F34-17D5-4289-A0D8-DD1A47E8C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" y="3264"/>
                  <a:ext cx="1584" cy="428"/>
                </a:xfrm>
                <a:prstGeom prst="rect">
                  <a:avLst/>
                </a:prstGeom>
                <a:blipFill>
                  <a:blip r:embed="rId2"/>
                  <a:stretch>
                    <a:fillRect l="-3883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157" name="Text Box 5">
              <a:extLst>
                <a:ext uri="{FF2B5EF4-FFF2-40B4-BE49-F238E27FC236}">
                  <a16:creationId xmlns:a16="http://schemas.microsoft.com/office/drawing/2014/main" id="{78C7C399-6D55-41A4-A268-A9BA5D8B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904"/>
              <a:ext cx="5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</a:t>
              </a:r>
              <a:r>
                <a:rPr lang="en-US" altLang="ru-RU" dirty="0">
                  <a:solidFill>
                    <a:srgbClr val="FF0000"/>
                  </a:solidFill>
                </a:rPr>
                <a:t> </a:t>
              </a:r>
              <a:r>
                <a:rPr lang="ru-RU" altLang="ru-RU" dirty="0"/>
                <a:t>аналогично решению предыдущей задачи.</a:t>
              </a:r>
            </a:p>
          </p:txBody>
        </p:sp>
      </p:grpSp>
      <p:pic>
        <p:nvPicPr>
          <p:cNvPr id="177159" name="Picture 7">
            <a:extLst>
              <a:ext uri="{FF2B5EF4-FFF2-40B4-BE49-F238E27FC236}">
                <a16:creationId xmlns:a16="http://schemas.microsoft.com/office/drawing/2014/main" id="{6819C0EB-FE20-42CE-A53E-DAE132BC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4101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E75A950-E818-4FF3-A160-3E3756C0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26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4623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>
            <a:extLst>
              <a:ext uri="{FF2B5EF4-FFF2-40B4-BE49-F238E27FC236}">
                <a16:creationId xmlns:a16="http://schemas.microsoft.com/office/drawing/2014/main" id="{09CCF754-508F-425A-A69D-B41BE6BF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7787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80" name="Text Box 4">
                <a:extLst>
                  <a:ext uri="{FF2B5EF4-FFF2-40B4-BE49-F238E27FC236}">
                    <a16:creationId xmlns:a16="http://schemas.microsoft.com/office/drawing/2014/main" id="{3B38030E-94DD-4079-ADEB-D2E275014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850" y="5073650"/>
                <a:ext cx="5943600" cy="69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0000"/>
                    </a:solidFill>
                  </a:rPr>
                  <a:t> </a:t>
                </a:r>
                <a:endParaRPr lang="ru-RU" altLang="ru-RU" sz="28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180" name="Text Box 4">
                <a:extLst>
                  <a:ext uri="{FF2B5EF4-FFF2-40B4-BE49-F238E27FC236}">
                    <a16:creationId xmlns:a16="http://schemas.microsoft.com/office/drawing/2014/main" id="{3B38030E-94DD-4079-ADEB-D2E275014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850" y="5073650"/>
                <a:ext cx="5943600" cy="696913"/>
              </a:xfrm>
              <a:prstGeom prst="rect">
                <a:avLst/>
              </a:prstGeom>
              <a:blipFill>
                <a:blip r:embed="rId2"/>
                <a:stretch>
                  <a:fillRect l="-1538"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182" name="Picture 6">
            <a:extLst>
              <a:ext uri="{FF2B5EF4-FFF2-40B4-BE49-F238E27FC236}">
                <a16:creationId xmlns:a16="http://schemas.microsoft.com/office/drawing/2014/main" id="{1061ABF6-6320-48AF-A6CB-353F4CAE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92275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D9D285D7-F53E-4444-BC5D-5B91B5DC2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27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786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3619BB75-20F4-41CB-A443-91DE256F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620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grpSp>
        <p:nvGrpSpPr>
          <p:cNvPr id="179203" name="Group 3">
            <a:extLst>
              <a:ext uri="{FF2B5EF4-FFF2-40B4-BE49-F238E27FC236}">
                <a16:creationId xmlns:a16="http://schemas.microsoft.com/office/drawing/2014/main" id="{DF9029FA-08FB-4CAC-AACA-DEF4CDFF65B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0"/>
            <a:ext cx="8534400" cy="1371600"/>
            <a:chOff x="192" y="2880"/>
            <a:chExt cx="5376" cy="864"/>
          </a:xfrm>
        </p:grpSpPr>
        <p:sp>
          <p:nvSpPr>
            <p:cNvPr id="179204" name="Text Box 4">
              <a:extLst>
                <a:ext uri="{FF2B5EF4-FFF2-40B4-BE49-F238E27FC236}">
                  <a16:creationId xmlns:a16="http://schemas.microsoft.com/office/drawing/2014/main" id="{BBAFF4C1-ADAA-4F72-A067-B7C3A1755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1.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9205" name="Text Box 5">
              <a:extLst>
                <a:ext uri="{FF2B5EF4-FFF2-40B4-BE49-F238E27FC236}">
                  <a16:creationId xmlns:a16="http://schemas.microsoft.com/office/drawing/2014/main" id="{8ED1015F-8805-41E0-BF31-62F6E2483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расстоянием является длина отрезка </a:t>
              </a:r>
              <a:r>
                <a:rPr lang="en-US" altLang="ru-RU" i="1" dirty="0"/>
                <a:t>AB</a:t>
              </a:r>
              <a:r>
                <a:rPr lang="en-US" altLang="ru-RU" dirty="0"/>
                <a:t>. </a:t>
              </a:r>
              <a:r>
                <a:rPr lang="ru-RU" altLang="ru-RU" dirty="0"/>
                <a:t>Она равна 1.</a:t>
              </a:r>
              <a:endParaRPr lang="ru-RU" altLang="ru-RU" i="1" dirty="0"/>
            </a:p>
          </p:txBody>
        </p:sp>
      </p:grp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53A94CB4-8AE5-4D11-952B-14651CAA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4404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E322806-046E-4119-BC4C-68FE6C4B9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28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2166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169D4113-B10A-4100-8AE0-E69BB1FE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73946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97F5515C-7B55-474F-85E1-B079CDF8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89A12350-1377-4DFF-8981-C10EBD71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8A4A1CC-CC5C-4D0C-8CEA-88C23E9F8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8223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>
            <a:extLst>
              <a:ext uri="{FF2B5EF4-FFF2-40B4-BE49-F238E27FC236}">
                <a16:creationId xmlns:a16="http://schemas.microsoft.com/office/drawing/2014/main" id="{9EEBFCFB-75FF-461F-8EBD-9EA50999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77128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id="{B025F848-784A-4247-AABA-3C4A5E3D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42" name="Group 18">
            <a:extLst>
              <a:ext uri="{FF2B5EF4-FFF2-40B4-BE49-F238E27FC236}">
                <a16:creationId xmlns:a16="http://schemas.microsoft.com/office/drawing/2014/main" id="{6FE8CECE-46E4-45DC-9FEE-6D548DB2A230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524000"/>
            <a:ext cx="8877300" cy="4999038"/>
            <a:chOff x="168" y="960"/>
            <a:chExt cx="5592" cy="3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231" name="Text Box 7">
                  <a:extLst>
                    <a:ext uri="{FF2B5EF4-FFF2-40B4-BE49-F238E27FC236}">
                      <a16:creationId xmlns:a16="http://schemas.microsoft.com/office/drawing/2014/main" id="{E459C3DA-BA7C-4A35-8B78-F3026B75DC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976"/>
                  <a:ext cx="5568" cy="11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прямоугольного треугольника </a:t>
                  </a:r>
                  <a:r>
                    <a:rPr lang="en-US" altLang="ru-RU" i="1" dirty="0"/>
                    <a:t>ABE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AB = </a:t>
                  </a:r>
                  <a:r>
                    <a:rPr lang="en-US" altLang="ru-RU" dirty="0"/>
                    <a:t>1, </a:t>
                  </a:r>
                  <a:r>
                    <a:rPr lang="en-US" altLang="ru-RU" i="1" dirty="0"/>
                    <a:t>AE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2, 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ru-RU" i="1" dirty="0"/>
                    <a:t>      </a:t>
                  </a:r>
                </a:p>
              </p:txBody>
            </p:sp>
          </mc:Choice>
          <mc:Fallback xmlns="">
            <p:sp>
              <p:nvSpPr>
                <p:cNvPr id="180231" name="Text Box 7">
                  <a:extLst>
                    <a:ext uri="{FF2B5EF4-FFF2-40B4-BE49-F238E27FC236}">
                      <a16:creationId xmlns:a16="http://schemas.microsoft.com/office/drawing/2014/main" id="{E459C3DA-BA7C-4A35-8B78-F3026B75D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976"/>
                  <a:ext cx="5568" cy="1129"/>
                </a:xfrm>
                <a:prstGeom prst="rect">
                  <a:avLst/>
                </a:prstGeom>
                <a:blipFill>
                  <a:blip r:embed="rId3"/>
                  <a:stretch>
                    <a:fillRect l="-1034" t="-2721" r="-10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0232" name="Picture 8">
              <a:extLst>
                <a:ext uri="{FF2B5EF4-FFF2-40B4-BE49-F238E27FC236}">
                  <a16:creationId xmlns:a16="http://schemas.microsoft.com/office/drawing/2014/main" id="{1C99B42B-D0B2-402F-9843-D1E6D04E3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60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239" name="Text Box 15">
                  <a:extLst>
                    <a:ext uri="{FF2B5EF4-FFF2-40B4-BE49-F238E27FC236}">
                      <a16:creationId xmlns:a16="http://schemas.microsoft.com/office/drawing/2014/main" id="{9DA82E40-7FEC-4780-AF9B-7CDD8AF3BA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" y="3678"/>
                  <a:ext cx="5424" cy="4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/>
                    <a:t>Из подобия треугольников </a:t>
                  </a:r>
                  <a:r>
                    <a:rPr lang="en-US" altLang="ru-RU" i="1" dirty="0"/>
                    <a:t>ABE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BHA </a:t>
                  </a:r>
                  <a:r>
                    <a:rPr lang="ru-RU" altLang="ru-RU" dirty="0"/>
                    <a:t>находим </a:t>
                  </a:r>
                  <a:r>
                    <a:rPr lang="en-US" altLang="ru-RU" i="1" dirty="0"/>
                    <a:t>AH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80239" name="Text Box 15">
                  <a:extLst>
                    <a:ext uri="{FF2B5EF4-FFF2-40B4-BE49-F238E27FC236}">
                      <a16:creationId xmlns:a16="http://schemas.microsoft.com/office/drawing/2014/main" id="{9DA82E40-7FEC-4780-AF9B-7CDD8AF3B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" y="3678"/>
                  <a:ext cx="5424" cy="431"/>
                </a:xfrm>
                <a:prstGeom prst="rect">
                  <a:avLst/>
                </a:prstGeom>
                <a:blipFill>
                  <a:blip r:embed="rId5"/>
                  <a:stretch>
                    <a:fillRect l="-1133" b="-803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5C822F3F-297C-4319-975A-B1B589186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29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202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B7CF3A4E-B619-4F18-8214-CB60FEA0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106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1251" name="Picture 3">
            <a:extLst>
              <a:ext uri="{FF2B5EF4-FFF2-40B4-BE49-F238E27FC236}">
                <a16:creationId xmlns:a16="http://schemas.microsoft.com/office/drawing/2014/main" id="{227B54CD-59CF-40FD-815A-EDE9830D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2313"/>
            <a:ext cx="3433763" cy="280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267" name="Group 19">
            <a:extLst>
              <a:ext uri="{FF2B5EF4-FFF2-40B4-BE49-F238E27FC236}">
                <a16:creationId xmlns:a16="http://schemas.microsoft.com/office/drawing/2014/main" id="{B0637F6A-8341-4164-AF42-F821FE9329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70000"/>
            <a:ext cx="8915400" cy="5311776"/>
            <a:chOff x="144" y="800"/>
            <a:chExt cx="5616" cy="3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256" name="Text Box 8">
                  <a:extLst>
                    <a:ext uri="{FF2B5EF4-FFF2-40B4-BE49-F238E27FC236}">
                      <a16:creationId xmlns:a16="http://schemas.microsoft.com/office/drawing/2014/main" id="{8327C933-8D90-43BF-B7FA-221C0325A3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3115"/>
                  <a:ext cx="5568" cy="10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Обозначим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 угол </a:t>
                  </a:r>
                  <a:r>
                    <a:rPr lang="en-US" altLang="ru-RU" i="1" dirty="0"/>
                    <a:t>ABF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</a:t>
                  </a:r>
                  <a:r>
                    <a:rPr lang="ru-RU" altLang="ru-RU" dirty="0"/>
                    <a:t> По теореме косинусов, примененной к треугольнику </a:t>
                  </a:r>
                  <a:r>
                    <a:rPr lang="en-US" altLang="ru-RU" i="1" dirty="0"/>
                    <a:t>ABF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имеем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dirty="0"/>
                    <a:t>                  значит</a:t>
                  </a:r>
                  <a:r>
                    <a:rPr lang="en-US" altLang="ru-RU" dirty="0"/>
                    <a:t>,</a:t>
                  </a:r>
                  <a:r>
                    <a:rPr lang="ru-RU" altLang="ru-RU" dirty="0"/>
                    <a:t>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</a:p>
              </p:txBody>
            </p:sp>
          </mc:Choice>
          <mc:Fallback xmlns="">
            <p:sp>
              <p:nvSpPr>
                <p:cNvPr id="181256" name="Text Box 8">
                  <a:extLst>
                    <a:ext uri="{FF2B5EF4-FFF2-40B4-BE49-F238E27FC236}">
                      <a16:creationId xmlns:a16="http://schemas.microsoft.com/office/drawing/2014/main" id="{8327C933-8D90-43BF-B7FA-221C0325A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" y="3115"/>
                  <a:ext cx="5568" cy="1031"/>
                </a:xfrm>
                <a:prstGeom prst="rect">
                  <a:avLst/>
                </a:prstGeom>
                <a:blipFill>
                  <a:blip r:embed="rId3"/>
                  <a:stretch>
                    <a:fillRect l="-1103" t="-2974" r="-1034" b="-26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262" name="Text Box 14">
                  <a:extLst>
                    <a:ext uri="{FF2B5EF4-FFF2-40B4-BE49-F238E27FC236}">
                      <a16:creationId xmlns:a16="http://schemas.microsoft.com/office/drawing/2014/main" id="{B3CD9468-AE22-41F1-AF19-D91E113A3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572"/>
                  <a:ext cx="5568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ABF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AB = </a:t>
                  </a:r>
                  <a:r>
                    <a:rPr lang="en-US" altLang="ru-RU" dirty="0"/>
                    <a:t>1, </a:t>
                  </a:r>
                  <a:r>
                    <a:rPr lang="en-US" altLang="ru-RU" i="1" dirty="0"/>
                    <a:t>AF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2.</a:t>
                  </a:r>
                  <a:r>
                    <a:rPr lang="en-US" altLang="ru-RU" i="1" dirty="0"/>
                    <a:t>      </a:t>
                  </a:r>
                </a:p>
              </p:txBody>
            </p:sp>
          </mc:Choice>
          <mc:Fallback xmlns="">
            <p:sp>
              <p:nvSpPr>
                <p:cNvPr id="181262" name="Text Box 14">
                  <a:extLst>
                    <a:ext uri="{FF2B5EF4-FFF2-40B4-BE49-F238E27FC236}">
                      <a16:creationId xmlns:a16="http://schemas.microsoft.com/office/drawing/2014/main" id="{B3CD9468-AE22-41F1-AF19-D91E113A3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572"/>
                  <a:ext cx="5568" cy="546"/>
                </a:xfrm>
                <a:prstGeom prst="rect">
                  <a:avLst/>
                </a:prstGeom>
                <a:blipFill>
                  <a:blip r:embed="rId4"/>
                  <a:stretch>
                    <a:fillRect l="-1034" t="-5634" r="-1034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1264" name="Picture 16">
              <a:extLst>
                <a:ext uri="{FF2B5EF4-FFF2-40B4-BE49-F238E27FC236}">
                  <a16:creationId xmlns:a16="http://schemas.microsoft.com/office/drawing/2014/main" id="{849347F5-DBA9-4463-AD95-E11A2BB98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00"/>
              <a:ext cx="2163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5A4E4EAC-A76A-425E-9400-AFBB303D9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79938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30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1156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7A3A514D-2E07-4FA0-8060-8456229C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877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BC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2283" name="Picture 11">
            <a:extLst>
              <a:ext uri="{FF2B5EF4-FFF2-40B4-BE49-F238E27FC236}">
                <a16:creationId xmlns:a16="http://schemas.microsoft.com/office/drawing/2014/main" id="{FE86DA97-5D63-4F60-9217-BA840C267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516914"/>
            <a:ext cx="3357736" cy="27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91" name="Group 19">
            <a:extLst>
              <a:ext uri="{FF2B5EF4-FFF2-40B4-BE49-F238E27FC236}">
                <a16:creationId xmlns:a16="http://schemas.microsoft.com/office/drawing/2014/main" id="{3DA20902-E2A1-41FB-9D73-F843A5F0545D}"/>
              </a:ext>
            </a:extLst>
          </p:cNvPr>
          <p:cNvGrpSpPr>
            <a:grpSpLocks/>
          </p:cNvGrpSpPr>
          <p:nvPr/>
        </p:nvGrpSpPr>
        <p:grpSpPr bwMode="auto">
          <a:xfrm>
            <a:off x="0" y="1525588"/>
            <a:ext cx="9144000" cy="5332413"/>
            <a:chOff x="0" y="961"/>
            <a:chExt cx="5760" cy="3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285" name="Text Box 13">
                  <a:extLst>
                    <a:ext uri="{FF2B5EF4-FFF2-40B4-BE49-F238E27FC236}">
                      <a16:creationId xmlns:a16="http://schemas.microsoft.com/office/drawing/2014/main" id="{EC05FA2A-DDC8-413A-8625-18E7B53606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800"/>
                  <a:ext cx="5760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AB = </a:t>
                  </a:r>
                  <a:r>
                    <a:rPr lang="en-US" altLang="ru-RU" dirty="0"/>
                    <a:t>1,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2.</a:t>
                  </a:r>
                  <a:r>
                    <a:rPr lang="en-US" altLang="ru-RU" i="1" dirty="0"/>
                    <a:t>      </a:t>
                  </a:r>
                </a:p>
              </p:txBody>
            </p:sp>
          </mc:Choice>
          <mc:Fallback xmlns="">
            <p:sp>
              <p:nvSpPr>
                <p:cNvPr id="182285" name="Text Box 13">
                  <a:extLst>
                    <a:ext uri="{FF2B5EF4-FFF2-40B4-BE49-F238E27FC236}">
                      <a16:creationId xmlns:a16="http://schemas.microsoft.com/office/drawing/2014/main" id="{EC05FA2A-DDC8-413A-8625-18E7B536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800"/>
                  <a:ext cx="5760" cy="546"/>
                </a:xfrm>
                <a:prstGeom prst="rect">
                  <a:avLst/>
                </a:prstGeom>
                <a:blipFill>
                  <a:blip r:embed="rId3"/>
                  <a:stretch>
                    <a:fillRect l="-1000" t="-5634" r="-1467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2287" name="Picture 15">
              <a:extLst>
                <a:ext uri="{FF2B5EF4-FFF2-40B4-BE49-F238E27FC236}">
                  <a16:creationId xmlns:a16="http://schemas.microsoft.com/office/drawing/2014/main" id="{2F9930BA-1F71-48FE-B600-5B99D885E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1"/>
              <a:ext cx="2297" cy="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279" name="Text Box 7">
                  <a:extLst>
                    <a:ext uri="{FF2B5EF4-FFF2-40B4-BE49-F238E27FC236}">
                      <a16:creationId xmlns:a16="http://schemas.microsoft.com/office/drawing/2014/main" id="{F1B93C51-18A0-479F-A56A-A19A28C278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286"/>
                  <a:ext cx="5712" cy="1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Обозначим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угол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dirty="0"/>
                    <a:t>.</a:t>
                  </a:r>
                  <a:r>
                    <a:rPr lang="ru-RU" altLang="ru-RU" dirty="0"/>
                    <a:t> По теореме косинусов, примененной к треугольнику </a:t>
                  </a:r>
                  <a:r>
                    <a:rPr lang="en-US" altLang="ru-RU" i="1" dirty="0"/>
                    <a:t>ABC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имеем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ru-RU" altLang="ru-RU" dirty="0"/>
                    <a:t>                   и, значит</a:t>
                  </a:r>
                  <a:r>
                    <a:rPr lang="en-US" altLang="ru-RU" dirty="0"/>
                    <a:t>,</a:t>
                  </a:r>
                  <a:r>
                    <a:rPr lang="ru-RU" altLang="ru-RU" dirty="0"/>
                    <a:t>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82279" name="Text Box 7">
                  <a:extLst>
                    <a:ext uri="{FF2B5EF4-FFF2-40B4-BE49-F238E27FC236}">
                      <a16:creationId xmlns:a16="http://schemas.microsoft.com/office/drawing/2014/main" id="{F1B93C51-18A0-479F-A56A-A19A28C27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286"/>
                  <a:ext cx="5712" cy="1034"/>
                </a:xfrm>
                <a:prstGeom prst="rect">
                  <a:avLst/>
                </a:prstGeom>
                <a:blipFill>
                  <a:blip r:embed="rId5"/>
                  <a:stretch>
                    <a:fillRect l="-1008" t="-2974" r="-941" b="-26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EE684CE4-28C9-4726-8EA9-833003F6E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896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CDB4084A-6E95-4653-B795-415053F2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950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ECB3EEE1-FDD8-4EBC-A57A-2F842E7B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09" name="Group 13">
            <a:extLst>
              <a:ext uri="{FF2B5EF4-FFF2-40B4-BE49-F238E27FC236}">
                <a16:creationId xmlns:a16="http://schemas.microsoft.com/office/drawing/2014/main" id="{A71ACE84-D2A1-47AA-B3B4-E631447CB20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20000" cy="4870450"/>
            <a:chOff x="480" y="960"/>
            <a:chExt cx="4800" cy="3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304" name="Text Box 8">
                  <a:extLst>
                    <a:ext uri="{FF2B5EF4-FFF2-40B4-BE49-F238E27FC236}">
                      <a16:creationId xmlns:a16="http://schemas.microsoft.com/office/drawing/2014/main" id="{F6E56C21-F4DD-46F6-9B41-C568421E27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006"/>
                  <a:ext cx="4800" cy="10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длине отрезка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</a:t>
                  </a:r>
                  <a:endParaRPr lang="ru-RU" altLang="ru-RU" dirty="0"/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ru-RU" dirty="0"/>
                    <a:t>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endParaRPr lang="ru-RU" altLang="ru-RU" dirty="0"/>
                </a:p>
              </p:txBody>
            </p:sp>
          </mc:Choice>
          <mc:Fallback xmlns="">
            <p:sp>
              <p:nvSpPr>
                <p:cNvPr id="183304" name="Text Box 8">
                  <a:extLst>
                    <a:ext uri="{FF2B5EF4-FFF2-40B4-BE49-F238E27FC236}">
                      <a16:creationId xmlns:a16="http://schemas.microsoft.com/office/drawing/2014/main" id="{F6E56C21-F4DD-46F6-9B41-C568421E2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" y="3006"/>
                  <a:ext cx="4800" cy="1022"/>
                </a:xfrm>
                <a:prstGeom prst="rect">
                  <a:avLst/>
                </a:prstGeom>
                <a:blipFill>
                  <a:blip r:embed="rId3"/>
                  <a:stretch>
                    <a:fillRect l="-1200" t="-30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3305" name="Picture 9">
              <a:extLst>
                <a:ext uri="{FF2B5EF4-FFF2-40B4-BE49-F238E27FC236}">
                  <a16:creationId xmlns:a16="http://schemas.microsoft.com/office/drawing/2014/main" id="{365F8354-4D0E-48D9-83FF-9EB483A76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CA97B347-E1A3-47E5-B7F2-64E12F75E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5779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>
            <a:extLst>
              <a:ext uri="{FF2B5EF4-FFF2-40B4-BE49-F238E27FC236}">
                <a16:creationId xmlns:a16="http://schemas.microsoft.com/office/drawing/2014/main" id="{0330CC47-5272-44A6-A9FB-16F04E97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126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B0290854-CDFE-48A9-9D75-4564A1D4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7193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34" name="Group 14">
            <a:extLst>
              <a:ext uri="{FF2B5EF4-FFF2-40B4-BE49-F238E27FC236}">
                <a16:creationId xmlns:a16="http://schemas.microsoft.com/office/drawing/2014/main" id="{3D40A610-039F-4219-91C5-0C7C955F7D9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8382000" cy="4729163"/>
            <a:chOff x="240" y="1008"/>
            <a:chExt cx="5280" cy="2979"/>
          </a:xfrm>
        </p:grpSpPr>
        <p:pic>
          <p:nvPicPr>
            <p:cNvPr id="184326" name="Picture 6">
              <a:extLst>
                <a:ext uri="{FF2B5EF4-FFF2-40B4-BE49-F238E27FC236}">
                  <a16:creationId xmlns:a16="http://schemas.microsoft.com/office/drawing/2014/main" id="{CADA0574-FA9A-4315-A68A-1057E1E4C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08"/>
              <a:ext cx="2565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327" name="Text Box 7">
                  <a:extLst>
                    <a:ext uri="{FF2B5EF4-FFF2-40B4-BE49-F238E27FC236}">
                      <a16:creationId xmlns:a16="http://schemas.microsoft.com/office/drawing/2014/main" id="{B70CFFAF-4D46-42AE-B9BD-D7C5622E90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3072"/>
                  <a:ext cx="5280" cy="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ACE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AC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i="1" dirty="0"/>
                    <a:t>, CE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 </a:t>
                  </a:r>
                  <a:r>
                    <a:rPr lang="en-US" altLang="ru-RU" dirty="0"/>
                    <a:t>=</a:t>
                  </a:r>
                  <a:r>
                    <a:rPr lang="en-US" altLang="ru-RU" i="1" dirty="0"/>
                    <a:t> </a:t>
                  </a:r>
                  <a:r>
                    <a:rPr lang="en-US" altLang="ru-RU" dirty="0"/>
                    <a:t>2</a:t>
                  </a:r>
                  <a:r>
                    <a:rPr lang="ru-RU" altLang="ru-RU" dirty="0"/>
                    <a:t>,</a:t>
                  </a:r>
                  <a:r>
                    <a:rPr lang="en-US" altLang="ru-RU" i="1" dirty="0"/>
                    <a:t> AH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ru-RU" altLang="ru-RU" i="1" dirty="0"/>
                    <a:t>.</a:t>
                  </a:r>
                  <a:endParaRPr lang="en-US" altLang="ru-RU" i="1" dirty="0"/>
                </a:p>
              </p:txBody>
            </p:sp>
          </mc:Choice>
          <mc:Fallback xmlns="">
            <p:sp>
              <p:nvSpPr>
                <p:cNvPr id="184327" name="Text Box 7">
                  <a:extLst>
                    <a:ext uri="{FF2B5EF4-FFF2-40B4-BE49-F238E27FC236}">
                      <a16:creationId xmlns:a16="http://schemas.microsoft.com/office/drawing/2014/main" id="{B70CFFAF-4D46-42AE-B9BD-D7C5622E9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3072"/>
                  <a:ext cx="5280" cy="915"/>
                </a:xfrm>
                <a:prstGeom prst="rect">
                  <a:avLst/>
                </a:prstGeom>
                <a:blipFill>
                  <a:blip r:embed="rId4"/>
                  <a:stretch>
                    <a:fillRect l="-1164" t="-3361" r="-1091" b="-33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0FC85CD6-3501-4B78-A501-13A902D57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0940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>
                <a16:creationId xmlns:a16="http://schemas.microsoft.com/office/drawing/2014/main" id="{6F406B25-6DD5-436B-8B2C-26933850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5102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5347" name="Picture 3">
            <a:extLst>
              <a:ext uri="{FF2B5EF4-FFF2-40B4-BE49-F238E27FC236}">
                <a16:creationId xmlns:a16="http://schemas.microsoft.com/office/drawing/2014/main" id="{D0C69D29-1814-44E9-8276-E07BB754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364" name="Group 20">
            <a:extLst>
              <a:ext uri="{FF2B5EF4-FFF2-40B4-BE49-F238E27FC236}">
                <a16:creationId xmlns:a16="http://schemas.microsoft.com/office/drawing/2014/main" id="{48CFC719-6B9F-4E01-AB47-D487F3FF75E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71600"/>
            <a:ext cx="8763000" cy="4797425"/>
            <a:chOff x="96" y="864"/>
            <a:chExt cx="5520" cy="3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351" name="Text Box 7">
                  <a:extLst>
                    <a:ext uri="{FF2B5EF4-FFF2-40B4-BE49-F238E27FC236}">
                      <a16:creationId xmlns:a16="http://schemas.microsoft.com/office/drawing/2014/main" id="{81E2AF01-6B2B-49EB-AF8F-1A6F87C895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456"/>
                  <a:ext cx="5520" cy="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/>
                    <a:t>Из подобия треугольников </a:t>
                  </a:r>
                  <a:r>
                    <a:rPr lang="en-US" altLang="ru-RU" i="1" dirty="0"/>
                    <a:t>ACF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HAF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находим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85351" name="Text Box 7">
                  <a:extLst>
                    <a:ext uri="{FF2B5EF4-FFF2-40B4-BE49-F238E27FC236}">
                      <a16:creationId xmlns:a16="http://schemas.microsoft.com/office/drawing/2014/main" id="{81E2AF01-6B2B-49EB-AF8F-1A6F87C89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456"/>
                  <a:ext cx="5520" cy="430"/>
                </a:xfrm>
                <a:prstGeom prst="rect">
                  <a:avLst/>
                </a:prstGeom>
                <a:blipFill>
                  <a:blip r:embed="rId3"/>
                  <a:stretch>
                    <a:fillRect l="-1043" b="-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5358" name="Picture 14">
              <a:extLst>
                <a:ext uri="{FF2B5EF4-FFF2-40B4-BE49-F238E27FC236}">
                  <a16:creationId xmlns:a16="http://schemas.microsoft.com/office/drawing/2014/main" id="{10E5155F-2BD4-4E5F-A301-72C4A5CAE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64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359" name="Text Box 15">
                  <a:extLst>
                    <a:ext uri="{FF2B5EF4-FFF2-40B4-BE49-F238E27FC236}">
                      <a16:creationId xmlns:a16="http://schemas.microsoft.com/office/drawing/2014/main" id="{40860ED1-0B87-489B-B21C-DDA70D42B9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2765"/>
                  <a:ext cx="5472" cy="8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	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прямоугольного треугольника </a:t>
                  </a:r>
                  <a:r>
                    <a:rPr lang="en-US" altLang="ru-RU" i="1" dirty="0"/>
                    <a:t>ACF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AC =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,</a:t>
                  </a:r>
                  <a:r>
                    <a:rPr lang="en-US" altLang="ru-RU" i="1" dirty="0"/>
                    <a:t> AF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CF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</a:p>
              </p:txBody>
            </p:sp>
          </mc:Choice>
          <mc:Fallback xmlns="">
            <p:sp>
              <p:nvSpPr>
                <p:cNvPr id="185359" name="Text Box 15">
                  <a:extLst>
                    <a:ext uri="{FF2B5EF4-FFF2-40B4-BE49-F238E27FC236}">
                      <a16:creationId xmlns:a16="http://schemas.microsoft.com/office/drawing/2014/main" id="{40860ED1-0B87-489B-B21C-DDA70D42B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2765"/>
                  <a:ext cx="5472" cy="802"/>
                </a:xfrm>
                <a:prstGeom prst="rect">
                  <a:avLst/>
                </a:prstGeom>
                <a:blipFill>
                  <a:blip r:embed="rId5"/>
                  <a:stretch>
                    <a:fillRect l="-1053" t="-3828" r="-1053" b="-100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62EEBD70-4B5A-4FD3-B240-1058E37AD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072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EFC9CF4B-4D93-443C-9C9C-89F5B4A4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8752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ABCDEFA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E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рёбра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CB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86371" name="Picture 3">
            <a:extLst>
              <a:ext uri="{FF2B5EF4-FFF2-40B4-BE49-F238E27FC236}">
                <a16:creationId xmlns:a16="http://schemas.microsoft.com/office/drawing/2014/main" id="{201979F9-7760-4621-B966-06950CFE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7018"/>
            <a:ext cx="3517900" cy="29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6378" name="Text Box 10">
                <a:extLst>
                  <a:ext uri="{FF2B5EF4-FFF2-40B4-BE49-F238E27FC236}">
                    <a16:creationId xmlns:a16="http://schemas.microsoft.com/office/drawing/2014/main" id="{E8561CAD-5ACB-4EF3-8F6F-BFFDD39383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2708920"/>
                <a:ext cx="5334000" cy="2230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Высота </a:t>
                </a:r>
                <a:r>
                  <a:rPr lang="en-US" altLang="ru-RU" i="1" dirty="0"/>
                  <a:t>BG </a:t>
                </a:r>
                <a:r>
                  <a:rPr lang="ru-RU" altLang="ru-RU" dirty="0"/>
                  <a:t>этого треугольника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/>
                  <a:t>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С другой стороны, эта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86378" name="Text Box 10">
                <a:extLst>
                  <a:ext uri="{FF2B5EF4-FFF2-40B4-BE49-F238E27FC236}">
                    <a16:creationId xmlns:a16="http://schemas.microsoft.com/office/drawing/2014/main" id="{E8561CAD-5ACB-4EF3-8F6F-BFFDD3938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2708920"/>
                <a:ext cx="5334000" cy="2230098"/>
              </a:xfrm>
              <a:prstGeom prst="rect">
                <a:avLst/>
              </a:prstGeom>
              <a:blipFill>
                <a:blip r:embed="rId3"/>
                <a:stretch>
                  <a:fillRect l="-1714" t="-2186" r="-1714" b="-1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385" name="Text Box 17">
                <a:extLst>
                  <a:ext uri="{FF2B5EF4-FFF2-40B4-BE49-F238E27FC236}">
                    <a16:creationId xmlns:a16="http://schemas.microsoft.com/office/drawing/2014/main" id="{2200BC88-BE8B-4FB7-8758-92F6B4C29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75" y="5004446"/>
                <a:ext cx="6927850" cy="679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/>
                  <a:t>Приравнивая площади, получим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186385" name="Text Box 17">
                <a:extLst>
                  <a:ext uri="{FF2B5EF4-FFF2-40B4-BE49-F238E27FC236}">
                    <a16:creationId xmlns:a16="http://schemas.microsoft.com/office/drawing/2014/main" id="{2200BC88-BE8B-4FB7-8758-92F6B4C2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5004446"/>
                <a:ext cx="6927850" cy="679673"/>
              </a:xfrm>
              <a:prstGeom prst="rect">
                <a:avLst/>
              </a:prstGeom>
              <a:blipFill>
                <a:blip r:embed="rId4"/>
                <a:stretch>
                  <a:fillRect l="-1408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6391" name="Group 23">
            <a:extLst>
              <a:ext uri="{FF2B5EF4-FFF2-40B4-BE49-F238E27FC236}">
                <a16:creationId xmlns:a16="http://schemas.microsoft.com/office/drawing/2014/main" id="{0EE1EF41-A448-4248-8DF9-83CA2B267A36}"/>
              </a:ext>
            </a:extLst>
          </p:cNvPr>
          <p:cNvGrpSpPr>
            <a:grpSpLocks/>
          </p:cNvGrpSpPr>
          <p:nvPr/>
        </p:nvGrpSpPr>
        <p:grpSpPr bwMode="auto">
          <a:xfrm>
            <a:off x="0" y="1493837"/>
            <a:ext cx="9144000" cy="2936875"/>
            <a:chOff x="0" y="789"/>
            <a:chExt cx="5760" cy="1850"/>
          </a:xfrm>
        </p:grpSpPr>
        <p:pic>
          <p:nvPicPr>
            <p:cNvPr id="186376" name="Picture 8">
              <a:extLst>
                <a:ext uri="{FF2B5EF4-FFF2-40B4-BE49-F238E27FC236}">
                  <a16:creationId xmlns:a16="http://schemas.microsoft.com/office/drawing/2014/main" id="{EDECB4BD-2DC8-479E-9239-A86738849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9"/>
              <a:ext cx="2216" cy="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374" name="Text Box 6">
                  <a:extLst>
                    <a:ext uri="{FF2B5EF4-FFF2-40B4-BE49-F238E27FC236}">
                      <a16:creationId xmlns:a16="http://schemas.microsoft.com/office/drawing/2014/main" id="{CFCBDF15-6506-4EB4-8DD7-17AFBE5BC5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789"/>
                  <a:ext cx="3360" cy="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0000"/>
                      </a:solidFill>
                    </a:rPr>
                    <a:t>Решение: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ACA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AC =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,</a:t>
                  </a:r>
                  <a:r>
                    <a:rPr lang="en-US" altLang="ru-RU" i="1" dirty="0"/>
                    <a:t> 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CB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</a:p>
              </p:txBody>
            </p:sp>
          </mc:Choice>
          <mc:Fallback xmlns="">
            <p:sp>
              <p:nvSpPr>
                <p:cNvPr id="186374" name="Text Box 6">
                  <a:extLst>
                    <a:ext uri="{FF2B5EF4-FFF2-40B4-BE49-F238E27FC236}">
                      <a16:creationId xmlns:a16="http://schemas.microsoft.com/office/drawing/2014/main" id="{CFCBDF15-6506-4EB4-8DD7-17AFBE5BC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0" y="789"/>
                  <a:ext cx="3360" cy="789"/>
                </a:xfrm>
                <a:prstGeom prst="rect">
                  <a:avLst/>
                </a:prstGeom>
                <a:blipFill>
                  <a:blip r:embed="rId6"/>
                  <a:stretch>
                    <a:fillRect l="-1714" t="-3883" r="-1714" b="-87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326E3D3E-CC6F-4087-A5E5-5BC179E5C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7824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4731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A2E4BB78-213C-4262-B104-E8A6ECA1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83812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E05FD38C-A3AD-4293-B17F-2ECD7451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43278DA4-1C68-48D6-AC39-103F2738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78217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3F6CE0F7-07F8-45AD-BCE7-64A3D518F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2719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8F9193C6-0707-4A5D-B3FD-6B1083FB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1915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99785862-A6AF-41F8-905F-B429591B9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101D88D4-DAFA-4FEC-AA69-5DA31483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0975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405A76C-87BB-48B9-906B-08DD27275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949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8903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03AB85FF-DCC4-4B7B-8422-A0B9A080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41802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прямой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2" name="Text Box 4">
                <a:extLst>
                  <a:ext uri="{FF2B5EF4-FFF2-40B4-BE49-F238E27FC236}">
                    <a16:creationId xmlns:a16="http://schemas.microsoft.com/office/drawing/2014/main" id="{E470BAB3-E40B-40B8-BCC2-B80E35293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0480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5652" name="Text Box 4">
                <a:extLst>
                  <a:ext uri="{FF2B5EF4-FFF2-40B4-BE49-F238E27FC236}">
                    <a16:creationId xmlns:a16="http://schemas.microsoft.com/office/drawing/2014/main" id="{E470BAB3-E40B-40B8-BCC2-B80E3529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048000" cy="679866"/>
              </a:xfrm>
              <a:prstGeom prst="rect">
                <a:avLst/>
              </a:prstGeom>
              <a:blipFill>
                <a:blip r:embed="rId3"/>
                <a:stretch>
                  <a:fillRect l="-320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654" name="Picture 6">
            <a:extLst>
              <a:ext uri="{FF2B5EF4-FFF2-40B4-BE49-F238E27FC236}">
                <a16:creationId xmlns:a16="http://schemas.microsoft.com/office/drawing/2014/main" id="{3B36B8DF-EE79-475C-872D-4138EF44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B1BBB0CF-E49A-4925-BD19-AE59D0EF0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9306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>
            <a:extLst>
              <a:ext uri="{FF2B5EF4-FFF2-40B4-BE49-F238E27FC236}">
                <a16:creationId xmlns:a16="http://schemas.microsoft.com/office/drawing/2014/main" id="{93067306-2AE3-4201-97B1-698BD678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700" name="Text Box 4">
                <a:extLst>
                  <a:ext uri="{FF2B5EF4-FFF2-40B4-BE49-F238E27FC236}">
                    <a16:creationId xmlns:a16="http://schemas.microsoft.com/office/drawing/2014/main" id="{52CE4957-55FD-468F-8211-99770623F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048000" cy="69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7700" name="Text Box 4">
                <a:extLst>
                  <a:ext uri="{FF2B5EF4-FFF2-40B4-BE49-F238E27FC236}">
                    <a16:creationId xmlns:a16="http://schemas.microsoft.com/office/drawing/2014/main" id="{52CE4957-55FD-468F-8211-99770623F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048000" cy="696913"/>
              </a:xfrm>
              <a:prstGeom prst="rect">
                <a:avLst/>
              </a:prstGeom>
              <a:blipFill>
                <a:blip r:embed="rId2"/>
                <a:stretch>
                  <a:fillRect l="-3200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702" name="Picture 6">
            <a:extLst>
              <a:ext uri="{FF2B5EF4-FFF2-40B4-BE49-F238E27FC236}">
                <a16:creationId xmlns:a16="http://schemas.microsoft.com/office/drawing/2014/main" id="{54BA53B6-63B8-46E0-9D9B-D4B13D66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8F53FCE-4C52-4396-9FEF-4DBE3F726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6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6011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62713485-EED5-4117-B91F-621A4668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239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CA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4" name="Text Box 4">
                <a:extLst>
                  <a:ext uri="{FF2B5EF4-FFF2-40B4-BE49-F238E27FC236}">
                    <a16:creationId xmlns:a16="http://schemas.microsoft.com/office/drawing/2014/main" id="{179BFD10-DC34-49CE-8204-9B071EB5E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3048000" cy="69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8724" name="Text Box 4">
                <a:extLst>
                  <a:ext uri="{FF2B5EF4-FFF2-40B4-BE49-F238E27FC236}">
                    <a16:creationId xmlns:a16="http://schemas.microsoft.com/office/drawing/2014/main" id="{179BFD10-DC34-49CE-8204-9B071EB5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3048000" cy="696913"/>
              </a:xfrm>
              <a:prstGeom prst="rect">
                <a:avLst/>
              </a:prstGeom>
              <a:blipFill>
                <a:blip r:embed="rId2"/>
                <a:stretch>
                  <a:fillRect l="-3200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6" name="Picture 6">
            <a:extLst>
              <a:ext uri="{FF2B5EF4-FFF2-40B4-BE49-F238E27FC236}">
                <a16:creationId xmlns:a16="http://schemas.microsoft.com/office/drawing/2014/main" id="{933AD29A-B6A1-4506-ACFE-6FD687C6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383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2B70B39-01B5-4574-978A-D6D0F5692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600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7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0353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41B8C692-25B4-4D94-A156-1231AD09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603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рёбра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159747" name="Picture 3">
            <a:extLst>
              <a:ext uri="{FF2B5EF4-FFF2-40B4-BE49-F238E27FC236}">
                <a16:creationId xmlns:a16="http://schemas.microsoft.com/office/drawing/2014/main" id="{620ADCA6-C8A3-431D-BF75-9CA1AA6E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7" name="Group 13">
            <a:extLst>
              <a:ext uri="{FF2B5EF4-FFF2-40B4-BE49-F238E27FC236}">
                <a16:creationId xmlns:a16="http://schemas.microsoft.com/office/drawing/2014/main" id="{D66E33AC-EBC8-4A27-B4A4-6DB38E6F4A2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71600"/>
            <a:ext cx="8382000" cy="3386138"/>
            <a:chOff x="480" y="864"/>
            <a:chExt cx="5280" cy="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752" name="Text Box 8">
                  <a:extLst>
                    <a:ext uri="{FF2B5EF4-FFF2-40B4-BE49-F238E27FC236}">
                      <a16:creationId xmlns:a16="http://schemas.microsoft.com/office/drawing/2014/main" id="{C98C6E71-047E-41D1-87C3-725CADE367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7" y="1200"/>
                  <a:ext cx="3243" cy="1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AD </a:t>
                  </a:r>
                  <a:r>
                    <a:rPr lang="ru-RU" altLang="ru-RU" dirty="0"/>
                    <a:t>равнобедренного треугольника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Имеем,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en-US" altLang="ru-RU" dirty="0"/>
                    <a:t>= 1;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=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.</a:t>
                  </a:r>
                  <a:r>
                    <a:rPr lang="ru-RU" altLang="ru-RU" dirty="0"/>
                    <a:t> Следовательно, </a:t>
                  </a:r>
                  <a:r>
                    <a:rPr lang="en-US" altLang="ru-RU" i="1" dirty="0"/>
                    <a:t>AD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    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59752" name="Text Box 8">
                  <a:extLst>
                    <a:ext uri="{FF2B5EF4-FFF2-40B4-BE49-F238E27FC236}">
                      <a16:creationId xmlns:a16="http://schemas.microsoft.com/office/drawing/2014/main" id="{C98C6E71-047E-41D1-87C3-725CADE36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7" y="1200"/>
                  <a:ext cx="3243" cy="1381"/>
                </a:xfrm>
                <a:prstGeom prst="rect">
                  <a:avLst/>
                </a:prstGeom>
                <a:blipFill>
                  <a:blip r:embed="rId3"/>
                  <a:stretch>
                    <a:fillRect l="-1775" t="-2228" r="-1775" b="-16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9755" name="Picture 11">
              <a:extLst>
                <a:ext uri="{FF2B5EF4-FFF2-40B4-BE49-F238E27FC236}">
                  <a16:creationId xmlns:a16="http://schemas.microsoft.com/office/drawing/2014/main" id="{B9F6CF17-677C-4658-A37D-33B2D9316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64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06FF43C5-4A4F-4920-8F38-188311580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315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0209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1725</Words>
  <Application>Microsoft Office PowerPoint</Application>
  <PresentationFormat>Экран (4:3)</PresentationFormat>
  <Paragraphs>122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Cambria Math</vt:lpstr>
      <vt:lpstr>Times New Roman</vt:lpstr>
      <vt:lpstr>Оформление по умолчанию</vt:lpstr>
      <vt:lpstr>20в. РАССТОЯНИЕ ОТ ТОЧКИ ДО ПРЯМОЙ  (Призма)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Vladimir Smirnov</cp:lastModifiedBy>
  <cp:revision>45</cp:revision>
  <dcterms:created xsi:type="dcterms:W3CDTF">2007-10-22T16:06:58Z</dcterms:created>
  <dcterms:modified xsi:type="dcterms:W3CDTF">2022-05-12T08:44:47Z</dcterms:modified>
</cp:coreProperties>
</file>