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8" r:id="rId2"/>
    <p:sldId id="383" r:id="rId3"/>
    <p:sldId id="351" r:id="rId4"/>
    <p:sldId id="339" r:id="rId5"/>
    <p:sldId id="358" r:id="rId6"/>
    <p:sldId id="365" r:id="rId7"/>
    <p:sldId id="360" r:id="rId8"/>
    <p:sldId id="361" r:id="rId9"/>
    <p:sldId id="363" r:id="rId10"/>
    <p:sldId id="364" r:id="rId11"/>
    <p:sldId id="376" r:id="rId12"/>
    <p:sldId id="498" r:id="rId13"/>
    <p:sldId id="495" r:id="rId14"/>
    <p:sldId id="341" r:id="rId15"/>
    <p:sldId id="497" r:id="rId16"/>
    <p:sldId id="500" r:id="rId17"/>
    <p:sldId id="499" r:id="rId18"/>
    <p:sldId id="382" r:id="rId19"/>
    <p:sldId id="496" r:id="rId20"/>
    <p:sldId id="494" r:id="rId21"/>
    <p:sldId id="50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0929"/>
  </p:normalViewPr>
  <p:slideViewPr>
    <p:cSldViewPr>
      <p:cViewPr varScale="1">
        <p:scale>
          <a:sx n="97" d="100"/>
          <a:sy n="97" d="100"/>
        </p:scale>
        <p:origin x="2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FECAE12-7518-43AF-97A6-91629EC5D2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2E630A0-5B0B-4DFC-8F09-808EA80341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65759D1A-67D6-4B34-A139-614FDCE4DF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32A34DD-595F-4A5F-A647-7E72F95897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1CD0520-F0E1-4CE5-93C7-AC8CA92DC8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F8B14CC-A418-4CA4-830A-903850D4AE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68377-D128-4DAE-AAE7-F1AB65DFB6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2A7F68-70AF-400C-A39F-230AF0AB7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1EA34-2C4F-4504-A64B-05DDBC954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1F797A8D-B47D-4190-A349-BF8E43657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DC9791A1-F0FD-4BA0-BC08-BB34EFDD1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B8101D-BD12-4E58-B1D2-9C92307BA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95C2A-6C81-425B-B2F9-3DCDAF9BFCD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B7A21E48-29D3-49A1-BEFC-BE710B9AE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7F34D14D-8C3A-45D0-8EDB-D0C4D7FA0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DCE190-34E8-4A36-B150-7D6EB41EA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6C19D-3DDF-41BC-9920-B637BD77533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0F8CDCC-AFCC-495A-8D7C-AAABA13B6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5AA24ED5-9C66-4E41-AA97-6CF10B740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 dirty="0">
                <a:solidFill>
                  <a:schemeClr val="accent1"/>
                </a:solidFill>
              </a:rPr>
              <a:t>В режиме слайдов ответ появляется после </a:t>
            </a:r>
            <a:r>
              <a:rPr lang="ru-RU" altLang="ru-RU" sz="2400" dirty="0" err="1">
                <a:solidFill>
                  <a:schemeClr val="accent1"/>
                </a:solidFill>
              </a:rPr>
              <a:t>кликанья</a:t>
            </a:r>
            <a:r>
              <a:rPr lang="ru-RU" altLang="ru-RU" sz="2400" dirty="0">
                <a:solidFill>
                  <a:schemeClr val="accent1"/>
                </a:solidFill>
              </a:rPr>
              <a:t> мышкой.</a:t>
            </a:r>
          </a:p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DCE190-34E8-4A36-B150-7D6EB41EA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6C19D-3DDF-41BC-9920-B637BD77533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0F8CDCC-AFCC-495A-8D7C-AAABA13B6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5AA24ED5-9C66-4E41-AA97-6CF10B740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714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DCE190-34E8-4A36-B150-7D6EB41EA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6C19D-3DDF-41BC-9920-B637BD77533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0F8CDCC-AFCC-495A-8D7C-AAABA13B6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5AA24ED5-9C66-4E41-AA97-6CF10B740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205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620D8AD-3F45-4A94-AC89-54CD6CA2C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E9B6F4-E2B5-4FE4-87D6-1637BA35B994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6B59B791-B80F-4417-83E7-635C82DC0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2451B1A-4BC8-4C1C-A62F-429BE84FB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82D2EA-E8A3-471E-9A3D-5B58EB79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8D75-43CA-4982-B0C2-E67D894CE41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0EA3EC-37E2-4749-86D0-9E58C0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1950065-D256-4D8C-A27B-6223EB15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5238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82D2EA-E8A3-471E-9A3D-5B58EB79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8D75-43CA-4982-B0C2-E67D894CE41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0EA3EC-37E2-4749-86D0-9E58C0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1950065-D256-4D8C-A27B-6223EB15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495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82D2EA-E8A3-471E-9A3D-5B58EB79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8D75-43CA-4982-B0C2-E67D894CE41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0EA3EC-37E2-4749-86D0-9E58C0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1950065-D256-4D8C-A27B-6223EB15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870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82D2EA-E8A3-471E-9A3D-5B58EB79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8D75-43CA-4982-B0C2-E67D894CE41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0EA3EC-37E2-4749-86D0-9E58C0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1950065-D256-4D8C-A27B-6223EB15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7449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82D2EA-E8A3-471E-9A3D-5B58EB790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78D75-43CA-4982-B0C2-E67D894CE412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B00EA3EC-37E2-4749-86D0-9E58C0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81950065-D256-4D8C-A27B-6223EB156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12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2A7F68-70AF-400C-A39F-230AF0AB7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1EA34-2C4F-4504-A64B-05DDBC95497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1F797A8D-B47D-4190-A349-BF8E43657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DC9791A1-F0FD-4BA0-BC08-BB34EFDD1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002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0A5C645-EEB9-4E02-8493-3EFB95817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D0E904-53C6-42CC-B45E-2081B1D589FC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6518D65-4627-46DE-8B89-6B8AF85B0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6EEC38F-7643-49F9-9436-579A3D13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0A5C645-EEB9-4E02-8493-3EFB95817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D0E904-53C6-42CC-B45E-2081B1D589FC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86518D65-4627-46DE-8B89-6B8AF85B0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6EEC38F-7643-49F9-9436-579A3D13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99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012C9D-AA82-43CB-A947-FA62F5D106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A3C4B-0CC1-4C2D-86AA-C0B73255891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46D646CE-3270-4A1C-8843-4B53AD63EA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72602B0C-FF17-4B23-B30E-B12FB35D2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A9DE92-4E86-4BB4-AE54-A599878D5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73C64-ACE4-4BAB-BBDC-E2304A26712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97F5A69-7A81-4051-9B74-1148E714C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DD2D97D6-44E1-467A-9B0E-D0D88946F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FD0215-9833-4D5C-A7E2-1D7E165067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452A0-5EC0-4928-8273-7EB1204323E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EEFC01E-9465-4253-8D3C-8B3D3E628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0CA33F45-4488-4656-A1B7-699163100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6246E5-8046-4726-AAD1-5D2936A2BE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ED274-B02B-430A-858E-4BB9B1E2CF0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022CC6BA-5B4A-43F6-BD72-6E3FE8C6A4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A8C13C5B-65F8-44A0-B9EB-4102049E7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849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CB0272-5E1D-479D-9C06-07812D795B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8C20F-BF23-40D3-AF83-540665D753C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082E8136-E318-437B-97C7-8485C956C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9D07A7EC-FF28-4EB5-8E23-CD9950CB5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3FD150-90A9-4A8B-8FCC-FA302C25D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18CEF-1218-4089-9656-7A621733424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2ADE7759-0721-42AB-A480-02EC8B2D59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320491CB-0536-488D-A8EE-5DE46835B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F08A2F-42C7-4DC3-96B4-5AE9AEE21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8726E-D294-4E58-BC30-F4774FCA5CB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EA59EC03-6BE4-41E9-9B18-CDBADE96BC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DE11B056-AF15-4D0F-9989-342B0CA1C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C71D6-586D-42C7-A1E3-6F29F4EC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DBDDB0-401B-41CB-933D-BF9E1B67C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884D9A-4B57-40E1-BFD1-9DC31571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9BBBFF-C274-4507-9AAF-0581627B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E07674-DB73-434F-B098-5C6E3019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6A76-C6AE-4033-87EE-C071739FD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951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BBEFD-8AB5-4471-A5E4-8702642D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95D0D2-B956-4A61-8F1E-C5BA8706F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5CB9E-4D19-461C-8BC4-6D4A4591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92082F-BA82-47CA-B71B-D44D59FF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6DCCBA-C4A3-4C4B-B039-D8F35C1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7CF51-DB28-4869-8D1F-6DF07B92CD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39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0399C3-4AAE-4693-8DFD-1FBD0E096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3F837C-8209-4BD8-A689-F8B1AD43C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F35F5F-9280-45B6-894B-F49C3B2E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7581AB-6DC8-49AA-9B7E-D9C17E8F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10BDCB-C7F9-428B-B338-7C96A8D27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82D4C-4325-437E-B630-321A92BF90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2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54EA1-0134-408B-85D4-BAF9D4A4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FED79D-0A96-495C-BB79-BFD37F6C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D3F9A-473F-4C93-A5C8-D2CA1E27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6E9958-AC90-4F15-8427-8D95895C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30119-B50A-4825-9307-812C941D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68F7-2757-48A3-9493-C9F1061C69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63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C8498-8994-4E80-BE9C-C55E8FC76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8EDF59-2126-4D84-8032-6F04D1754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04298-8E0D-4E79-9F3B-207181A3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21CE8-4DA7-4E75-9FDD-7659F990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A6F997-7723-45D1-A504-76A84E59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604B-A34A-4101-AAE6-0A06E36605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5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308C3-2701-4D2D-9013-507F3559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5E47D3-0FB5-4319-8547-D7C180737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E136C8-FAE6-45F4-9A9F-B8701275A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6A94A-F594-4649-A1D0-5D6DDEAC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E34C52-B57E-4303-B9F1-21014DE4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5CB63C-DCF4-4374-A9AC-7889D360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4C227-4A17-41F2-9241-C0799F544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931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9B62F-86D9-4FAB-B289-B0FD8218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701BCD-4735-4DAD-B4A8-2E6DFE46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E6E507-0142-435C-BB32-C9B8D244D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EF7797-22D0-4C97-A6AE-5D0CB17DD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A07433-F1F0-4E81-9F56-14D0CF253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2B9BBEB-1894-4973-A7C5-3B68B844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D851D7-C9A0-44B9-9274-9BF6C561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5810A8-9EA9-4DAD-B363-2C3EADB2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949A-2F3C-4BA7-85EC-7008CE7F71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16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52A9B-BAB2-4698-8130-B255DDBE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EA189D-EA5E-469D-9EEB-DE6809EC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6EA102-45A5-472A-A6D7-DCD37539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542C9A-3DBF-4F95-AB8C-0E5BB383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F5781-3BEE-4657-BAD0-C8BF1F7364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607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92B09D-9F2E-4499-BD65-27AD7949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C0F7EF-AED8-4592-BC0E-DE41DF07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CB8737-6EE1-4115-A1D4-8714D578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38183-75F9-43BC-88A3-7098EDE719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220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8ADF-C074-4195-8C18-227C3C9B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22162-DB3C-438E-B96E-55DC9E87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94DBB4-AC01-4B7C-B0EA-F33578F6A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477A7C-6440-45CA-9B07-F2FBD2D0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808EB9-C6F4-4B54-B75D-B7E3A216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1C628C-091F-41D1-B49A-368B60C8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AC00C-1FE4-4B7E-A10E-D1F67F2FEB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648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096AD-ECAF-4459-93CD-B3124695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532894-1AC6-4950-B1C7-3C2719EA0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C50957-EA14-4BDD-A181-40FE48C8E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5BB48F-8E8B-4838-B03E-F0C1365A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5177F6-E2A3-4A2C-ABE6-BF286127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72CBB0-D5C6-48DC-BBC9-74FB741D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B9471-D61D-42EE-83D7-995BE119DF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83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C13F52-829F-467E-B8D8-98541BFC0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3BBA54-6ABD-4CED-9138-26AB21CF2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A399EA-B798-4D30-A88E-99A35CD2CB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A00A07-A063-4A74-9771-F743C810D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2A1775-37C8-4DAC-A054-1307DB6DDC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5B18F0-6B2C-47F3-B650-C572836258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F951DAA0-CD68-482A-9496-218936BC9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700808"/>
            <a:ext cx="8991600" cy="1728192"/>
          </a:xfrm>
        </p:spPr>
        <p:txBody>
          <a:bodyPr/>
          <a:lstStyle/>
          <a:p>
            <a:r>
              <a:rPr lang="ru-RU" altLang="ru-RU" sz="4000" dirty="0">
                <a:solidFill>
                  <a:srgbClr val="FF3300"/>
                </a:solidFill>
              </a:rPr>
              <a:t>18. ПЕРПЕНДИКУЛЯР И НАКЛОННАЯ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>
            <a:extLst>
              <a:ext uri="{FF2B5EF4-FFF2-40B4-BE49-F238E27FC236}">
                <a16:creationId xmlns:a16="http://schemas.microsoft.com/office/drawing/2014/main" id="{7E760343-0595-4225-A0DE-E3EC996BA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точек в пространстве, равноудаленных от трёх данных точек, не принадлежащих одной прямой.</a:t>
            </a:r>
          </a:p>
        </p:txBody>
      </p:sp>
      <p:sp>
        <p:nvSpPr>
          <p:cNvPr id="233476" name="Rectangle 4">
            <a:extLst>
              <a:ext uri="{FF2B5EF4-FFF2-40B4-BE49-F238E27FC236}">
                <a16:creationId xmlns:a16="http://schemas.microsoft.com/office/drawing/2014/main" id="{BD23D88A-6C10-4F20-AA65-83DDADCC7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3477" name="Text Box 5">
            <a:extLst>
              <a:ext uri="{FF2B5EF4-FFF2-40B4-BE49-F238E27FC236}">
                <a16:creationId xmlns:a16="http://schemas.microsoft.com/office/drawing/2014/main" id="{94852A27-1BA8-4C04-AD9A-5C12590A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Прямая, проходящая через центр описанной окружности треугольника с вершинами в данных точках, и перпендикулярная плоскости этого треугольника.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1CE0D97-C0B7-4997-B1A0-3C238AD5E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>
            <a:extLst>
              <a:ext uri="{FF2B5EF4-FFF2-40B4-BE49-F238E27FC236}">
                <a16:creationId xmlns:a16="http://schemas.microsoft.com/office/drawing/2014/main" id="{671061CF-0FA2-4B82-9188-1D41AB24E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диагональ </a:t>
            </a:r>
            <a:r>
              <a:rPr lang="en-US" altLang="ru-RU" sz="2800" i="1" dirty="0"/>
              <a:t>BD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AC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3049A73-8C82-4FA0-B17B-020F9BEC2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58BD6B-75D3-42AF-A47E-6F0AB1CEE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725658"/>
            <a:ext cx="3086815" cy="280839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03F189C-4F21-4CAF-9526-0FCB7D87FD57}"/>
              </a:ext>
            </a:extLst>
          </p:cNvPr>
          <p:cNvGrpSpPr/>
          <p:nvPr/>
        </p:nvGrpSpPr>
        <p:grpSpPr>
          <a:xfrm>
            <a:off x="152400" y="1743015"/>
            <a:ext cx="8839200" cy="4980049"/>
            <a:chOff x="152400" y="1743015"/>
            <a:chExt cx="8839200" cy="4980049"/>
          </a:xfrm>
        </p:grpSpPr>
        <p:sp>
          <p:nvSpPr>
            <p:cNvPr id="258054" name="Text Box 6">
              <a:extLst>
                <a:ext uri="{FF2B5EF4-FFF2-40B4-BE49-F238E27FC236}">
                  <a16:creationId xmlns:a16="http://schemas.microsoft.com/office/drawing/2014/main" id="{5013A7B2-8F73-48FE-B24D-6453EB127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495801"/>
              <a:ext cx="8839200" cy="222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</a:t>
              </a:r>
              <a:r>
                <a:rPr lang="en-US" altLang="ru-RU" sz="2800" dirty="0">
                  <a:solidFill>
                    <a:srgbClr val="FF3300"/>
                  </a:solidFill>
                </a:rPr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Ортогональной проекцией прямой </a:t>
              </a:r>
              <a:r>
                <a:rPr lang="en-US" altLang="ru-RU" sz="2800" i="1" dirty="0"/>
                <a:t>BD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на плоскость </a:t>
              </a:r>
              <a:r>
                <a:rPr lang="en-US" altLang="ru-RU" sz="2800" i="1" dirty="0"/>
                <a:t>ABC</a:t>
              </a:r>
              <a:r>
                <a:rPr lang="ru-RU" altLang="ru-RU" sz="2800" dirty="0"/>
                <a:t> является прямая </a:t>
              </a:r>
              <a:r>
                <a:rPr lang="en-US" altLang="ru-RU" sz="2800" i="1" dirty="0"/>
                <a:t>BD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которая перпендикулярна прямой </a:t>
              </a:r>
              <a:r>
                <a:rPr lang="en-US" altLang="ru-RU" sz="2800" i="1" dirty="0"/>
                <a:t>AC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По теореме о трёх перпендикулярах, прямая </a:t>
              </a:r>
              <a:r>
                <a:rPr lang="en-US" altLang="ru-RU" sz="2800" i="1" dirty="0"/>
                <a:t>BD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перпендикулярна прямой </a:t>
              </a:r>
              <a:r>
                <a:rPr lang="en-US" altLang="ru-RU" sz="2800" i="1" dirty="0"/>
                <a:t>A</a:t>
              </a:r>
              <a:r>
                <a:rPr lang="ru-RU" altLang="ru-RU" sz="2800" i="1" dirty="0"/>
                <a:t>С</a:t>
              </a:r>
              <a:r>
                <a:rPr lang="en-US" altLang="ru-RU" sz="2800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11DA4EF-BDB9-4D99-9DD9-FFC6A3FF9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1743015"/>
              <a:ext cx="3086815" cy="280839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>
            <a:extLst>
              <a:ext uri="{FF2B5EF4-FFF2-40B4-BE49-F238E27FC236}">
                <a16:creationId xmlns:a16="http://schemas.microsoft.com/office/drawing/2014/main" id="{671061CF-0FA2-4B82-9188-1D41AB24E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диагональ </a:t>
            </a:r>
            <a:r>
              <a:rPr lang="en-US" altLang="ru-RU" sz="2800" i="1" dirty="0"/>
              <a:t>BD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258052" name="Picture 4">
            <a:extLst>
              <a:ext uri="{FF2B5EF4-FFF2-40B4-BE49-F238E27FC236}">
                <a16:creationId xmlns:a16="http://schemas.microsoft.com/office/drawing/2014/main" id="{2B47488E-C25A-4EEC-98B9-82FFBBC56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035300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8053" name="Group 5">
            <a:extLst>
              <a:ext uri="{FF2B5EF4-FFF2-40B4-BE49-F238E27FC236}">
                <a16:creationId xmlns:a16="http://schemas.microsoft.com/office/drawing/2014/main" id="{0E36A6F9-B4F8-4167-AB35-FDAC7C87F97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839200" cy="4970463"/>
            <a:chOff x="96" y="1104"/>
            <a:chExt cx="5568" cy="3131"/>
          </a:xfrm>
        </p:grpSpPr>
        <p:sp>
          <p:nvSpPr>
            <p:cNvPr id="258054" name="Text Box 6">
              <a:extLst>
                <a:ext uri="{FF2B5EF4-FFF2-40B4-BE49-F238E27FC236}">
                  <a16:creationId xmlns:a16="http://schemas.microsoft.com/office/drawing/2014/main" id="{5013A7B2-8F73-48FE-B24D-6453EB127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32"/>
              <a:ext cx="5568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</a:t>
              </a:r>
              <a:r>
                <a:rPr lang="en-US" altLang="ru-RU" sz="2800" dirty="0">
                  <a:solidFill>
                    <a:srgbClr val="FF3300"/>
                  </a:solidFill>
                </a:rPr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Ортогональной проекцией прямой </a:t>
              </a:r>
              <a:r>
                <a:rPr lang="en-US" altLang="ru-RU" sz="2800" i="1" dirty="0"/>
                <a:t>BD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на плоскость </a:t>
              </a:r>
              <a:r>
                <a:rPr lang="en-US" altLang="ru-RU" sz="2800" i="1" dirty="0"/>
                <a:t>ABB</a:t>
              </a:r>
              <a:r>
                <a:rPr lang="ru-RU" altLang="ru-RU" sz="2800" baseline="-25000" dirty="0"/>
                <a:t>1</a:t>
              </a:r>
              <a:r>
                <a:rPr lang="ru-RU" altLang="ru-RU" sz="2800" dirty="0"/>
                <a:t> является прямая </a:t>
              </a:r>
              <a:r>
                <a:rPr lang="en-US" altLang="ru-RU" sz="2800" i="1" dirty="0"/>
                <a:t>BA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которая перпендикулярна прямой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По теореме о трех перпендикулярах, прямая </a:t>
              </a:r>
              <a:r>
                <a:rPr lang="en-US" altLang="ru-RU" sz="2800" i="1" dirty="0"/>
                <a:t>BD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перпендикулярна прямой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258055" name="Picture 7">
              <a:extLst>
                <a:ext uri="{FF2B5EF4-FFF2-40B4-BE49-F238E27FC236}">
                  <a16:creationId xmlns:a16="http://schemas.microsoft.com/office/drawing/2014/main" id="{85BD97E0-A95A-48D9-B0B0-FF72E6BA1E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04"/>
              <a:ext cx="1912" cy="1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3049A73-8C82-4FA0-B17B-020F9BEC2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>
            <a:extLst>
              <a:ext uri="{FF2B5EF4-FFF2-40B4-BE49-F238E27FC236}">
                <a16:creationId xmlns:a16="http://schemas.microsoft.com/office/drawing/2014/main" id="{671061CF-0FA2-4B82-9188-1D41AB24E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диагональ </a:t>
            </a:r>
            <a:r>
              <a:rPr lang="en-US" altLang="ru-RU" sz="2800" i="1" dirty="0"/>
              <a:t>BD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куба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ACB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258054" name="Text Box 6">
            <a:extLst>
              <a:ext uri="{FF2B5EF4-FFF2-40B4-BE49-F238E27FC236}">
                <a16:creationId xmlns:a16="http://schemas.microsoft.com/office/drawing/2014/main" id="{5013A7B2-8F73-48FE-B24D-6453EB127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1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</a:t>
            </a:r>
            <a:r>
              <a:rPr lang="en-US" altLang="ru-RU" sz="2800" dirty="0">
                <a:solidFill>
                  <a:srgbClr val="FF3300"/>
                </a:solidFill>
              </a:rPr>
              <a:t>.</a:t>
            </a:r>
            <a:r>
              <a:rPr lang="en-US" altLang="ru-RU" sz="2800" dirty="0"/>
              <a:t>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BD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прямым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ru-RU" altLang="ru-RU" sz="2800" baseline="-250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AC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она перпендикулярна плоскости </a:t>
            </a:r>
            <a:r>
              <a:rPr lang="en-US" altLang="ru-RU" sz="2800" i="1" dirty="0"/>
              <a:t>ACB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3049A73-8C82-4FA0-B17B-020F9BEC2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D2F31A-32DB-4777-83F2-EB9A91B92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628571"/>
            <a:ext cx="3086815" cy="280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8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68424871-B397-4631-8A02-8D2B44392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495194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угол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BF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, </a:t>
            </a:r>
            <a:r>
              <a:rPr lang="ru-RU" altLang="ru-RU" sz="2800" dirty="0"/>
              <a:t>где </a:t>
            </a:r>
            <a:r>
              <a:rPr lang="en-US" altLang="ru-RU" sz="2800" i="1" dirty="0"/>
              <a:t>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– середины ребер соответственно </a:t>
            </a:r>
            <a:r>
              <a:rPr lang="en-US" altLang="ru-RU" sz="2800" i="1" dirty="0"/>
              <a:t>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1D9BABE0-C4B7-473C-B799-B73DFF469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36737"/>
            <a:ext cx="3302000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5829" name="Group 5">
            <a:extLst>
              <a:ext uri="{FF2B5EF4-FFF2-40B4-BE49-F238E27FC236}">
                <a16:creationId xmlns:a16="http://schemas.microsoft.com/office/drawing/2014/main" id="{200F6BAE-6908-47E4-A1D3-5C6CAF44327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71662"/>
            <a:ext cx="8839200" cy="4953000"/>
            <a:chOff x="96" y="1179"/>
            <a:chExt cx="5568" cy="3120"/>
          </a:xfrm>
        </p:grpSpPr>
        <p:sp>
          <p:nvSpPr>
            <p:cNvPr id="61446" name="Text Box 6">
              <a:extLst>
                <a:ext uri="{FF2B5EF4-FFF2-40B4-BE49-F238E27FC236}">
                  <a16:creationId xmlns:a16="http://schemas.microsoft.com/office/drawing/2014/main" id="{B34DB537-C67A-42F2-B0CB-0D31B5012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43"/>
              <a:ext cx="556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400" dirty="0"/>
                <a:t>Из точки </a:t>
              </a:r>
              <a:r>
                <a:rPr lang="en-US" altLang="ru-RU" sz="2400" i="1" dirty="0"/>
                <a:t>F</a:t>
              </a:r>
              <a:r>
                <a:rPr lang="en-US" altLang="ru-RU" sz="2400" baseline="-25000" dirty="0"/>
                <a:t>1</a:t>
              </a:r>
              <a:r>
                <a:rPr lang="en-US" altLang="ru-RU" sz="2400" dirty="0"/>
                <a:t> </a:t>
              </a:r>
              <a:r>
                <a:rPr lang="ru-RU" altLang="ru-RU" sz="2400" dirty="0"/>
                <a:t>опустим перпендикуляр </a:t>
              </a:r>
              <a:r>
                <a:rPr lang="en-US" altLang="ru-RU" sz="2400" i="1" dirty="0"/>
                <a:t>F</a:t>
              </a:r>
              <a:r>
                <a:rPr lang="en-US" altLang="ru-RU" sz="2400" baseline="-25000" dirty="0"/>
                <a:t>1</a:t>
              </a:r>
              <a:r>
                <a:rPr lang="en-US" altLang="ru-RU" sz="2400" i="1" dirty="0"/>
                <a:t>F </a:t>
              </a:r>
              <a:r>
                <a:rPr lang="ru-RU" altLang="ru-RU" sz="2400" dirty="0"/>
                <a:t>на прямую </a:t>
              </a:r>
              <a:r>
                <a:rPr lang="en-US" altLang="ru-RU" sz="2400" i="1" dirty="0"/>
                <a:t>CD</a:t>
              </a:r>
              <a:r>
                <a:rPr lang="en-US" altLang="ru-RU" sz="2400" dirty="0"/>
                <a:t>.</a:t>
              </a:r>
              <a:r>
                <a:rPr lang="en-US" altLang="ru-RU" sz="2400" i="1" dirty="0"/>
                <a:t> </a:t>
              </a:r>
              <a:r>
                <a:rPr lang="ru-RU" altLang="ru-RU" sz="2400" dirty="0"/>
                <a:t>Прямая </a:t>
              </a:r>
              <a:r>
                <a:rPr lang="en-US" altLang="ru-RU" sz="2400" i="1" dirty="0"/>
                <a:t>AE </a:t>
              </a:r>
              <a:r>
                <a:rPr lang="ru-RU" altLang="ru-RU" sz="2400" dirty="0"/>
                <a:t>перпендикулярна </a:t>
              </a:r>
              <a:r>
                <a:rPr lang="en-US" altLang="ru-RU" sz="2400" i="1" dirty="0"/>
                <a:t>BF</a:t>
              </a:r>
              <a:r>
                <a:rPr lang="ru-RU" altLang="ru-RU" sz="2400" dirty="0"/>
                <a:t>, следовательно, она перпендикулярна </a:t>
              </a:r>
              <a:r>
                <a:rPr lang="en-US" altLang="ru-RU" sz="2400" i="1" dirty="0"/>
                <a:t>BF</a:t>
              </a:r>
              <a:r>
                <a:rPr lang="en-US" altLang="ru-RU" sz="2400" baseline="-25000" dirty="0"/>
                <a:t>1</a:t>
              </a:r>
              <a:r>
                <a:rPr lang="en-US" altLang="ru-RU" sz="2400" dirty="0"/>
                <a:t>.</a:t>
              </a:r>
              <a:endParaRPr lang="ru-RU" altLang="ru-RU" sz="2400" dirty="0"/>
            </a:p>
          </p:txBody>
        </p:sp>
        <p:pic>
          <p:nvPicPr>
            <p:cNvPr id="61447" name="Picture 7">
              <a:extLst>
                <a:ext uri="{FF2B5EF4-FFF2-40B4-BE49-F238E27FC236}">
                  <a16:creationId xmlns:a16="http://schemas.microsoft.com/office/drawing/2014/main" id="{1462D91B-7E03-4D1B-83C3-9037446CB0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179"/>
              <a:ext cx="2080" cy="2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C36A8CC9-6176-42D9-AEBD-765C165CC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4011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 </a:t>
              </a:r>
              <a:r>
                <a:rPr lang="ru-RU" altLang="ru-RU" sz="2400"/>
                <a:t>90</a:t>
              </a:r>
              <a:r>
                <a:rPr lang="ru-RU" altLang="ru-RU" sz="2400" baseline="30000"/>
                <a:t>о</a:t>
              </a:r>
              <a:r>
                <a:rPr lang="ru-RU" altLang="ru-RU" sz="2400"/>
                <a:t>.</a:t>
              </a:r>
              <a:endParaRPr lang="ru-RU" altLang="ru-RU" sz="2400">
                <a:solidFill>
                  <a:srgbClr val="FF3300"/>
                </a:solidFill>
              </a:endParaRP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B047037D-80AD-49EF-82D0-69BDB08BF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" y="33338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077928D3-9D1B-453D-A59A-32B6733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068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треугольной призме </a:t>
            </a:r>
            <a:r>
              <a:rPr lang="en-US" altLang="ru-RU" sz="2800" i="1" dirty="0"/>
              <a:t>ABCA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D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AC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 прямая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BD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270342" name="Text Box 6">
            <a:extLst>
              <a:ext uri="{FF2B5EF4-FFF2-40B4-BE49-F238E27FC236}">
                <a16:creationId xmlns:a16="http://schemas.microsoft.com/office/drawing/2014/main" id="{62914828-432C-416B-BF4E-B349233E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41168"/>
            <a:ext cx="8839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Доказательство</a:t>
            </a:r>
            <a:r>
              <a:rPr lang="en-US" altLang="ru-RU" dirty="0">
                <a:solidFill>
                  <a:srgbClr val="FF3300"/>
                </a:solidFill>
              </a:rPr>
              <a:t>.</a:t>
            </a:r>
            <a:r>
              <a:rPr lang="en-US" altLang="ru-RU" dirty="0"/>
              <a:t> </a:t>
            </a:r>
            <a:r>
              <a:rPr lang="ru-RU" altLang="ru-RU" dirty="0"/>
              <a:t>Ортогональной проекцией прямой </a:t>
            </a:r>
            <a:r>
              <a:rPr lang="en-US" altLang="ru-RU" i="1" dirty="0"/>
              <a:t>AC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на плоскость </a:t>
            </a:r>
            <a:r>
              <a:rPr lang="en-US" altLang="ru-RU" i="1" dirty="0"/>
              <a:t>ABC</a:t>
            </a:r>
            <a:r>
              <a:rPr lang="ru-RU" altLang="ru-RU" dirty="0"/>
              <a:t> является прямая </a:t>
            </a:r>
            <a:r>
              <a:rPr lang="en-US" altLang="ru-RU" i="1" dirty="0"/>
              <a:t>AC</a:t>
            </a:r>
            <a:r>
              <a:rPr lang="en-US" altLang="ru-RU" dirty="0"/>
              <a:t>, </a:t>
            </a:r>
            <a:r>
              <a:rPr lang="ru-RU" altLang="ru-RU" dirty="0"/>
              <a:t>которая перпендикулярна прямой </a:t>
            </a:r>
            <a:r>
              <a:rPr lang="en-US" altLang="ru-RU" i="1" dirty="0"/>
              <a:t>BD</a:t>
            </a:r>
            <a:r>
              <a:rPr lang="en-US" altLang="ru-RU" dirty="0"/>
              <a:t>. </a:t>
            </a:r>
            <a:r>
              <a:rPr lang="ru-RU" altLang="ru-RU" dirty="0"/>
              <a:t>По теореме о трёх перпендикулярах, прямая </a:t>
            </a:r>
            <a:r>
              <a:rPr lang="en-US" altLang="ru-RU" i="1" dirty="0"/>
              <a:t>AC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прямой </a:t>
            </a:r>
            <a:r>
              <a:rPr lang="en-US" altLang="ru-RU" i="1" dirty="0"/>
              <a:t>BD</a:t>
            </a:r>
            <a:r>
              <a:rPr lang="en-US" alt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08B32E84-EE3D-40F4-B878-D7AC0CC25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962" y="118848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108C70F-2F97-45C6-A26F-79DE1FDEB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19997"/>
            <a:ext cx="2748909" cy="268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077928D3-9D1B-453D-A59A-32B6733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068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треугольной призме </a:t>
            </a:r>
            <a:r>
              <a:rPr lang="en-US" altLang="ru-RU" sz="2800" i="1" dirty="0"/>
              <a:t>ABCA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все рёбра которой равны 1,</a:t>
            </a:r>
            <a:r>
              <a:rPr lang="en-US" altLang="ru-RU" sz="2800" baseline="-25000" dirty="0"/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D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Докажите, что прямая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CD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08B32E84-EE3D-40F4-B878-D7AC0CC25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962" y="118848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6F22653-9A0A-4C1B-A86F-8AD4B041A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235" y="2009577"/>
            <a:ext cx="2905530" cy="283884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0CA99CF-3134-4356-AD32-B5AA291DC249}"/>
              </a:ext>
            </a:extLst>
          </p:cNvPr>
          <p:cNvGrpSpPr/>
          <p:nvPr/>
        </p:nvGrpSpPr>
        <p:grpSpPr>
          <a:xfrm>
            <a:off x="152400" y="2009577"/>
            <a:ext cx="8839200" cy="4932139"/>
            <a:chOff x="152400" y="2009577"/>
            <a:chExt cx="8839200" cy="4932139"/>
          </a:xfrm>
        </p:grpSpPr>
        <p:sp>
          <p:nvSpPr>
            <p:cNvPr id="270342" name="Text Box 6">
              <a:extLst>
                <a:ext uri="{FF2B5EF4-FFF2-40B4-BE49-F238E27FC236}">
                  <a16:creationId xmlns:a16="http://schemas.microsoft.com/office/drawing/2014/main" id="{62914828-432C-416B-BF4E-B349233E3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941168"/>
              <a:ext cx="8839200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Доказательство</a:t>
              </a:r>
              <a:r>
                <a:rPr lang="en-US" altLang="ru-RU" dirty="0">
                  <a:solidFill>
                    <a:srgbClr val="FF3300"/>
                  </a:solidFill>
                </a:rPr>
                <a:t>.</a:t>
              </a:r>
              <a:r>
                <a:rPr lang="en-US" altLang="ru-RU" dirty="0"/>
                <a:t>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E </a:t>
              </a:r>
              <a:r>
                <a:rPr lang="ru-RU" altLang="ru-RU" dirty="0"/>
                <a:t>середину ребра </a:t>
              </a:r>
              <a:r>
                <a:rPr lang="en-US" altLang="ru-RU" i="1" dirty="0"/>
                <a:t>BC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Ортогональной проекцией прямой </a:t>
              </a:r>
              <a:r>
                <a:rPr lang="en-US" altLang="ru-RU" i="1" dirty="0"/>
                <a:t>AC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на плоскость </a:t>
              </a:r>
              <a:r>
                <a:rPr lang="en-US" altLang="ru-RU" i="1" dirty="0"/>
                <a:t>BCC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является прямая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E</a:t>
              </a:r>
              <a:r>
                <a:rPr lang="en-US" altLang="ru-RU" dirty="0"/>
                <a:t>, </a:t>
              </a:r>
              <a:r>
                <a:rPr lang="ru-RU" altLang="ru-RU" dirty="0"/>
                <a:t>которая перпендикулярна прямой </a:t>
              </a:r>
              <a:r>
                <a:rPr lang="en-US" altLang="ru-RU" i="1" dirty="0"/>
                <a:t>CD</a:t>
              </a:r>
              <a:r>
                <a:rPr lang="en-US" altLang="ru-RU" dirty="0"/>
                <a:t>. </a:t>
              </a:r>
              <a:r>
                <a:rPr lang="ru-RU" altLang="ru-RU" dirty="0"/>
                <a:t>По теореме о трёх перпендикулярах, прямая </a:t>
              </a:r>
              <a:r>
                <a:rPr lang="en-US" altLang="ru-RU" i="1" dirty="0"/>
                <a:t>AC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перпендикулярна прямой </a:t>
              </a:r>
              <a:r>
                <a:rPr lang="en-US" altLang="ru-RU" i="1" dirty="0"/>
                <a:t>CD</a:t>
              </a:r>
              <a:r>
                <a:rPr lang="en-US" altLang="ru-RU" dirty="0"/>
                <a:t>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C9DF3FA-3A41-4339-80FA-384160648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19235" y="2009577"/>
              <a:ext cx="2905530" cy="28388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49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077928D3-9D1B-453D-A59A-32B6733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068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BE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AC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E131CC-BC8C-4F0A-95F0-E2A68C5B1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094891"/>
            <a:ext cx="2972215" cy="251495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E8C083F-37CD-4C52-8D65-E2F1783AB894}"/>
              </a:ext>
            </a:extLst>
          </p:cNvPr>
          <p:cNvGrpSpPr/>
          <p:nvPr/>
        </p:nvGrpSpPr>
        <p:grpSpPr>
          <a:xfrm>
            <a:off x="152400" y="2043163"/>
            <a:ext cx="8839200" cy="4780646"/>
            <a:chOff x="152400" y="1942418"/>
            <a:chExt cx="8839200" cy="4780646"/>
          </a:xfrm>
        </p:grpSpPr>
        <p:sp>
          <p:nvSpPr>
            <p:cNvPr id="270342" name="Text Box 6">
              <a:extLst>
                <a:ext uri="{FF2B5EF4-FFF2-40B4-BE49-F238E27FC236}">
                  <a16:creationId xmlns:a16="http://schemas.microsoft.com/office/drawing/2014/main" id="{62914828-432C-416B-BF4E-B349233E3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495801"/>
              <a:ext cx="8839200" cy="222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</a:t>
              </a:r>
              <a:r>
                <a:rPr lang="en-US" altLang="ru-RU" sz="2800" dirty="0">
                  <a:solidFill>
                    <a:srgbClr val="FF3300"/>
                  </a:solidFill>
                </a:rPr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Ортогональной проекцией прямой </a:t>
              </a:r>
              <a:r>
                <a:rPr lang="en-US" altLang="ru-RU" sz="2800" i="1" dirty="0"/>
                <a:t>BE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на плоскость </a:t>
              </a:r>
              <a:r>
                <a:rPr lang="en-US" altLang="ru-RU" sz="2800" i="1" dirty="0"/>
                <a:t>ABC</a:t>
              </a:r>
              <a:r>
                <a:rPr lang="ru-RU" altLang="ru-RU" sz="2800" dirty="0"/>
                <a:t> является прямая </a:t>
              </a:r>
              <a:r>
                <a:rPr lang="en-US" altLang="ru-RU" sz="2800" i="1" dirty="0"/>
                <a:t>BE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которая перпендикулярна прямой </a:t>
              </a:r>
              <a:r>
                <a:rPr lang="en-US" altLang="ru-RU" sz="2800" i="1" dirty="0"/>
                <a:t>AC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По теореме о трёх перпендикулярах, прямая </a:t>
              </a:r>
              <a:r>
                <a:rPr lang="en-US" altLang="ru-RU" sz="2800" i="1" dirty="0"/>
                <a:t>BE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перпендикулярна прямой </a:t>
              </a:r>
              <a:r>
                <a:rPr lang="en-US" altLang="ru-RU" sz="2800" i="1" dirty="0"/>
                <a:t>AC</a:t>
              </a:r>
              <a:r>
                <a:rPr lang="en-US" altLang="ru-RU" sz="2800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205EE5F-56DA-4D1F-B46F-03735F166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3808" y="1942418"/>
              <a:ext cx="2972215" cy="2514951"/>
            </a:xfrm>
            <a:prstGeom prst="rect">
              <a:avLst/>
            </a:prstGeom>
          </p:spPr>
        </p:pic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08B32E84-EE3D-40F4-B878-D7AC0CC25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962" y="118848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7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077928D3-9D1B-453D-A59A-32B6733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57906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BE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все рёбра которой равны 1,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прямой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270340" name="Picture 4">
            <a:extLst>
              <a:ext uri="{FF2B5EF4-FFF2-40B4-BE49-F238E27FC236}">
                <a16:creationId xmlns:a16="http://schemas.microsoft.com/office/drawing/2014/main" id="{517E1DA2-B152-4BE1-B7A1-53F07DB9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208" y="2025228"/>
            <a:ext cx="2992438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0341" name="Group 5">
            <a:extLst>
              <a:ext uri="{FF2B5EF4-FFF2-40B4-BE49-F238E27FC236}">
                <a16:creationId xmlns:a16="http://schemas.microsoft.com/office/drawing/2014/main" id="{625F9498-6CF3-40AF-B2D6-FD6F11AEEBE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60575"/>
            <a:ext cx="8839200" cy="4662488"/>
            <a:chOff x="96" y="1298"/>
            <a:chExt cx="5568" cy="2937"/>
          </a:xfrm>
        </p:grpSpPr>
        <p:sp>
          <p:nvSpPr>
            <p:cNvPr id="270342" name="Text Box 6">
              <a:extLst>
                <a:ext uri="{FF2B5EF4-FFF2-40B4-BE49-F238E27FC236}">
                  <a16:creationId xmlns:a16="http://schemas.microsoft.com/office/drawing/2014/main" id="{62914828-432C-416B-BF4E-B349233E3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32"/>
              <a:ext cx="5568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</a:t>
              </a:r>
              <a:r>
                <a:rPr lang="en-US" altLang="ru-RU" sz="2800" dirty="0">
                  <a:solidFill>
                    <a:srgbClr val="FF3300"/>
                  </a:solidFill>
                </a:rPr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Ортогональной проекцией прямой </a:t>
              </a:r>
              <a:r>
                <a:rPr lang="en-US" altLang="ru-RU" sz="2800" i="1" dirty="0"/>
                <a:t>BE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на плоскость </a:t>
              </a:r>
              <a:r>
                <a:rPr lang="en-US" altLang="ru-RU" sz="2800" i="1" dirty="0"/>
                <a:t>ABB</a:t>
              </a:r>
              <a:r>
                <a:rPr lang="ru-RU" altLang="ru-RU" sz="2800" baseline="-25000" dirty="0"/>
                <a:t>1</a:t>
              </a:r>
              <a:r>
                <a:rPr lang="ru-RU" altLang="ru-RU" sz="2800" dirty="0"/>
                <a:t> является прямая </a:t>
              </a:r>
              <a:r>
                <a:rPr lang="en-US" altLang="ru-RU" sz="2800" i="1" dirty="0"/>
                <a:t>BA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которая перпендикулярна прямой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По теореме о трёх перпендикулярах, прямая </a:t>
              </a:r>
              <a:r>
                <a:rPr lang="en-US" altLang="ru-RU" sz="2800" i="1" dirty="0"/>
                <a:t>BE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перпендикулярна прямой </a:t>
              </a:r>
              <a:r>
                <a:rPr lang="en-US" altLang="ru-RU" sz="2800" i="1" dirty="0"/>
                <a:t>AB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270343" name="Picture 7">
              <a:extLst>
                <a:ext uri="{FF2B5EF4-FFF2-40B4-BE49-F238E27FC236}">
                  <a16:creationId xmlns:a16="http://schemas.microsoft.com/office/drawing/2014/main" id="{62B13A46-9A3A-4C53-88A9-A23F4D7015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" y="1298"/>
              <a:ext cx="1885" cy="1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109796D5-858F-4278-8B6B-D482B4A64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>
            <a:extLst>
              <a:ext uri="{FF2B5EF4-FFF2-40B4-BE49-F238E27FC236}">
                <a16:creationId xmlns:a16="http://schemas.microsoft.com/office/drawing/2014/main" id="{077928D3-9D1B-453D-A59A-32B6733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2107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BE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все рёбра которой равны 1,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ACB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270342" name="Text Box 6">
            <a:extLst>
              <a:ext uri="{FF2B5EF4-FFF2-40B4-BE49-F238E27FC236}">
                <a16:creationId xmlns:a16="http://schemas.microsoft.com/office/drawing/2014/main" id="{62914828-432C-416B-BF4E-B349233E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8839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</a:t>
            </a:r>
            <a:r>
              <a:rPr lang="en-US" altLang="ru-RU" sz="2800" dirty="0">
                <a:solidFill>
                  <a:srgbClr val="FF3300"/>
                </a:solidFill>
              </a:rPr>
              <a:t>.</a:t>
            </a:r>
            <a:r>
              <a:rPr lang="en-US" altLang="ru-RU" sz="2800" dirty="0"/>
              <a:t>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BE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перпендикулярна прямым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ru-RU" altLang="ru-RU" sz="2800" baseline="-250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AC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она перпендикулярна плоскости </a:t>
            </a:r>
            <a:r>
              <a:rPr lang="en-US" altLang="ru-RU" sz="2800" i="1" dirty="0"/>
              <a:t>ACB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66F9CD-0E21-4B89-98B5-6333E77D1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947102"/>
            <a:ext cx="2972215" cy="2514951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411AAF2-024C-48BF-A5F7-A2745F819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>
            <a:extLst>
              <a:ext uri="{FF2B5EF4-FFF2-40B4-BE49-F238E27FC236}">
                <a16:creationId xmlns:a16="http://schemas.microsoft.com/office/drawing/2014/main" id="{238DD5F8-CC04-4E17-A00A-F4ECECEDD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5" y="-20002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</a:t>
            </a:r>
            <a:r>
              <a:rPr lang="ru-RU" altLang="ru-RU" dirty="0"/>
              <a:t>дана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 и </a:t>
            </a:r>
            <a:r>
              <a:rPr lang="ru-RU" altLang="ru-RU" dirty="0">
                <a:cs typeface="Times New Roman" panose="02020603050405020304" pitchFamily="18" charset="0"/>
              </a:rPr>
              <a:t>точка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пространства. Через точку </a:t>
            </a:r>
            <a:r>
              <a:rPr lang="en-US" altLang="ru-RU" i="1" dirty="0"/>
              <a:t>A </a:t>
            </a:r>
            <a:r>
              <a:rPr lang="ru-RU" altLang="ru-RU" dirty="0"/>
              <a:t>проведем прямую </a:t>
            </a:r>
            <a:r>
              <a:rPr lang="en-US" altLang="ru-RU" i="1" dirty="0"/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перпендикулярную </a:t>
            </a:r>
            <a:r>
              <a:rPr lang="ru-RU" altLang="ru-RU" dirty="0"/>
              <a:t>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. Точку пересечения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с плоскостью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обозначим </a:t>
            </a:r>
            <a:r>
              <a:rPr lang="en-US" altLang="ru-RU" i="1" dirty="0">
                <a:cs typeface="Times New Roman" panose="02020603050405020304" pitchFamily="18" charset="0"/>
              </a:rPr>
              <a:t>A’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Она называется </a:t>
            </a:r>
            <a:r>
              <a:rPr lang="ru-RU" altLang="ru-RU" dirty="0">
                <a:solidFill>
                  <a:srgbClr val="FF3300"/>
                </a:solidFill>
              </a:rPr>
              <a:t>ортогональной проекцией</a:t>
            </a:r>
            <a:r>
              <a:rPr lang="ru-RU" altLang="ru-RU" dirty="0"/>
              <a:t> точки </a:t>
            </a:r>
            <a:r>
              <a:rPr lang="en-US" altLang="ru-RU" i="1" dirty="0"/>
              <a:t>A </a:t>
            </a:r>
            <a:r>
              <a:rPr lang="ru-RU" altLang="ru-RU" dirty="0"/>
              <a:t>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80229" name="Text Box 5">
            <a:extLst>
              <a:ext uri="{FF2B5EF4-FFF2-40B4-BE49-F238E27FC236}">
                <a16:creationId xmlns:a16="http://schemas.microsoft.com/office/drawing/2014/main" id="{DA7AD87B-FC6B-47DA-A111-604CC7ACA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4" y="5687953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Соответствие, при котором точкам </a:t>
            </a:r>
            <a:r>
              <a:rPr lang="en-US" altLang="ru-RU" i="1" dirty="0"/>
              <a:t>A </a:t>
            </a:r>
            <a:r>
              <a:rPr lang="ru-RU" altLang="ru-RU" dirty="0"/>
              <a:t>пространства сопоставляются их ортогональные проекции </a:t>
            </a:r>
            <a:r>
              <a:rPr lang="en-US" altLang="ru-RU" i="1" dirty="0"/>
              <a:t>A’</a:t>
            </a:r>
            <a:r>
              <a:rPr lang="ru-RU" altLang="ru-RU" dirty="0"/>
              <a:t>, называется </a:t>
            </a:r>
            <a:r>
              <a:rPr lang="ru-RU" altLang="ru-RU" dirty="0">
                <a:solidFill>
                  <a:srgbClr val="FF3300"/>
                </a:solidFill>
              </a:rPr>
              <a:t>ортогональным проектированием</a:t>
            </a:r>
            <a:r>
              <a:rPr lang="ru-RU" altLang="ru-RU" dirty="0"/>
              <a:t> 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.</a:t>
            </a:r>
          </a:p>
        </p:txBody>
      </p:sp>
      <p:pic>
        <p:nvPicPr>
          <p:cNvPr id="180230" name="Picture 6">
            <a:extLst>
              <a:ext uri="{FF2B5EF4-FFF2-40B4-BE49-F238E27FC236}">
                <a16:creationId xmlns:a16="http://schemas.microsoft.com/office/drawing/2014/main" id="{83E54ED7-83F7-4616-B690-6F261D171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84605"/>
            <a:ext cx="3429000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0231" name="Picture 7">
            <a:extLst>
              <a:ext uri="{FF2B5EF4-FFF2-40B4-BE49-F238E27FC236}">
                <a16:creationId xmlns:a16="http://schemas.microsoft.com/office/drawing/2014/main" id="{100B7BD2-CDBD-400B-8763-C91C8D1C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84605"/>
            <a:ext cx="3429000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2" name="Text Box 8">
            <a:extLst>
              <a:ext uri="{FF2B5EF4-FFF2-40B4-BE49-F238E27FC236}">
                <a16:creationId xmlns:a16="http://schemas.microsoft.com/office/drawing/2014/main" id="{8C918142-FA47-414D-8042-6698C2C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30" y="3835672"/>
            <a:ext cx="89652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Наклонной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 плоскости называется прямая, пересекающая эту плоскость и не перпендикулярная ей. Наклонной называют также отрезок, соединяющий точку, не принадлежащую плоскости, с точкой плоскости, и не являющийся перпендикуляром.</a:t>
            </a:r>
          </a:p>
        </p:txBody>
      </p:sp>
      <p:sp>
        <p:nvSpPr>
          <p:cNvPr id="180233" name="Text Box 9">
            <a:extLst>
              <a:ext uri="{FF2B5EF4-FFF2-40B4-BE49-F238E27FC236}">
                <a16:creationId xmlns:a16="http://schemas.microsoft.com/office/drawing/2014/main" id="{FDB694FD-3ADD-4966-9511-0379D5D2F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4899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Отрезок </a:t>
            </a:r>
            <a:r>
              <a:rPr lang="en-US" altLang="ru-RU" i="1" dirty="0">
                <a:cs typeface="Times New Roman" panose="02020603050405020304" pitchFamily="18" charset="0"/>
              </a:rPr>
              <a:t>AA’</a:t>
            </a:r>
            <a:r>
              <a:rPr lang="ru-RU" altLang="ru-RU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перпендикуляром</a:t>
            </a:r>
            <a:r>
              <a:rPr lang="ru-RU" altLang="ru-RU" dirty="0">
                <a:cs typeface="Times New Roman" panose="02020603050405020304" pitchFamily="18" charset="0"/>
              </a:rPr>
              <a:t>, опущенным из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на плоскость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0149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47F776A5-0572-4322-81E2-A4DE8ADC4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304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четырёхугольной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угол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23E2D6-D3D3-41FB-A74C-14DC36704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B0B30A4-6AC4-4C95-80F9-2B4212369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772816"/>
            <a:ext cx="3263362" cy="2774967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F58DB77-4742-4A30-B9D4-DCE0569606D6}"/>
              </a:ext>
            </a:extLst>
          </p:cNvPr>
          <p:cNvGrpSpPr/>
          <p:nvPr/>
        </p:nvGrpSpPr>
        <p:grpSpPr>
          <a:xfrm>
            <a:off x="0" y="1772815"/>
            <a:ext cx="9144000" cy="4596601"/>
            <a:chOff x="0" y="1772815"/>
            <a:chExt cx="9144000" cy="4596601"/>
          </a:xfrm>
        </p:grpSpPr>
        <p:sp>
          <p:nvSpPr>
            <p:cNvPr id="214020" name="Text Box 4">
              <a:extLst>
                <a:ext uri="{FF2B5EF4-FFF2-40B4-BE49-F238E27FC236}">
                  <a16:creationId xmlns:a16="http://schemas.microsoft.com/office/drawing/2014/main" id="{05FD6F15-E724-4697-B336-D64FDBE70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99756"/>
              <a:ext cx="91440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400" dirty="0"/>
                <a:t>Ортогональной проекцией прямой </a:t>
              </a:r>
              <a:r>
                <a:rPr lang="en-US" altLang="ru-RU" sz="2400" i="1" dirty="0"/>
                <a:t>SA</a:t>
              </a:r>
              <a:r>
                <a:rPr lang="en-US" altLang="ru-RU" sz="2400" dirty="0"/>
                <a:t> </a:t>
              </a:r>
              <a:r>
                <a:rPr lang="ru-RU" altLang="ru-RU" sz="2400" dirty="0"/>
                <a:t>на плоскость </a:t>
              </a:r>
              <a:r>
                <a:rPr lang="en-US" altLang="ru-RU" sz="2400" i="1" dirty="0"/>
                <a:t>ABC</a:t>
              </a:r>
              <a:r>
                <a:rPr lang="ru-RU" altLang="ru-RU" sz="2400" dirty="0"/>
                <a:t> является прямая </a:t>
              </a:r>
              <a:r>
                <a:rPr lang="en-US" altLang="ru-RU" sz="2400" i="1" dirty="0"/>
                <a:t>AC</a:t>
              </a:r>
              <a:r>
                <a:rPr lang="en-US" altLang="ru-RU" sz="2400" dirty="0"/>
                <a:t>, </a:t>
              </a:r>
              <a:r>
                <a:rPr lang="ru-RU" altLang="ru-RU" sz="2400" dirty="0"/>
                <a:t>которая перпендикулярна прямой </a:t>
              </a:r>
              <a:r>
                <a:rPr lang="en-US" altLang="ru-RU" sz="2400" i="1" dirty="0"/>
                <a:t>BD</a:t>
              </a:r>
              <a:r>
                <a:rPr lang="en-US" altLang="ru-RU" sz="2400" dirty="0"/>
                <a:t>. </a:t>
              </a:r>
              <a:r>
                <a:rPr lang="ru-RU" altLang="ru-RU" sz="2400" dirty="0"/>
                <a:t>По теореме о трёх перпендикулярах, прямая </a:t>
              </a:r>
              <a:r>
                <a:rPr lang="en-US" altLang="ru-RU" sz="2400" i="1" dirty="0"/>
                <a:t>SA</a:t>
              </a:r>
              <a:r>
                <a:rPr lang="en-US" altLang="ru-RU" sz="2400" dirty="0"/>
                <a:t> </a:t>
              </a:r>
              <a:r>
                <a:rPr lang="ru-RU" altLang="ru-RU" sz="2400" dirty="0"/>
                <a:t>перпендикулярна прямой </a:t>
              </a:r>
              <a:r>
                <a:rPr lang="en-US" altLang="ru-RU" sz="2400" i="1" dirty="0"/>
                <a:t>BD</a:t>
              </a:r>
              <a:r>
                <a:rPr lang="en-US" altLang="ru-RU" sz="2400" dirty="0"/>
                <a:t>. </a:t>
              </a:r>
              <a:r>
                <a:rPr lang="ru-RU" altLang="ru-RU" sz="2400" dirty="0"/>
                <a:t>Искомый угол равен 90</a:t>
              </a:r>
              <a:r>
                <a:rPr lang="ru-RU" altLang="ru-RU" sz="2400" baseline="30000" dirty="0"/>
                <a:t>о</a:t>
              </a:r>
              <a:r>
                <a:rPr lang="ru-RU" altLang="ru-RU" sz="2400" dirty="0"/>
                <a:t>.</a:t>
              </a: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66539824-8FEA-4EE0-85E3-F84E8E06D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41446" y="1772815"/>
              <a:ext cx="3263362" cy="277496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47F776A5-0572-4322-81E2-A4DE8ADC4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3048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стороны основания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боковые ребра равны 2,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угол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BF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23E2D6-D3D3-41FB-A74C-14DC36704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275251-906A-4C6E-95DB-41AD82EC2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577" y="2133419"/>
            <a:ext cx="2476846" cy="2591162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D76E852-7A18-4AE5-9954-7553AB856D89}"/>
              </a:ext>
            </a:extLst>
          </p:cNvPr>
          <p:cNvGrpSpPr/>
          <p:nvPr/>
        </p:nvGrpSpPr>
        <p:grpSpPr>
          <a:xfrm>
            <a:off x="0" y="2133419"/>
            <a:ext cx="9144000" cy="4235997"/>
            <a:chOff x="0" y="2133419"/>
            <a:chExt cx="9144000" cy="4235997"/>
          </a:xfrm>
        </p:grpSpPr>
        <p:sp>
          <p:nvSpPr>
            <p:cNvPr id="214020" name="Text Box 4">
              <a:extLst>
                <a:ext uri="{FF2B5EF4-FFF2-40B4-BE49-F238E27FC236}">
                  <a16:creationId xmlns:a16="http://schemas.microsoft.com/office/drawing/2014/main" id="{05FD6F15-E724-4697-B336-D64FDBE70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99756"/>
              <a:ext cx="91440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400" dirty="0"/>
                <a:t>Ортогональной проекцией прямой </a:t>
              </a:r>
              <a:r>
                <a:rPr lang="en-US" altLang="ru-RU" sz="2400" i="1" dirty="0"/>
                <a:t>SA</a:t>
              </a:r>
              <a:r>
                <a:rPr lang="en-US" altLang="ru-RU" sz="2400" dirty="0"/>
                <a:t> </a:t>
              </a:r>
              <a:r>
                <a:rPr lang="ru-RU" altLang="ru-RU" sz="2400" dirty="0"/>
                <a:t>на плоскость </a:t>
              </a:r>
              <a:r>
                <a:rPr lang="en-US" altLang="ru-RU" sz="2400" i="1" dirty="0"/>
                <a:t>ABC</a:t>
              </a:r>
              <a:r>
                <a:rPr lang="ru-RU" altLang="ru-RU" sz="2400" dirty="0"/>
                <a:t> является прямая </a:t>
              </a:r>
              <a:r>
                <a:rPr lang="en-US" altLang="ru-RU" sz="2400" i="1" dirty="0"/>
                <a:t>AD</a:t>
              </a:r>
              <a:r>
                <a:rPr lang="en-US" altLang="ru-RU" sz="2400" dirty="0"/>
                <a:t>, </a:t>
              </a:r>
              <a:r>
                <a:rPr lang="ru-RU" altLang="ru-RU" sz="2400" dirty="0"/>
                <a:t>которая перпендикулярна прямой </a:t>
              </a:r>
              <a:r>
                <a:rPr lang="en-US" altLang="ru-RU" sz="2400" i="1" dirty="0"/>
                <a:t>BF</a:t>
              </a:r>
              <a:r>
                <a:rPr lang="en-US" altLang="ru-RU" sz="2400" dirty="0"/>
                <a:t>. </a:t>
              </a:r>
              <a:r>
                <a:rPr lang="ru-RU" altLang="ru-RU" sz="2400" dirty="0"/>
                <a:t>По теореме о трёх перпендикулярах, прямая </a:t>
              </a:r>
              <a:r>
                <a:rPr lang="en-US" altLang="ru-RU" sz="2400" i="1" dirty="0"/>
                <a:t>SA</a:t>
              </a:r>
              <a:r>
                <a:rPr lang="en-US" altLang="ru-RU" sz="2400" dirty="0"/>
                <a:t> </a:t>
              </a:r>
              <a:r>
                <a:rPr lang="ru-RU" altLang="ru-RU" sz="2400" dirty="0"/>
                <a:t>перпендикулярна прямой </a:t>
              </a:r>
              <a:r>
                <a:rPr lang="en-US" altLang="ru-RU" sz="2400" i="1" dirty="0"/>
                <a:t>BF</a:t>
              </a:r>
              <a:r>
                <a:rPr lang="en-US" altLang="ru-RU" sz="2400" dirty="0"/>
                <a:t>.</a:t>
              </a:r>
              <a:r>
                <a:rPr lang="ru-RU" altLang="ru-RU" sz="2400" dirty="0"/>
                <a:t> Искомый угол равен 90</a:t>
              </a:r>
              <a:r>
                <a:rPr lang="ru-RU" altLang="ru-RU" sz="2400" baseline="30000" dirty="0"/>
                <a:t>о</a:t>
              </a:r>
              <a:r>
                <a:rPr lang="ru-RU" altLang="ru-RU" sz="2400" dirty="0"/>
                <a:t>.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B1CD241-FB5F-4610-B0F6-1FF894D12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33577" y="2133419"/>
              <a:ext cx="2476846" cy="25911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170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C0E4372D-F2B8-4E57-86F9-50790996C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Теорема о трех перпендикулярах</a:t>
            </a:r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C1B4B807-5647-451A-943D-1FB5219D7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3" y="40466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прямая, лежащая в плоскости, перпендикулярна ортогональной проекции наклонной к этой плоскости, то она перпендикулярна и самой наклонной.</a:t>
            </a: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3FB70295-802B-4A72-B055-8BEAD2AA5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Пусть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перпендикулярна проекции </a:t>
            </a:r>
            <a:r>
              <a:rPr lang="en-US" altLang="ru-RU" i="1" dirty="0"/>
              <a:t>A</a:t>
            </a:r>
            <a:r>
              <a:rPr lang="en-US" altLang="ru-RU" i="1" dirty="0">
                <a:cs typeface="Times New Roman" panose="02020603050405020304" pitchFamily="18" charset="0"/>
              </a:rPr>
              <a:t>’B’ </a:t>
            </a:r>
            <a:r>
              <a:rPr lang="ru-RU" altLang="ru-RU" dirty="0">
                <a:cs typeface="Times New Roman" panose="02020603050405020304" pitchFamily="18" charset="0"/>
              </a:rPr>
              <a:t>наклонной </a:t>
            </a:r>
            <a:r>
              <a:rPr lang="en-US" altLang="ru-RU" i="1" dirty="0">
                <a:cs typeface="Times New Roman" panose="02020603050405020304" pitchFamily="18" charset="0"/>
              </a:rPr>
              <a:t>AB’</a:t>
            </a:r>
            <a:r>
              <a:rPr lang="en-US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AA’ </a:t>
            </a:r>
            <a:r>
              <a:rPr lang="ru-RU" altLang="ru-RU" i="1" dirty="0"/>
              <a:t>– </a:t>
            </a:r>
            <a:r>
              <a:rPr lang="ru-RU" altLang="ru-RU" dirty="0"/>
              <a:t>прямая, перпендикулярная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, следовательно, и прямой </a:t>
            </a:r>
            <a:r>
              <a:rPr lang="en-US" altLang="ru-RU" i="1" dirty="0"/>
              <a:t>c</a:t>
            </a:r>
            <a:r>
              <a:rPr lang="ru-RU" altLang="ru-RU" dirty="0"/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Тогда </a:t>
            </a:r>
            <a:r>
              <a:rPr lang="ru-RU" altLang="ru-RU" dirty="0"/>
              <a:t>прямая </a:t>
            </a:r>
            <a:r>
              <a:rPr lang="en-US" altLang="ru-RU" i="1" dirty="0"/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будет перпендикулярна двум пересекающимся прямым </a:t>
            </a:r>
            <a:r>
              <a:rPr lang="en-US" altLang="ru-RU" i="1" dirty="0">
                <a:cs typeface="Times New Roman" panose="02020603050405020304" pitchFamily="18" charset="0"/>
              </a:rPr>
              <a:t>A’B’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AA’</a:t>
            </a:r>
            <a:r>
              <a:rPr lang="ru-RU" altLang="ru-RU" dirty="0">
                <a:cs typeface="Times New Roman" panose="02020603050405020304" pitchFamily="18" charset="0"/>
              </a:rPr>
              <a:t>. По признаку перпендикулярности прямой и плоскости,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перпендикулярна плоскости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en-US" altLang="ru-RU" i="1" dirty="0">
                <a:cs typeface="Times New Roman" panose="02020603050405020304" pitchFamily="18" charset="0"/>
              </a:rPr>
              <a:t>A’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en-US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она будет перпендикулярна наклонной 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en-US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6853" name="Picture 5">
            <a:extLst>
              <a:ext uri="{FF2B5EF4-FFF2-40B4-BE49-F238E27FC236}">
                <a16:creationId xmlns:a16="http://schemas.microsoft.com/office/drawing/2014/main" id="{F9496FD0-DF7F-407D-9A45-FD5F341AB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15293"/>
            <a:ext cx="403860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6C44174-7BA4-4942-BA58-85D2A2427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489A1EA3-BE55-45F8-9342-2EF2F3220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 е</a:t>
            </a:r>
            <a:r>
              <a:rPr lang="ru-RU" altLang="ru-RU" dirty="0">
                <a:cs typeface="Times New Roman" panose="02020603050405020304" pitchFamily="18" charset="0"/>
              </a:rPr>
              <a:t>сли прямая, лежащая в плоскости, перпендикулярна наклонной к этой плоскости, то она перпендикулярна и </a:t>
            </a:r>
            <a:r>
              <a:rPr lang="ru-RU" altLang="ru-RU" dirty="0"/>
              <a:t>ортогональной проекции этой </a:t>
            </a:r>
            <a:r>
              <a:rPr lang="ru-RU" altLang="ru-RU" dirty="0">
                <a:cs typeface="Times New Roman" panose="02020603050405020304" pitchFamily="18" charset="0"/>
              </a:rPr>
              <a:t>наклонной.</a:t>
            </a: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F0F7A01F-8AE9-4382-A77C-6E88605AC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Пусть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перпендикулярна наклонной </a:t>
            </a:r>
            <a:r>
              <a:rPr lang="en-US" altLang="ru-RU" i="1" dirty="0">
                <a:cs typeface="Times New Roman" panose="02020603050405020304" pitchFamily="18" charset="0"/>
              </a:rPr>
              <a:t>AB’</a:t>
            </a:r>
            <a:r>
              <a:rPr lang="en-US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AA’ </a:t>
            </a:r>
            <a:r>
              <a:rPr lang="ru-RU" altLang="ru-RU" i="1" dirty="0"/>
              <a:t>– </a:t>
            </a:r>
            <a:r>
              <a:rPr lang="ru-RU" altLang="ru-RU" dirty="0"/>
              <a:t>прямая, перпендикулярная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/>
              <a:t>, следовательно, и прямой </a:t>
            </a:r>
            <a:r>
              <a:rPr lang="en-US" altLang="ru-RU" i="1" dirty="0"/>
              <a:t>c</a:t>
            </a:r>
            <a:r>
              <a:rPr lang="ru-RU" altLang="ru-RU" dirty="0"/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Тогда </a:t>
            </a:r>
            <a:r>
              <a:rPr lang="ru-RU" altLang="ru-RU" dirty="0"/>
              <a:t>прямая </a:t>
            </a:r>
            <a:r>
              <a:rPr lang="en-US" altLang="ru-RU" i="1" dirty="0"/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будет перпендикулярна двум пересекающимся прямым </a:t>
            </a:r>
            <a:r>
              <a:rPr lang="en-US" altLang="ru-RU" i="1" dirty="0">
                <a:cs typeface="Times New Roman" panose="02020603050405020304" pitchFamily="18" charset="0"/>
              </a:rPr>
              <a:t>AB’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AA’</a:t>
            </a:r>
            <a:r>
              <a:rPr lang="ru-RU" altLang="ru-RU" dirty="0">
                <a:cs typeface="Times New Roman" panose="02020603050405020304" pitchFamily="18" charset="0"/>
              </a:rPr>
              <a:t>. По признаку перпендикулярности прямой и плоскости,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перпендикулярна плоскости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en-US" altLang="ru-RU" i="1" dirty="0">
                <a:cs typeface="Times New Roman" panose="02020603050405020304" pitchFamily="18" charset="0"/>
              </a:rPr>
              <a:t>A’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en-US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она будет перпендикулярна </a:t>
            </a:r>
            <a:r>
              <a:rPr lang="ru-RU" altLang="ru-RU" dirty="0"/>
              <a:t>ортогональной проекции </a:t>
            </a:r>
            <a:r>
              <a:rPr lang="en-US" altLang="ru-RU" i="1" dirty="0"/>
              <a:t>A’B’ </a:t>
            </a:r>
            <a:r>
              <a:rPr lang="ru-RU" altLang="ru-RU" dirty="0">
                <a:cs typeface="Times New Roman" panose="02020603050405020304" pitchFamily="18" charset="0"/>
              </a:rPr>
              <a:t>наклонной 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en-US" altLang="ru-RU" i="1" dirty="0">
                <a:cs typeface="Times New Roman" panose="02020603050405020304" pitchFamily="18" charset="0"/>
              </a:rPr>
              <a:t>’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82277" name="Picture 5">
            <a:extLst>
              <a:ext uri="{FF2B5EF4-FFF2-40B4-BE49-F238E27FC236}">
                <a16:creationId xmlns:a16="http://schemas.microsoft.com/office/drawing/2014/main" id="{D9116685-73FB-4567-BD06-FA0961AE4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03860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Text Box 3">
            <a:extLst>
              <a:ext uri="{FF2B5EF4-FFF2-40B4-BE49-F238E27FC236}">
                <a16:creationId xmlns:a16="http://schemas.microsoft.com/office/drawing/2014/main" id="{0572CC07-AFDA-4F8B-8CC2-4019A165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Докажите, что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</a:t>
            </a:r>
            <a:r>
              <a:rPr lang="ru-RU" altLang="ru-RU" dirty="0">
                <a:cs typeface="Times New Roman" panose="02020603050405020304" pitchFamily="18" charset="0"/>
              </a:rPr>
              <a:t>ерпендикуляр, опущенный из точки на плоскость, короче всякой наклонной, проведенной из той же точки к той же плоскости.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221188" name="Text Box 4">
            <a:extLst>
              <a:ext uri="{FF2B5EF4-FFF2-40B4-BE49-F238E27FC236}">
                <a16:creationId xmlns:a16="http://schemas.microsoft.com/office/drawing/2014/main" id="{7D1A64EC-B7C7-445C-81CF-B015E7852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</a:t>
            </a:r>
            <a:r>
              <a:rPr lang="en-US" altLang="ru-RU" i="1" dirty="0">
                <a:cs typeface="Times New Roman" panose="02020603050405020304" pitchFamily="18" charset="0"/>
              </a:rPr>
              <a:t>AB’ </a:t>
            </a:r>
            <a:r>
              <a:rPr lang="ru-RU" altLang="ru-RU" dirty="0">
                <a:cs typeface="Times New Roman" panose="02020603050405020304" pitchFamily="18" charset="0"/>
              </a:rPr>
              <a:t>– наклонная к плоскости 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AA’ </a:t>
            </a:r>
            <a:r>
              <a:rPr lang="ru-RU" altLang="ru-RU" dirty="0">
                <a:cs typeface="Times New Roman" panose="02020603050405020304" pitchFamily="18" charset="0"/>
              </a:rPr>
              <a:t>– перпендикуляр, опущенный на эту плоскость. Соединим отрезком точки </a:t>
            </a:r>
            <a:r>
              <a:rPr lang="en-US" altLang="ru-RU" i="1" dirty="0">
                <a:cs typeface="Times New Roman" panose="02020603050405020304" pitchFamily="18" charset="0"/>
              </a:rPr>
              <a:t>A’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B’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AA’B’ </a:t>
            </a:r>
            <a:r>
              <a:rPr lang="ru-RU" altLang="ru-RU" dirty="0">
                <a:cs typeface="Times New Roman" panose="02020603050405020304" pitchFamily="18" charset="0"/>
              </a:rPr>
              <a:t>прямоугольный, </a:t>
            </a:r>
            <a:r>
              <a:rPr lang="en-US" altLang="ru-RU" i="1" dirty="0">
                <a:cs typeface="Times New Roman" panose="02020603050405020304" pitchFamily="18" charset="0"/>
              </a:rPr>
              <a:t>AB’ </a:t>
            </a:r>
            <a:r>
              <a:rPr lang="ru-RU" altLang="ru-RU" dirty="0">
                <a:cs typeface="Times New Roman" panose="02020603050405020304" pitchFamily="18" charset="0"/>
              </a:rPr>
              <a:t>– гипотенуза, </a:t>
            </a:r>
            <a:r>
              <a:rPr lang="en-US" altLang="ru-RU" i="1" dirty="0">
                <a:cs typeface="Times New Roman" panose="02020603050405020304" pitchFamily="18" charset="0"/>
              </a:rPr>
              <a:t>AA’ </a:t>
            </a:r>
            <a:r>
              <a:rPr lang="ru-RU" altLang="ru-RU" dirty="0">
                <a:cs typeface="Times New Roman" panose="02020603050405020304" pitchFamily="18" charset="0"/>
              </a:rPr>
              <a:t>– катет.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AA’ </a:t>
            </a:r>
            <a:r>
              <a:rPr lang="ru-RU" altLang="ru-RU" dirty="0">
                <a:cs typeface="Times New Roman" panose="02020603050405020304" pitchFamily="18" charset="0"/>
              </a:rPr>
              <a:t>&lt; </a:t>
            </a:r>
            <a:r>
              <a:rPr lang="en-US" altLang="ru-RU" i="1" dirty="0">
                <a:cs typeface="Times New Roman" panose="02020603050405020304" pitchFamily="18" charset="0"/>
              </a:rPr>
              <a:t>AB’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221190" name="Picture 6">
            <a:extLst>
              <a:ext uri="{FF2B5EF4-FFF2-40B4-BE49-F238E27FC236}">
                <a16:creationId xmlns:a16="http://schemas.microsoft.com/office/drawing/2014/main" id="{1450F51E-3F18-4E8E-AAC1-0E378E55D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429000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3C908A2-DC7C-45BA-8B9A-DE8E134BC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>
            <a:extLst>
              <a:ext uri="{FF2B5EF4-FFF2-40B4-BE49-F238E27FC236}">
                <a16:creationId xmlns:a16="http://schemas.microsoft.com/office/drawing/2014/main" id="{FD7A8B51-D6B8-432B-8FD0-1FDAE528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Основание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 </a:t>
            </a:r>
            <a:r>
              <a:rPr lang="ru-RU" altLang="ru-RU" sz="2800" dirty="0">
                <a:cs typeface="Times New Roman" panose="02020603050405020304" pitchFamily="18" charset="0"/>
              </a:rPr>
              <a:t>пирамиды </a:t>
            </a:r>
            <a:r>
              <a:rPr lang="en-US" altLang="ru-RU" sz="2800" i="1" dirty="0">
                <a:cs typeface="Times New Roman" panose="02020603050405020304" pitchFamily="18" charset="0"/>
              </a:rPr>
              <a:t>SABCD </a:t>
            </a:r>
            <a:r>
              <a:rPr lang="ru-RU" altLang="ru-RU" sz="2800" dirty="0">
                <a:cs typeface="Times New Roman" panose="02020603050405020304" pitchFamily="18" charset="0"/>
              </a:rPr>
              <a:t>– прямоугольник,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Ребро </a:t>
            </a:r>
            <a:r>
              <a:rPr lang="en-US" altLang="ru-RU" sz="2800" i="1" dirty="0">
                <a:cs typeface="Times New Roman" panose="02020603050405020304" pitchFamily="18" charset="0"/>
              </a:rPr>
              <a:t>SD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перпендикулярно плоскости основания. Среди отрезков </a:t>
            </a:r>
            <a:r>
              <a:rPr lang="en-US" altLang="ru-RU" sz="2800" i="1" dirty="0">
                <a:cs typeface="Times New Roman" panose="02020603050405020304" pitchFamily="18" charset="0"/>
              </a:rPr>
              <a:t>SA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SB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SD </a:t>
            </a:r>
            <a:r>
              <a:rPr lang="ru-RU" altLang="ru-RU" sz="2800" dirty="0">
                <a:cs typeface="Times New Roman" panose="02020603050405020304" pitchFamily="18" charset="0"/>
              </a:rPr>
              <a:t>укажите наименьший и наибольший.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23" name="Text Box 3">
            <a:extLst>
              <a:ext uri="{FF2B5EF4-FFF2-40B4-BE49-F238E27FC236}">
                <a16:creationId xmlns:a16="http://schemas.microsoft.com/office/drawing/2014/main" id="{C62D7C36-DFD8-41BF-BB2F-81F7D957D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 i="1">
                <a:cs typeface="Times New Roman" panose="02020603050405020304" pitchFamily="18" charset="0"/>
              </a:rPr>
              <a:t>SD </a:t>
            </a:r>
            <a:r>
              <a:rPr lang="ru-RU" altLang="ru-RU" sz="2800">
                <a:cs typeface="Times New Roman" panose="02020603050405020304" pitchFamily="18" charset="0"/>
              </a:rPr>
              <a:t>– наименьший; </a:t>
            </a:r>
            <a:r>
              <a:rPr lang="ru-RU" altLang="ru-RU" sz="2800" i="1">
                <a:cs typeface="Times New Roman" panose="02020603050405020304" pitchFamily="18" charset="0"/>
              </a:rPr>
              <a:t>SB </a:t>
            </a:r>
            <a:r>
              <a:rPr lang="ru-RU" altLang="ru-RU" sz="2800">
                <a:cs typeface="Times New Roman" panose="02020603050405020304" pitchFamily="18" charset="0"/>
              </a:rPr>
              <a:t>– наибольший. </a:t>
            </a:r>
          </a:p>
        </p:txBody>
      </p:sp>
      <p:pic>
        <p:nvPicPr>
          <p:cNvPr id="235525" name="Picture 5">
            <a:extLst>
              <a:ext uri="{FF2B5EF4-FFF2-40B4-BE49-F238E27FC236}">
                <a16:creationId xmlns:a16="http://schemas.microsoft.com/office/drawing/2014/main" id="{FC947DE9-AECF-4E68-A1AD-33104C67F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270250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97A9CD0-1800-45CD-AAA8-5CEDDE8B9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0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>
            <a:extLst>
              <a:ext uri="{FF2B5EF4-FFF2-40B4-BE49-F238E27FC236}">
                <a16:creationId xmlns:a16="http://schemas.microsoft.com/office/drawing/2014/main" id="{297DE00D-27C5-41A9-952F-E4820A3B3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 плоскости прямоугольника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в точке пересечения диагоналей восстановлен перпендикуляр. Верно ли утверждение о том, что произвольная 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этого перпендикуляра равноудалена от вершин прямоугольника?</a:t>
            </a:r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6DC3A576-1C14-45B2-8E80-2D60B6F06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946DBC-0DA6-4CAD-B8EC-FA9D9E03E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>
            <a:extLst>
              <a:ext uri="{FF2B5EF4-FFF2-40B4-BE49-F238E27FC236}">
                <a16:creationId xmlns:a16="http://schemas.microsoft.com/office/drawing/2014/main" id="{07E7BE39-C691-4183-B464-2762C901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Точка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равноудалена от всех точек окружности. Верно ли утверждение о том, что она принадлежит перпендикуляру к плоскости окружности, проведённому через её центр?</a:t>
            </a:r>
          </a:p>
        </p:txBody>
      </p:sp>
      <p:sp>
        <p:nvSpPr>
          <p:cNvPr id="227331" name="Text Box 3">
            <a:extLst>
              <a:ext uri="{FF2B5EF4-FFF2-40B4-BE49-F238E27FC236}">
                <a16:creationId xmlns:a16="http://schemas.microsoft.com/office/drawing/2014/main" id="{5DB7C687-119A-40F5-825E-5F84359B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01969F9-9F1A-4FBD-9ADB-BDA86451D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>
            <a:extLst>
              <a:ext uri="{FF2B5EF4-FFF2-40B4-BE49-F238E27FC236}">
                <a16:creationId xmlns:a16="http://schemas.microsoft.com/office/drawing/2014/main" id="{4DBCB046-C670-4CAB-BDCE-E4A8A71FD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точек в пространстве, равноудаленных от двух данных точек.</a:t>
            </a:r>
          </a:p>
        </p:txBody>
      </p:sp>
      <p:sp>
        <p:nvSpPr>
          <p:cNvPr id="231428" name="Rectangle 4">
            <a:extLst>
              <a:ext uri="{FF2B5EF4-FFF2-40B4-BE49-F238E27FC236}">
                <a16:creationId xmlns:a16="http://schemas.microsoft.com/office/drawing/2014/main" id="{ED11A920-FBFC-40C0-9B49-95648D76A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1429" name="Text Box 5">
            <a:extLst>
              <a:ext uri="{FF2B5EF4-FFF2-40B4-BE49-F238E27FC236}">
                <a16:creationId xmlns:a16="http://schemas.microsoft.com/office/drawing/2014/main" id="{B6E400E6-59B1-41F1-B5ED-1ED4848E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Плоскость, проходящая через середину отрезка, соединяющего данные точки, и перпендикулярная этому отрезку.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77BC88-C730-4095-B73B-F7B2F10E2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1370</Words>
  <Application>Microsoft Office PowerPoint</Application>
  <PresentationFormat>Экран (4:3)</PresentationFormat>
  <Paragraphs>105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Оформление по умолчанию</vt:lpstr>
      <vt:lpstr>18. ПЕРПЕНДИКУЛЯР И НАКЛОННАЯ</vt:lpstr>
      <vt:lpstr>Презентация PowerPoint</vt:lpstr>
      <vt:lpstr>Теорема о трех перпендикулярах</vt:lpstr>
      <vt:lpstr>Упражнение 1</vt:lpstr>
      <vt:lpstr>Упражнение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37</cp:revision>
  <dcterms:created xsi:type="dcterms:W3CDTF">2007-10-22T16:06:58Z</dcterms:created>
  <dcterms:modified xsi:type="dcterms:W3CDTF">2022-04-06T04:39:51Z</dcterms:modified>
</cp:coreProperties>
</file>