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6" r:id="rId2"/>
    <p:sldId id="362" r:id="rId3"/>
    <p:sldId id="364" r:id="rId4"/>
    <p:sldId id="369" r:id="rId5"/>
    <p:sldId id="365" r:id="rId6"/>
    <p:sldId id="366" r:id="rId7"/>
    <p:sldId id="329" r:id="rId8"/>
    <p:sldId id="368" r:id="rId9"/>
    <p:sldId id="367" r:id="rId10"/>
    <p:sldId id="330" r:id="rId11"/>
    <p:sldId id="331" r:id="rId12"/>
    <p:sldId id="332" r:id="rId13"/>
    <p:sldId id="334" r:id="rId14"/>
    <p:sldId id="335" r:id="rId15"/>
    <p:sldId id="351" r:id="rId16"/>
    <p:sldId id="352" r:id="rId17"/>
    <p:sldId id="337" r:id="rId18"/>
    <p:sldId id="346" r:id="rId19"/>
    <p:sldId id="348" r:id="rId20"/>
    <p:sldId id="349" r:id="rId21"/>
    <p:sldId id="345" r:id="rId22"/>
    <p:sldId id="343" r:id="rId23"/>
    <p:sldId id="338" r:id="rId2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39" autoAdjust="0"/>
    <p:restoredTop sz="90929"/>
  </p:normalViewPr>
  <p:slideViewPr>
    <p:cSldViewPr>
      <p:cViewPr varScale="1">
        <p:scale>
          <a:sx n="97" d="100"/>
          <a:sy n="97" d="100"/>
        </p:scale>
        <p:origin x="294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57CC123D-5AB9-44B8-B4DF-C7FAC1EAA51C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 altLang="ru-RU"/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1F7916FF-2829-43E0-8846-B2024B5F7752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 altLang="ru-RU"/>
          </a:p>
        </p:txBody>
      </p:sp>
      <p:sp>
        <p:nvSpPr>
          <p:cNvPr id="25604" name="Rectangle 4">
            <a:extLst>
              <a:ext uri="{FF2B5EF4-FFF2-40B4-BE49-F238E27FC236}">
                <a16:creationId xmlns:a16="http://schemas.microsoft.com/office/drawing/2014/main" id="{4EF96589-8B39-4E1B-8218-3B068555F47F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5605" name="Rectangle 5">
            <a:extLst>
              <a:ext uri="{FF2B5EF4-FFF2-40B4-BE49-F238E27FC236}">
                <a16:creationId xmlns:a16="http://schemas.microsoft.com/office/drawing/2014/main" id="{940CD00D-15C0-42B9-A7CA-FDB096C669DA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25606" name="Rectangle 6">
            <a:extLst>
              <a:ext uri="{FF2B5EF4-FFF2-40B4-BE49-F238E27FC236}">
                <a16:creationId xmlns:a16="http://schemas.microsoft.com/office/drawing/2014/main" id="{1F659BCF-70AC-4E43-97C0-ECD22F796BCC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 altLang="ru-RU"/>
          </a:p>
        </p:txBody>
      </p:sp>
      <p:sp>
        <p:nvSpPr>
          <p:cNvPr id="25607" name="Rectangle 7">
            <a:extLst>
              <a:ext uri="{FF2B5EF4-FFF2-40B4-BE49-F238E27FC236}">
                <a16:creationId xmlns:a16="http://schemas.microsoft.com/office/drawing/2014/main" id="{D1D9513D-2411-40AA-B65C-E9A8B9B75B5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70A3833-18E0-4131-8605-BA23972152CC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E0743880-A591-44F0-973A-AEEE3391E79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6FF4459-4CAC-4A52-A846-246BA2A343FD}" type="slidenum">
              <a:rPr lang="ru-RU" altLang="ru-RU"/>
              <a:pPr/>
              <a:t>1</a:t>
            </a:fld>
            <a:endParaRPr lang="ru-RU" altLang="ru-RU"/>
          </a:p>
        </p:txBody>
      </p:sp>
      <p:sp>
        <p:nvSpPr>
          <p:cNvPr id="27650" name="Rectangle 2">
            <a:extLst>
              <a:ext uri="{FF2B5EF4-FFF2-40B4-BE49-F238E27FC236}">
                <a16:creationId xmlns:a16="http://schemas.microsoft.com/office/drawing/2014/main" id="{D379DBB4-BCEC-4385-A077-5996174A0D0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116775FD-36F8-4396-A555-C51EABE897E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spcBef>
                <a:spcPct val="50000"/>
              </a:spcBef>
            </a:pPr>
            <a:r>
              <a:rPr lang="ru-RU" altLang="ru-RU" sz="2400">
                <a:solidFill>
                  <a:schemeClr val="accent1"/>
                </a:solidFill>
              </a:rPr>
              <a:t>В режиме слайдов ответ появляется после кликанья мышкой.</a:t>
            </a:r>
          </a:p>
          <a:p>
            <a:endParaRPr lang="ru-RU" alt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B16DFB66-6E1E-4221-9FDF-E93B0463230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8679FDF-E988-4628-95C3-E98BC5E7A53C}" type="slidenum">
              <a:rPr lang="ru-RU" altLang="ru-RU"/>
              <a:pPr/>
              <a:t>10</a:t>
            </a:fld>
            <a:endParaRPr lang="ru-RU" altLang="ru-RU"/>
          </a:p>
        </p:txBody>
      </p:sp>
      <p:sp>
        <p:nvSpPr>
          <p:cNvPr id="162818" name="Rectangle 2">
            <a:extLst>
              <a:ext uri="{FF2B5EF4-FFF2-40B4-BE49-F238E27FC236}">
                <a16:creationId xmlns:a16="http://schemas.microsoft.com/office/drawing/2014/main" id="{5C01A42F-EFDA-4156-9D68-C443B33EE0D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2819" name="Rectangle 3">
            <a:extLst>
              <a:ext uri="{FF2B5EF4-FFF2-40B4-BE49-F238E27FC236}">
                <a16:creationId xmlns:a16="http://schemas.microsoft.com/office/drawing/2014/main" id="{1306022A-55C7-465C-AD0B-CA2D3AD49AF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ru-RU" altLang="ru-RU" sz="2400">
                <a:solidFill>
                  <a:schemeClr val="accent1"/>
                </a:solidFill>
              </a:rPr>
              <a:t>В режиме слайдов ответ появляется после кликанья мышкой.</a:t>
            </a:r>
          </a:p>
          <a:p>
            <a:endParaRPr lang="ru-RU" alt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DBF54619-7B7E-4A8C-91AE-5FBCB8128AC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3F8BB6E-511A-4B83-A9C9-D5256951C4C0}" type="slidenum">
              <a:rPr lang="ru-RU" altLang="ru-RU"/>
              <a:pPr/>
              <a:t>11</a:t>
            </a:fld>
            <a:endParaRPr lang="ru-RU" altLang="ru-RU"/>
          </a:p>
        </p:txBody>
      </p:sp>
      <p:sp>
        <p:nvSpPr>
          <p:cNvPr id="164866" name="Rectangle 2">
            <a:extLst>
              <a:ext uri="{FF2B5EF4-FFF2-40B4-BE49-F238E27FC236}">
                <a16:creationId xmlns:a16="http://schemas.microsoft.com/office/drawing/2014/main" id="{D6EC4B40-66F0-4C0B-8F13-B7BEFCF2C72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4867" name="Rectangle 3">
            <a:extLst>
              <a:ext uri="{FF2B5EF4-FFF2-40B4-BE49-F238E27FC236}">
                <a16:creationId xmlns:a16="http://schemas.microsoft.com/office/drawing/2014/main" id="{4B744E17-481A-454D-9CEE-DA475DBA20A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ru-RU" altLang="ru-RU" sz="2400">
                <a:solidFill>
                  <a:schemeClr val="accent1"/>
                </a:solidFill>
              </a:rPr>
              <a:t>В режиме слайдов ответ появляется после кликанья мышкой.</a:t>
            </a:r>
          </a:p>
          <a:p>
            <a:endParaRPr lang="ru-RU" alt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01A23AC2-749E-4674-BED2-7681EFB6C78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738CF3E-68FD-454F-B206-85E1BE36D4D5}" type="slidenum">
              <a:rPr lang="ru-RU" altLang="ru-RU"/>
              <a:pPr/>
              <a:t>12</a:t>
            </a:fld>
            <a:endParaRPr lang="ru-RU" altLang="ru-RU"/>
          </a:p>
        </p:txBody>
      </p:sp>
      <p:sp>
        <p:nvSpPr>
          <p:cNvPr id="166914" name="Rectangle 2">
            <a:extLst>
              <a:ext uri="{FF2B5EF4-FFF2-40B4-BE49-F238E27FC236}">
                <a16:creationId xmlns:a16="http://schemas.microsoft.com/office/drawing/2014/main" id="{465990AC-3E4E-49C3-829A-FA4DB7CCD61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6915" name="Rectangle 3">
            <a:extLst>
              <a:ext uri="{FF2B5EF4-FFF2-40B4-BE49-F238E27FC236}">
                <a16:creationId xmlns:a16="http://schemas.microsoft.com/office/drawing/2014/main" id="{3D2D17C6-DFC6-4C7C-9D8B-B05A4031BA9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ru-RU" altLang="ru-RU" sz="2400">
                <a:solidFill>
                  <a:schemeClr val="accent1"/>
                </a:solidFill>
              </a:rPr>
              <a:t>В режиме слайдов ответ появляется после кликанья мышкой.</a:t>
            </a:r>
          </a:p>
          <a:p>
            <a:endParaRPr lang="ru-RU" alt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025BCF02-3B3D-4994-AC66-8114DEA8369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2AD556D-8675-4943-BBC7-7B9F6346425D}" type="slidenum">
              <a:rPr lang="ru-RU" altLang="ru-RU"/>
              <a:pPr/>
              <a:t>13</a:t>
            </a:fld>
            <a:endParaRPr lang="ru-RU" altLang="ru-RU"/>
          </a:p>
        </p:txBody>
      </p:sp>
      <p:sp>
        <p:nvSpPr>
          <p:cNvPr id="171010" name="Rectangle 2">
            <a:extLst>
              <a:ext uri="{FF2B5EF4-FFF2-40B4-BE49-F238E27FC236}">
                <a16:creationId xmlns:a16="http://schemas.microsoft.com/office/drawing/2014/main" id="{7A80E86D-61F5-48E5-8970-10452845293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1011" name="Rectangle 3">
            <a:extLst>
              <a:ext uri="{FF2B5EF4-FFF2-40B4-BE49-F238E27FC236}">
                <a16:creationId xmlns:a16="http://schemas.microsoft.com/office/drawing/2014/main" id="{E279A61B-25A2-40D5-B9C9-9BFFA8B39D3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ru-RU" altLang="ru-RU" sz="2400">
                <a:solidFill>
                  <a:schemeClr val="accent1"/>
                </a:solidFill>
              </a:rPr>
              <a:t>В режиме слайдов ответ появляется после кликанья мышкой.</a:t>
            </a:r>
          </a:p>
          <a:p>
            <a:endParaRPr lang="ru-RU" alt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5932EB36-3270-40FD-875C-2CABFB0F0AA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149F084-C064-4CCF-8EE0-E1699E7A92B3}" type="slidenum">
              <a:rPr lang="ru-RU" altLang="ru-RU"/>
              <a:pPr/>
              <a:t>14</a:t>
            </a:fld>
            <a:endParaRPr lang="ru-RU" altLang="ru-RU"/>
          </a:p>
        </p:txBody>
      </p:sp>
      <p:sp>
        <p:nvSpPr>
          <p:cNvPr id="173058" name="Rectangle 2">
            <a:extLst>
              <a:ext uri="{FF2B5EF4-FFF2-40B4-BE49-F238E27FC236}">
                <a16:creationId xmlns:a16="http://schemas.microsoft.com/office/drawing/2014/main" id="{3A69CF46-1E41-4103-A7A0-DE44D4F43FE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3059" name="Rectangle 3">
            <a:extLst>
              <a:ext uri="{FF2B5EF4-FFF2-40B4-BE49-F238E27FC236}">
                <a16:creationId xmlns:a16="http://schemas.microsoft.com/office/drawing/2014/main" id="{5672ED94-D858-450C-A940-1E66E74B859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ru-RU" altLang="ru-RU" sz="2400">
                <a:solidFill>
                  <a:schemeClr val="accent1"/>
                </a:solidFill>
              </a:rPr>
              <a:t>В режиме слайдов ответ появляется после кликанья мышкой.</a:t>
            </a:r>
          </a:p>
          <a:p>
            <a:endParaRPr lang="ru-RU" altLang="ru-R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189E56FF-5903-4994-8A15-BE85191FF4C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BE3F271-A0A3-497A-933E-2E8A05053437}" type="slidenum">
              <a:rPr lang="ru-RU" altLang="ru-RU"/>
              <a:pPr/>
              <a:t>15</a:t>
            </a:fld>
            <a:endParaRPr lang="ru-RU" altLang="ru-RU"/>
          </a:p>
        </p:txBody>
      </p:sp>
      <p:sp>
        <p:nvSpPr>
          <p:cNvPr id="211970" name="Rectangle 2">
            <a:extLst>
              <a:ext uri="{FF2B5EF4-FFF2-40B4-BE49-F238E27FC236}">
                <a16:creationId xmlns:a16="http://schemas.microsoft.com/office/drawing/2014/main" id="{24788F1A-0739-4BD5-BF9D-0BD86FD970D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1971" name="Rectangle 3">
            <a:extLst>
              <a:ext uri="{FF2B5EF4-FFF2-40B4-BE49-F238E27FC236}">
                <a16:creationId xmlns:a16="http://schemas.microsoft.com/office/drawing/2014/main" id="{8FC272EA-6317-416E-B066-21DA967B5FA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ru-RU" altLang="ru-RU" sz="2400">
                <a:solidFill>
                  <a:schemeClr val="accent1"/>
                </a:solidFill>
              </a:rPr>
              <a:t>В режиме слайдов ответ появляется после кликанья мышкой.</a:t>
            </a:r>
          </a:p>
          <a:p>
            <a:endParaRPr lang="ru-RU" altLang="ru-R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D0DDB5A4-DA70-482E-A1C8-A2E7C9F5423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D4F4757-8CD9-4ACF-BD5E-A137C2C9730D}" type="slidenum">
              <a:rPr lang="ru-RU" altLang="ru-RU"/>
              <a:pPr/>
              <a:t>16</a:t>
            </a:fld>
            <a:endParaRPr lang="ru-RU" altLang="ru-RU"/>
          </a:p>
        </p:txBody>
      </p:sp>
      <p:sp>
        <p:nvSpPr>
          <p:cNvPr id="214018" name="Rectangle 2">
            <a:extLst>
              <a:ext uri="{FF2B5EF4-FFF2-40B4-BE49-F238E27FC236}">
                <a16:creationId xmlns:a16="http://schemas.microsoft.com/office/drawing/2014/main" id="{745428DE-DD64-44F5-9868-666D1C9A512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4019" name="Rectangle 3">
            <a:extLst>
              <a:ext uri="{FF2B5EF4-FFF2-40B4-BE49-F238E27FC236}">
                <a16:creationId xmlns:a16="http://schemas.microsoft.com/office/drawing/2014/main" id="{EDF58AFD-1B7C-466E-93D9-5C91D66AE8B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ru-RU" altLang="ru-RU" sz="2400">
                <a:solidFill>
                  <a:schemeClr val="accent1"/>
                </a:solidFill>
              </a:rPr>
              <a:t>В режиме слайдов ответ появляется после кликанья мышкой.</a:t>
            </a:r>
          </a:p>
          <a:p>
            <a:endParaRPr lang="ru-RU" altLang="ru-RU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ED06D001-A648-4CAB-9721-41DB62C9FF4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1221AA2-C71B-4E7D-AE15-560D1548BE13}" type="slidenum">
              <a:rPr lang="ru-RU" altLang="ru-RU"/>
              <a:pPr/>
              <a:t>17</a:t>
            </a:fld>
            <a:endParaRPr lang="ru-RU" altLang="ru-RU"/>
          </a:p>
        </p:txBody>
      </p:sp>
      <p:sp>
        <p:nvSpPr>
          <p:cNvPr id="181250" name="Rectangle 2">
            <a:extLst>
              <a:ext uri="{FF2B5EF4-FFF2-40B4-BE49-F238E27FC236}">
                <a16:creationId xmlns:a16="http://schemas.microsoft.com/office/drawing/2014/main" id="{D8F49605-3DE5-4974-8902-9F937ABB2A3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1251" name="Rectangle 3">
            <a:extLst>
              <a:ext uri="{FF2B5EF4-FFF2-40B4-BE49-F238E27FC236}">
                <a16:creationId xmlns:a16="http://schemas.microsoft.com/office/drawing/2014/main" id="{5ABF39BA-6A20-4D2F-B524-40F3F3EA07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 появляется после кликанья мышкой</a:t>
            </a:r>
          </a:p>
          <a:p>
            <a:endParaRPr lang="ru-RU" altLang="ru-RU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BA01932B-DAC7-4E88-94C6-2E840A3E9FE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4462808-C03F-47C6-A59C-860664AFBD18}" type="slidenum">
              <a:rPr lang="ru-RU" altLang="ru-RU"/>
              <a:pPr/>
              <a:t>18</a:t>
            </a:fld>
            <a:endParaRPr lang="ru-RU" altLang="ru-RU"/>
          </a:p>
        </p:txBody>
      </p:sp>
      <p:sp>
        <p:nvSpPr>
          <p:cNvPr id="199682" name="Rectangle 2">
            <a:extLst>
              <a:ext uri="{FF2B5EF4-FFF2-40B4-BE49-F238E27FC236}">
                <a16:creationId xmlns:a16="http://schemas.microsoft.com/office/drawing/2014/main" id="{24BA81A3-43A0-4FAF-B29F-BC0B9C51A0D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9683" name="Rectangle 3">
            <a:extLst>
              <a:ext uri="{FF2B5EF4-FFF2-40B4-BE49-F238E27FC236}">
                <a16:creationId xmlns:a16="http://schemas.microsoft.com/office/drawing/2014/main" id="{18801184-CB6C-4A8F-9756-C3BB6101052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 появляется после кликанья мышкой</a:t>
            </a:r>
          </a:p>
          <a:p>
            <a:endParaRPr lang="ru-RU" altLang="ru-RU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24B23D44-AAA5-4353-A8D0-6793A3E19F1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EC5C768-A9C7-465F-861F-6AAD265FA8B7}" type="slidenum">
              <a:rPr lang="ru-RU" altLang="ru-RU"/>
              <a:pPr/>
              <a:t>19</a:t>
            </a:fld>
            <a:endParaRPr lang="ru-RU" altLang="ru-RU"/>
          </a:p>
        </p:txBody>
      </p:sp>
      <p:sp>
        <p:nvSpPr>
          <p:cNvPr id="203778" name="Rectangle 2">
            <a:extLst>
              <a:ext uri="{FF2B5EF4-FFF2-40B4-BE49-F238E27FC236}">
                <a16:creationId xmlns:a16="http://schemas.microsoft.com/office/drawing/2014/main" id="{085CB3CC-80E1-4FCE-8A9C-AFE63FA69EF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3779" name="Rectangle 3">
            <a:extLst>
              <a:ext uri="{FF2B5EF4-FFF2-40B4-BE49-F238E27FC236}">
                <a16:creationId xmlns:a16="http://schemas.microsoft.com/office/drawing/2014/main" id="{5703FFB5-5880-4639-8E9B-1077A070A53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 появляется после кликанья мышкой</a:t>
            </a:r>
          </a:p>
          <a:p>
            <a:endParaRPr lang="ru-RU" alt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E0743880-A591-44F0-973A-AEEE3391E79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6FF4459-4CAC-4A52-A846-246BA2A343FD}" type="slidenum">
              <a:rPr lang="ru-RU" altLang="ru-RU"/>
              <a:pPr/>
              <a:t>2</a:t>
            </a:fld>
            <a:endParaRPr lang="ru-RU" altLang="ru-RU"/>
          </a:p>
        </p:txBody>
      </p:sp>
      <p:sp>
        <p:nvSpPr>
          <p:cNvPr id="27650" name="Rectangle 2">
            <a:extLst>
              <a:ext uri="{FF2B5EF4-FFF2-40B4-BE49-F238E27FC236}">
                <a16:creationId xmlns:a16="http://schemas.microsoft.com/office/drawing/2014/main" id="{D379DBB4-BCEC-4385-A077-5996174A0D0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116775FD-36F8-4396-A555-C51EABE897E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spcBef>
                <a:spcPct val="50000"/>
              </a:spcBef>
            </a:pPr>
            <a:r>
              <a:rPr lang="ru-RU" altLang="ru-RU" sz="2400">
                <a:solidFill>
                  <a:schemeClr val="accent1"/>
                </a:solidFill>
              </a:rPr>
              <a:t>В режиме слайдов ответ появляется после кликанья мышкой.</a:t>
            </a:r>
          </a:p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1328255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F0B85BAA-CBD5-4534-B312-7A5CF0418F6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434FAB9-3F35-43F4-AA51-3E6764FA5520}" type="slidenum">
              <a:rPr lang="ru-RU" altLang="ru-RU"/>
              <a:pPr/>
              <a:t>20</a:t>
            </a:fld>
            <a:endParaRPr lang="ru-RU" altLang="ru-RU"/>
          </a:p>
        </p:txBody>
      </p:sp>
      <p:sp>
        <p:nvSpPr>
          <p:cNvPr id="205826" name="Rectangle 2">
            <a:extLst>
              <a:ext uri="{FF2B5EF4-FFF2-40B4-BE49-F238E27FC236}">
                <a16:creationId xmlns:a16="http://schemas.microsoft.com/office/drawing/2014/main" id="{97764B67-C60B-48EC-83D5-411C798C085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827" name="Rectangle 3">
            <a:extLst>
              <a:ext uri="{FF2B5EF4-FFF2-40B4-BE49-F238E27FC236}">
                <a16:creationId xmlns:a16="http://schemas.microsoft.com/office/drawing/2014/main" id="{1A476C47-FE5B-407F-9212-5A183166921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 появляется после кликанья мышкой</a:t>
            </a:r>
          </a:p>
          <a:p>
            <a:endParaRPr lang="ru-RU" altLang="ru-RU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85713D6B-4718-4093-A4FF-CDDE1104FCE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BE81041-EF3A-48D0-96DD-D418E44C5938}" type="slidenum">
              <a:rPr lang="ru-RU" altLang="ru-RU"/>
              <a:pPr/>
              <a:t>21</a:t>
            </a:fld>
            <a:endParaRPr lang="ru-RU" altLang="ru-RU"/>
          </a:p>
        </p:txBody>
      </p:sp>
      <p:sp>
        <p:nvSpPr>
          <p:cNvPr id="197634" name="Rectangle 2">
            <a:extLst>
              <a:ext uri="{FF2B5EF4-FFF2-40B4-BE49-F238E27FC236}">
                <a16:creationId xmlns:a16="http://schemas.microsoft.com/office/drawing/2014/main" id="{E96A1290-E016-4E80-9527-3AED7D7106F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7635" name="Rectangle 3">
            <a:extLst>
              <a:ext uri="{FF2B5EF4-FFF2-40B4-BE49-F238E27FC236}">
                <a16:creationId xmlns:a16="http://schemas.microsoft.com/office/drawing/2014/main" id="{9866B3E9-19BF-466E-A3B6-D426EC28113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 появляется после кликанья мышкой</a:t>
            </a:r>
          </a:p>
          <a:p>
            <a:endParaRPr lang="ru-RU" altLang="ru-RU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6D6C49B7-0657-4F80-9B3D-54F6E8669E9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37F388C-119B-4E68-A963-08E8F4341506}" type="slidenum">
              <a:rPr lang="ru-RU" altLang="ru-RU"/>
              <a:pPr/>
              <a:t>22</a:t>
            </a:fld>
            <a:endParaRPr lang="ru-RU" altLang="ru-RU"/>
          </a:p>
        </p:txBody>
      </p:sp>
      <p:sp>
        <p:nvSpPr>
          <p:cNvPr id="193538" name="Rectangle 2">
            <a:extLst>
              <a:ext uri="{FF2B5EF4-FFF2-40B4-BE49-F238E27FC236}">
                <a16:creationId xmlns:a16="http://schemas.microsoft.com/office/drawing/2014/main" id="{4F9CB0C1-47E6-4A48-AC81-6C23279E9EA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3539" name="Rectangle 3">
            <a:extLst>
              <a:ext uri="{FF2B5EF4-FFF2-40B4-BE49-F238E27FC236}">
                <a16:creationId xmlns:a16="http://schemas.microsoft.com/office/drawing/2014/main" id="{75F21D4C-E73B-4766-B936-E52D8E07DFC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 появляется после кликанья мышкой</a:t>
            </a:r>
          </a:p>
          <a:p>
            <a:endParaRPr lang="ru-RU" altLang="ru-RU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404C7AD6-E5DC-4197-89CB-8549EA51BD7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CBD19C4-1A2B-4BB0-8140-595476969A8A}" type="slidenum">
              <a:rPr lang="ru-RU" altLang="ru-RU"/>
              <a:pPr/>
              <a:t>23</a:t>
            </a:fld>
            <a:endParaRPr lang="ru-RU" altLang="ru-RU"/>
          </a:p>
        </p:txBody>
      </p:sp>
      <p:sp>
        <p:nvSpPr>
          <p:cNvPr id="183298" name="Rectangle 2">
            <a:extLst>
              <a:ext uri="{FF2B5EF4-FFF2-40B4-BE49-F238E27FC236}">
                <a16:creationId xmlns:a16="http://schemas.microsoft.com/office/drawing/2014/main" id="{73FCEE2C-6ABC-4CCF-8422-9519CB2D570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3299" name="Rectangle 3">
            <a:extLst>
              <a:ext uri="{FF2B5EF4-FFF2-40B4-BE49-F238E27FC236}">
                <a16:creationId xmlns:a16="http://schemas.microsoft.com/office/drawing/2014/main" id="{A3337B53-B644-4EA7-AFEC-F437C4B352C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 появляется после кликанья мышкой</a:t>
            </a:r>
          </a:p>
          <a:p>
            <a:endParaRPr lang="ru-RU" alt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E0743880-A591-44F0-973A-AEEE3391E79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6FF4459-4CAC-4A52-A846-246BA2A343FD}" type="slidenum">
              <a:rPr lang="ru-RU" altLang="ru-RU"/>
              <a:pPr/>
              <a:t>3</a:t>
            </a:fld>
            <a:endParaRPr lang="ru-RU" altLang="ru-RU"/>
          </a:p>
        </p:txBody>
      </p:sp>
      <p:sp>
        <p:nvSpPr>
          <p:cNvPr id="27650" name="Rectangle 2">
            <a:extLst>
              <a:ext uri="{FF2B5EF4-FFF2-40B4-BE49-F238E27FC236}">
                <a16:creationId xmlns:a16="http://schemas.microsoft.com/office/drawing/2014/main" id="{D379DBB4-BCEC-4385-A077-5996174A0D0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116775FD-36F8-4396-A555-C51EABE897E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spcBef>
                <a:spcPct val="50000"/>
              </a:spcBef>
            </a:pPr>
            <a:r>
              <a:rPr lang="ru-RU" altLang="ru-RU" sz="2400">
                <a:solidFill>
                  <a:schemeClr val="accent1"/>
                </a:solidFill>
              </a:rPr>
              <a:t>В режиме слайдов ответ появляется после кликанья мышкой.</a:t>
            </a:r>
          </a:p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476186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E0743880-A591-44F0-973A-AEEE3391E79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6FF4459-4CAC-4A52-A846-246BA2A343FD}" type="slidenum">
              <a:rPr lang="ru-RU" altLang="ru-RU"/>
              <a:pPr/>
              <a:t>4</a:t>
            </a:fld>
            <a:endParaRPr lang="ru-RU" altLang="ru-RU"/>
          </a:p>
        </p:txBody>
      </p:sp>
      <p:sp>
        <p:nvSpPr>
          <p:cNvPr id="27650" name="Rectangle 2">
            <a:extLst>
              <a:ext uri="{FF2B5EF4-FFF2-40B4-BE49-F238E27FC236}">
                <a16:creationId xmlns:a16="http://schemas.microsoft.com/office/drawing/2014/main" id="{D379DBB4-BCEC-4385-A077-5996174A0D0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116775FD-36F8-4396-A555-C51EABE897E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spcBef>
                <a:spcPct val="50000"/>
              </a:spcBef>
            </a:pPr>
            <a:r>
              <a:rPr lang="ru-RU" altLang="ru-RU" sz="2400">
                <a:solidFill>
                  <a:schemeClr val="accent1"/>
                </a:solidFill>
              </a:rPr>
              <a:t>В режиме слайдов ответ появляется после кликанья мышкой.</a:t>
            </a:r>
          </a:p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39465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E0743880-A591-44F0-973A-AEEE3391E79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6FF4459-4CAC-4A52-A846-246BA2A343FD}" type="slidenum">
              <a:rPr lang="ru-RU" altLang="ru-RU"/>
              <a:pPr/>
              <a:t>5</a:t>
            </a:fld>
            <a:endParaRPr lang="ru-RU" altLang="ru-RU"/>
          </a:p>
        </p:txBody>
      </p:sp>
      <p:sp>
        <p:nvSpPr>
          <p:cNvPr id="27650" name="Rectangle 2">
            <a:extLst>
              <a:ext uri="{FF2B5EF4-FFF2-40B4-BE49-F238E27FC236}">
                <a16:creationId xmlns:a16="http://schemas.microsoft.com/office/drawing/2014/main" id="{D379DBB4-BCEC-4385-A077-5996174A0D0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116775FD-36F8-4396-A555-C51EABE897E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spcBef>
                <a:spcPct val="50000"/>
              </a:spcBef>
            </a:pPr>
            <a:r>
              <a:rPr lang="ru-RU" altLang="ru-RU" sz="2400">
                <a:solidFill>
                  <a:schemeClr val="accent1"/>
                </a:solidFill>
              </a:rPr>
              <a:t>В режиме слайдов ответ появляется после кликанья мышкой.</a:t>
            </a:r>
          </a:p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904657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E0743880-A591-44F0-973A-AEEE3391E79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6FF4459-4CAC-4A52-A846-246BA2A343FD}" type="slidenum">
              <a:rPr lang="ru-RU" altLang="ru-RU"/>
              <a:pPr/>
              <a:t>6</a:t>
            </a:fld>
            <a:endParaRPr lang="ru-RU" altLang="ru-RU"/>
          </a:p>
        </p:txBody>
      </p:sp>
      <p:sp>
        <p:nvSpPr>
          <p:cNvPr id="27650" name="Rectangle 2">
            <a:extLst>
              <a:ext uri="{FF2B5EF4-FFF2-40B4-BE49-F238E27FC236}">
                <a16:creationId xmlns:a16="http://schemas.microsoft.com/office/drawing/2014/main" id="{D379DBB4-BCEC-4385-A077-5996174A0D0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116775FD-36F8-4396-A555-C51EABE897E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spcBef>
                <a:spcPct val="50000"/>
              </a:spcBef>
            </a:pPr>
            <a:r>
              <a:rPr lang="ru-RU" altLang="ru-RU" sz="2400">
                <a:solidFill>
                  <a:schemeClr val="accent1"/>
                </a:solidFill>
              </a:rPr>
              <a:t>В режиме слайдов ответ появляется после кликанья мышкой.</a:t>
            </a:r>
          </a:p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856673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6A25C257-6BC6-4A74-9CF4-C9FF9F0CA8B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C85CDA4-23B4-40F0-AB5B-1C9FA7B0EBBB}" type="slidenum">
              <a:rPr lang="ru-RU" altLang="ru-RU"/>
              <a:pPr/>
              <a:t>7</a:t>
            </a:fld>
            <a:endParaRPr lang="ru-RU" altLang="ru-RU"/>
          </a:p>
        </p:txBody>
      </p:sp>
      <p:sp>
        <p:nvSpPr>
          <p:cNvPr id="160770" name="Rectangle 2">
            <a:extLst>
              <a:ext uri="{FF2B5EF4-FFF2-40B4-BE49-F238E27FC236}">
                <a16:creationId xmlns:a16="http://schemas.microsoft.com/office/drawing/2014/main" id="{69FD7F9E-CAC5-48DC-8227-52752F2BEE0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0771" name="Rectangle 3">
            <a:extLst>
              <a:ext uri="{FF2B5EF4-FFF2-40B4-BE49-F238E27FC236}">
                <a16:creationId xmlns:a16="http://schemas.microsoft.com/office/drawing/2014/main" id="{66EED7C6-F000-4042-84DE-2E56ADE2107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ru-RU" altLang="ru-RU" sz="2400">
                <a:solidFill>
                  <a:schemeClr val="accent1"/>
                </a:solidFill>
              </a:rPr>
              <a:t>В режиме слайдов ответ появляется после кликанья мышкой.</a:t>
            </a:r>
          </a:p>
          <a:p>
            <a:endParaRPr lang="ru-RU" alt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6A25C257-6BC6-4A74-9CF4-C9FF9F0CA8B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C85CDA4-23B4-40F0-AB5B-1C9FA7B0EBBB}" type="slidenum">
              <a:rPr lang="ru-RU" altLang="ru-RU"/>
              <a:pPr/>
              <a:t>8</a:t>
            </a:fld>
            <a:endParaRPr lang="ru-RU" altLang="ru-RU"/>
          </a:p>
        </p:txBody>
      </p:sp>
      <p:sp>
        <p:nvSpPr>
          <p:cNvPr id="160770" name="Rectangle 2">
            <a:extLst>
              <a:ext uri="{FF2B5EF4-FFF2-40B4-BE49-F238E27FC236}">
                <a16:creationId xmlns:a16="http://schemas.microsoft.com/office/drawing/2014/main" id="{69FD7F9E-CAC5-48DC-8227-52752F2BEE0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0771" name="Rectangle 3">
            <a:extLst>
              <a:ext uri="{FF2B5EF4-FFF2-40B4-BE49-F238E27FC236}">
                <a16:creationId xmlns:a16="http://schemas.microsoft.com/office/drawing/2014/main" id="{66EED7C6-F000-4042-84DE-2E56ADE2107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ru-RU" altLang="ru-RU" sz="2400">
                <a:solidFill>
                  <a:schemeClr val="accent1"/>
                </a:solidFill>
              </a:rPr>
              <a:t>В режиме слайдов ответ появляется после кликанья мышкой.</a:t>
            </a:r>
          </a:p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8742145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6A25C257-6BC6-4A74-9CF4-C9FF9F0CA8B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C85CDA4-23B4-40F0-AB5B-1C9FA7B0EBBB}" type="slidenum">
              <a:rPr lang="ru-RU" altLang="ru-RU"/>
              <a:pPr/>
              <a:t>9</a:t>
            </a:fld>
            <a:endParaRPr lang="ru-RU" altLang="ru-RU"/>
          </a:p>
        </p:txBody>
      </p:sp>
      <p:sp>
        <p:nvSpPr>
          <p:cNvPr id="160770" name="Rectangle 2">
            <a:extLst>
              <a:ext uri="{FF2B5EF4-FFF2-40B4-BE49-F238E27FC236}">
                <a16:creationId xmlns:a16="http://schemas.microsoft.com/office/drawing/2014/main" id="{69FD7F9E-CAC5-48DC-8227-52752F2BEE0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0771" name="Rectangle 3">
            <a:extLst>
              <a:ext uri="{FF2B5EF4-FFF2-40B4-BE49-F238E27FC236}">
                <a16:creationId xmlns:a16="http://schemas.microsoft.com/office/drawing/2014/main" id="{66EED7C6-F000-4042-84DE-2E56ADE2107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ru-RU" altLang="ru-RU" sz="2400">
                <a:solidFill>
                  <a:schemeClr val="accent1"/>
                </a:solidFill>
              </a:rPr>
              <a:t>В режиме слайдов ответ появляется после кликанья мышкой.</a:t>
            </a:r>
          </a:p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893318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A4ACB6D-DF06-427A-97C0-028F9B1B18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83EA739-386B-4FAD-8F7D-57A019B7D67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1DFBFC1-63A2-4F4E-8576-A32D4F02B5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9D40A83-1054-4405-98F3-E8F039A174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6FC181C-5DF9-4629-A0E0-EFA6F77CF5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9796AB-1D87-4C34-A6E1-F69ED6E97DE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892651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2F0F83C-068E-4CF8-AF5E-8637F18EB1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044F1E33-A30E-48BE-893F-7E01E8BA68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4558566-7CD3-418C-9D51-0321471BD2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532ABCD-0DB2-441B-9FF8-71AA770622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8CE3D79-1E82-4F9F-A82E-A68D6D80E3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356BAE-5A38-400C-A86B-80797C11DCF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870653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46EEF7D5-6E88-4306-9436-026C41655DB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7B4FF66E-9F5A-4681-A513-B65506DE428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321E732-983F-44AB-9327-D381526841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13FA9BC-AC78-4E3E-9DE8-413B3717AF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63E78AB-AE48-4D60-A024-4BF1DB7F40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0390F4-694E-40DE-8572-7C8B34F0CC7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81612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298717F-2142-4DD8-8823-A57DC6C370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1C2142A-6FA9-4758-85FE-336C115F11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6FCD5C3-8F08-463C-8773-513B814E11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4503C0B-E72C-4DC0-BFAD-8DA6F068B4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8B40A10-AD16-45BB-9F6C-ACC94A87E9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C46E5F-CBDE-4A8E-9735-1C6795D59C5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495241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B355BBA-7053-492F-AF4B-F2D462B041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5C0FC13-3BBE-47B1-ABCF-4FF934227D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005BEF4-AB8F-4046-9E36-8772783318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65036F3-7072-4684-B118-0823834678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6146DDF-0AFF-48BB-AAD0-1AC04651F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F6F864-6340-4C0A-B4CA-02D71D9359F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669738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D98A4C6-31FC-4C89-99FD-43B15628E3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C5ACCB1-A416-49B1-AD49-F3DDD3B899F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7EC14AD9-6C52-4801-AA94-9971A0F755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B381146-C104-48A1-8CF2-6515C8730E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4468D11-B7AF-40BA-AFB1-DF12B89914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F62F31E-4A36-40CD-A573-68CE5906AD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760A61-5CDC-4E42-AB7D-0B3BC094D1F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899827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F383A1F-C567-48D6-B523-8DAC55D7D2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2A59BAF-73B8-4BEA-884A-E042B3E14F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9E1C6B3B-0F70-408C-B062-C4BA79AD2B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BC91B32A-8919-489E-88B2-1544AA73362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7E6848B8-39D7-4865-BCBB-3AD0FB607C2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3D8AE525-4424-4F1E-8662-13D5076D5C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8A5251D5-346F-4734-9837-ED1C287EB4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9D6F6E5B-D050-4864-A827-F8104B251F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C2ECBE-C170-446D-B60C-9F031149804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11953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521CE90-8FAD-4A4A-BCB7-752C8BAC51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47EE0510-0905-4994-9F7A-E71D070135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A1D06C45-D09A-41C6-B9B8-DFA9D6A64C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AE8DFD0F-2029-41E6-8E66-1B6C8C346D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E2E4C7-75CE-49AB-A433-B4C54EE7C63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825666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CE801AB3-AB63-44C2-B6BD-DFCAED84C2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72D4F8F4-E09A-4113-A570-6545DDECF9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F7F774A2-8244-47BC-BA8C-239F88AEBF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BF695C-34E0-4475-9477-5F6671FE34D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313552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50412A5-1712-41A4-861D-C5E527B64A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9369ACF-84A2-4A49-AB4C-FC397F29B1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9709E242-F7C1-4B3C-9489-8EB470A90F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BB0EE7F-892D-450E-9277-CA76A9674E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EEECC3B-4E9D-4D42-BB2E-F0E416B156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4235387-0840-4139-8256-4493AB28D8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6CA915-FF3C-47B4-AFCE-79124F3EC60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845791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45A6870-3132-460D-88C6-64E272FF8C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7864E508-D795-4917-83C9-06025B912E9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496E891C-E10D-4980-8F4C-0CC63777B2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4C60EB8-1BC8-43B0-B8BD-54DB857CB0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7679E7B-8A11-405A-B80D-62EAD78021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85FA8D8-3805-463E-B1E6-6D43534227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D66FBA-13A3-4873-A7E2-BA4D2A68E4A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85377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5B1BF741-EF39-423B-B903-0035A188B40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45AD61AD-0A05-422B-962C-8C7E7DAE921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37FD2EC2-8242-4B54-B98F-5B7B5F3FBEA6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 altLang="ru-RU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FAA93C30-618E-4A5B-B53C-E7831F1441B6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 altLang="ru-RU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928DC335-894F-4C48-8120-0043A3F27422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1E7F972-3DED-43D7-A7D4-25A300358AA9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2B50DE30-2278-4554-904A-9ECD9A7F039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6200" y="908720"/>
            <a:ext cx="8991600" cy="2196480"/>
          </a:xfrm>
        </p:spPr>
        <p:txBody>
          <a:bodyPr/>
          <a:lstStyle/>
          <a:p>
            <a:r>
              <a:rPr lang="en-US" altLang="ru-RU" dirty="0">
                <a:solidFill>
                  <a:srgbClr val="FF3300"/>
                </a:solidFill>
              </a:rPr>
              <a:t>17</a:t>
            </a:r>
            <a:r>
              <a:rPr lang="ru-RU" altLang="ru-RU">
                <a:solidFill>
                  <a:srgbClr val="FF3300"/>
                </a:solidFill>
              </a:rPr>
              <a:t>а</a:t>
            </a:r>
            <a:r>
              <a:rPr lang="en-US" altLang="ru-RU">
                <a:solidFill>
                  <a:srgbClr val="FF3300"/>
                </a:solidFill>
              </a:rPr>
              <a:t>. </a:t>
            </a:r>
            <a:r>
              <a:rPr lang="ru-RU" altLang="ru-RU" dirty="0">
                <a:solidFill>
                  <a:srgbClr val="FF3300"/>
                </a:solidFill>
              </a:rPr>
              <a:t>Перпендикулярность прямой и плоскости</a:t>
            </a:r>
            <a:br>
              <a:rPr lang="en-US" altLang="ru-RU" dirty="0">
                <a:solidFill>
                  <a:srgbClr val="FF3300"/>
                </a:solidFill>
              </a:rPr>
            </a:br>
            <a:r>
              <a:rPr lang="en-US" altLang="ru-RU" dirty="0">
                <a:solidFill>
                  <a:srgbClr val="FF3300"/>
                </a:solidFill>
              </a:rPr>
              <a:t>(</a:t>
            </a:r>
            <a:r>
              <a:rPr lang="ru-RU" altLang="ru-RU" dirty="0">
                <a:solidFill>
                  <a:srgbClr val="FF3300"/>
                </a:solidFill>
              </a:rPr>
              <a:t>Тетраэдр, куб)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Text Box 2">
            <a:extLst>
              <a:ext uri="{FF2B5EF4-FFF2-40B4-BE49-F238E27FC236}">
                <a16:creationId xmlns:a16="http://schemas.microsoft.com/office/drawing/2014/main" id="{4693A210-EA6A-4103-93CF-DCE04C26B6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609600"/>
            <a:ext cx="89916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Прямая параллельна плоскости. Может ли она быть перпендикулярной какой-нибудь прямой, лежащей в этой плоскости?</a:t>
            </a:r>
          </a:p>
        </p:txBody>
      </p:sp>
      <p:sp>
        <p:nvSpPr>
          <p:cNvPr id="161795" name="Text Box 3">
            <a:extLst>
              <a:ext uri="{FF2B5EF4-FFF2-40B4-BE49-F238E27FC236}">
                <a16:creationId xmlns:a16="http://schemas.microsoft.com/office/drawing/2014/main" id="{6B395D4C-0F05-46F2-931A-18EE47958A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5029200"/>
            <a:ext cx="5943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800">
                <a:solidFill>
                  <a:srgbClr val="FF3300"/>
                </a:solidFill>
              </a:rPr>
              <a:t>Ответ: </a:t>
            </a:r>
            <a:r>
              <a:rPr lang="ru-RU" altLang="ru-RU" sz="2800"/>
              <a:t>Да.</a:t>
            </a:r>
            <a:endParaRPr lang="ru-RU" altLang="ru-RU" sz="2800" baseline="30000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1D65426-6D60-4D33-A83E-03D52205F5F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200" dirty="0">
                <a:solidFill>
                  <a:srgbClr val="FF3300"/>
                </a:solidFill>
              </a:rPr>
              <a:t>Упражнение 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1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1795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Text Box 2">
            <a:extLst>
              <a:ext uri="{FF2B5EF4-FFF2-40B4-BE49-F238E27FC236}">
                <a16:creationId xmlns:a16="http://schemas.microsoft.com/office/drawing/2014/main" id="{23A7FE41-39C8-4894-94FC-1AB6E5EF4B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609600"/>
            <a:ext cx="8991600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Что представляет собой геометрическое место точек, расположенных на прямых, проходящих через данную точку на прямой и перпендикулярных этой прямой?</a:t>
            </a:r>
            <a:endParaRPr lang="en-US" altLang="ru-RU" sz="2800" dirty="0">
              <a:cs typeface="Times New Roman" panose="02020603050405020304" pitchFamily="18" charset="0"/>
            </a:endParaRPr>
          </a:p>
        </p:txBody>
      </p:sp>
      <p:sp>
        <p:nvSpPr>
          <p:cNvPr id="163843" name="Text Box 3">
            <a:extLst>
              <a:ext uri="{FF2B5EF4-FFF2-40B4-BE49-F238E27FC236}">
                <a16:creationId xmlns:a16="http://schemas.microsoft.com/office/drawing/2014/main" id="{68C85D6F-914F-4462-B744-D1E9215761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5029200"/>
            <a:ext cx="87630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solidFill>
                  <a:srgbClr val="FF3300"/>
                </a:solidFill>
              </a:rPr>
              <a:t>	Ответ: </a:t>
            </a:r>
            <a:r>
              <a:rPr lang="ru-RU" altLang="ru-RU" sz="2800" dirty="0">
                <a:cs typeface="Times New Roman" panose="02020603050405020304" pitchFamily="18" charset="0"/>
              </a:rPr>
              <a:t>Плоскость, перпендикулярная данной прямой. 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D9F52EA-D248-4858-AAED-0444AA51478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200" dirty="0">
                <a:solidFill>
                  <a:srgbClr val="FF3300"/>
                </a:solidFill>
              </a:rPr>
              <a:t>Упражнение 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3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43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Text Box 2">
            <a:extLst>
              <a:ext uri="{FF2B5EF4-FFF2-40B4-BE49-F238E27FC236}">
                <a16:creationId xmlns:a16="http://schemas.microsoft.com/office/drawing/2014/main" id="{0147B185-2097-40F7-A83D-E08BD71845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609600"/>
            <a:ext cx="8991600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Как расположена относительно плоскости треугольника прямая, перпендикулярная двум его сторонам?</a:t>
            </a:r>
          </a:p>
        </p:txBody>
      </p:sp>
      <p:sp>
        <p:nvSpPr>
          <p:cNvPr id="165891" name="Text Box 3">
            <a:extLst>
              <a:ext uri="{FF2B5EF4-FFF2-40B4-BE49-F238E27FC236}">
                <a16:creationId xmlns:a16="http://schemas.microsoft.com/office/drawing/2014/main" id="{AD868C4A-9200-4EA0-BDF1-7D95C42D04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5029200"/>
            <a:ext cx="8763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800">
                <a:solidFill>
                  <a:srgbClr val="FF3300"/>
                </a:solidFill>
              </a:rPr>
              <a:t>Ответ: </a:t>
            </a:r>
            <a:r>
              <a:rPr lang="ru-RU" altLang="ru-RU" sz="2800">
                <a:cs typeface="Times New Roman" panose="02020603050405020304" pitchFamily="18" charset="0"/>
              </a:rPr>
              <a:t>П</a:t>
            </a:r>
            <a:r>
              <a:rPr lang="ru-RU" altLang="ru-RU" sz="2800"/>
              <a:t>ерпендикулярна.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2A75F6A-8B3B-4D3B-93BE-9F4B412797E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200" dirty="0">
                <a:solidFill>
                  <a:srgbClr val="FF3300"/>
                </a:solidFill>
              </a:rPr>
              <a:t>Упражнение 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5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891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Text Box 2">
            <a:extLst>
              <a:ext uri="{FF2B5EF4-FFF2-40B4-BE49-F238E27FC236}">
                <a16:creationId xmlns:a16="http://schemas.microsoft.com/office/drawing/2014/main" id="{A08F87A0-E780-4238-BB41-0296A697B6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609600"/>
            <a:ext cx="89916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При каком взаимном расположении двух прямых через одну из них можно провести плоскость, перпендикулярную другой?</a:t>
            </a:r>
          </a:p>
        </p:txBody>
      </p:sp>
      <p:sp>
        <p:nvSpPr>
          <p:cNvPr id="169987" name="Text Box 3">
            <a:extLst>
              <a:ext uri="{FF2B5EF4-FFF2-40B4-BE49-F238E27FC236}">
                <a16:creationId xmlns:a16="http://schemas.microsoft.com/office/drawing/2014/main" id="{342045A7-4941-463A-89FA-6BE449A1E5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5029200"/>
            <a:ext cx="8763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800">
                <a:solidFill>
                  <a:srgbClr val="FF3300"/>
                </a:solidFill>
              </a:rPr>
              <a:t>Ответ: </a:t>
            </a:r>
            <a:r>
              <a:rPr lang="ru-RU" altLang="ru-RU" sz="2800">
                <a:cs typeface="Times New Roman" panose="02020603050405020304" pitchFamily="18" charset="0"/>
              </a:rPr>
              <a:t>Прямые перпендикулярны. 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CC22985-9A3D-4CED-9DF2-185C43A1C9B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200" dirty="0">
                <a:solidFill>
                  <a:srgbClr val="FF3300"/>
                </a:solidFill>
              </a:rPr>
              <a:t>Упражнение 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9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9987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Text Box 2">
            <a:extLst>
              <a:ext uri="{FF2B5EF4-FFF2-40B4-BE49-F238E27FC236}">
                <a16:creationId xmlns:a16="http://schemas.microsoft.com/office/drawing/2014/main" id="{FC1FB7E7-386A-41BF-9C3A-AC52DEC52C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609600"/>
            <a:ext cx="89916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Определите вид треугольника, если через одну из его сторон можно провести плоскость, перпендикулярную другой стороне.</a:t>
            </a:r>
          </a:p>
        </p:txBody>
      </p:sp>
      <p:sp>
        <p:nvSpPr>
          <p:cNvPr id="172035" name="Text Box 3">
            <a:extLst>
              <a:ext uri="{FF2B5EF4-FFF2-40B4-BE49-F238E27FC236}">
                <a16:creationId xmlns:a16="http://schemas.microsoft.com/office/drawing/2014/main" id="{7403F913-0A9A-4E9A-B82D-BC2B723412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5029200"/>
            <a:ext cx="8763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800">
                <a:solidFill>
                  <a:srgbClr val="FF3300"/>
                </a:solidFill>
              </a:rPr>
              <a:t>Ответ: </a:t>
            </a:r>
            <a:r>
              <a:rPr lang="ru-RU" altLang="ru-RU" sz="2800">
                <a:cs typeface="Times New Roman" panose="02020603050405020304" pitchFamily="18" charset="0"/>
              </a:rPr>
              <a:t>Прямоугольный. 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4102FD4-97C5-4DC5-B1FD-99DF7FF13D6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200" dirty="0">
                <a:solidFill>
                  <a:srgbClr val="FF3300"/>
                </a:solidFill>
              </a:rPr>
              <a:t>Упражнение 6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2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2035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6" name="Text Box 2">
            <a:extLst>
              <a:ext uri="{FF2B5EF4-FFF2-40B4-BE49-F238E27FC236}">
                <a16:creationId xmlns:a16="http://schemas.microsoft.com/office/drawing/2014/main" id="{73719CA1-D548-4F53-9839-87CBD9B79C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609600"/>
            <a:ext cx="89916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/>
              <a:t>	Докажите, что плоскость, проходящая через ребро </a:t>
            </a:r>
            <a:r>
              <a:rPr lang="en-US" altLang="ru-RU" sz="2800" i="1" dirty="0"/>
              <a:t>AB</a:t>
            </a:r>
            <a:r>
              <a:rPr lang="ru-RU" altLang="ru-RU" sz="2800" dirty="0">
                <a:cs typeface="Times New Roman" panose="02020603050405020304" pitchFamily="18" charset="0"/>
              </a:rPr>
              <a:t> правильно</a:t>
            </a:r>
            <a:r>
              <a:rPr lang="ru-RU" altLang="ru-RU" sz="2800" dirty="0"/>
              <a:t>го</a:t>
            </a:r>
            <a:r>
              <a:rPr lang="ru-RU" altLang="ru-RU" sz="2800" dirty="0">
                <a:cs typeface="Times New Roman" panose="02020603050405020304" pitchFamily="18" charset="0"/>
              </a:rPr>
              <a:t> тетраэдр</a:t>
            </a:r>
            <a:r>
              <a:rPr lang="ru-RU" altLang="ru-RU" sz="2800" dirty="0"/>
              <a:t>а</a:t>
            </a:r>
            <a:r>
              <a:rPr lang="ru-RU" altLang="ru-RU" sz="2800" dirty="0">
                <a:cs typeface="Times New Roman" panose="02020603050405020304" pitchFamily="18" charset="0"/>
              </a:rPr>
              <a:t> </a:t>
            </a:r>
            <a:r>
              <a:rPr lang="ru-RU" altLang="ru-RU" sz="2800" i="1" dirty="0">
                <a:cs typeface="Times New Roman" panose="02020603050405020304" pitchFamily="18" charset="0"/>
              </a:rPr>
              <a:t>ABCD</a:t>
            </a:r>
            <a:r>
              <a:rPr lang="ru-RU" altLang="ru-RU" sz="2800" dirty="0">
                <a:cs typeface="Times New Roman" panose="02020603050405020304" pitchFamily="18" charset="0"/>
              </a:rPr>
              <a:t> и точку </a:t>
            </a:r>
            <a:r>
              <a:rPr lang="ru-RU" altLang="ru-RU" sz="2800" i="1" dirty="0">
                <a:cs typeface="Times New Roman" panose="02020603050405020304" pitchFamily="18" charset="0"/>
              </a:rPr>
              <a:t>H</a:t>
            </a:r>
            <a:r>
              <a:rPr lang="ru-RU" altLang="ru-RU" sz="2800" dirty="0">
                <a:cs typeface="Times New Roman" panose="02020603050405020304" pitchFamily="18" charset="0"/>
              </a:rPr>
              <a:t> – середину ребра </a:t>
            </a:r>
            <a:r>
              <a:rPr lang="ru-RU" altLang="ru-RU" sz="2800" i="1" dirty="0">
                <a:cs typeface="Times New Roman" panose="02020603050405020304" pitchFamily="18" charset="0"/>
              </a:rPr>
              <a:t>CD</a:t>
            </a:r>
            <a:r>
              <a:rPr lang="ru-RU" altLang="ru-RU" sz="2800" dirty="0"/>
              <a:t>,</a:t>
            </a:r>
            <a:r>
              <a:rPr lang="ru-RU" altLang="ru-RU" sz="2800" dirty="0">
                <a:cs typeface="Times New Roman" panose="02020603050405020304" pitchFamily="18" charset="0"/>
              </a:rPr>
              <a:t> перпендикулярна ребру </a:t>
            </a:r>
            <a:r>
              <a:rPr lang="ru-RU" altLang="ru-RU" sz="2800" i="1" dirty="0">
                <a:cs typeface="Times New Roman" panose="02020603050405020304" pitchFamily="18" charset="0"/>
              </a:rPr>
              <a:t>CD</a:t>
            </a:r>
            <a:r>
              <a:rPr lang="ru-RU" altLang="ru-RU" sz="2800" dirty="0"/>
              <a:t>.</a:t>
            </a:r>
            <a:r>
              <a:rPr lang="ru-RU" altLang="ru-RU" sz="2800" dirty="0"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210948" name="Rectangle 4">
            <a:extLst>
              <a:ext uri="{FF2B5EF4-FFF2-40B4-BE49-F238E27FC236}">
                <a16:creationId xmlns:a16="http://schemas.microsoft.com/office/drawing/2014/main" id="{E72ADE21-4ED4-4760-866B-5DE7BC96F9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71938" y="33004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210949" name="Text Box 5">
            <a:extLst>
              <a:ext uri="{FF2B5EF4-FFF2-40B4-BE49-F238E27FC236}">
                <a16:creationId xmlns:a16="http://schemas.microsoft.com/office/drawing/2014/main" id="{7AF0DCA9-D865-432B-9173-DFD1DFF2C2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5257800"/>
            <a:ext cx="8915400" cy="884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solidFill>
                  <a:srgbClr val="FF3300"/>
                </a:solidFill>
              </a:rPr>
              <a:t>	Доказательство: </a:t>
            </a:r>
            <a:r>
              <a:rPr lang="ru-RU" altLang="ru-RU" dirty="0"/>
              <a:t>Прямая </a:t>
            </a:r>
            <a:r>
              <a:rPr lang="en-US" altLang="ru-RU" i="1" dirty="0"/>
              <a:t>CD</a:t>
            </a:r>
            <a:r>
              <a:rPr lang="en-US" altLang="ru-RU" dirty="0"/>
              <a:t> </a:t>
            </a:r>
            <a:r>
              <a:rPr lang="ru-RU" altLang="ru-RU" dirty="0"/>
              <a:t>перпендикулярна прямым </a:t>
            </a:r>
            <a:r>
              <a:rPr lang="en-US" altLang="ru-RU" i="1" dirty="0"/>
              <a:t>AE</a:t>
            </a:r>
            <a:r>
              <a:rPr lang="en-US" altLang="ru-RU" dirty="0"/>
              <a:t> </a:t>
            </a:r>
            <a:r>
              <a:rPr lang="ru-RU" altLang="ru-RU" dirty="0"/>
              <a:t>и </a:t>
            </a:r>
            <a:r>
              <a:rPr lang="en-US" altLang="ru-RU" i="1" dirty="0"/>
              <a:t>BE</a:t>
            </a:r>
            <a:r>
              <a:rPr lang="en-US" altLang="ru-RU" dirty="0"/>
              <a:t>. </a:t>
            </a:r>
            <a:r>
              <a:rPr lang="ru-RU" altLang="ru-RU" dirty="0"/>
              <a:t> Следовательно, она перпендикулярна плоскости </a:t>
            </a:r>
            <a:r>
              <a:rPr lang="en-US" altLang="ru-RU" i="1" dirty="0"/>
              <a:t>ABE</a:t>
            </a:r>
            <a:r>
              <a:rPr lang="en-US" altLang="ru-RU" dirty="0"/>
              <a:t>.</a:t>
            </a:r>
            <a:endParaRPr lang="ru-RU" altLang="ru-RU" sz="2800" dirty="0">
              <a:cs typeface="Times New Roman" panose="02020603050405020304" pitchFamily="18" charset="0"/>
            </a:endParaRPr>
          </a:p>
        </p:txBody>
      </p:sp>
      <p:pic>
        <p:nvPicPr>
          <p:cNvPr id="210950" name="Picture 6">
            <a:extLst>
              <a:ext uri="{FF2B5EF4-FFF2-40B4-BE49-F238E27FC236}">
                <a16:creationId xmlns:a16="http://schemas.microsoft.com/office/drawing/2014/main" id="{FE59CE50-E75B-473A-9083-597F73DA8A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2057400"/>
            <a:ext cx="3281363" cy="303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 4">
            <a:extLst>
              <a:ext uri="{FF2B5EF4-FFF2-40B4-BE49-F238E27FC236}">
                <a16:creationId xmlns:a16="http://schemas.microsoft.com/office/drawing/2014/main" id="{2DFE8BAF-066F-434D-8163-6DD5D02D74A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200" dirty="0">
                <a:solidFill>
                  <a:srgbClr val="FF3300"/>
                </a:solidFill>
              </a:rPr>
              <a:t>Упражнение 7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09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0949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4" name="Text Box 2">
            <a:extLst>
              <a:ext uri="{FF2B5EF4-FFF2-40B4-BE49-F238E27FC236}">
                <a16:creationId xmlns:a16="http://schemas.microsoft.com/office/drawing/2014/main" id="{8D11FC6F-207B-4763-8DDB-0DA885B7F9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596900"/>
            <a:ext cx="89916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/>
              <a:t>	Докажите, что отрезок </a:t>
            </a:r>
            <a:r>
              <a:rPr lang="en-US" altLang="ru-RU" sz="2800" i="1" dirty="0"/>
              <a:t>EF</a:t>
            </a:r>
            <a:r>
              <a:rPr lang="ru-RU" altLang="ru-RU" sz="2800" dirty="0"/>
              <a:t>, соединяющий середины противоположных ребер </a:t>
            </a:r>
            <a:r>
              <a:rPr lang="en-US" altLang="ru-RU" sz="2800" i="1" dirty="0"/>
              <a:t>AB </a:t>
            </a:r>
            <a:r>
              <a:rPr lang="ru-RU" altLang="ru-RU" sz="2800" dirty="0"/>
              <a:t>и </a:t>
            </a:r>
            <a:r>
              <a:rPr lang="en-US" altLang="ru-RU" sz="2800" i="1" dirty="0"/>
              <a:t>CD</a:t>
            </a:r>
            <a:r>
              <a:rPr lang="ru-RU" altLang="ru-RU" sz="2800" dirty="0">
                <a:cs typeface="Times New Roman" panose="02020603050405020304" pitchFamily="18" charset="0"/>
              </a:rPr>
              <a:t> правильно</a:t>
            </a:r>
            <a:r>
              <a:rPr lang="ru-RU" altLang="ru-RU" sz="2800" dirty="0"/>
              <a:t>го</a:t>
            </a:r>
            <a:r>
              <a:rPr lang="ru-RU" altLang="ru-RU" sz="2800" dirty="0">
                <a:cs typeface="Times New Roman" panose="02020603050405020304" pitchFamily="18" charset="0"/>
              </a:rPr>
              <a:t> тетраэдр</a:t>
            </a:r>
            <a:r>
              <a:rPr lang="ru-RU" altLang="ru-RU" sz="2800" dirty="0"/>
              <a:t>а</a:t>
            </a:r>
            <a:r>
              <a:rPr lang="ru-RU" altLang="ru-RU" sz="2800" dirty="0">
                <a:cs typeface="Times New Roman" panose="02020603050405020304" pitchFamily="18" charset="0"/>
              </a:rPr>
              <a:t> </a:t>
            </a:r>
            <a:r>
              <a:rPr lang="ru-RU" altLang="ru-RU" sz="2800" i="1" dirty="0">
                <a:cs typeface="Times New Roman" panose="02020603050405020304" pitchFamily="18" charset="0"/>
              </a:rPr>
              <a:t>ABCD</a:t>
            </a:r>
            <a:r>
              <a:rPr lang="ru-RU" altLang="ru-RU" sz="2800" dirty="0"/>
              <a:t>,</a:t>
            </a:r>
            <a:r>
              <a:rPr lang="ru-RU" altLang="ru-RU" sz="2800" dirty="0">
                <a:cs typeface="Times New Roman" panose="02020603050405020304" pitchFamily="18" charset="0"/>
              </a:rPr>
              <a:t> перпендикуляр</a:t>
            </a:r>
            <a:r>
              <a:rPr lang="ru-RU" altLang="ru-RU" sz="2800" dirty="0"/>
              <a:t>ен</a:t>
            </a:r>
            <a:r>
              <a:rPr lang="ru-RU" altLang="ru-RU" sz="2800" dirty="0">
                <a:cs typeface="Times New Roman" panose="02020603050405020304" pitchFamily="18" charset="0"/>
              </a:rPr>
              <a:t> ребру </a:t>
            </a:r>
            <a:r>
              <a:rPr lang="ru-RU" altLang="ru-RU" sz="2800" i="1" dirty="0">
                <a:cs typeface="Times New Roman" panose="02020603050405020304" pitchFamily="18" charset="0"/>
              </a:rPr>
              <a:t>CD</a:t>
            </a:r>
            <a:r>
              <a:rPr lang="ru-RU" altLang="ru-RU" sz="2800" dirty="0"/>
              <a:t>.</a:t>
            </a:r>
            <a:r>
              <a:rPr lang="ru-RU" altLang="ru-RU" sz="2800" dirty="0">
                <a:cs typeface="Times New Roman" panose="02020603050405020304" pitchFamily="18" charset="0"/>
              </a:rPr>
              <a:t> </a:t>
            </a:r>
          </a:p>
        </p:txBody>
      </p:sp>
      <p:pic>
        <p:nvPicPr>
          <p:cNvPr id="212996" name="Picture 4">
            <a:extLst>
              <a:ext uri="{FF2B5EF4-FFF2-40B4-BE49-F238E27FC236}">
                <a16:creationId xmlns:a16="http://schemas.microsoft.com/office/drawing/2014/main" id="{A575E281-088B-4470-890A-EA5603B9C8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2133600"/>
            <a:ext cx="3281363" cy="303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212997" name="Group 5">
            <a:extLst>
              <a:ext uri="{FF2B5EF4-FFF2-40B4-BE49-F238E27FC236}">
                <a16:creationId xmlns:a16="http://schemas.microsoft.com/office/drawing/2014/main" id="{85B46443-373B-4B1F-9268-A15603A62E15}"/>
              </a:ext>
            </a:extLst>
          </p:cNvPr>
          <p:cNvGrpSpPr>
            <a:grpSpLocks/>
          </p:cNvGrpSpPr>
          <p:nvPr/>
        </p:nvGrpSpPr>
        <p:grpSpPr bwMode="auto">
          <a:xfrm>
            <a:off x="228600" y="2057400"/>
            <a:ext cx="8915400" cy="4462463"/>
            <a:chOff x="144" y="1296"/>
            <a:chExt cx="5616" cy="2811"/>
          </a:xfrm>
        </p:grpSpPr>
        <p:sp>
          <p:nvSpPr>
            <p:cNvPr id="212998" name="Text Box 6">
              <a:extLst>
                <a:ext uri="{FF2B5EF4-FFF2-40B4-BE49-F238E27FC236}">
                  <a16:creationId xmlns:a16="http://schemas.microsoft.com/office/drawing/2014/main" id="{9118005A-4F68-401D-AFA9-90C660B6C03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4" y="3312"/>
              <a:ext cx="5616" cy="79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ru-RU" altLang="ru-RU" sz="2800" dirty="0">
                  <a:solidFill>
                    <a:srgbClr val="FF3300"/>
                  </a:solidFill>
                </a:rPr>
                <a:t>	Доказательство: </a:t>
              </a:r>
              <a:r>
                <a:rPr lang="ru-RU" altLang="ru-RU" dirty="0"/>
                <a:t>В силу предыдущей задачи, прямая </a:t>
              </a:r>
              <a:r>
                <a:rPr lang="en-US" altLang="ru-RU" i="1" dirty="0"/>
                <a:t>CD</a:t>
              </a:r>
              <a:r>
                <a:rPr lang="en-US" altLang="ru-RU" dirty="0"/>
                <a:t> </a:t>
              </a:r>
              <a:r>
                <a:rPr lang="ru-RU" altLang="ru-RU" dirty="0"/>
                <a:t>перпендикулярна плоскости </a:t>
              </a:r>
              <a:r>
                <a:rPr lang="en-US" altLang="ru-RU" i="1" dirty="0"/>
                <a:t>ABF</a:t>
              </a:r>
              <a:r>
                <a:rPr lang="en-US" altLang="ru-RU" dirty="0"/>
                <a:t>. </a:t>
              </a:r>
              <a:r>
                <a:rPr lang="ru-RU" altLang="ru-RU" dirty="0"/>
                <a:t> Следовательно, она перпендикулярна прямой </a:t>
              </a:r>
              <a:r>
                <a:rPr lang="en-US" altLang="ru-RU" i="1" dirty="0"/>
                <a:t>EF</a:t>
              </a:r>
              <a:r>
                <a:rPr lang="ru-RU" altLang="ru-RU" dirty="0"/>
                <a:t>, лежащей в этой</a:t>
              </a:r>
              <a:r>
                <a:rPr lang="en-US" altLang="ru-RU" i="1" dirty="0"/>
                <a:t> </a:t>
              </a:r>
              <a:r>
                <a:rPr lang="ru-RU" altLang="ru-RU" dirty="0"/>
                <a:t>плоскости</a:t>
              </a:r>
              <a:r>
                <a:rPr lang="en-US" altLang="ru-RU" dirty="0"/>
                <a:t>.</a:t>
              </a:r>
              <a:endParaRPr lang="ru-RU" altLang="ru-RU" sz="2800" dirty="0">
                <a:cs typeface="Times New Roman" panose="02020603050405020304" pitchFamily="18" charset="0"/>
              </a:endParaRPr>
            </a:p>
          </p:txBody>
        </p:sp>
        <p:pic>
          <p:nvPicPr>
            <p:cNvPr id="212999" name="Picture 7">
              <a:extLst>
                <a:ext uri="{FF2B5EF4-FFF2-40B4-BE49-F238E27FC236}">
                  <a16:creationId xmlns:a16="http://schemas.microsoft.com/office/drawing/2014/main" id="{47587EAA-6C1B-48F6-A7D1-19F4EE00BC6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72" y="1296"/>
              <a:ext cx="2067" cy="19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7" name="Rectangle 4">
            <a:extLst>
              <a:ext uri="{FF2B5EF4-FFF2-40B4-BE49-F238E27FC236}">
                <a16:creationId xmlns:a16="http://schemas.microsoft.com/office/drawing/2014/main" id="{3389F6A9-211A-4D9D-9DB9-6BB6452D985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200" dirty="0">
                <a:solidFill>
                  <a:srgbClr val="FF3300"/>
                </a:solidFill>
              </a:rPr>
              <a:t>Упражнение 8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129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7" name="Text Box 3">
            <a:extLst>
              <a:ext uri="{FF2B5EF4-FFF2-40B4-BE49-F238E27FC236}">
                <a16:creationId xmlns:a16="http://schemas.microsoft.com/office/drawing/2014/main" id="{3877F100-DEAE-402A-A606-7BF44D364E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1250"/>
            <a:ext cx="91440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sz="2800" dirty="0"/>
              <a:t>	</a:t>
            </a:r>
            <a:r>
              <a:rPr lang="ru-RU" altLang="ru-RU" sz="2800" dirty="0"/>
              <a:t>Докажите, что прямая </a:t>
            </a:r>
            <a:r>
              <a:rPr lang="en-US" altLang="ru-RU" sz="2800" i="1" dirty="0"/>
              <a:t>AA</a:t>
            </a:r>
            <a:r>
              <a:rPr lang="en-US" altLang="ru-RU" sz="2800" baseline="-25000" dirty="0"/>
              <a:t>1</a:t>
            </a:r>
            <a:r>
              <a:rPr lang="ru-RU" altLang="ru-RU" sz="2800" dirty="0"/>
              <a:t>, проходящая через вершины</a:t>
            </a:r>
            <a:r>
              <a:rPr lang="en-US" altLang="ru-RU" sz="2800" dirty="0"/>
              <a:t> </a:t>
            </a:r>
            <a:r>
              <a:rPr lang="ru-RU" altLang="ru-RU" sz="2800" dirty="0"/>
              <a:t>куба </a:t>
            </a:r>
            <a:r>
              <a:rPr lang="en-US" altLang="ru-RU" sz="2800" i="1" dirty="0"/>
              <a:t>ABCDA</a:t>
            </a:r>
            <a:r>
              <a:rPr lang="en-US" altLang="ru-RU" sz="2800" baseline="-25000" dirty="0"/>
              <a:t>1</a:t>
            </a:r>
            <a:r>
              <a:rPr lang="en-US" altLang="ru-RU" sz="2800" i="1" dirty="0"/>
              <a:t>B</a:t>
            </a:r>
            <a:r>
              <a:rPr lang="en-US" altLang="ru-RU" sz="2800" baseline="-25000" dirty="0"/>
              <a:t>1</a:t>
            </a:r>
            <a:r>
              <a:rPr lang="en-US" altLang="ru-RU" sz="2800" i="1" dirty="0"/>
              <a:t>C</a:t>
            </a:r>
            <a:r>
              <a:rPr lang="en-US" altLang="ru-RU" sz="2800" baseline="-25000" dirty="0"/>
              <a:t>1</a:t>
            </a:r>
            <a:r>
              <a:rPr lang="en-US" altLang="ru-RU" sz="2800" i="1" dirty="0"/>
              <a:t>D</a:t>
            </a:r>
            <a:r>
              <a:rPr lang="en-US" altLang="ru-RU" sz="2800" baseline="-25000" dirty="0"/>
              <a:t>1</a:t>
            </a:r>
            <a:r>
              <a:rPr lang="en-US" altLang="ru-RU" sz="2800" dirty="0"/>
              <a:t> </a:t>
            </a:r>
            <a:r>
              <a:rPr lang="ru-RU" altLang="ru-RU" sz="2800" dirty="0"/>
              <a:t>перпендикулярна плоскости </a:t>
            </a:r>
            <a:r>
              <a:rPr lang="en-US" altLang="ru-RU" sz="2800" i="1" dirty="0"/>
              <a:t>ABC</a:t>
            </a:r>
            <a:r>
              <a:rPr lang="en-US" altLang="ru-RU" sz="2800" dirty="0"/>
              <a:t>.</a:t>
            </a:r>
            <a:endParaRPr lang="ru-RU" altLang="ru-RU" sz="2800" dirty="0"/>
          </a:p>
        </p:txBody>
      </p:sp>
      <p:sp>
        <p:nvSpPr>
          <p:cNvPr id="180229" name="Text Box 5">
            <a:extLst>
              <a:ext uri="{FF2B5EF4-FFF2-40B4-BE49-F238E27FC236}">
                <a16:creationId xmlns:a16="http://schemas.microsoft.com/office/drawing/2014/main" id="{8805E61E-BA58-4C47-88CF-669139BDBC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" y="5085184"/>
            <a:ext cx="84582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>
                <a:solidFill>
                  <a:srgbClr val="FF3300"/>
                </a:solidFill>
              </a:rPr>
              <a:t>	Доказательство.</a:t>
            </a:r>
            <a:r>
              <a:rPr lang="ru-RU" altLang="ru-RU" dirty="0"/>
              <a:t> Прямая </a:t>
            </a:r>
            <a:r>
              <a:rPr lang="en-US" altLang="ru-RU" i="1" dirty="0"/>
              <a:t>AA</a:t>
            </a:r>
            <a:r>
              <a:rPr lang="en-US" altLang="ru-RU" baseline="-25000" dirty="0"/>
              <a:t>1</a:t>
            </a:r>
            <a:r>
              <a:rPr lang="en-US" altLang="ru-RU" dirty="0"/>
              <a:t> </a:t>
            </a:r>
            <a:r>
              <a:rPr lang="ru-RU" altLang="ru-RU" dirty="0"/>
              <a:t>перпендикулярна прямым </a:t>
            </a:r>
            <a:r>
              <a:rPr lang="en-US" altLang="ru-RU" i="1" dirty="0"/>
              <a:t>AB</a:t>
            </a:r>
            <a:r>
              <a:rPr lang="en-US" altLang="ru-RU" dirty="0"/>
              <a:t> </a:t>
            </a:r>
            <a:r>
              <a:rPr lang="ru-RU" altLang="ru-RU" dirty="0"/>
              <a:t>и </a:t>
            </a:r>
            <a:r>
              <a:rPr lang="en-US" altLang="ru-RU" i="1" dirty="0"/>
              <a:t>AD</a:t>
            </a:r>
            <a:r>
              <a:rPr lang="en-US" altLang="ru-RU" dirty="0"/>
              <a:t>. </a:t>
            </a:r>
            <a:r>
              <a:rPr lang="ru-RU" altLang="ru-RU" dirty="0"/>
              <a:t> Следовательно, она перпендикулярна плоскости </a:t>
            </a:r>
            <a:r>
              <a:rPr lang="en-US" altLang="ru-RU" i="1" dirty="0"/>
              <a:t>ABC</a:t>
            </a:r>
            <a:r>
              <a:rPr lang="en-US" altLang="ru-RU" dirty="0"/>
              <a:t>.</a:t>
            </a:r>
            <a:endParaRPr lang="ru-RU" altLang="ru-RU" dirty="0"/>
          </a:p>
        </p:txBody>
      </p:sp>
      <p:pic>
        <p:nvPicPr>
          <p:cNvPr id="180233" name="Picture 9">
            <a:extLst>
              <a:ext uri="{FF2B5EF4-FFF2-40B4-BE49-F238E27FC236}">
                <a16:creationId xmlns:a16="http://schemas.microsoft.com/office/drawing/2014/main" id="{411BF2E4-92E9-4D9C-9D88-2493DAC593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6200" y="1726406"/>
            <a:ext cx="3911600" cy="3405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38742766-9F19-44D9-9C1B-3BB55C7BAEFC}"/>
              </a:ext>
            </a:extLst>
          </p:cNvPr>
          <p:cNvSpPr txBox="1">
            <a:spLocks noChangeArrowheads="1"/>
          </p:cNvSpPr>
          <p:nvPr/>
        </p:nvSpPr>
        <p:spPr>
          <a:xfrm>
            <a:off x="685800" y="-1020"/>
            <a:ext cx="7772400" cy="457200"/>
          </a:xfrm>
          <a:prstGeom prst="rect">
            <a:avLst/>
          </a:prstGeom>
        </p:spPr>
        <p:txBody>
          <a:bodyPr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ru-RU" altLang="ru-RU" sz="3200" dirty="0">
                <a:solidFill>
                  <a:srgbClr val="FF3300"/>
                </a:solidFill>
              </a:rPr>
              <a:t>Упражнение 9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80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0229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Text Box 2">
            <a:extLst>
              <a:ext uri="{FF2B5EF4-FFF2-40B4-BE49-F238E27FC236}">
                <a16:creationId xmlns:a16="http://schemas.microsoft.com/office/drawing/2014/main" id="{4A1CA05A-D238-4A85-8DB8-1C731FD883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2673" y="527470"/>
            <a:ext cx="88392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sz="2800" dirty="0"/>
              <a:t>	</a:t>
            </a:r>
            <a:r>
              <a:rPr lang="ru-RU" altLang="ru-RU" sz="2800" dirty="0"/>
              <a:t>Докажите, что прямые </a:t>
            </a:r>
            <a:r>
              <a:rPr lang="en-US" altLang="ru-RU" sz="2800" i="1" dirty="0"/>
              <a:t>AA</a:t>
            </a:r>
            <a:r>
              <a:rPr lang="en-US" altLang="ru-RU" sz="2800" baseline="-25000" dirty="0"/>
              <a:t>1</a:t>
            </a:r>
            <a:r>
              <a:rPr lang="en-US" altLang="ru-RU" sz="2800" dirty="0"/>
              <a:t> </a:t>
            </a:r>
            <a:r>
              <a:rPr lang="ru-RU" altLang="ru-RU" sz="2800" dirty="0"/>
              <a:t>и </a:t>
            </a:r>
            <a:r>
              <a:rPr lang="en-US" altLang="ru-RU" sz="2800" i="1" dirty="0"/>
              <a:t>BD</a:t>
            </a:r>
            <a:r>
              <a:rPr lang="ru-RU" altLang="ru-RU" sz="2800" dirty="0"/>
              <a:t>, проходящие</a:t>
            </a:r>
            <a:r>
              <a:rPr lang="en-US" altLang="ru-RU" sz="2800" i="1" dirty="0"/>
              <a:t> </a:t>
            </a:r>
            <a:r>
              <a:rPr lang="ru-RU" altLang="ru-RU" sz="2800" dirty="0"/>
              <a:t>через вершины куба </a:t>
            </a:r>
            <a:r>
              <a:rPr lang="en-US" altLang="ru-RU" sz="2800" i="1" dirty="0"/>
              <a:t>ABCDA</a:t>
            </a:r>
            <a:r>
              <a:rPr lang="en-US" altLang="ru-RU" sz="2800" baseline="-25000" dirty="0"/>
              <a:t>1</a:t>
            </a:r>
            <a:r>
              <a:rPr lang="en-US" altLang="ru-RU" sz="2800" i="1" dirty="0"/>
              <a:t>B</a:t>
            </a:r>
            <a:r>
              <a:rPr lang="en-US" altLang="ru-RU" sz="2800" baseline="-25000" dirty="0"/>
              <a:t>1</a:t>
            </a:r>
            <a:r>
              <a:rPr lang="en-US" altLang="ru-RU" sz="2800" i="1" dirty="0"/>
              <a:t>C</a:t>
            </a:r>
            <a:r>
              <a:rPr lang="en-US" altLang="ru-RU" sz="2800" baseline="-25000" dirty="0"/>
              <a:t>1</a:t>
            </a:r>
            <a:r>
              <a:rPr lang="en-US" altLang="ru-RU" sz="2800" i="1" dirty="0"/>
              <a:t>D</a:t>
            </a:r>
            <a:r>
              <a:rPr lang="en-US" altLang="ru-RU" sz="2800" baseline="-25000" dirty="0"/>
              <a:t>1</a:t>
            </a:r>
            <a:r>
              <a:rPr lang="ru-RU" altLang="ru-RU" sz="2800" dirty="0"/>
              <a:t>,</a:t>
            </a:r>
            <a:r>
              <a:rPr lang="en-US" altLang="ru-RU" sz="2800" dirty="0"/>
              <a:t> </a:t>
            </a:r>
            <a:r>
              <a:rPr lang="ru-RU" altLang="ru-RU" sz="2800" dirty="0"/>
              <a:t>перпендикулярны.</a:t>
            </a:r>
          </a:p>
        </p:txBody>
      </p:sp>
      <p:sp>
        <p:nvSpPr>
          <p:cNvPr id="198660" name="Text Box 4">
            <a:extLst>
              <a:ext uri="{FF2B5EF4-FFF2-40B4-BE49-F238E27FC236}">
                <a16:creationId xmlns:a16="http://schemas.microsoft.com/office/drawing/2014/main" id="{68C255E1-0EEA-4E7D-A0B9-D43AE24B8A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5029200"/>
            <a:ext cx="84582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>
                <a:solidFill>
                  <a:srgbClr val="FF3300"/>
                </a:solidFill>
              </a:rPr>
              <a:t>	Доказательство.</a:t>
            </a:r>
            <a:r>
              <a:rPr lang="ru-RU" altLang="ru-RU" dirty="0"/>
              <a:t> В силу предыдущей задачи, прямая </a:t>
            </a:r>
            <a:r>
              <a:rPr lang="en-US" altLang="ru-RU" i="1" dirty="0"/>
              <a:t>AA</a:t>
            </a:r>
            <a:r>
              <a:rPr lang="en-US" altLang="ru-RU" baseline="-25000" dirty="0"/>
              <a:t>1</a:t>
            </a:r>
            <a:r>
              <a:rPr lang="en-US" altLang="ru-RU" dirty="0"/>
              <a:t> </a:t>
            </a:r>
            <a:r>
              <a:rPr lang="ru-RU" altLang="ru-RU" dirty="0"/>
              <a:t>перпендикулярна плоскости </a:t>
            </a:r>
            <a:r>
              <a:rPr lang="en-US" altLang="ru-RU" i="1" dirty="0"/>
              <a:t>ABC</a:t>
            </a:r>
            <a:r>
              <a:rPr lang="en-US" altLang="ru-RU" dirty="0"/>
              <a:t>.</a:t>
            </a:r>
            <a:r>
              <a:rPr lang="ru-RU" altLang="ru-RU" dirty="0"/>
              <a:t> Следовательно, она перпендикулярна любой прямой, лежащей в этой плоскости. В частности, она перпендикулярна прямой </a:t>
            </a:r>
            <a:r>
              <a:rPr lang="en-US" altLang="ru-RU" i="1" dirty="0"/>
              <a:t>BD</a:t>
            </a:r>
            <a:r>
              <a:rPr lang="en-US" altLang="ru-RU" dirty="0"/>
              <a:t>.</a:t>
            </a:r>
            <a:endParaRPr lang="ru-RU" altLang="ru-RU" dirty="0"/>
          </a:p>
        </p:txBody>
      </p:sp>
      <p:pic>
        <p:nvPicPr>
          <p:cNvPr id="198662" name="Picture 6">
            <a:extLst>
              <a:ext uri="{FF2B5EF4-FFF2-40B4-BE49-F238E27FC236}">
                <a16:creationId xmlns:a16="http://schemas.microsoft.com/office/drawing/2014/main" id="{6CA2156A-3710-409F-9F6A-6144C5B76D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1589732"/>
            <a:ext cx="3911600" cy="3405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B69E8BA8-D76A-4D56-BD7E-38D0FBC27E27}"/>
              </a:ext>
            </a:extLst>
          </p:cNvPr>
          <p:cNvSpPr txBox="1">
            <a:spLocks noChangeArrowheads="1"/>
          </p:cNvSpPr>
          <p:nvPr/>
        </p:nvSpPr>
        <p:spPr>
          <a:xfrm>
            <a:off x="685800" y="-1020"/>
            <a:ext cx="7772400" cy="457200"/>
          </a:xfrm>
          <a:prstGeom prst="rect">
            <a:avLst/>
          </a:prstGeom>
        </p:spPr>
        <p:txBody>
          <a:bodyPr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ru-RU" altLang="ru-RU" sz="3200" dirty="0">
                <a:solidFill>
                  <a:srgbClr val="FF3300"/>
                </a:solidFill>
              </a:rPr>
              <a:t>Упражнение 10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98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8660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4" name="Text Box 2">
            <a:extLst>
              <a:ext uri="{FF2B5EF4-FFF2-40B4-BE49-F238E27FC236}">
                <a16:creationId xmlns:a16="http://schemas.microsoft.com/office/drawing/2014/main" id="{AEBF67E1-5466-4ECA-B807-A4BF490322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11723" y="553119"/>
            <a:ext cx="91440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sz="2800" dirty="0"/>
              <a:t>	</a:t>
            </a:r>
            <a:r>
              <a:rPr lang="ru-RU" altLang="ru-RU" sz="2800" dirty="0"/>
              <a:t>Докажите, что прямая </a:t>
            </a:r>
            <a:r>
              <a:rPr lang="en-US" altLang="ru-RU" sz="2800" i="1" dirty="0"/>
              <a:t>BD</a:t>
            </a:r>
            <a:r>
              <a:rPr lang="ru-RU" altLang="ru-RU" sz="2800" dirty="0"/>
              <a:t>, проходящая через вершины</a:t>
            </a:r>
            <a:r>
              <a:rPr lang="en-US" altLang="ru-RU" sz="2800" dirty="0"/>
              <a:t> </a:t>
            </a:r>
            <a:r>
              <a:rPr lang="ru-RU" altLang="ru-RU" sz="2800" dirty="0"/>
              <a:t>куба </a:t>
            </a:r>
            <a:r>
              <a:rPr lang="en-US" altLang="ru-RU" sz="2800" i="1" dirty="0"/>
              <a:t>ABCDA</a:t>
            </a:r>
            <a:r>
              <a:rPr lang="en-US" altLang="ru-RU" sz="2800" baseline="-25000" dirty="0"/>
              <a:t>1</a:t>
            </a:r>
            <a:r>
              <a:rPr lang="en-US" altLang="ru-RU" sz="2800" i="1" dirty="0"/>
              <a:t>B</a:t>
            </a:r>
            <a:r>
              <a:rPr lang="en-US" altLang="ru-RU" sz="2800" baseline="-25000" dirty="0"/>
              <a:t>1</a:t>
            </a:r>
            <a:r>
              <a:rPr lang="en-US" altLang="ru-RU" sz="2800" i="1" dirty="0"/>
              <a:t>C</a:t>
            </a:r>
            <a:r>
              <a:rPr lang="en-US" altLang="ru-RU" sz="2800" baseline="-25000" dirty="0"/>
              <a:t>1</a:t>
            </a:r>
            <a:r>
              <a:rPr lang="en-US" altLang="ru-RU" sz="2800" i="1" dirty="0"/>
              <a:t>D</a:t>
            </a:r>
            <a:r>
              <a:rPr lang="en-US" altLang="ru-RU" sz="2800" baseline="-25000" dirty="0"/>
              <a:t>1</a:t>
            </a:r>
            <a:r>
              <a:rPr lang="en-US" altLang="ru-RU" sz="2800" dirty="0"/>
              <a:t> </a:t>
            </a:r>
            <a:r>
              <a:rPr lang="ru-RU" altLang="ru-RU" sz="2800" dirty="0"/>
              <a:t>перпендикулярна плоскости </a:t>
            </a:r>
            <a:r>
              <a:rPr lang="en-US" altLang="ru-RU" sz="2800" i="1" dirty="0"/>
              <a:t>ACC</a:t>
            </a:r>
            <a:r>
              <a:rPr lang="en-US" altLang="ru-RU" sz="2800" baseline="-25000" dirty="0"/>
              <a:t>1</a:t>
            </a:r>
            <a:r>
              <a:rPr lang="en-US" altLang="ru-RU" sz="2800" dirty="0"/>
              <a:t>.</a:t>
            </a:r>
            <a:endParaRPr lang="ru-RU" altLang="ru-RU" sz="2800" dirty="0"/>
          </a:p>
        </p:txBody>
      </p:sp>
      <p:sp>
        <p:nvSpPr>
          <p:cNvPr id="202756" name="Text Box 4">
            <a:extLst>
              <a:ext uri="{FF2B5EF4-FFF2-40B4-BE49-F238E27FC236}">
                <a16:creationId xmlns:a16="http://schemas.microsoft.com/office/drawing/2014/main" id="{37C62F1A-7F3B-4266-91E7-223972DD2F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5181600"/>
            <a:ext cx="84582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>
                <a:solidFill>
                  <a:srgbClr val="FF3300"/>
                </a:solidFill>
              </a:rPr>
              <a:t>	Доказательство.</a:t>
            </a:r>
            <a:r>
              <a:rPr lang="ru-RU" altLang="ru-RU" dirty="0"/>
              <a:t> Прямая </a:t>
            </a:r>
            <a:r>
              <a:rPr lang="en-US" altLang="ru-RU" i="1" dirty="0"/>
              <a:t>BD</a:t>
            </a:r>
            <a:r>
              <a:rPr lang="en-US" altLang="ru-RU" dirty="0"/>
              <a:t> </a:t>
            </a:r>
            <a:r>
              <a:rPr lang="ru-RU" altLang="ru-RU" dirty="0"/>
              <a:t>перпендикулярна прямым </a:t>
            </a:r>
            <a:r>
              <a:rPr lang="en-US" altLang="ru-RU" i="1" dirty="0"/>
              <a:t>AA</a:t>
            </a:r>
            <a:r>
              <a:rPr lang="en-US" altLang="ru-RU" baseline="-25000" dirty="0"/>
              <a:t>1</a:t>
            </a:r>
            <a:r>
              <a:rPr lang="en-US" altLang="ru-RU" dirty="0"/>
              <a:t> </a:t>
            </a:r>
            <a:r>
              <a:rPr lang="ru-RU" altLang="ru-RU" dirty="0"/>
              <a:t>и </a:t>
            </a:r>
            <a:r>
              <a:rPr lang="en-US" altLang="ru-RU" i="1" dirty="0"/>
              <a:t>AC</a:t>
            </a:r>
            <a:r>
              <a:rPr lang="en-US" altLang="ru-RU" dirty="0"/>
              <a:t>. </a:t>
            </a:r>
            <a:r>
              <a:rPr lang="ru-RU" altLang="ru-RU" dirty="0"/>
              <a:t> Следовательно, она перпендикулярна плоскости </a:t>
            </a:r>
            <a:r>
              <a:rPr lang="en-US" altLang="ru-RU" i="1" dirty="0"/>
              <a:t>ACC</a:t>
            </a:r>
            <a:r>
              <a:rPr lang="en-US" altLang="ru-RU" baseline="-25000" dirty="0"/>
              <a:t>1</a:t>
            </a:r>
            <a:r>
              <a:rPr lang="en-US" altLang="ru-RU" dirty="0"/>
              <a:t>.</a:t>
            </a:r>
            <a:endParaRPr lang="ru-RU" altLang="ru-RU" dirty="0"/>
          </a:p>
        </p:txBody>
      </p:sp>
      <p:pic>
        <p:nvPicPr>
          <p:cNvPr id="202758" name="Picture 6">
            <a:extLst>
              <a:ext uri="{FF2B5EF4-FFF2-40B4-BE49-F238E27FC236}">
                <a16:creationId xmlns:a16="http://schemas.microsoft.com/office/drawing/2014/main" id="{8B36E250-4DF1-4782-8B4D-659D956887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1726406"/>
            <a:ext cx="3911600" cy="3405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FBBE3F6F-E39C-471E-A2E8-FAE305F5FA45}"/>
              </a:ext>
            </a:extLst>
          </p:cNvPr>
          <p:cNvSpPr txBox="1">
            <a:spLocks noChangeArrowheads="1"/>
          </p:cNvSpPr>
          <p:nvPr/>
        </p:nvSpPr>
        <p:spPr>
          <a:xfrm>
            <a:off x="685800" y="-1020"/>
            <a:ext cx="7772400" cy="457200"/>
          </a:xfrm>
          <a:prstGeom prst="rect">
            <a:avLst/>
          </a:prstGeom>
        </p:spPr>
        <p:txBody>
          <a:bodyPr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ru-RU" altLang="ru-RU" sz="3200" dirty="0">
                <a:solidFill>
                  <a:srgbClr val="FF3300"/>
                </a:solidFill>
              </a:rPr>
              <a:t>Упражнение 11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02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2756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3" name="Text Box 15">
            <a:extLst>
              <a:ext uri="{FF2B5EF4-FFF2-40B4-BE49-F238E27FC236}">
                <a16:creationId xmlns:a16="http://schemas.microsoft.com/office/drawing/2014/main" id="{2753F8AD-A543-4C57-9AE8-E89008BB5C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-41651"/>
            <a:ext cx="88392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dirty="0">
                <a:cs typeface="Times New Roman" panose="02020603050405020304" pitchFamily="18" charset="0"/>
              </a:rPr>
              <a:t>	</a:t>
            </a:r>
            <a:r>
              <a:rPr lang="ru-RU" altLang="ru-RU" dirty="0">
                <a:cs typeface="Times New Roman" panose="02020603050405020304" pitchFamily="18" charset="0"/>
              </a:rPr>
              <a:t>Прямая  называется</a:t>
            </a:r>
            <a:r>
              <a:rPr lang="ru-RU" altLang="ru-RU" dirty="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dirty="0">
                <a:solidFill>
                  <a:srgbClr val="FF3300"/>
                </a:solidFill>
                <a:cs typeface="Times New Roman" panose="02020603050405020304" pitchFamily="18" charset="0"/>
              </a:rPr>
              <a:t>перпендикулярной</a:t>
            </a:r>
            <a:r>
              <a:rPr lang="ru-RU" altLang="ru-RU" i="1" dirty="0">
                <a:solidFill>
                  <a:srgbClr val="FF3300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dirty="0">
                <a:cs typeface="Times New Roman" panose="02020603050405020304" pitchFamily="18" charset="0"/>
              </a:rPr>
              <a:t>плоскости,  если она перпендикулярна любой прямой, лежащей в этой плоскости.</a:t>
            </a:r>
            <a:endParaRPr lang="en-US" altLang="ru-RU" dirty="0">
              <a:cs typeface="Times New Roman" panose="02020603050405020304" pitchFamily="18" charset="0"/>
            </a:endParaRPr>
          </a:p>
        </p:txBody>
      </p:sp>
      <p:sp>
        <p:nvSpPr>
          <p:cNvPr id="2065" name="Text Box 17">
            <a:extLst>
              <a:ext uri="{FF2B5EF4-FFF2-40B4-BE49-F238E27FC236}">
                <a16:creationId xmlns:a16="http://schemas.microsoft.com/office/drawing/2014/main" id="{1025DEB3-AC64-472B-880A-D0A4D64CDF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20688"/>
            <a:ext cx="91440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dirty="0">
                <a:solidFill>
                  <a:srgbClr val="FF3300"/>
                </a:solidFill>
                <a:cs typeface="Times New Roman" panose="02020603050405020304" pitchFamily="18" charset="0"/>
              </a:rPr>
              <a:t>	</a:t>
            </a:r>
            <a:r>
              <a:rPr lang="ru-RU" altLang="ru-RU" dirty="0">
                <a:solidFill>
                  <a:srgbClr val="FF3300"/>
                </a:solidFill>
                <a:cs typeface="Times New Roman" panose="02020603050405020304" pitchFamily="18" charset="0"/>
              </a:rPr>
              <a:t>Теорема.</a:t>
            </a:r>
            <a:r>
              <a:rPr lang="ru-RU" altLang="ru-RU" dirty="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dirty="0">
                <a:cs typeface="Times New Roman" panose="02020603050405020304" pitchFamily="18" charset="0"/>
              </a:rPr>
              <a:t>(Признак перпендикулярности прямой и плоскости.) Если прямая перпендикулярна двум пересекающимся прямым плоскости, то она перпендикулярна и самой плоскости.</a:t>
            </a:r>
          </a:p>
        </p:txBody>
      </p:sp>
      <p:grpSp>
        <p:nvGrpSpPr>
          <p:cNvPr id="13" name="Группа 12">
            <a:extLst>
              <a:ext uri="{FF2B5EF4-FFF2-40B4-BE49-F238E27FC236}">
                <a16:creationId xmlns:a16="http://schemas.microsoft.com/office/drawing/2014/main" id="{C841249B-72F8-4E9D-9B58-DED0AFFA7507}"/>
              </a:ext>
            </a:extLst>
          </p:cNvPr>
          <p:cNvGrpSpPr/>
          <p:nvPr/>
        </p:nvGrpSpPr>
        <p:grpSpPr>
          <a:xfrm>
            <a:off x="114301" y="1738440"/>
            <a:ext cx="9029699" cy="2185214"/>
            <a:chOff x="114301" y="1738440"/>
            <a:chExt cx="9029699" cy="2185214"/>
          </a:xfrm>
        </p:grpSpPr>
        <p:pic>
          <p:nvPicPr>
            <p:cNvPr id="2067" name="Picture 19">
              <a:extLst>
                <a:ext uri="{FF2B5EF4-FFF2-40B4-BE49-F238E27FC236}">
                  <a16:creationId xmlns:a16="http://schemas.microsoft.com/office/drawing/2014/main" id="{0A53592E-4CD5-4091-AEB3-BF14BEBFB93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4301" y="1821017"/>
              <a:ext cx="2612812" cy="20718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5" name="Text Box 17">
              <a:extLst>
                <a:ext uri="{FF2B5EF4-FFF2-40B4-BE49-F238E27FC236}">
                  <a16:creationId xmlns:a16="http://schemas.microsoft.com/office/drawing/2014/main" id="{C3C741C3-2E1D-421C-9E42-58B5F66901D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99792" y="1738440"/>
              <a:ext cx="6444208" cy="21852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en-US" altLang="ru-RU" dirty="0">
                  <a:solidFill>
                    <a:srgbClr val="FF3300"/>
                  </a:solidFill>
                  <a:cs typeface="Times New Roman" panose="02020603050405020304" pitchFamily="18" charset="0"/>
                </a:rPr>
                <a:t>	</a:t>
              </a:r>
              <a:r>
                <a:rPr lang="ru-RU" sz="2000" dirty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Доказательство. </a:t>
              </a:r>
              <a:r>
                <a:rPr lang="ru-RU" sz="20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Пусть прямая </a:t>
              </a:r>
              <a:r>
                <a:rPr lang="en-US" sz="2000" i="1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a</a:t>
              </a:r>
              <a:r>
                <a:rPr lang="ru-RU" sz="20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 перпендикулярна прямым </a:t>
              </a:r>
              <a:r>
                <a:rPr lang="en-US" sz="2000" i="1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b</a:t>
              </a:r>
              <a:r>
                <a:rPr lang="ru-RU" sz="2000" baseline="-250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1</a:t>
              </a:r>
              <a:r>
                <a:rPr lang="ru-RU" sz="20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, </a:t>
              </a:r>
              <a:r>
                <a:rPr lang="en-US" sz="2000" i="1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b</a:t>
              </a:r>
              <a:r>
                <a:rPr lang="ru-RU" sz="2000" baseline="-250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2</a:t>
              </a:r>
              <a:r>
                <a:rPr lang="ru-RU" sz="20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 плоскости </a:t>
              </a:r>
              <a:r>
                <a:rPr lang="en-US" sz="20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β</a:t>
              </a:r>
              <a:r>
                <a:rPr lang="ru-RU" sz="20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, пересекающимся в точке </a:t>
              </a:r>
              <a:r>
                <a:rPr lang="en-US" sz="2000" i="1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O</a:t>
              </a:r>
              <a:r>
                <a:rPr lang="ru-RU" sz="20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. </a:t>
              </a:r>
              <a:r>
                <a:rPr lang="ru-RU" sz="18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Рассмотрим произвольную прямую </a:t>
              </a:r>
              <a:r>
                <a:rPr lang="en-US" sz="1800" i="1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b</a:t>
              </a:r>
              <a:r>
                <a:rPr lang="ru-RU" sz="18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 плоскости </a:t>
              </a:r>
              <a:r>
                <a:rPr lang="en-US" sz="18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β</a:t>
              </a:r>
              <a:r>
                <a:rPr lang="ru-RU" sz="18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. Проведём через точку </a:t>
              </a:r>
              <a:r>
                <a:rPr lang="ru-RU" sz="1800" i="1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О</a:t>
              </a:r>
              <a:r>
                <a:rPr lang="ru-RU" sz="18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 прямые </a:t>
              </a:r>
              <a:r>
                <a:rPr lang="ru-RU" sz="1800" i="1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а</a:t>
              </a:r>
              <a:r>
                <a:rPr lang="ru-RU" sz="18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', </a:t>
              </a:r>
              <a:r>
                <a:rPr lang="en-US" sz="1800" i="1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b</a:t>
              </a:r>
              <a:r>
                <a:rPr lang="ru-RU" sz="18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', соответственно параллельные прямым </a:t>
              </a:r>
              <a:r>
                <a:rPr lang="en-US" sz="1800" i="1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a</a:t>
              </a:r>
              <a:r>
                <a:rPr lang="ru-RU" sz="18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, </a:t>
              </a:r>
              <a:r>
                <a:rPr lang="en-US" sz="1800" i="1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b</a:t>
              </a:r>
              <a:r>
                <a:rPr lang="ru-RU" sz="18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. Для доказательства перпендику­лярности прямых </a:t>
              </a:r>
              <a:r>
                <a:rPr lang="en-US" sz="1800" i="1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a</a:t>
              </a:r>
              <a:r>
                <a:rPr lang="ru-RU" sz="18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, </a:t>
              </a:r>
              <a:r>
                <a:rPr lang="en-US" sz="1800" i="1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b</a:t>
              </a:r>
              <a:r>
                <a:rPr lang="ru-RU" sz="18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 достаточно доказать перпендикулярность прямых </a:t>
              </a:r>
              <a:r>
                <a:rPr lang="en-US" sz="1800" i="1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a</a:t>
              </a:r>
              <a:r>
                <a:rPr lang="ru-RU" sz="18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', </a:t>
              </a:r>
              <a:r>
                <a:rPr lang="en-US" sz="1800" i="1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b</a:t>
              </a:r>
              <a:r>
                <a:rPr lang="ru-RU" sz="18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'.</a:t>
              </a:r>
              <a:endParaRPr lang="ru-RU" altLang="ru-RU" sz="2000" dirty="0">
                <a:cs typeface="Times New Roman" panose="02020603050405020304" pitchFamily="18" charset="0"/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 Box 17">
                <a:extLst>
                  <a:ext uri="{FF2B5EF4-FFF2-40B4-BE49-F238E27FC236}">
                    <a16:creationId xmlns:a16="http://schemas.microsoft.com/office/drawing/2014/main" id="{DD108055-B0B0-4186-8100-2157AB23274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0" y="3892824"/>
                <a:ext cx="9144000" cy="295465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marR="20955" indent="450215" algn="just"/>
                <a:r>
                  <a:rPr lang="en-US" altLang="ru-RU" dirty="0">
                    <a:solidFill>
                      <a:srgbClr val="FF3300"/>
                    </a:solidFill>
                    <a:cs typeface="Times New Roman" panose="02020603050405020304" pitchFamily="18" charset="0"/>
                  </a:rPr>
                  <a:t>	</a:t>
                </a:r>
                <a:r>
                  <a:rPr lang="ru-RU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Для этого в плоскости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ru-RU" sz="180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β</m:t>
                    </m:r>
                  </m:oMath>
                </a14:m>
                <a:r>
                  <a:rPr lang="ru-RU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проведём прямую, пересекающую прямые </a:t>
                </a:r>
                <a:r>
                  <a:rPr lang="en-US" sz="18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b</a:t>
                </a:r>
                <a:r>
                  <a:rPr lang="ru-RU" sz="1800" baseline="-25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1</a:t>
                </a:r>
                <a:r>
                  <a:rPr lang="ru-RU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, </a:t>
                </a:r>
                <a:r>
                  <a:rPr lang="en-US" sz="18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b</a:t>
                </a:r>
                <a:r>
                  <a:rPr lang="ru-RU" sz="1800" baseline="-25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2</a:t>
                </a:r>
                <a:r>
                  <a:rPr lang="ru-RU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, </a:t>
                </a:r>
                <a:r>
                  <a:rPr lang="en-US" sz="18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b</a:t>
                </a:r>
                <a:r>
                  <a:rPr lang="ru-RU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' в точках </a:t>
                </a:r>
                <a:r>
                  <a:rPr lang="en-US" sz="18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B</a:t>
                </a:r>
                <a:r>
                  <a:rPr lang="ru-RU" sz="1800" baseline="-25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1</a:t>
                </a:r>
                <a:r>
                  <a:rPr lang="ru-RU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, </a:t>
                </a:r>
                <a:r>
                  <a:rPr lang="en-US" sz="18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B</a:t>
                </a:r>
                <a:r>
                  <a:rPr lang="ru-RU" sz="1800" baseline="-25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2</a:t>
                </a:r>
                <a:r>
                  <a:rPr lang="ru-RU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, </a:t>
                </a:r>
                <a:r>
                  <a:rPr lang="en-US" sz="18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B</a:t>
                </a:r>
                <a:r>
                  <a:rPr lang="ru-RU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соответственно. Отложим на прямой </a:t>
                </a:r>
                <a:r>
                  <a:rPr lang="en-US" sz="18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a</a:t>
                </a:r>
                <a:r>
                  <a:rPr lang="ru-RU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' от точ­ки </a:t>
                </a:r>
                <a:r>
                  <a:rPr lang="en-US" sz="18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O</a:t>
                </a:r>
                <a:r>
                  <a:rPr lang="ru-RU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равные отрезки </a:t>
                </a:r>
                <a:r>
                  <a:rPr lang="en-US" sz="18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OC</a:t>
                </a:r>
                <a:r>
                  <a:rPr lang="ru-RU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, </a:t>
                </a:r>
                <a:r>
                  <a:rPr lang="en-US" sz="18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OD</a:t>
                </a:r>
                <a:r>
                  <a:rPr lang="ru-RU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и соединим точки </a:t>
                </a:r>
                <a:r>
                  <a:rPr lang="en-US" sz="18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C</a:t>
                </a:r>
                <a:r>
                  <a:rPr lang="ru-RU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, </a:t>
                </a:r>
                <a:r>
                  <a:rPr lang="en-US" sz="18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D</a:t>
                </a:r>
                <a:r>
                  <a:rPr lang="ru-RU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с точками </a:t>
                </a:r>
                <a:r>
                  <a:rPr lang="en-US" sz="18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B</a:t>
                </a:r>
                <a:r>
                  <a:rPr lang="ru-RU" sz="1800" baseline="-25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1</a:t>
                </a:r>
                <a:r>
                  <a:rPr lang="ru-RU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, </a:t>
                </a:r>
                <a:r>
                  <a:rPr lang="en-US" sz="18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B</a:t>
                </a:r>
                <a:r>
                  <a:rPr lang="ru-RU" sz="1800" baseline="-25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2</a:t>
                </a:r>
                <a:r>
                  <a:rPr lang="ru-RU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, </a:t>
                </a:r>
                <a:r>
                  <a:rPr lang="en-US" sz="18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B</a:t>
                </a:r>
                <a:r>
                  <a:rPr lang="ru-RU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. Прямоугольные треугольники </a:t>
                </a:r>
                <a:r>
                  <a:rPr lang="en-US" sz="18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OB</a:t>
                </a:r>
                <a:r>
                  <a:rPr lang="ru-RU" sz="1800" baseline="-25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1</a:t>
                </a:r>
                <a:r>
                  <a:rPr lang="en-US" sz="18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C</a:t>
                </a:r>
                <a:r>
                  <a:rPr lang="ru-RU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и </a:t>
                </a:r>
                <a:r>
                  <a:rPr lang="en-US" sz="18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OB</a:t>
                </a:r>
                <a:r>
                  <a:rPr lang="ru-RU" sz="1800" baseline="-25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1</a:t>
                </a:r>
                <a:r>
                  <a:rPr lang="en-US" sz="18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D</a:t>
                </a:r>
                <a:r>
                  <a:rPr lang="ru-RU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равны (по катетам). Следовательно, </a:t>
                </a:r>
                <a:r>
                  <a:rPr lang="en-US" sz="18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B</a:t>
                </a:r>
                <a:r>
                  <a:rPr lang="ru-RU" sz="1800" baseline="-25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1</a:t>
                </a:r>
                <a:r>
                  <a:rPr lang="en-US" sz="18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C </a:t>
                </a:r>
                <a:r>
                  <a:rPr lang="ru-RU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= </a:t>
                </a:r>
                <a:r>
                  <a:rPr lang="en-US" sz="18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B</a:t>
                </a:r>
                <a:r>
                  <a:rPr lang="ru-RU" sz="1800" baseline="-25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1</a:t>
                </a:r>
                <a:r>
                  <a:rPr lang="en-US" sz="18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D</a:t>
                </a:r>
                <a:r>
                  <a:rPr lang="ru-RU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. </a:t>
                </a:r>
              </a:p>
              <a:p>
                <a:pPr marR="20955" indent="450215" algn="just"/>
                <a:r>
                  <a:rPr lang="ru-RU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Аналогично, из равенства прямоугольных треугольников </a:t>
                </a:r>
                <a:r>
                  <a:rPr lang="en-US" sz="18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OB</a:t>
                </a:r>
                <a:r>
                  <a:rPr lang="ru-RU" sz="1800" baseline="-25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2</a:t>
                </a:r>
                <a:r>
                  <a:rPr lang="en-US" sz="18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C </a:t>
                </a:r>
                <a:r>
                  <a:rPr lang="ru-RU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и </a:t>
                </a:r>
                <a:r>
                  <a:rPr lang="en-US" sz="18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OB</a:t>
                </a:r>
                <a:r>
                  <a:rPr lang="ru-RU" sz="1800" baseline="-25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2</a:t>
                </a:r>
                <a:r>
                  <a:rPr lang="en-US" sz="18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D </a:t>
                </a:r>
                <a:r>
                  <a:rPr lang="ru-RU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следует, что </a:t>
                </a:r>
                <a:r>
                  <a:rPr lang="en-US" sz="18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B</a:t>
                </a:r>
                <a:r>
                  <a:rPr lang="ru-RU" sz="1800" baseline="-25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2</a:t>
                </a:r>
                <a:r>
                  <a:rPr lang="en-US" sz="18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C </a:t>
                </a:r>
                <a:r>
                  <a:rPr lang="ru-RU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= </a:t>
                </a:r>
                <a:r>
                  <a:rPr lang="en-US" sz="18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B</a:t>
                </a:r>
                <a:r>
                  <a:rPr lang="ru-RU" sz="1800" baseline="-25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2</a:t>
                </a:r>
                <a:r>
                  <a:rPr lang="en-US" sz="18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D</a:t>
                </a:r>
                <a:r>
                  <a:rPr lang="ru-RU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.  Треугольники  </a:t>
                </a:r>
                <a:r>
                  <a:rPr lang="en-US" sz="18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B</a:t>
                </a:r>
                <a:r>
                  <a:rPr lang="ru-RU" sz="1800" baseline="-25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1</a:t>
                </a:r>
                <a:r>
                  <a:rPr lang="en-US" sz="18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B</a:t>
                </a:r>
                <a:r>
                  <a:rPr lang="ru-RU" sz="1800" baseline="-25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2</a:t>
                </a:r>
                <a:r>
                  <a:rPr lang="en-US" sz="18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C</a:t>
                </a:r>
                <a:r>
                  <a:rPr lang="ru-RU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и </a:t>
                </a:r>
                <a:r>
                  <a:rPr lang="en-US" sz="18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B</a:t>
                </a:r>
                <a:r>
                  <a:rPr lang="ru-RU" sz="1800" baseline="-25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1</a:t>
                </a:r>
                <a:r>
                  <a:rPr lang="en-US" sz="18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B</a:t>
                </a:r>
                <a:r>
                  <a:rPr lang="ru-RU" sz="1800" baseline="-25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2</a:t>
                </a:r>
                <a:r>
                  <a:rPr lang="en-US" sz="18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D</a:t>
                </a:r>
                <a:r>
                  <a:rPr lang="ru-RU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равны (по трём сторонам). Следовательно, </a:t>
                </a:r>
                <a14:m>
                  <m:oMath xmlns:m="http://schemas.openxmlformats.org/officeDocument/2006/math">
                    <m:r>
                      <a:rPr lang="ru-RU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∠</m:t>
                    </m:r>
                  </m:oMath>
                </a14:m>
                <a:r>
                  <a:rPr lang="en-US" sz="18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CB</a:t>
                </a:r>
                <a:r>
                  <a:rPr lang="ru-RU" sz="1800" baseline="-25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1</a:t>
                </a:r>
                <a:r>
                  <a:rPr lang="en-US" sz="18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B </a:t>
                </a:r>
                <a:r>
                  <a:rPr lang="ru-RU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r>
                      <a:rPr lang="ru-RU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∠</m:t>
                    </m:r>
                  </m:oMath>
                </a14:m>
                <a:r>
                  <a:rPr lang="en-US" sz="18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DB</a:t>
                </a:r>
                <a:r>
                  <a:rPr lang="ru-RU" sz="1800" baseline="-25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1</a:t>
                </a:r>
                <a:r>
                  <a:rPr lang="en-US" sz="18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B</a:t>
                </a:r>
                <a:r>
                  <a:rPr lang="ru-RU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. Треугольники </a:t>
                </a:r>
                <a:r>
                  <a:rPr lang="en-US" sz="18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B</a:t>
                </a:r>
                <a:r>
                  <a:rPr lang="ru-RU" sz="1800" baseline="-25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1</a:t>
                </a:r>
                <a:r>
                  <a:rPr lang="en-US" sz="18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BC</a:t>
                </a:r>
                <a:r>
                  <a:rPr lang="ru-RU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и </a:t>
                </a:r>
                <a:r>
                  <a:rPr lang="en-US" sz="18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B</a:t>
                </a:r>
                <a:r>
                  <a:rPr lang="ru-RU" sz="1800" baseline="-25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1</a:t>
                </a:r>
                <a:r>
                  <a:rPr lang="en-US" sz="18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BD</a:t>
                </a:r>
                <a:r>
                  <a:rPr lang="ru-RU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равны (по двум сторонам и углу между ними). Таким образом, </a:t>
                </a:r>
                <a:r>
                  <a:rPr lang="en-US" sz="18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BC </a:t>
                </a:r>
                <a:r>
                  <a:rPr lang="ru-RU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= </a:t>
                </a:r>
                <a:r>
                  <a:rPr lang="en-US" sz="18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BD</a:t>
                </a:r>
                <a:r>
                  <a:rPr lang="ru-RU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. Треугольники </a:t>
                </a:r>
                <a:r>
                  <a:rPr lang="en-US" sz="18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OBC</a:t>
                </a:r>
                <a:r>
                  <a:rPr lang="ru-RU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и </a:t>
                </a:r>
                <a:r>
                  <a:rPr lang="en-US" sz="18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OBD</a:t>
                </a:r>
                <a:r>
                  <a:rPr lang="ru-RU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равны (по трём сторонам), следовательно, </a:t>
                </a:r>
                <a14:m>
                  <m:oMath xmlns:m="http://schemas.openxmlformats.org/officeDocument/2006/math">
                    <m:r>
                      <a:rPr lang="ru-RU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∠</m:t>
                    </m:r>
                  </m:oMath>
                </a14:m>
                <a:r>
                  <a:rPr lang="en-US" sz="18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BOC </a:t>
                </a:r>
                <a:r>
                  <a:rPr lang="ru-RU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r>
                      <a:rPr lang="ru-RU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∠</m:t>
                    </m:r>
                  </m:oMath>
                </a14:m>
                <a:r>
                  <a:rPr lang="en-US" sz="18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BOD </a:t>
                </a:r>
                <a:r>
                  <a:rPr lang="ru-RU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= 90°, т. е. прямые </a:t>
                </a:r>
                <a:r>
                  <a:rPr lang="en-US" sz="18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a</a:t>
                </a:r>
                <a:r>
                  <a:rPr lang="ru-RU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' и </a:t>
                </a:r>
                <a:r>
                  <a:rPr lang="en-US" sz="18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b</a:t>
                </a:r>
                <a:r>
                  <a:rPr lang="ru-RU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' перпендикулярны. </a:t>
                </a:r>
              </a:p>
              <a:p>
                <a:r>
                  <a:rPr lang="ru-RU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Значит, прямая </a:t>
                </a:r>
                <a:r>
                  <a:rPr lang="en-US" sz="18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a </a:t>
                </a:r>
                <a:r>
                  <a:rPr lang="ru-RU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перпендикулярна плоскости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ru-RU" sz="180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β</m:t>
                    </m:r>
                  </m:oMath>
                </a14:m>
                <a:r>
                  <a:rPr lang="ru-RU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. </a:t>
                </a:r>
                <a:endParaRPr lang="ru-RU" altLang="ru-RU" sz="2000" dirty="0"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" name="Text Box 17">
                <a:extLst>
                  <a:ext uri="{FF2B5EF4-FFF2-40B4-BE49-F238E27FC236}">
                    <a16:creationId xmlns:a16="http://schemas.microsoft.com/office/drawing/2014/main" id="{DD108055-B0B0-4186-8100-2157AB23274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0" y="3892824"/>
                <a:ext cx="9144000" cy="2954655"/>
              </a:xfrm>
              <a:prstGeom prst="rect">
                <a:avLst/>
              </a:prstGeom>
              <a:blipFill>
                <a:blip r:embed="rId4"/>
                <a:stretch>
                  <a:fillRect l="-533" r="-267" b="-2479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84787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2" name="Text Box 2">
            <a:extLst>
              <a:ext uri="{FF2B5EF4-FFF2-40B4-BE49-F238E27FC236}">
                <a16:creationId xmlns:a16="http://schemas.microsoft.com/office/drawing/2014/main" id="{62CDC2CB-FA56-4731-9072-7880B7BBA7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585688"/>
            <a:ext cx="88392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sz="2800" dirty="0"/>
              <a:t>	</a:t>
            </a:r>
            <a:r>
              <a:rPr lang="ru-RU" altLang="ru-RU" sz="2800" dirty="0"/>
              <a:t>Докажите, что прямые </a:t>
            </a:r>
            <a:r>
              <a:rPr lang="en-US" altLang="ru-RU" sz="2800" i="1" dirty="0"/>
              <a:t>CA</a:t>
            </a:r>
            <a:r>
              <a:rPr lang="en-US" altLang="ru-RU" sz="2800" baseline="-25000" dirty="0"/>
              <a:t>1</a:t>
            </a:r>
            <a:r>
              <a:rPr lang="en-US" altLang="ru-RU" sz="2800" dirty="0"/>
              <a:t> </a:t>
            </a:r>
            <a:r>
              <a:rPr lang="ru-RU" altLang="ru-RU" sz="2800" dirty="0"/>
              <a:t>и </a:t>
            </a:r>
            <a:r>
              <a:rPr lang="en-US" altLang="ru-RU" sz="2800" i="1" dirty="0"/>
              <a:t>BD</a:t>
            </a:r>
            <a:r>
              <a:rPr lang="ru-RU" altLang="ru-RU" sz="2800" dirty="0"/>
              <a:t>, проходящие</a:t>
            </a:r>
            <a:r>
              <a:rPr lang="en-US" altLang="ru-RU" sz="2800" i="1" dirty="0"/>
              <a:t> </a:t>
            </a:r>
            <a:r>
              <a:rPr lang="ru-RU" altLang="ru-RU" sz="2800" dirty="0"/>
              <a:t>через вершины куба </a:t>
            </a:r>
            <a:r>
              <a:rPr lang="en-US" altLang="ru-RU" sz="2800" i="1" dirty="0"/>
              <a:t>ABCDA</a:t>
            </a:r>
            <a:r>
              <a:rPr lang="en-US" altLang="ru-RU" sz="2800" baseline="-25000" dirty="0"/>
              <a:t>1</a:t>
            </a:r>
            <a:r>
              <a:rPr lang="en-US" altLang="ru-RU" sz="2800" i="1" dirty="0"/>
              <a:t>B</a:t>
            </a:r>
            <a:r>
              <a:rPr lang="en-US" altLang="ru-RU" sz="2800" baseline="-25000" dirty="0"/>
              <a:t>1</a:t>
            </a:r>
            <a:r>
              <a:rPr lang="en-US" altLang="ru-RU" sz="2800" i="1" dirty="0"/>
              <a:t>C</a:t>
            </a:r>
            <a:r>
              <a:rPr lang="en-US" altLang="ru-RU" sz="2800" baseline="-25000" dirty="0"/>
              <a:t>1</a:t>
            </a:r>
            <a:r>
              <a:rPr lang="en-US" altLang="ru-RU" sz="2800" i="1" dirty="0"/>
              <a:t>D</a:t>
            </a:r>
            <a:r>
              <a:rPr lang="en-US" altLang="ru-RU" sz="2800" baseline="-25000" dirty="0"/>
              <a:t>1</a:t>
            </a:r>
            <a:r>
              <a:rPr lang="ru-RU" altLang="ru-RU" sz="2800" dirty="0"/>
              <a:t>,</a:t>
            </a:r>
            <a:r>
              <a:rPr lang="en-US" altLang="ru-RU" sz="2800" dirty="0"/>
              <a:t> </a:t>
            </a:r>
            <a:r>
              <a:rPr lang="ru-RU" altLang="ru-RU" sz="2800" dirty="0"/>
              <a:t>перпендикулярны.</a:t>
            </a:r>
          </a:p>
        </p:txBody>
      </p:sp>
      <p:pic>
        <p:nvPicPr>
          <p:cNvPr id="204804" name="Picture 4">
            <a:extLst>
              <a:ext uri="{FF2B5EF4-FFF2-40B4-BE49-F238E27FC236}">
                <a16:creationId xmlns:a16="http://schemas.microsoft.com/office/drawing/2014/main" id="{B24C47D3-A1D6-433F-9FD7-63E95A9373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2211" y="1726406"/>
            <a:ext cx="3911600" cy="3405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204805" name="Group 5">
            <a:extLst>
              <a:ext uri="{FF2B5EF4-FFF2-40B4-BE49-F238E27FC236}">
                <a16:creationId xmlns:a16="http://schemas.microsoft.com/office/drawing/2014/main" id="{0CDE8B69-43BD-4944-BAF5-C3E10AF7D496}"/>
              </a:ext>
            </a:extLst>
          </p:cNvPr>
          <p:cNvGrpSpPr>
            <a:grpSpLocks/>
          </p:cNvGrpSpPr>
          <p:nvPr/>
        </p:nvGrpSpPr>
        <p:grpSpPr bwMode="auto">
          <a:xfrm>
            <a:off x="25400" y="1629122"/>
            <a:ext cx="9144000" cy="4918075"/>
            <a:chOff x="16" y="1235"/>
            <a:chExt cx="5760" cy="3098"/>
          </a:xfrm>
        </p:grpSpPr>
        <p:sp>
          <p:nvSpPr>
            <p:cNvPr id="204806" name="Text Box 6">
              <a:extLst>
                <a:ext uri="{FF2B5EF4-FFF2-40B4-BE49-F238E27FC236}">
                  <a16:creationId xmlns:a16="http://schemas.microsoft.com/office/drawing/2014/main" id="{025F0955-07C4-4885-A7C3-5AE61D7DE98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" y="3344"/>
              <a:ext cx="5760" cy="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ru-RU" altLang="ru-RU" dirty="0">
                  <a:solidFill>
                    <a:srgbClr val="FF3300"/>
                  </a:solidFill>
                </a:rPr>
                <a:t>	Доказательство.</a:t>
              </a:r>
              <a:r>
                <a:rPr lang="ru-RU" altLang="ru-RU" dirty="0"/>
                <a:t> В силу предыдущей задачи, прямая </a:t>
              </a:r>
              <a:r>
                <a:rPr lang="en-US" altLang="ru-RU" i="1" dirty="0"/>
                <a:t>BD </a:t>
              </a:r>
              <a:r>
                <a:rPr lang="ru-RU" altLang="ru-RU" dirty="0"/>
                <a:t>перпендикулярна плоскости </a:t>
              </a:r>
              <a:r>
                <a:rPr lang="en-US" altLang="ru-RU" i="1" dirty="0"/>
                <a:t>AA</a:t>
              </a:r>
              <a:r>
                <a:rPr lang="en-US" altLang="ru-RU" baseline="-25000" dirty="0"/>
                <a:t>1</a:t>
              </a:r>
              <a:r>
                <a:rPr lang="en-US" altLang="ru-RU" i="1" dirty="0"/>
                <a:t>C</a:t>
              </a:r>
              <a:r>
                <a:rPr lang="en-US" altLang="ru-RU" dirty="0"/>
                <a:t>.</a:t>
              </a:r>
              <a:r>
                <a:rPr lang="ru-RU" altLang="ru-RU" dirty="0"/>
                <a:t> Следовательно, она перпендикулярна любой прямой, лежащей в этой плоскости. В частности, она перпендикулярна прямой </a:t>
              </a:r>
              <a:r>
                <a:rPr lang="en-US" altLang="ru-RU" i="1" dirty="0"/>
                <a:t>CA</a:t>
              </a:r>
              <a:r>
                <a:rPr lang="en-US" altLang="ru-RU" baseline="-25000" dirty="0"/>
                <a:t>1</a:t>
              </a:r>
              <a:r>
                <a:rPr lang="en-US" altLang="ru-RU" dirty="0"/>
                <a:t>.</a:t>
              </a:r>
              <a:endParaRPr lang="ru-RU" altLang="ru-RU" dirty="0"/>
            </a:p>
          </p:txBody>
        </p:sp>
        <p:pic>
          <p:nvPicPr>
            <p:cNvPr id="204807" name="Picture 7">
              <a:extLst>
                <a:ext uri="{FF2B5EF4-FFF2-40B4-BE49-F238E27FC236}">
                  <a16:creationId xmlns:a16="http://schemas.microsoft.com/office/drawing/2014/main" id="{864D2E84-E119-450F-AABE-79B72F1D99C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48" y="1235"/>
              <a:ext cx="2464" cy="214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7" name="Rectangle 4">
            <a:extLst>
              <a:ext uri="{FF2B5EF4-FFF2-40B4-BE49-F238E27FC236}">
                <a16:creationId xmlns:a16="http://schemas.microsoft.com/office/drawing/2014/main" id="{C40CEBB4-E0CE-49DD-A2D3-9C6327C34DB2}"/>
              </a:ext>
            </a:extLst>
          </p:cNvPr>
          <p:cNvSpPr txBox="1">
            <a:spLocks noChangeArrowheads="1"/>
          </p:cNvSpPr>
          <p:nvPr/>
        </p:nvSpPr>
        <p:spPr>
          <a:xfrm>
            <a:off x="685800" y="-1020"/>
            <a:ext cx="7772400" cy="457200"/>
          </a:xfrm>
          <a:prstGeom prst="rect">
            <a:avLst/>
          </a:prstGeom>
        </p:spPr>
        <p:txBody>
          <a:bodyPr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ru-RU" altLang="ru-RU" sz="3200" dirty="0">
                <a:solidFill>
                  <a:srgbClr val="FF3300"/>
                </a:solidFill>
              </a:rPr>
              <a:t>Упражнение 12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048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Text Box 2">
            <a:extLst>
              <a:ext uri="{FF2B5EF4-FFF2-40B4-BE49-F238E27FC236}">
                <a16:creationId xmlns:a16="http://schemas.microsoft.com/office/drawing/2014/main" id="{4F2B79D3-B837-4937-8D1E-05AB9FD658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5486400"/>
            <a:ext cx="3352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/>
              <a:t>б</a:t>
            </a:r>
            <a:r>
              <a:rPr lang="en-US" altLang="ru-RU"/>
              <a:t>)</a:t>
            </a:r>
            <a:r>
              <a:rPr lang="ru-RU" altLang="ru-RU"/>
              <a:t> </a:t>
            </a:r>
            <a:r>
              <a:rPr lang="en-US" altLang="ru-RU" i="1"/>
              <a:t>AB</a:t>
            </a:r>
            <a:r>
              <a:rPr lang="en-US" altLang="ru-RU"/>
              <a:t>, </a:t>
            </a:r>
            <a:r>
              <a:rPr lang="en-US" altLang="ru-RU" i="1"/>
              <a:t>CD</a:t>
            </a:r>
            <a:r>
              <a:rPr lang="en-US" altLang="ru-RU"/>
              <a:t>,</a:t>
            </a:r>
            <a:r>
              <a:rPr lang="en-US" altLang="ru-RU" i="1"/>
              <a:t> A</a:t>
            </a:r>
            <a:r>
              <a:rPr lang="en-US" altLang="ru-RU" baseline="-25000"/>
              <a:t>1</a:t>
            </a:r>
            <a:r>
              <a:rPr lang="en-US" altLang="ru-RU" i="1"/>
              <a:t>B</a:t>
            </a:r>
            <a:r>
              <a:rPr lang="en-US" altLang="ru-RU" baseline="-25000"/>
              <a:t>1</a:t>
            </a:r>
            <a:r>
              <a:rPr lang="en-US" altLang="ru-RU"/>
              <a:t>,</a:t>
            </a:r>
            <a:r>
              <a:rPr lang="en-US" altLang="ru-RU" baseline="-25000"/>
              <a:t> </a:t>
            </a:r>
            <a:r>
              <a:rPr lang="en-US" altLang="ru-RU" i="1"/>
              <a:t>C</a:t>
            </a:r>
            <a:r>
              <a:rPr lang="en-US" altLang="ru-RU" baseline="-25000"/>
              <a:t>1</a:t>
            </a:r>
            <a:r>
              <a:rPr lang="en-US" altLang="ru-RU" i="1"/>
              <a:t>D</a:t>
            </a:r>
            <a:r>
              <a:rPr lang="en-US" altLang="ru-RU" baseline="-25000"/>
              <a:t>1</a:t>
            </a:r>
            <a:r>
              <a:rPr lang="en-US" altLang="ru-RU"/>
              <a:t>;</a:t>
            </a:r>
            <a:endParaRPr lang="ru-RU" altLang="ru-RU" baseline="-25000"/>
          </a:p>
        </p:txBody>
      </p:sp>
      <p:sp>
        <p:nvSpPr>
          <p:cNvPr id="196611" name="Text Box 3">
            <a:extLst>
              <a:ext uri="{FF2B5EF4-FFF2-40B4-BE49-F238E27FC236}">
                <a16:creationId xmlns:a16="http://schemas.microsoft.com/office/drawing/2014/main" id="{293C9801-7E97-4314-9589-60B8BBE532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455612"/>
            <a:ext cx="88392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/>
              <a:t>	В кубе </a:t>
            </a:r>
            <a:r>
              <a:rPr lang="en-US" altLang="ru-RU" sz="2800" i="1" dirty="0"/>
              <a:t>ABCDA</a:t>
            </a:r>
            <a:r>
              <a:rPr lang="en-US" altLang="ru-RU" sz="2800" baseline="-25000" dirty="0"/>
              <a:t>1</a:t>
            </a:r>
            <a:r>
              <a:rPr lang="en-US" altLang="ru-RU" sz="2800" i="1" dirty="0"/>
              <a:t>B</a:t>
            </a:r>
            <a:r>
              <a:rPr lang="en-US" altLang="ru-RU" sz="2800" baseline="-25000" dirty="0"/>
              <a:t>1</a:t>
            </a:r>
            <a:r>
              <a:rPr lang="en-US" altLang="ru-RU" sz="2800" i="1" dirty="0"/>
              <a:t>C</a:t>
            </a:r>
            <a:r>
              <a:rPr lang="en-US" altLang="ru-RU" sz="2800" baseline="-25000" dirty="0"/>
              <a:t>1</a:t>
            </a:r>
            <a:r>
              <a:rPr lang="en-US" altLang="ru-RU" sz="2800" i="1" dirty="0"/>
              <a:t>D</a:t>
            </a:r>
            <a:r>
              <a:rPr lang="en-US" altLang="ru-RU" sz="2800" baseline="-25000" dirty="0"/>
              <a:t>1</a:t>
            </a:r>
            <a:r>
              <a:rPr lang="en-US" altLang="ru-RU" sz="2800" dirty="0"/>
              <a:t> </a:t>
            </a:r>
            <a:r>
              <a:rPr lang="ru-RU" altLang="ru-RU" sz="2800" dirty="0"/>
              <a:t>укажите прямые, проходящие через вершины куба, перпендикулярные плоскости: а) </a:t>
            </a:r>
            <a:r>
              <a:rPr lang="en-US" altLang="ru-RU" sz="2800" i="1" dirty="0"/>
              <a:t>ABC</a:t>
            </a:r>
            <a:r>
              <a:rPr lang="ru-RU" altLang="ru-RU" sz="2800" dirty="0"/>
              <a:t>; б) </a:t>
            </a:r>
            <a:r>
              <a:rPr lang="en-US" altLang="ru-RU" sz="2800" i="1" dirty="0"/>
              <a:t>BCC</a:t>
            </a:r>
            <a:r>
              <a:rPr lang="en-US" altLang="ru-RU" sz="2800" baseline="-25000" dirty="0"/>
              <a:t>1</a:t>
            </a:r>
            <a:r>
              <a:rPr lang="en-US" altLang="ru-RU" sz="2800" dirty="0"/>
              <a:t>; </a:t>
            </a:r>
            <a:r>
              <a:rPr lang="ru-RU" altLang="ru-RU" sz="2800" dirty="0"/>
              <a:t>в) </a:t>
            </a:r>
            <a:r>
              <a:rPr lang="en-US" altLang="ru-RU" sz="2800" i="1" dirty="0"/>
              <a:t>BCD</a:t>
            </a:r>
            <a:r>
              <a:rPr lang="en-US" altLang="ru-RU" sz="2800" baseline="-25000" dirty="0"/>
              <a:t>1</a:t>
            </a:r>
            <a:r>
              <a:rPr lang="en-US" altLang="ru-RU" sz="2800" dirty="0"/>
              <a:t>.</a:t>
            </a:r>
            <a:endParaRPr lang="ru-RU" altLang="ru-RU" sz="2800" dirty="0"/>
          </a:p>
        </p:txBody>
      </p:sp>
      <p:pic>
        <p:nvPicPr>
          <p:cNvPr id="196612" name="Picture 4">
            <a:extLst>
              <a:ext uri="{FF2B5EF4-FFF2-40B4-BE49-F238E27FC236}">
                <a16:creationId xmlns:a16="http://schemas.microsoft.com/office/drawing/2014/main" id="{649DE541-2C18-4E19-99CB-BDB41E644B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1891292"/>
            <a:ext cx="2971800" cy="2805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96613" name="Text Box 5">
            <a:extLst>
              <a:ext uri="{FF2B5EF4-FFF2-40B4-BE49-F238E27FC236}">
                <a16:creationId xmlns:a16="http://schemas.microsoft.com/office/drawing/2014/main" id="{ACD344AF-3A01-4C70-B26A-5F9E46C665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5029200"/>
            <a:ext cx="4953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>
                <a:solidFill>
                  <a:srgbClr val="FF3300"/>
                </a:solidFill>
              </a:rPr>
              <a:t>Ответ:</a:t>
            </a:r>
            <a:r>
              <a:rPr lang="ru-RU" altLang="ru-RU"/>
              <a:t> а</a:t>
            </a:r>
            <a:r>
              <a:rPr lang="en-US" altLang="ru-RU"/>
              <a:t>)</a:t>
            </a:r>
            <a:r>
              <a:rPr lang="ru-RU" altLang="ru-RU"/>
              <a:t> </a:t>
            </a:r>
            <a:r>
              <a:rPr lang="en-US" altLang="ru-RU" i="1"/>
              <a:t>AA</a:t>
            </a:r>
            <a:r>
              <a:rPr lang="en-US" altLang="ru-RU" baseline="-25000"/>
              <a:t>1</a:t>
            </a:r>
            <a:r>
              <a:rPr lang="en-US" altLang="ru-RU"/>
              <a:t>, </a:t>
            </a:r>
            <a:r>
              <a:rPr lang="en-US" altLang="ru-RU" i="1"/>
              <a:t>BB</a:t>
            </a:r>
            <a:r>
              <a:rPr lang="en-US" altLang="ru-RU" baseline="-25000"/>
              <a:t>1</a:t>
            </a:r>
            <a:r>
              <a:rPr lang="en-US" altLang="ru-RU"/>
              <a:t>,</a:t>
            </a:r>
            <a:r>
              <a:rPr lang="en-US" altLang="ru-RU" i="1"/>
              <a:t> CC</a:t>
            </a:r>
            <a:r>
              <a:rPr lang="en-US" altLang="ru-RU" baseline="-25000"/>
              <a:t>1</a:t>
            </a:r>
            <a:r>
              <a:rPr lang="en-US" altLang="ru-RU"/>
              <a:t>,</a:t>
            </a:r>
            <a:r>
              <a:rPr lang="en-US" altLang="ru-RU" baseline="-25000"/>
              <a:t> </a:t>
            </a:r>
            <a:r>
              <a:rPr lang="en-US" altLang="ru-RU" i="1"/>
              <a:t>DD</a:t>
            </a:r>
            <a:r>
              <a:rPr lang="en-US" altLang="ru-RU" baseline="-25000"/>
              <a:t>1</a:t>
            </a:r>
            <a:r>
              <a:rPr lang="ru-RU" altLang="ru-RU"/>
              <a:t>;</a:t>
            </a:r>
          </a:p>
        </p:txBody>
      </p:sp>
      <p:sp>
        <p:nvSpPr>
          <p:cNvPr id="196615" name="Text Box 7">
            <a:extLst>
              <a:ext uri="{FF2B5EF4-FFF2-40B4-BE49-F238E27FC236}">
                <a16:creationId xmlns:a16="http://schemas.microsoft.com/office/drawing/2014/main" id="{067C655A-D9B5-4A0D-89F6-7A4F75D413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6019800"/>
            <a:ext cx="3352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/>
              <a:t>в</a:t>
            </a:r>
            <a:r>
              <a:rPr lang="en-US" altLang="ru-RU"/>
              <a:t>)</a:t>
            </a:r>
            <a:r>
              <a:rPr lang="ru-RU" altLang="ru-RU"/>
              <a:t> </a:t>
            </a:r>
            <a:r>
              <a:rPr lang="en-US" altLang="ru-RU" i="1"/>
              <a:t>AB</a:t>
            </a:r>
            <a:r>
              <a:rPr lang="en-US" altLang="ru-RU" baseline="-25000"/>
              <a:t>1</a:t>
            </a:r>
            <a:r>
              <a:rPr lang="en-US" altLang="ru-RU"/>
              <a:t>,</a:t>
            </a:r>
            <a:r>
              <a:rPr lang="en-US" altLang="ru-RU" baseline="-25000"/>
              <a:t> </a:t>
            </a:r>
            <a:r>
              <a:rPr lang="en-US" altLang="ru-RU" i="1"/>
              <a:t>DC</a:t>
            </a:r>
            <a:r>
              <a:rPr lang="en-US" altLang="ru-RU" baseline="-25000"/>
              <a:t>1</a:t>
            </a:r>
            <a:r>
              <a:rPr lang="en-US" altLang="ru-RU"/>
              <a:t>.</a:t>
            </a:r>
            <a:endParaRPr lang="ru-RU" altLang="ru-RU" baseline="-25000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042E5F71-4BBC-48A7-A549-8166003A1FDD}"/>
              </a:ext>
            </a:extLst>
          </p:cNvPr>
          <p:cNvSpPr txBox="1">
            <a:spLocks noChangeArrowheads="1"/>
          </p:cNvSpPr>
          <p:nvPr/>
        </p:nvSpPr>
        <p:spPr>
          <a:xfrm>
            <a:off x="685800" y="-1020"/>
            <a:ext cx="7772400" cy="457200"/>
          </a:xfrm>
          <a:prstGeom prst="rect">
            <a:avLst/>
          </a:prstGeom>
        </p:spPr>
        <p:txBody>
          <a:bodyPr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ru-RU" altLang="ru-RU" sz="3200" dirty="0">
                <a:solidFill>
                  <a:srgbClr val="FF3300"/>
                </a:solidFill>
              </a:rPr>
              <a:t>Упражнение 13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966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96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966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6610" grpId="0" autoUpdateAnimBg="0"/>
      <p:bldP spid="196613" grpId="0" autoUpdateAnimBg="0"/>
      <p:bldP spid="196615" grpId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Text Box 1026">
            <a:extLst>
              <a:ext uri="{FF2B5EF4-FFF2-40B4-BE49-F238E27FC236}">
                <a16:creationId xmlns:a16="http://schemas.microsoft.com/office/drawing/2014/main" id="{30405275-BC78-40C0-B1F8-C26E560EB7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5486400"/>
            <a:ext cx="2362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/>
              <a:t>б</a:t>
            </a:r>
            <a:r>
              <a:rPr lang="en-US" altLang="ru-RU"/>
              <a:t>)</a:t>
            </a:r>
            <a:r>
              <a:rPr lang="ru-RU" altLang="ru-RU"/>
              <a:t> </a:t>
            </a:r>
            <a:r>
              <a:rPr lang="en-US" altLang="ru-RU" i="1"/>
              <a:t>BCD</a:t>
            </a:r>
            <a:r>
              <a:rPr lang="en-US" altLang="ru-RU" baseline="-25000"/>
              <a:t>1</a:t>
            </a:r>
            <a:r>
              <a:rPr lang="en-US" altLang="ru-RU"/>
              <a:t>.</a:t>
            </a:r>
            <a:endParaRPr lang="ru-RU" altLang="ru-RU"/>
          </a:p>
        </p:txBody>
      </p:sp>
      <p:sp>
        <p:nvSpPr>
          <p:cNvPr id="192515" name="Text Box 1027">
            <a:extLst>
              <a:ext uri="{FF2B5EF4-FFF2-40B4-BE49-F238E27FC236}">
                <a16:creationId xmlns:a16="http://schemas.microsoft.com/office/drawing/2014/main" id="{C4BFF3D4-FB31-4A5C-BD73-278AFE6B02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684212"/>
            <a:ext cx="88392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/>
              <a:t>	В кубе </a:t>
            </a:r>
            <a:r>
              <a:rPr lang="en-US" altLang="ru-RU" sz="2800" i="1" dirty="0"/>
              <a:t>ABCDA</a:t>
            </a:r>
            <a:r>
              <a:rPr lang="en-US" altLang="ru-RU" sz="2800" baseline="-25000" dirty="0"/>
              <a:t>1</a:t>
            </a:r>
            <a:r>
              <a:rPr lang="en-US" altLang="ru-RU" sz="2800" i="1" dirty="0"/>
              <a:t>B</a:t>
            </a:r>
            <a:r>
              <a:rPr lang="en-US" altLang="ru-RU" sz="2800" baseline="-25000" dirty="0"/>
              <a:t>1</a:t>
            </a:r>
            <a:r>
              <a:rPr lang="en-US" altLang="ru-RU" sz="2800" i="1" dirty="0"/>
              <a:t>C</a:t>
            </a:r>
            <a:r>
              <a:rPr lang="en-US" altLang="ru-RU" sz="2800" baseline="-25000" dirty="0"/>
              <a:t>1</a:t>
            </a:r>
            <a:r>
              <a:rPr lang="en-US" altLang="ru-RU" sz="2800" i="1" dirty="0"/>
              <a:t>D</a:t>
            </a:r>
            <a:r>
              <a:rPr lang="en-US" altLang="ru-RU" sz="2800" baseline="-25000" dirty="0"/>
              <a:t>1</a:t>
            </a:r>
            <a:r>
              <a:rPr lang="en-US" altLang="ru-RU" sz="2800" dirty="0"/>
              <a:t> </a:t>
            </a:r>
            <a:r>
              <a:rPr lang="ru-RU" altLang="ru-RU" sz="2800" dirty="0"/>
              <a:t>укажите плоскости, проходящие через вершины куба, перпендикулярные прямой: а) </a:t>
            </a:r>
            <a:r>
              <a:rPr lang="en-US" altLang="ru-RU" sz="2800" i="1" dirty="0"/>
              <a:t>AA</a:t>
            </a:r>
            <a:r>
              <a:rPr lang="en-US" altLang="ru-RU" sz="2800" baseline="-25000" dirty="0"/>
              <a:t>1</a:t>
            </a:r>
            <a:r>
              <a:rPr lang="ru-RU" altLang="ru-RU" sz="2800" dirty="0"/>
              <a:t>; б) </a:t>
            </a:r>
            <a:r>
              <a:rPr lang="en-US" altLang="ru-RU" sz="2800" i="1" dirty="0"/>
              <a:t>AB</a:t>
            </a:r>
            <a:r>
              <a:rPr lang="en-US" altLang="ru-RU" sz="2800" baseline="-25000" dirty="0"/>
              <a:t>1</a:t>
            </a:r>
            <a:r>
              <a:rPr lang="ru-RU" altLang="ru-RU" sz="2800" dirty="0"/>
              <a:t>; в) </a:t>
            </a:r>
            <a:r>
              <a:rPr lang="en-US" altLang="ru-RU" sz="2800" i="1" dirty="0"/>
              <a:t>AC</a:t>
            </a:r>
            <a:r>
              <a:rPr lang="en-US" altLang="ru-RU" sz="2800" baseline="-25000" dirty="0"/>
              <a:t>1</a:t>
            </a:r>
            <a:r>
              <a:rPr lang="en-US" altLang="ru-RU" sz="2800" dirty="0"/>
              <a:t>.</a:t>
            </a:r>
            <a:endParaRPr lang="ru-RU" altLang="ru-RU" sz="2800" dirty="0"/>
          </a:p>
        </p:txBody>
      </p:sp>
      <p:pic>
        <p:nvPicPr>
          <p:cNvPr id="192516" name="Picture 1028">
            <a:extLst>
              <a:ext uri="{FF2B5EF4-FFF2-40B4-BE49-F238E27FC236}">
                <a16:creationId xmlns:a16="http://schemas.microsoft.com/office/drawing/2014/main" id="{5D735D5D-C62E-4787-A559-4E40E45F85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2057400"/>
            <a:ext cx="2971800" cy="2805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92517" name="Text Box 1029">
            <a:extLst>
              <a:ext uri="{FF2B5EF4-FFF2-40B4-BE49-F238E27FC236}">
                <a16:creationId xmlns:a16="http://schemas.microsoft.com/office/drawing/2014/main" id="{2E09DF20-2DEA-444C-8843-5DDF940993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5029200"/>
            <a:ext cx="4038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>
                <a:solidFill>
                  <a:srgbClr val="FF3300"/>
                </a:solidFill>
              </a:rPr>
              <a:t>Ответ:</a:t>
            </a:r>
            <a:r>
              <a:rPr lang="ru-RU" altLang="ru-RU"/>
              <a:t> а</a:t>
            </a:r>
            <a:r>
              <a:rPr lang="en-US" altLang="ru-RU"/>
              <a:t>)</a:t>
            </a:r>
            <a:r>
              <a:rPr lang="ru-RU" altLang="ru-RU"/>
              <a:t> </a:t>
            </a:r>
            <a:r>
              <a:rPr lang="en-US" altLang="ru-RU" i="1"/>
              <a:t>ABC</a:t>
            </a:r>
            <a:r>
              <a:rPr lang="en-US" altLang="ru-RU"/>
              <a:t>, </a:t>
            </a:r>
            <a:r>
              <a:rPr lang="en-US" altLang="ru-RU" i="1"/>
              <a:t>A</a:t>
            </a:r>
            <a:r>
              <a:rPr lang="en-US" altLang="ru-RU" baseline="-25000"/>
              <a:t>1</a:t>
            </a:r>
            <a:r>
              <a:rPr lang="en-US" altLang="ru-RU" i="1"/>
              <a:t>B</a:t>
            </a:r>
            <a:r>
              <a:rPr lang="en-US" altLang="ru-RU" baseline="-25000"/>
              <a:t>1</a:t>
            </a:r>
            <a:r>
              <a:rPr lang="en-US" altLang="ru-RU" i="1"/>
              <a:t>C</a:t>
            </a:r>
            <a:r>
              <a:rPr lang="en-US" altLang="ru-RU" baseline="-25000"/>
              <a:t>1</a:t>
            </a:r>
            <a:r>
              <a:rPr lang="ru-RU" altLang="ru-RU"/>
              <a:t>;</a:t>
            </a:r>
          </a:p>
        </p:txBody>
      </p:sp>
      <p:sp>
        <p:nvSpPr>
          <p:cNvPr id="192519" name="Text Box 1031">
            <a:extLst>
              <a:ext uri="{FF2B5EF4-FFF2-40B4-BE49-F238E27FC236}">
                <a16:creationId xmlns:a16="http://schemas.microsoft.com/office/drawing/2014/main" id="{DF95AF2F-C21A-4695-A1C8-6AABB8F3B1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5943600"/>
            <a:ext cx="2362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/>
              <a:t>в</a:t>
            </a:r>
            <a:r>
              <a:rPr lang="en-US" altLang="ru-RU"/>
              <a:t>)</a:t>
            </a:r>
            <a:r>
              <a:rPr lang="ru-RU" altLang="ru-RU"/>
              <a:t> </a:t>
            </a:r>
            <a:r>
              <a:rPr lang="en-US" altLang="ru-RU" i="1"/>
              <a:t>BDA</a:t>
            </a:r>
            <a:r>
              <a:rPr lang="en-US" altLang="ru-RU" baseline="-25000"/>
              <a:t>1</a:t>
            </a:r>
            <a:r>
              <a:rPr lang="en-US" altLang="ru-RU"/>
              <a:t>, </a:t>
            </a:r>
            <a:r>
              <a:rPr lang="en-US" altLang="ru-RU" i="1"/>
              <a:t>CB</a:t>
            </a:r>
            <a:r>
              <a:rPr lang="en-US" altLang="ru-RU" baseline="-25000"/>
              <a:t>1</a:t>
            </a:r>
            <a:r>
              <a:rPr lang="en-US" altLang="ru-RU" i="1"/>
              <a:t>D</a:t>
            </a:r>
            <a:r>
              <a:rPr lang="en-US" altLang="ru-RU" baseline="-25000"/>
              <a:t>1</a:t>
            </a:r>
            <a:r>
              <a:rPr lang="en-US" altLang="ru-RU"/>
              <a:t>.</a:t>
            </a:r>
            <a:endParaRPr lang="ru-RU" altLang="ru-RU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0EFAD3C7-33A6-45A5-9FC8-4B42A8887A0A}"/>
              </a:ext>
            </a:extLst>
          </p:cNvPr>
          <p:cNvSpPr txBox="1">
            <a:spLocks noChangeArrowheads="1"/>
          </p:cNvSpPr>
          <p:nvPr/>
        </p:nvSpPr>
        <p:spPr>
          <a:xfrm>
            <a:off x="685800" y="-1020"/>
            <a:ext cx="7772400" cy="457200"/>
          </a:xfrm>
          <a:prstGeom prst="rect">
            <a:avLst/>
          </a:prstGeom>
        </p:spPr>
        <p:txBody>
          <a:bodyPr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ru-RU" altLang="ru-RU" sz="3200" dirty="0">
                <a:solidFill>
                  <a:srgbClr val="FF3300"/>
                </a:solidFill>
              </a:rPr>
              <a:t>Упражнение 14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25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925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925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2514" grpId="0" build="p" autoUpdateAnimBg="0"/>
      <p:bldP spid="192517" grpId="0" build="p" autoUpdateAnimBg="0"/>
      <p:bldP spid="192519" grpId="0" build="p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Text Box 2">
            <a:extLst>
              <a:ext uri="{FF2B5EF4-FFF2-40B4-BE49-F238E27FC236}">
                <a16:creationId xmlns:a16="http://schemas.microsoft.com/office/drawing/2014/main" id="{0D1A7F57-F12F-44B9-BCFE-90FA253F54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" y="715209"/>
            <a:ext cx="8305800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/>
              <a:t>	Сколько имеется пар перпендикулярных прямых и плоскостей, содержащих ребра куба </a:t>
            </a:r>
            <a:r>
              <a:rPr lang="en-US" altLang="ru-RU" sz="2800" i="1" dirty="0"/>
              <a:t>ABCDA</a:t>
            </a:r>
            <a:r>
              <a:rPr lang="en-US" altLang="ru-RU" sz="2800" baseline="-25000" dirty="0"/>
              <a:t>1</a:t>
            </a:r>
            <a:r>
              <a:rPr lang="en-US" altLang="ru-RU" sz="2800" i="1" dirty="0"/>
              <a:t>B</a:t>
            </a:r>
            <a:r>
              <a:rPr lang="en-US" altLang="ru-RU" sz="2800" baseline="-25000" dirty="0"/>
              <a:t>1</a:t>
            </a:r>
            <a:r>
              <a:rPr lang="en-US" altLang="ru-RU" sz="2800" i="1" dirty="0"/>
              <a:t>C</a:t>
            </a:r>
            <a:r>
              <a:rPr lang="en-US" altLang="ru-RU" sz="2800" baseline="-25000" dirty="0"/>
              <a:t>1</a:t>
            </a:r>
            <a:r>
              <a:rPr lang="en-US" altLang="ru-RU" sz="2800" i="1" dirty="0"/>
              <a:t>D</a:t>
            </a:r>
            <a:r>
              <a:rPr lang="en-US" altLang="ru-RU" sz="2800" baseline="-25000" dirty="0"/>
              <a:t>1</a:t>
            </a:r>
            <a:r>
              <a:rPr lang="ru-RU" altLang="ru-RU" sz="2800" dirty="0"/>
              <a:t>? </a:t>
            </a:r>
          </a:p>
        </p:txBody>
      </p:sp>
      <p:pic>
        <p:nvPicPr>
          <p:cNvPr id="182275" name="Picture 3">
            <a:extLst>
              <a:ext uri="{FF2B5EF4-FFF2-40B4-BE49-F238E27FC236}">
                <a16:creationId xmlns:a16="http://schemas.microsoft.com/office/drawing/2014/main" id="{03CA3E4D-4454-4D6D-9252-FD2720A933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1685618"/>
            <a:ext cx="2971800" cy="2805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2276" name="Text Box 4">
            <a:extLst>
              <a:ext uri="{FF2B5EF4-FFF2-40B4-BE49-F238E27FC236}">
                <a16:creationId xmlns:a16="http://schemas.microsoft.com/office/drawing/2014/main" id="{27BF4A7A-1EE1-4F8D-9377-FC1EC3F5ED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520" y="4495800"/>
            <a:ext cx="8568952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>
                <a:solidFill>
                  <a:srgbClr val="FF3300"/>
                </a:solidFill>
              </a:rPr>
              <a:t>	Решение: </a:t>
            </a:r>
            <a:r>
              <a:rPr lang="ru-RU" altLang="ru-RU" dirty="0"/>
              <a:t>Для каждого ребра имеется две грани, ей перпендикулярные. У куба имеется 12 ребер. Следовательно, искомое число пар перпендикулярных прямых и плоскостей равно 24.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6413A38-7C4A-492B-965C-A664E5FDB239}"/>
              </a:ext>
            </a:extLst>
          </p:cNvPr>
          <p:cNvSpPr txBox="1">
            <a:spLocks noChangeArrowheads="1"/>
          </p:cNvSpPr>
          <p:nvPr/>
        </p:nvSpPr>
        <p:spPr>
          <a:xfrm>
            <a:off x="685800" y="-1020"/>
            <a:ext cx="7772400" cy="457200"/>
          </a:xfrm>
          <a:prstGeom prst="rect">
            <a:avLst/>
          </a:prstGeom>
        </p:spPr>
        <p:txBody>
          <a:bodyPr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ru-RU" altLang="ru-RU" sz="3200" dirty="0">
                <a:solidFill>
                  <a:srgbClr val="FF3300"/>
                </a:solidFill>
              </a:rPr>
              <a:t>Упражнение 15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2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2276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5" name="Text Box 17">
            <a:extLst>
              <a:ext uri="{FF2B5EF4-FFF2-40B4-BE49-F238E27FC236}">
                <a16:creationId xmlns:a16="http://schemas.microsoft.com/office/drawing/2014/main" id="{1025DEB3-AC64-472B-880A-D0A4D64CDF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4506"/>
            <a:ext cx="91440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dirty="0">
                <a:solidFill>
                  <a:srgbClr val="FF0000"/>
                </a:solidFill>
                <a:cs typeface="Times New Roman" panose="02020603050405020304" pitchFamily="18" charset="0"/>
              </a:rPr>
              <a:t>	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FF0000"/>
                </a:solidFill>
              </a:rPr>
              <a:t>Свойство 1. </a:t>
            </a:r>
            <a:r>
              <a:rPr lang="ru-RU" dirty="0"/>
              <a:t>Через точку, не принадлежащую данной плоскости, можно провести единственную прямую, перпендикулярную этой плоскости.</a:t>
            </a:r>
            <a:endParaRPr lang="ru-RU" altLang="ru-RU" sz="2200" dirty="0"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 Box 17">
                <a:extLst>
                  <a:ext uri="{FF2B5EF4-FFF2-40B4-BE49-F238E27FC236}">
                    <a16:creationId xmlns:a16="http://schemas.microsoft.com/office/drawing/2014/main" id="{18133E8A-6CF9-4732-B840-9C23D010490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5496" y="3350357"/>
                <a:ext cx="9144000" cy="350865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just">
                  <a:spcBef>
                    <a:spcPct val="50000"/>
                  </a:spcBef>
                </a:pPr>
                <a:r>
                  <a:rPr lang="en-US" altLang="ru-RU" dirty="0">
                    <a:solidFill>
                      <a:srgbClr val="FF0000"/>
                    </a:solidFill>
                    <a:cs typeface="Times New Roman" panose="02020603050405020304" pitchFamily="18" charset="0"/>
                  </a:rPr>
                  <a:t>	</a:t>
                </a:r>
                <a:r>
                  <a:rPr lang="ru-RU" sz="2200" dirty="0">
                    <a:solidFill>
                      <a:srgbClr val="FF0000"/>
                    </a:solidFill>
                    <a:effectLst/>
                    <a:ea typeface="Times New Roman" panose="02020603050405020304" pitchFamily="18" charset="0"/>
                  </a:rPr>
                  <a:t> </a:t>
                </a:r>
                <a:r>
                  <a:rPr lang="ru-RU" sz="2200" dirty="0">
                    <a:effectLst/>
                    <a:ea typeface="Times New Roman" panose="02020603050405020304" pitchFamily="18" charset="0"/>
                  </a:rPr>
                  <a:t>Обозначим </a:t>
                </a:r>
                <a:r>
                  <a:rPr lang="ru-RU" sz="2200" i="1" dirty="0">
                    <a:effectLst/>
                    <a:ea typeface="Times New Roman" panose="02020603050405020304" pitchFamily="18" charset="0"/>
                  </a:rPr>
                  <a:t>C </a:t>
                </a:r>
                <a:r>
                  <a:rPr lang="ru-RU" sz="2200" dirty="0">
                    <a:effectLst/>
                    <a:ea typeface="Times New Roman" panose="02020603050405020304" pitchFamily="18" charset="0"/>
                  </a:rPr>
                  <a:t>точку пересечения прямых </a:t>
                </a:r>
                <a:r>
                  <a:rPr lang="ru-RU" sz="2200" i="1" dirty="0">
                    <a:effectLst/>
                    <a:ea typeface="Times New Roman" panose="02020603050405020304" pitchFamily="18" charset="0"/>
                  </a:rPr>
                  <a:t>b </a:t>
                </a:r>
                <a:r>
                  <a:rPr lang="ru-RU" sz="2200" dirty="0">
                    <a:effectLst/>
                    <a:ea typeface="Times New Roman" panose="02020603050405020304" pitchFamily="18" charset="0"/>
                  </a:rPr>
                  <a:t>и </a:t>
                </a:r>
                <a:r>
                  <a:rPr lang="ru-RU" sz="2200" i="1" dirty="0">
                    <a:effectLst/>
                    <a:ea typeface="Times New Roman" panose="02020603050405020304" pitchFamily="18" charset="0"/>
                  </a:rPr>
                  <a:t>c</a:t>
                </a:r>
                <a:r>
                  <a:rPr lang="ru-RU" sz="2200" dirty="0">
                    <a:effectLst/>
                    <a:ea typeface="Times New Roman" panose="02020603050405020304" pitchFamily="18" charset="0"/>
                  </a:rPr>
                  <a:t>.</a:t>
                </a:r>
                <a:r>
                  <a:rPr lang="ru-RU" sz="2200" i="1" dirty="0">
                    <a:effectLst/>
                    <a:ea typeface="Times New Roman" panose="02020603050405020304" pitchFamily="18" charset="0"/>
                  </a:rPr>
                  <a:t> </a:t>
                </a:r>
                <a:r>
                  <a:rPr lang="ru-RU" sz="2200" dirty="0">
                    <a:effectLst/>
                    <a:ea typeface="Times New Roman" panose="02020603050405020304" pitchFamily="18" charset="0"/>
                  </a:rPr>
                  <a:t>В плоскости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ru-RU" sz="220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β</m:t>
                    </m:r>
                  </m:oMath>
                </a14:m>
                <a:r>
                  <a:rPr lang="ru-RU" sz="2200" dirty="0">
                    <a:effectLst/>
                    <a:ea typeface="Times New Roman" panose="02020603050405020304" pitchFamily="18" charset="0"/>
                  </a:rPr>
                  <a:t> через точку </a:t>
                </a:r>
                <a:r>
                  <a:rPr lang="ru-RU" sz="2200" i="1" dirty="0">
                    <a:effectLst/>
                    <a:ea typeface="Times New Roman" panose="02020603050405020304" pitchFamily="18" charset="0"/>
                  </a:rPr>
                  <a:t>C </a:t>
                </a:r>
                <a:r>
                  <a:rPr lang="ru-RU" sz="2200" dirty="0">
                    <a:effectLst/>
                    <a:ea typeface="Times New Roman" panose="02020603050405020304" pitchFamily="18" charset="0"/>
                  </a:rPr>
                  <a:t>проведём прямую </a:t>
                </a:r>
                <a:r>
                  <a:rPr lang="ru-RU" sz="2200" i="1" dirty="0">
                    <a:effectLst/>
                    <a:ea typeface="Times New Roman" panose="02020603050405020304" pitchFamily="18" charset="0"/>
                  </a:rPr>
                  <a:t>d</a:t>
                </a:r>
                <a:r>
                  <a:rPr lang="ru-RU" sz="2200" dirty="0">
                    <a:effectLst/>
                    <a:ea typeface="Times New Roman" panose="02020603050405020304" pitchFamily="18" charset="0"/>
                  </a:rPr>
                  <a:t>, перпендикулярную прямой </a:t>
                </a:r>
                <a:r>
                  <a:rPr lang="ru-RU" sz="2200" i="1" dirty="0">
                    <a:effectLst/>
                    <a:ea typeface="Times New Roman" panose="02020603050405020304" pitchFamily="18" charset="0"/>
                  </a:rPr>
                  <a:t>b</a:t>
                </a:r>
                <a:r>
                  <a:rPr lang="ru-RU" sz="2200" dirty="0">
                    <a:effectLst/>
                    <a:ea typeface="Times New Roman" panose="02020603050405020304" pitchFamily="18" charset="0"/>
                  </a:rPr>
                  <a:t>. Заметим, что прямая </a:t>
                </a:r>
                <a:r>
                  <a:rPr lang="ru-RU" sz="2200" i="1" dirty="0">
                    <a:effectLst/>
                    <a:ea typeface="Times New Roman" panose="02020603050405020304" pitchFamily="18" charset="0"/>
                  </a:rPr>
                  <a:t>b </a:t>
                </a:r>
                <a:r>
                  <a:rPr lang="ru-RU" sz="2200" dirty="0">
                    <a:effectLst/>
                    <a:ea typeface="Times New Roman" panose="02020603050405020304" pitchFamily="18" charset="0"/>
                  </a:rPr>
                  <a:t>будет перпендикулярна плоскости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ru-RU" sz="220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α</m:t>
                    </m:r>
                  </m:oMath>
                </a14:m>
                <a:r>
                  <a:rPr lang="ru-RU" sz="2200" dirty="0">
                    <a:effectLst/>
                    <a:ea typeface="Times New Roman" panose="02020603050405020304" pitchFamily="18" charset="0"/>
                  </a:rPr>
                  <a:t>, определяемой прямыми </a:t>
                </a:r>
                <a:r>
                  <a:rPr lang="ru-RU" sz="2200" i="1" dirty="0">
                    <a:effectLst/>
                    <a:ea typeface="Times New Roman" panose="02020603050405020304" pitchFamily="18" charset="0"/>
                  </a:rPr>
                  <a:t>c </a:t>
                </a:r>
                <a:r>
                  <a:rPr lang="ru-RU" sz="2200" dirty="0">
                    <a:effectLst/>
                    <a:ea typeface="Times New Roman" panose="02020603050405020304" pitchFamily="18" charset="0"/>
                  </a:rPr>
                  <a:t>и </a:t>
                </a:r>
                <a:r>
                  <a:rPr lang="ru-RU" sz="2200" i="1" dirty="0">
                    <a:effectLst/>
                    <a:ea typeface="Times New Roman" panose="02020603050405020304" pitchFamily="18" charset="0"/>
                  </a:rPr>
                  <a:t>d</a:t>
                </a:r>
                <a:r>
                  <a:rPr lang="ru-RU" sz="2200" dirty="0">
                    <a:effectLst/>
                    <a:ea typeface="Times New Roman" panose="02020603050405020304" pitchFamily="18" charset="0"/>
                  </a:rPr>
                  <a:t>.</a:t>
                </a:r>
                <a:r>
                  <a:rPr lang="ru-RU" sz="2200" i="1" dirty="0">
                    <a:effectLst/>
                    <a:ea typeface="Times New Roman" panose="02020603050405020304" pitchFamily="18" charset="0"/>
                  </a:rPr>
                  <a:t> </a:t>
                </a:r>
                <a:r>
                  <a:rPr lang="ru-RU" sz="2200" dirty="0">
                    <a:effectLst/>
                    <a:ea typeface="Times New Roman" panose="02020603050405020304" pitchFamily="18" charset="0"/>
                  </a:rPr>
                  <a:t>В плоскости, определяемой точкой </a:t>
                </a:r>
                <a:r>
                  <a:rPr lang="ru-RU" sz="2200" i="1" dirty="0">
                    <a:effectLst/>
                    <a:ea typeface="Times New Roman" panose="02020603050405020304" pitchFamily="18" charset="0"/>
                  </a:rPr>
                  <a:t>A </a:t>
                </a:r>
                <a:r>
                  <a:rPr lang="ru-RU" sz="2200" dirty="0">
                    <a:effectLst/>
                    <a:ea typeface="Times New Roman" panose="02020603050405020304" pitchFamily="18" charset="0"/>
                  </a:rPr>
                  <a:t>и прямой </a:t>
                </a:r>
                <a:r>
                  <a:rPr lang="ru-RU" sz="2200" i="1" dirty="0">
                    <a:effectLst/>
                    <a:ea typeface="Times New Roman" panose="02020603050405020304" pitchFamily="18" charset="0"/>
                  </a:rPr>
                  <a:t>d</a:t>
                </a:r>
                <a:r>
                  <a:rPr lang="ru-RU" sz="2200" dirty="0">
                    <a:effectLst/>
                    <a:ea typeface="Times New Roman" panose="02020603050405020304" pitchFamily="18" charset="0"/>
                  </a:rPr>
                  <a:t>, проведём прямую </a:t>
                </a:r>
                <a:r>
                  <a:rPr lang="ru-RU" sz="2200" i="1" dirty="0">
                    <a:effectLst/>
                    <a:ea typeface="Times New Roman" panose="02020603050405020304" pitchFamily="18" charset="0"/>
                  </a:rPr>
                  <a:t>a</a:t>
                </a:r>
                <a:r>
                  <a:rPr lang="ru-RU" sz="2200" dirty="0">
                    <a:effectLst/>
                    <a:ea typeface="Times New Roman" panose="02020603050405020304" pitchFamily="18" charset="0"/>
                  </a:rPr>
                  <a:t>,</a:t>
                </a:r>
                <a:r>
                  <a:rPr lang="ru-RU" sz="2200" u="sng" dirty="0">
                    <a:effectLst/>
                    <a:ea typeface="Times New Roman" panose="02020603050405020304" pitchFamily="18" charset="0"/>
                  </a:rPr>
                  <a:t> </a:t>
                </a:r>
                <a:r>
                  <a:rPr lang="ru-RU" sz="2200" dirty="0">
                    <a:effectLst/>
                    <a:ea typeface="Times New Roman" panose="02020603050405020304" pitchFamily="18" charset="0"/>
                  </a:rPr>
                  <a:t>перпендикулярную прямой </a:t>
                </a:r>
                <a:r>
                  <a:rPr lang="ru-RU" sz="2200" i="1" dirty="0">
                    <a:effectLst/>
                    <a:ea typeface="Times New Roman" panose="02020603050405020304" pitchFamily="18" charset="0"/>
                  </a:rPr>
                  <a:t>d</a:t>
                </a:r>
                <a:r>
                  <a:rPr lang="ru-RU" sz="2200" dirty="0">
                    <a:effectLst/>
                    <a:ea typeface="Times New Roman" panose="02020603050405020304" pitchFamily="18" charset="0"/>
                  </a:rPr>
                  <a:t>. Эта прямая и будет искомой прямой, перпендикулярной плоскости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ru-RU" sz="220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β</m:t>
                    </m:r>
                  </m:oMath>
                </a14:m>
                <a:r>
                  <a:rPr lang="ru-RU" sz="2200" dirty="0">
                    <a:effectLst/>
                    <a:ea typeface="Times New Roman" panose="02020603050405020304" pitchFamily="18" charset="0"/>
                  </a:rPr>
                  <a:t>. Действительно, прямая </a:t>
                </a:r>
                <a:r>
                  <a:rPr lang="ru-RU" sz="2200" i="1" dirty="0">
                    <a:effectLst/>
                    <a:ea typeface="Times New Roman" panose="02020603050405020304" pitchFamily="18" charset="0"/>
                  </a:rPr>
                  <a:t>a </a:t>
                </a:r>
                <a:r>
                  <a:rPr lang="ru-RU" sz="2200" dirty="0">
                    <a:effectLst/>
                    <a:ea typeface="Times New Roman" panose="02020603050405020304" pitchFamily="18" charset="0"/>
                  </a:rPr>
                  <a:t>перпендикулярна прямой </a:t>
                </a:r>
                <a:r>
                  <a:rPr lang="ru-RU" sz="2200" i="1" dirty="0">
                    <a:effectLst/>
                    <a:ea typeface="Times New Roman" panose="02020603050405020304" pitchFamily="18" charset="0"/>
                  </a:rPr>
                  <a:t>d</a:t>
                </a:r>
                <a:r>
                  <a:rPr lang="ru-RU" sz="2200" dirty="0">
                    <a:effectLst/>
                    <a:ea typeface="Times New Roman" panose="02020603050405020304" pitchFamily="18" charset="0"/>
                  </a:rPr>
                  <a:t>. Кроме того, она лежит в плоскости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ru-RU" sz="220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α</m:t>
                    </m:r>
                  </m:oMath>
                </a14:m>
                <a:r>
                  <a:rPr lang="ru-RU" sz="2200" dirty="0">
                    <a:effectLst/>
                    <a:ea typeface="Times New Roman" panose="02020603050405020304" pitchFamily="18" charset="0"/>
                  </a:rPr>
                  <a:t>, следовательно, перпендикулярна прямой </a:t>
                </a:r>
                <a:r>
                  <a:rPr lang="ru-RU" sz="2200" i="1" dirty="0">
                    <a:effectLst/>
                    <a:ea typeface="Times New Roman" panose="02020603050405020304" pitchFamily="18" charset="0"/>
                  </a:rPr>
                  <a:t>b</a:t>
                </a:r>
                <a:r>
                  <a:rPr lang="ru-RU" sz="2200" dirty="0">
                    <a:effectLst/>
                    <a:ea typeface="Times New Roman" panose="02020603050405020304" pitchFamily="18" charset="0"/>
                  </a:rPr>
                  <a:t>. Таким образом, прямая </a:t>
                </a:r>
                <a:r>
                  <a:rPr lang="ru-RU" sz="2200" i="1" dirty="0">
                    <a:effectLst/>
                    <a:ea typeface="Times New Roman" panose="02020603050405020304" pitchFamily="18" charset="0"/>
                  </a:rPr>
                  <a:t>a </a:t>
                </a:r>
                <a:r>
                  <a:rPr lang="ru-RU" sz="2200" dirty="0">
                    <a:effectLst/>
                    <a:ea typeface="Times New Roman" panose="02020603050405020304" pitchFamily="18" charset="0"/>
                  </a:rPr>
                  <a:t>перпендикулярна двум пересекающимся прямым </a:t>
                </a:r>
                <a:r>
                  <a:rPr lang="ru-RU" sz="2200" i="1" dirty="0">
                    <a:effectLst/>
                    <a:ea typeface="Times New Roman" panose="02020603050405020304" pitchFamily="18" charset="0"/>
                  </a:rPr>
                  <a:t>b </a:t>
                </a:r>
                <a:r>
                  <a:rPr lang="ru-RU" sz="2200" dirty="0">
                    <a:effectLst/>
                    <a:ea typeface="Times New Roman" panose="02020603050405020304" pitchFamily="18" charset="0"/>
                  </a:rPr>
                  <a:t>и </a:t>
                </a:r>
                <a:r>
                  <a:rPr lang="ru-RU" sz="2200" i="1" dirty="0">
                    <a:effectLst/>
                    <a:ea typeface="Times New Roman" panose="02020603050405020304" pitchFamily="18" charset="0"/>
                  </a:rPr>
                  <a:t>d </a:t>
                </a:r>
                <a:r>
                  <a:rPr lang="ru-RU" sz="2200" dirty="0">
                    <a:effectLst/>
                    <a:ea typeface="Times New Roman" panose="02020603050405020304" pitchFamily="18" charset="0"/>
                  </a:rPr>
                  <a:t>плоскости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ru-RU" sz="220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β</m:t>
                    </m:r>
                  </m:oMath>
                </a14:m>
                <a:r>
                  <a:rPr lang="ru-RU" sz="2200" dirty="0">
                    <a:effectLst/>
                    <a:ea typeface="Times New Roman" panose="02020603050405020304" pitchFamily="18" charset="0"/>
                  </a:rPr>
                  <a:t>, значит, она перпендикулярна этой плоскости.</a:t>
                </a:r>
                <a:endParaRPr lang="ru-RU" altLang="ru-RU" sz="2200" dirty="0"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Text Box 17">
                <a:extLst>
                  <a:ext uri="{FF2B5EF4-FFF2-40B4-BE49-F238E27FC236}">
                    <a16:creationId xmlns:a16="http://schemas.microsoft.com/office/drawing/2014/main" id="{18133E8A-6CF9-4732-B840-9C23D010490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5496" y="3350357"/>
                <a:ext cx="9144000" cy="3508653"/>
              </a:xfrm>
              <a:prstGeom prst="rect">
                <a:avLst/>
              </a:prstGeom>
              <a:blipFill>
                <a:blip r:embed="rId3"/>
                <a:stretch>
                  <a:fillRect l="-867" t="-522" r="-867" b="-2609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7" name="Группа 6">
            <a:extLst>
              <a:ext uri="{FF2B5EF4-FFF2-40B4-BE49-F238E27FC236}">
                <a16:creationId xmlns:a16="http://schemas.microsoft.com/office/drawing/2014/main" id="{FE134A9C-9ABD-43BA-BA24-1D01D27179E0}"/>
              </a:ext>
            </a:extLst>
          </p:cNvPr>
          <p:cNvGrpSpPr/>
          <p:nvPr/>
        </p:nvGrpSpPr>
        <p:grpSpPr>
          <a:xfrm>
            <a:off x="672590" y="1303888"/>
            <a:ext cx="8435914" cy="2154436"/>
            <a:chOff x="672590" y="1303888"/>
            <a:chExt cx="8435914" cy="2154436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" name="Text Box 17">
                  <a:extLst>
                    <a:ext uri="{FF2B5EF4-FFF2-40B4-BE49-F238E27FC236}">
                      <a16:creationId xmlns:a16="http://schemas.microsoft.com/office/drawing/2014/main" id="{14E71BFF-B803-4C44-8F15-84874C17258E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4139952" y="1303888"/>
                  <a:ext cx="4968552" cy="215443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/>
                <a:p>
                  <a:pPr algn="just">
                    <a:spcBef>
                      <a:spcPct val="50000"/>
                    </a:spcBef>
                  </a:pPr>
                  <a:r>
                    <a:rPr lang="en-US" altLang="ru-RU" dirty="0">
                      <a:solidFill>
                        <a:srgbClr val="FF0000"/>
                      </a:solidFill>
                      <a:cs typeface="Times New Roman" panose="02020603050405020304" pitchFamily="18" charset="0"/>
                    </a:rPr>
                    <a:t>	</a:t>
                  </a:r>
                  <a:r>
                    <a:rPr lang="ru-RU" sz="1800" dirty="0"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rPr>
                    <a:t> </a:t>
                  </a:r>
                  <a:r>
                    <a:rPr lang="ru-RU" sz="2200" dirty="0">
                      <a:solidFill>
                        <a:srgbClr val="FF0000"/>
                      </a:solidFill>
                      <a:effectLst/>
                      <a:ea typeface="Times New Roman" panose="02020603050405020304" pitchFamily="18" charset="0"/>
                    </a:rPr>
                    <a:t>Доказательство. </a:t>
                  </a:r>
                  <a:r>
                    <a:rPr lang="ru-RU" sz="2200" dirty="0">
                      <a:effectLst/>
                      <a:ea typeface="Times New Roman" panose="02020603050405020304" pitchFamily="18" charset="0"/>
                    </a:rPr>
                    <a:t>Рассмотрим точку </a:t>
                  </a:r>
                  <a:r>
                    <a:rPr lang="ru-RU" sz="2200" i="1" dirty="0">
                      <a:effectLst/>
                      <a:ea typeface="Times New Roman" panose="02020603050405020304" pitchFamily="18" charset="0"/>
                    </a:rPr>
                    <a:t>A </a:t>
                  </a:r>
                  <a:r>
                    <a:rPr lang="ru-RU" sz="2200" dirty="0">
                      <a:effectLst/>
                      <a:ea typeface="Times New Roman" panose="02020603050405020304" pitchFamily="18" charset="0"/>
                    </a:rPr>
                    <a:t>и плоскость </a:t>
                  </a:r>
                  <a14:m>
                    <m:oMath xmlns:m="http://schemas.openxmlformats.org/officeDocument/2006/math">
                      <m:r>
                        <m:rPr>
                          <m:sty m:val="p"/>
                        </m:rPr>
                        <a:rPr lang="ru-RU" sz="220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β</m:t>
                      </m:r>
                    </m:oMath>
                  </a14:m>
                  <a:r>
                    <a:rPr lang="ru-RU" sz="2200" dirty="0">
                      <a:effectLst/>
                      <a:ea typeface="Times New Roman" panose="02020603050405020304" pitchFamily="18" charset="0"/>
                    </a:rPr>
                    <a:t>. В плоскости </a:t>
                  </a:r>
                  <a14:m>
                    <m:oMath xmlns:m="http://schemas.openxmlformats.org/officeDocument/2006/math">
                      <m:r>
                        <m:rPr>
                          <m:sty m:val="p"/>
                        </m:rPr>
                        <a:rPr lang="ru-RU" sz="220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β</m:t>
                      </m:r>
                    </m:oMath>
                  </a14:m>
                  <a:r>
                    <a:rPr lang="ru-RU" sz="2200" dirty="0">
                      <a:effectLst/>
                      <a:ea typeface="Times New Roman" panose="02020603050405020304" pitchFamily="18" charset="0"/>
                    </a:rPr>
                    <a:t> проведём какую-нибудь прямую </a:t>
                  </a:r>
                  <a:r>
                    <a:rPr lang="ru-RU" sz="2200" i="1" dirty="0">
                      <a:effectLst/>
                      <a:ea typeface="Times New Roman" panose="02020603050405020304" pitchFamily="18" charset="0"/>
                    </a:rPr>
                    <a:t>b</a:t>
                  </a:r>
                  <a:r>
                    <a:rPr lang="ru-RU" sz="2200" dirty="0">
                      <a:effectLst/>
                      <a:ea typeface="Times New Roman" panose="02020603050405020304" pitchFamily="18" charset="0"/>
                    </a:rPr>
                    <a:t>. В плоскости, определяемой точкой </a:t>
                  </a:r>
                  <a:r>
                    <a:rPr lang="ru-RU" sz="2200" i="1" dirty="0">
                      <a:effectLst/>
                      <a:ea typeface="Times New Roman" panose="02020603050405020304" pitchFamily="18" charset="0"/>
                    </a:rPr>
                    <a:t>A </a:t>
                  </a:r>
                  <a:r>
                    <a:rPr lang="ru-RU" sz="2200" dirty="0">
                      <a:effectLst/>
                      <a:ea typeface="Times New Roman" panose="02020603050405020304" pitchFamily="18" charset="0"/>
                    </a:rPr>
                    <a:t>и прямой </a:t>
                  </a:r>
                  <a:r>
                    <a:rPr lang="ru-RU" sz="2200" i="1" dirty="0">
                      <a:effectLst/>
                      <a:ea typeface="Times New Roman" panose="02020603050405020304" pitchFamily="18" charset="0"/>
                    </a:rPr>
                    <a:t>b</a:t>
                  </a:r>
                  <a:r>
                    <a:rPr lang="ru-RU" sz="2200" dirty="0">
                      <a:effectLst/>
                      <a:ea typeface="Times New Roman" panose="02020603050405020304" pitchFamily="18" charset="0"/>
                    </a:rPr>
                    <a:t>, проведём прямую </a:t>
                  </a:r>
                  <a:r>
                    <a:rPr lang="ru-RU" sz="2200" i="1" dirty="0">
                      <a:effectLst/>
                      <a:ea typeface="Times New Roman" panose="02020603050405020304" pitchFamily="18" charset="0"/>
                    </a:rPr>
                    <a:t>c</a:t>
                  </a:r>
                  <a:r>
                    <a:rPr lang="ru-RU" sz="2200" dirty="0">
                      <a:effectLst/>
                      <a:ea typeface="Times New Roman" panose="02020603050405020304" pitchFamily="18" charset="0"/>
                    </a:rPr>
                    <a:t>, перпендикулярную прямой </a:t>
                  </a:r>
                  <a:r>
                    <a:rPr lang="ru-RU" sz="2200" i="1" dirty="0">
                      <a:effectLst/>
                      <a:ea typeface="Times New Roman" panose="02020603050405020304" pitchFamily="18" charset="0"/>
                    </a:rPr>
                    <a:t>b</a:t>
                  </a:r>
                  <a:r>
                    <a:rPr lang="ru-RU" sz="2200" dirty="0">
                      <a:effectLst/>
                      <a:ea typeface="Times New Roman" panose="02020603050405020304" pitchFamily="18" charset="0"/>
                    </a:rPr>
                    <a:t>. </a:t>
                  </a:r>
                  <a:endParaRPr lang="ru-RU" altLang="ru-RU" sz="2200" dirty="0"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6" name="Text Box 17">
                  <a:extLst>
                    <a:ext uri="{FF2B5EF4-FFF2-40B4-BE49-F238E27FC236}">
                      <a16:creationId xmlns:a16="http://schemas.microsoft.com/office/drawing/2014/main" id="{14E71BFF-B803-4C44-8F15-84874C17258E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4139952" y="1303888"/>
                  <a:ext cx="4968552" cy="2154436"/>
                </a:xfrm>
                <a:prstGeom prst="rect">
                  <a:avLst/>
                </a:prstGeom>
                <a:blipFill>
                  <a:blip r:embed="rId4"/>
                  <a:stretch>
                    <a:fillRect l="-1595" t="-850" r="-1595" b="-4816"/>
                  </a:stretch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p:pic>
          <p:nvPicPr>
            <p:cNvPr id="3" name="Рисунок 2">
              <a:extLst>
                <a:ext uri="{FF2B5EF4-FFF2-40B4-BE49-F238E27FC236}">
                  <a16:creationId xmlns:a16="http://schemas.microsoft.com/office/drawing/2014/main" id="{D4FCDBAD-4887-4B34-A9E9-04E9F6DE9667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672590" y="1328557"/>
              <a:ext cx="3362794" cy="210531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141224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065" name="Text Box 17">
                <a:extLst>
                  <a:ext uri="{FF2B5EF4-FFF2-40B4-BE49-F238E27FC236}">
                    <a16:creationId xmlns:a16="http://schemas.microsoft.com/office/drawing/2014/main" id="{1025DEB3-AC64-472B-880A-D0A4D64CDFB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0" y="34506"/>
                <a:ext cx="9144000" cy="28315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just">
                  <a:spcBef>
                    <a:spcPct val="50000"/>
                  </a:spcBef>
                </a:pPr>
                <a:r>
                  <a:rPr lang="en-US" altLang="ru-RU" dirty="0">
                    <a:solidFill>
                      <a:srgbClr val="FF0000"/>
                    </a:solidFill>
                    <a:cs typeface="Times New Roman" panose="02020603050405020304" pitchFamily="18" charset="0"/>
                  </a:rPr>
                  <a:t>	</a:t>
                </a:r>
                <a:r>
                  <a:rPr lang="ru-RU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ru-RU" sz="2200" dirty="0">
                    <a:effectLst/>
                    <a:ea typeface="Times New Roman" panose="02020603050405020304" pitchFamily="18" charset="0"/>
                  </a:rPr>
                  <a:t>Докажем единственность. Предположим, что через точку </a:t>
                </a:r>
                <a:r>
                  <a:rPr lang="ru-RU" sz="2200" i="1" dirty="0">
                    <a:effectLst/>
                    <a:ea typeface="Times New Roman" panose="02020603050405020304" pitchFamily="18" charset="0"/>
                  </a:rPr>
                  <a:t>A </a:t>
                </a:r>
                <a:r>
                  <a:rPr lang="ru-RU" sz="2200" dirty="0">
                    <a:effectLst/>
                    <a:ea typeface="Times New Roman" panose="02020603050405020304" pitchFamily="18" charset="0"/>
                  </a:rPr>
                  <a:t>проходит две прямые </a:t>
                </a:r>
                <a:r>
                  <a:rPr lang="ru-RU" sz="2200" i="1" dirty="0">
                    <a:effectLst/>
                    <a:ea typeface="Times New Roman" panose="02020603050405020304" pitchFamily="18" charset="0"/>
                  </a:rPr>
                  <a:t>a</a:t>
                </a:r>
                <a:r>
                  <a:rPr lang="ru-RU" sz="2200" baseline="-25000" dirty="0">
                    <a:effectLst/>
                    <a:ea typeface="Times New Roman" panose="02020603050405020304" pitchFamily="18" charset="0"/>
                  </a:rPr>
                  <a:t>1</a:t>
                </a:r>
                <a:r>
                  <a:rPr lang="ru-RU" sz="2200" dirty="0">
                    <a:effectLst/>
                    <a:ea typeface="Times New Roman" panose="02020603050405020304" pitchFamily="18" charset="0"/>
                  </a:rPr>
                  <a:t> и </a:t>
                </a:r>
                <a:r>
                  <a:rPr lang="ru-RU" sz="2200" i="1" dirty="0">
                    <a:effectLst/>
                    <a:ea typeface="Times New Roman" panose="02020603050405020304" pitchFamily="18" charset="0"/>
                  </a:rPr>
                  <a:t>a</a:t>
                </a:r>
                <a:r>
                  <a:rPr lang="ru-RU" sz="2200" baseline="-25000" dirty="0">
                    <a:effectLst/>
                    <a:ea typeface="Times New Roman" panose="02020603050405020304" pitchFamily="18" charset="0"/>
                  </a:rPr>
                  <a:t>2</a:t>
                </a:r>
                <a:r>
                  <a:rPr lang="ru-RU" sz="2200" dirty="0">
                    <a:effectLst/>
                    <a:ea typeface="Times New Roman" panose="02020603050405020304" pitchFamily="18" charset="0"/>
                  </a:rPr>
                  <a:t>, перпендикулярные плоскости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ru-RU" sz="220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β</m:t>
                    </m:r>
                  </m:oMath>
                </a14:m>
                <a:r>
                  <a:rPr lang="ru-RU" sz="2200" dirty="0">
                    <a:effectLst/>
                    <a:ea typeface="Times New Roman" panose="02020603050405020304" pitchFamily="18" charset="0"/>
                  </a:rPr>
                  <a:t> (рис. 11.3, б) Обозначим </a:t>
                </a:r>
                <a:r>
                  <a:rPr lang="ru-RU" sz="2200" i="1" dirty="0">
                    <a:effectLst/>
                    <a:ea typeface="Times New Roman" panose="02020603050405020304" pitchFamily="18" charset="0"/>
                  </a:rPr>
                  <a:t>B</a:t>
                </a:r>
                <a:r>
                  <a:rPr lang="ru-RU" sz="2200" baseline="-25000" dirty="0">
                    <a:effectLst/>
                    <a:ea typeface="Times New Roman" panose="02020603050405020304" pitchFamily="18" charset="0"/>
                  </a:rPr>
                  <a:t>1</a:t>
                </a:r>
                <a:r>
                  <a:rPr lang="ru-RU" sz="2200" dirty="0">
                    <a:effectLst/>
                    <a:ea typeface="Times New Roman" panose="02020603050405020304" pitchFamily="18" charset="0"/>
                  </a:rPr>
                  <a:t>, </a:t>
                </a:r>
                <a:r>
                  <a:rPr lang="ru-RU" sz="2200" i="1" dirty="0">
                    <a:effectLst/>
                    <a:ea typeface="Times New Roman" panose="02020603050405020304" pitchFamily="18" charset="0"/>
                  </a:rPr>
                  <a:t>B</a:t>
                </a:r>
                <a:r>
                  <a:rPr lang="ru-RU" sz="2200" baseline="-25000" dirty="0">
                    <a:effectLst/>
                    <a:ea typeface="Times New Roman" panose="02020603050405020304" pitchFamily="18" charset="0"/>
                  </a:rPr>
                  <a:t>2</a:t>
                </a:r>
                <a:r>
                  <a:rPr lang="ru-RU" sz="2200" dirty="0">
                    <a:effectLst/>
                    <a:ea typeface="Times New Roman" panose="02020603050405020304" pitchFamily="18" charset="0"/>
                  </a:rPr>
                  <a:t> соответственно их точки пересечения с плоскостью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ru-RU" sz="220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β</m:t>
                    </m:r>
                  </m:oMath>
                </a14:m>
                <a:r>
                  <a:rPr lang="ru-RU" sz="2200" dirty="0">
                    <a:effectLst/>
                    <a:ea typeface="Times New Roman" panose="02020603050405020304" pitchFamily="18" charset="0"/>
                  </a:rPr>
                  <a:t>. Тогда в плоскости </a:t>
                </a:r>
                <a:r>
                  <a:rPr lang="ru-RU" sz="2200" i="1" dirty="0">
                    <a:effectLst/>
                    <a:ea typeface="Times New Roman" panose="02020603050405020304" pitchFamily="18" charset="0"/>
                  </a:rPr>
                  <a:t>AB</a:t>
                </a:r>
                <a:r>
                  <a:rPr lang="ru-RU" sz="2200" baseline="-25000" dirty="0">
                    <a:effectLst/>
                    <a:ea typeface="Times New Roman" panose="02020603050405020304" pitchFamily="18" charset="0"/>
                  </a:rPr>
                  <a:t>1</a:t>
                </a:r>
                <a:r>
                  <a:rPr lang="ru-RU" sz="2200" i="1" dirty="0">
                    <a:effectLst/>
                    <a:ea typeface="Times New Roman" panose="02020603050405020304" pitchFamily="18" charset="0"/>
                  </a:rPr>
                  <a:t>B</a:t>
                </a:r>
                <a:r>
                  <a:rPr lang="ru-RU" sz="2200" baseline="-25000" dirty="0">
                    <a:effectLst/>
                    <a:ea typeface="Times New Roman" panose="02020603050405020304" pitchFamily="18" charset="0"/>
                  </a:rPr>
                  <a:t>2</a:t>
                </a:r>
                <a:r>
                  <a:rPr lang="ru-RU" sz="2200" dirty="0">
                    <a:effectLst/>
                    <a:ea typeface="Times New Roman" panose="02020603050405020304" pitchFamily="18" charset="0"/>
                  </a:rPr>
                  <a:t> имеются две прямые, проходящие через точку </a:t>
                </a:r>
                <a:r>
                  <a:rPr lang="ru-RU" sz="2200" i="1" dirty="0">
                    <a:effectLst/>
                    <a:ea typeface="Times New Roman" panose="02020603050405020304" pitchFamily="18" charset="0"/>
                  </a:rPr>
                  <a:t>A</a:t>
                </a:r>
                <a:r>
                  <a:rPr lang="ru-RU" sz="2200" dirty="0">
                    <a:effectLst/>
                    <a:ea typeface="Times New Roman" panose="02020603050405020304" pitchFamily="18" charset="0"/>
                  </a:rPr>
                  <a:t> и перпендикулярные прямой </a:t>
                </a:r>
                <a:r>
                  <a:rPr lang="ru-RU" sz="2200" i="1" dirty="0">
                    <a:effectLst/>
                    <a:ea typeface="Times New Roman" panose="02020603050405020304" pitchFamily="18" charset="0"/>
                  </a:rPr>
                  <a:t>B</a:t>
                </a:r>
                <a:r>
                  <a:rPr lang="ru-RU" sz="2200" baseline="-25000" dirty="0">
                    <a:effectLst/>
                    <a:ea typeface="Times New Roman" panose="02020603050405020304" pitchFamily="18" charset="0"/>
                  </a:rPr>
                  <a:t>1</a:t>
                </a:r>
                <a:r>
                  <a:rPr lang="ru-RU" sz="2200" i="1" dirty="0">
                    <a:effectLst/>
                    <a:ea typeface="Times New Roman" panose="02020603050405020304" pitchFamily="18" charset="0"/>
                  </a:rPr>
                  <a:t>B</a:t>
                </a:r>
                <a:r>
                  <a:rPr lang="ru-RU" sz="2200" baseline="-25000" dirty="0">
                    <a:effectLst/>
                    <a:ea typeface="Times New Roman" panose="02020603050405020304" pitchFamily="18" charset="0"/>
                  </a:rPr>
                  <a:t>2</a:t>
                </a:r>
                <a:r>
                  <a:rPr lang="ru-RU" sz="2200" dirty="0">
                    <a:effectLst/>
                    <a:ea typeface="Times New Roman" panose="02020603050405020304" pitchFamily="18" charset="0"/>
                  </a:rPr>
                  <a:t>, что противоречит соответствующему свойству перпендикулярных прямых на плоскости. Следовательно, через точку </a:t>
                </a:r>
                <a:r>
                  <a:rPr lang="ru-RU" sz="2200" i="1" dirty="0">
                    <a:effectLst/>
                    <a:ea typeface="Times New Roman" panose="02020603050405020304" pitchFamily="18" charset="0"/>
                  </a:rPr>
                  <a:t>A </a:t>
                </a:r>
                <a:r>
                  <a:rPr lang="ru-RU" sz="2200" dirty="0">
                    <a:effectLst/>
                    <a:ea typeface="Times New Roman" panose="02020603050405020304" pitchFamily="18" charset="0"/>
                  </a:rPr>
                  <a:t>не может проходить более одной прямой, перпендикулярной плоскости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ru-RU" sz="220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β</m:t>
                    </m:r>
                  </m:oMath>
                </a14:m>
                <a:r>
                  <a:rPr lang="ru-RU" sz="2200" dirty="0">
                    <a:effectLst/>
                    <a:ea typeface="Times New Roman" panose="02020603050405020304" pitchFamily="18" charset="0"/>
                  </a:rPr>
                  <a:t>. Значит, такая прямая единственна. </a:t>
                </a:r>
                <a:endParaRPr lang="ru-RU" altLang="ru-RU" sz="2200" dirty="0"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065" name="Text Box 17">
                <a:extLst>
                  <a:ext uri="{FF2B5EF4-FFF2-40B4-BE49-F238E27FC236}">
                    <a16:creationId xmlns:a16="http://schemas.microsoft.com/office/drawing/2014/main" id="{1025DEB3-AC64-472B-880A-D0A4D64CDFB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0" y="34506"/>
                <a:ext cx="9144000" cy="2831544"/>
              </a:xfrm>
              <a:prstGeom prst="rect">
                <a:avLst/>
              </a:prstGeom>
              <a:blipFill>
                <a:blip r:embed="rId3"/>
                <a:stretch>
                  <a:fillRect l="-867" t="-647" r="-867" b="-3448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10774DA0-AD37-4B72-BA00-2D9B5B33DC7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71800" y="2996449"/>
            <a:ext cx="3458058" cy="19910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80747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5" name="Text Box 17">
            <a:extLst>
              <a:ext uri="{FF2B5EF4-FFF2-40B4-BE49-F238E27FC236}">
                <a16:creationId xmlns:a16="http://schemas.microsoft.com/office/drawing/2014/main" id="{1025DEB3-AC64-472B-880A-D0A4D64CDF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4506"/>
            <a:ext cx="9144000" cy="11387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dirty="0">
                <a:solidFill>
                  <a:srgbClr val="FF0000"/>
                </a:solidFill>
                <a:cs typeface="Times New Roman" panose="02020603050405020304" pitchFamily="18" charset="0"/>
              </a:rPr>
              <a:t>	</a:t>
            </a:r>
            <a:r>
              <a:rPr lang="ru-RU" sz="2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Свойство </a:t>
            </a:r>
            <a:r>
              <a:rPr lang="en-US" sz="2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ru-RU" sz="2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ru-RU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Если прямая перпендикулярна плоскости, то любая прямая, параллельная данной прямой, также будет перпендикулярна этой плоскости.</a:t>
            </a:r>
            <a:endParaRPr lang="ru-RU" altLang="ru-RU" sz="2200" dirty="0">
              <a:cs typeface="Times New Roman" panose="02020603050405020304" pitchFamily="18" charset="0"/>
            </a:endParaRPr>
          </a:p>
        </p:txBody>
      </p:sp>
      <p:grpSp>
        <p:nvGrpSpPr>
          <p:cNvPr id="6" name="Группа 5">
            <a:extLst>
              <a:ext uri="{FF2B5EF4-FFF2-40B4-BE49-F238E27FC236}">
                <a16:creationId xmlns:a16="http://schemas.microsoft.com/office/drawing/2014/main" id="{1D967453-403B-474F-B7F6-AAE70951CFA8}"/>
              </a:ext>
            </a:extLst>
          </p:cNvPr>
          <p:cNvGrpSpPr/>
          <p:nvPr/>
        </p:nvGrpSpPr>
        <p:grpSpPr>
          <a:xfrm>
            <a:off x="1" y="1103049"/>
            <a:ext cx="9143998" cy="4718181"/>
            <a:chOff x="1" y="1103049"/>
            <a:chExt cx="9143998" cy="4718181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" name="Text Box 17">
                  <a:extLst>
                    <a:ext uri="{FF2B5EF4-FFF2-40B4-BE49-F238E27FC236}">
                      <a16:creationId xmlns:a16="http://schemas.microsoft.com/office/drawing/2014/main" id="{C3C741C3-2E1D-421C-9E42-58B5F66901DD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" y="1103049"/>
                  <a:ext cx="9143998" cy="230832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/>
                <a:p>
                  <a:pPr algn="just">
                    <a:spcBef>
                      <a:spcPct val="50000"/>
                    </a:spcBef>
                  </a:pPr>
                  <a:r>
                    <a:rPr lang="en-US" altLang="ru-RU" dirty="0">
                      <a:solidFill>
                        <a:srgbClr val="FF3300"/>
                      </a:solidFill>
                      <a:cs typeface="Times New Roman" panose="02020603050405020304" pitchFamily="18" charset="0"/>
                    </a:rPr>
                    <a:t>	</a:t>
                  </a:r>
                  <a:r>
                    <a:rPr lang="ru-RU" sz="2200" dirty="0">
                      <a:solidFill>
                        <a:srgbClr val="FF0000"/>
                      </a:solidFill>
                      <a:effectLst/>
                      <a:ea typeface="Times New Roman" panose="02020603050405020304" pitchFamily="18" charset="0"/>
                    </a:rPr>
                    <a:t>Доказательство. </a:t>
                  </a:r>
                  <a:r>
                    <a:rPr lang="ru-RU" dirty="0"/>
                    <a:t>Пусть прямая </a:t>
                  </a:r>
                  <a:r>
                    <a:rPr lang="en-US" i="1" dirty="0"/>
                    <a:t>a</a:t>
                  </a:r>
                  <a:r>
                    <a:rPr lang="ru-RU" baseline="-25000" dirty="0"/>
                    <a:t>1</a:t>
                  </a:r>
                  <a:r>
                    <a:rPr lang="ru-RU" dirty="0"/>
                    <a:t> перпендикулярна плоскости </a:t>
                  </a:r>
                  <a14:m>
                    <m:oMath xmlns:m="http://schemas.openxmlformats.org/officeDocument/2006/math">
                      <m:r>
                        <m:rPr>
                          <m:sty m:val="p"/>
                        </m:rPr>
                        <a:rPr lang="ru-RU">
                          <a:latin typeface="Cambria Math" panose="02040503050406030204" pitchFamily="18" charset="0"/>
                        </a:rPr>
                        <m:t>β</m:t>
                      </m:r>
                    </m:oMath>
                  </a14:m>
                  <a:r>
                    <a:rPr lang="ru-RU" dirty="0"/>
                    <a:t>, и прямая </a:t>
                  </a:r>
                  <a:r>
                    <a:rPr lang="en-US" i="1" dirty="0"/>
                    <a:t>a</a:t>
                  </a:r>
                  <a:r>
                    <a:rPr lang="ru-RU" baseline="-25000" dirty="0"/>
                    <a:t>2</a:t>
                  </a:r>
                  <a:r>
                    <a:rPr lang="ru-RU" dirty="0"/>
                    <a:t> параллельна прямой </a:t>
                  </a:r>
                  <a:r>
                    <a:rPr lang="en-US" i="1" dirty="0"/>
                    <a:t>a</a:t>
                  </a:r>
                  <a:r>
                    <a:rPr lang="ru-RU" baseline="-25000" dirty="0"/>
                    <a:t>1</a:t>
                  </a:r>
                  <a:r>
                    <a:rPr lang="ru-RU" dirty="0"/>
                    <a:t>. Так как прямая </a:t>
                  </a:r>
                  <a:r>
                    <a:rPr lang="en-US" i="1" dirty="0"/>
                    <a:t>a</a:t>
                  </a:r>
                  <a:r>
                    <a:rPr lang="ru-RU" baseline="-25000" dirty="0"/>
                    <a:t>1</a:t>
                  </a:r>
                  <a:r>
                    <a:rPr lang="ru-RU" dirty="0"/>
                    <a:t> перпендикулярна любой прямой, лежащей в плоскости </a:t>
                  </a:r>
                  <a14:m>
                    <m:oMath xmlns:m="http://schemas.openxmlformats.org/officeDocument/2006/math">
                      <m:r>
                        <m:rPr>
                          <m:sty m:val="p"/>
                        </m:rPr>
                        <a:rPr lang="ru-RU">
                          <a:latin typeface="Cambria Math" panose="02040503050406030204" pitchFamily="18" charset="0"/>
                        </a:rPr>
                        <m:t>β</m:t>
                      </m:r>
                    </m:oMath>
                  </a14:m>
                  <a:r>
                    <a:rPr lang="ru-RU" dirty="0"/>
                    <a:t>, то прямая </a:t>
                  </a:r>
                  <a:r>
                    <a:rPr lang="en-US" i="1" dirty="0"/>
                    <a:t>a</a:t>
                  </a:r>
                  <a:r>
                    <a:rPr lang="ru-RU" baseline="-25000" dirty="0"/>
                    <a:t>2</a:t>
                  </a:r>
                  <a:r>
                    <a:rPr lang="ru-RU" dirty="0"/>
                    <a:t>, параллельная прямой </a:t>
                  </a:r>
                  <a:r>
                    <a:rPr lang="en-US" i="1" dirty="0"/>
                    <a:t>a</a:t>
                  </a:r>
                  <a:r>
                    <a:rPr lang="ru-RU" baseline="-25000" dirty="0"/>
                    <a:t>1</a:t>
                  </a:r>
                  <a:r>
                    <a:rPr lang="ru-RU" dirty="0"/>
                    <a:t>, также будет перпендикулярна любой прямой, лежащей в этой плоскости. Значит, она будет перпендикулярна плоскости </a:t>
                  </a:r>
                  <a14:m>
                    <m:oMath xmlns:m="http://schemas.openxmlformats.org/officeDocument/2006/math">
                      <m:r>
                        <m:rPr>
                          <m:sty m:val="p"/>
                        </m:rPr>
                        <a:rPr lang="ru-RU">
                          <a:latin typeface="Cambria Math" panose="02040503050406030204" pitchFamily="18" charset="0"/>
                        </a:rPr>
                        <m:t>β</m:t>
                      </m:r>
                    </m:oMath>
                  </a14:m>
                  <a:r>
                    <a:rPr lang="ru-RU" dirty="0"/>
                    <a:t>. </a:t>
                  </a:r>
                  <a:endParaRPr lang="ru-RU" altLang="ru-RU" sz="2200" dirty="0"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5" name="Text Box 17">
                  <a:extLst>
                    <a:ext uri="{FF2B5EF4-FFF2-40B4-BE49-F238E27FC236}">
                      <a16:creationId xmlns:a16="http://schemas.microsoft.com/office/drawing/2014/main" id="{C3C741C3-2E1D-421C-9E42-58B5F66901DD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1" y="1103049"/>
                  <a:ext cx="9143998" cy="2308324"/>
                </a:xfrm>
                <a:prstGeom prst="rect">
                  <a:avLst/>
                </a:prstGeom>
                <a:blipFill>
                  <a:blip r:embed="rId3"/>
                  <a:stretch>
                    <a:fillRect l="-1000" t="-2111" r="-1000" b="-5013"/>
                  </a:stretch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p:pic>
          <p:nvPicPr>
            <p:cNvPr id="4" name="Рисунок 3">
              <a:extLst>
                <a:ext uri="{FF2B5EF4-FFF2-40B4-BE49-F238E27FC236}">
                  <a16:creationId xmlns:a16="http://schemas.microsoft.com/office/drawing/2014/main" id="{63D12207-CC74-42E0-8768-F819DEFF892E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500023" y="3573016"/>
              <a:ext cx="4143953" cy="224821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901571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5" name="Text Box 17">
            <a:extLst>
              <a:ext uri="{FF2B5EF4-FFF2-40B4-BE49-F238E27FC236}">
                <a16:creationId xmlns:a16="http://schemas.microsoft.com/office/drawing/2014/main" id="{1025DEB3-AC64-472B-880A-D0A4D64CDF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4506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dirty="0">
                <a:solidFill>
                  <a:srgbClr val="FF0000"/>
                </a:solidFill>
                <a:cs typeface="Times New Roman" panose="02020603050405020304" pitchFamily="18" charset="0"/>
              </a:rPr>
              <a:t>	</a:t>
            </a:r>
            <a:r>
              <a:rPr lang="ru-RU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Свойство </a:t>
            </a:r>
            <a:r>
              <a:rPr lang="en-US" dirty="0">
                <a:solidFill>
                  <a:srgbClr val="FF0000"/>
                </a:solidFill>
                <a:ea typeface="Times New Roman" panose="02020603050405020304" pitchFamily="18" charset="0"/>
              </a:rPr>
              <a:t>3</a:t>
            </a:r>
            <a:r>
              <a:rPr lang="ru-RU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Две прямые, перпендикулярные одной плоскости, параллельны между собой</a:t>
            </a:r>
            <a:r>
              <a:rPr lang="en-US" dirty="0">
                <a:ea typeface="Times New Roman" panose="02020603050405020304" pitchFamily="18" charset="0"/>
              </a:rPr>
              <a:t>.</a:t>
            </a:r>
            <a:endParaRPr lang="ru-RU" altLang="ru-RU" dirty="0">
              <a:cs typeface="Times New Roman" panose="02020603050405020304" pitchFamily="18" charset="0"/>
            </a:endParaRPr>
          </a:p>
        </p:txBody>
      </p:sp>
      <p:grpSp>
        <p:nvGrpSpPr>
          <p:cNvPr id="7" name="Группа 6">
            <a:extLst>
              <a:ext uri="{FF2B5EF4-FFF2-40B4-BE49-F238E27FC236}">
                <a16:creationId xmlns:a16="http://schemas.microsoft.com/office/drawing/2014/main" id="{F0EC1C43-A5CA-42A4-8F16-545AE309150E}"/>
              </a:ext>
            </a:extLst>
          </p:cNvPr>
          <p:cNvGrpSpPr/>
          <p:nvPr/>
        </p:nvGrpSpPr>
        <p:grpSpPr>
          <a:xfrm>
            <a:off x="1" y="1103049"/>
            <a:ext cx="9143998" cy="4651902"/>
            <a:chOff x="1" y="1103049"/>
            <a:chExt cx="9143998" cy="4651902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" name="Text Box 17">
                  <a:extLst>
                    <a:ext uri="{FF2B5EF4-FFF2-40B4-BE49-F238E27FC236}">
                      <a16:creationId xmlns:a16="http://schemas.microsoft.com/office/drawing/2014/main" id="{C3C741C3-2E1D-421C-9E42-58B5F66901DD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" y="1103049"/>
                  <a:ext cx="9143998" cy="193899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/>
                <a:p>
                  <a:pPr algn="just">
                    <a:spcBef>
                      <a:spcPct val="50000"/>
                    </a:spcBef>
                  </a:pPr>
                  <a:r>
                    <a:rPr lang="en-US" altLang="ru-RU" dirty="0">
                      <a:solidFill>
                        <a:srgbClr val="FF3300"/>
                      </a:solidFill>
                      <a:cs typeface="Times New Roman" panose="02020603050405020304" pitchFamily="18" charset="0"/>
                    </a:rPr>
                    <a:t>	</a:t>
                  </a:r>
                  <a:r>
                    <a:rPr lang="ru-RU" sz="2200" dirty="0">
                      <a:solidFill>
                        <a:srgbClr val="FF0000"/>
                      </a:solidFill>
                      <a:effectLst/>
                      <a:ea typeface="Times New Roman" panose="02020603050405020304" pitchFamily="18" charset="0"/>
                    </a:rPr>
                    <a:t>Доказательство. </a:t>
                  </a:r>
                  <a:r>
                    <a:rPr lang="ru-RU" dirty="0"/>
                    <a:t>Пусть прямые </a:t>
                  </a:r>
                  <a:r>
                    <a:rPr lang="en-US" i="1" dirty="0"/>
                    <a:t>a</a:t>
                  </a:r>
                  <a:r>
                    <a:rPr lang="ru-RU" baseline="-25000" dirty="0"/>
                    <a:t>1</a:t>
                  </a:r>
                  <a:r>
                    <a:rPr lang="ru-RU" dirty="0"/>
                    <a:t> и </a:t>
                  </a:r>
                  <a:r>
                    <a:rPr lang="en-US" i="1" dirty="0"/>
                    <a:t>a</a:t>
                  </a:r>
                  <a:r>
                    <a:rPr lang="ru-RU" baseline="-25000" dirty="0"/>
                    <a:t>2</a:t>
                  </a:r>
                  <a:r>
                    <a:rPr lang="ru-RU" dirty="0"/>
                    <a:t> перпендикулярны плоскости </a:t>
                  </a:r>
                  <a14:m>
                    <m:oMath xmlns:m="http://schemas.openxmlformats.org/officeDocument/2006/math">
                      <m:r>
                        <m:rPr>
                          <m:sty m:val="p"/>
                        </m:rPr>
                        <a:rPr lang="ru-RU">
                          <a:latin typeface="Cambria Math" panose="02040503050406030204" pitchFamily="18" charset="0"/>
                        </a:rPr>
                        <m:t>β</m:t>
                      </m:r>
                    </m:oMath>
                  </a14:m>
                  <a:r>
                    <a:rPr lang="ru-RU" dirty="0"/>
                    <a:t>. Через какую</a:t>
                  </a:r>
                  <a:r>
                    <a:rPr lang="en-US" dirty="0"/>
                    <a:t>-</a:t>
                  </a:r>
                  <a:r>
                    <a:rPr lang="ru-RU" dirty="0" err="1"/>
                    <a:t>нибудь</a:t>
                  </a:r>
                  <a:r>
                    <a:rPr lang="ru-RU" dirty="0"/>
                    <a:t> точку </a:t>
                  </a:r>
                  <a:r>
                    <a:rPr lang="en-US" i="1" dirty="0"/>
                    <a:t>A</a:t>
                  </a:r>
                  <a:r>
                    <a:rPr lang="ru-RU" baseline="-25000" dirty="0"/>
                    <a:t>2</a:t>
                  </a:r>
                  <a:r>
                    <a:rPr lang="ru-RU" dirty="0"/>
                    <a:t> прямой </a:t>
                  </a:r>
                  <a:r>
                    <a:rPr lang="en-US" i="1" dirty="0"/>
                    <a:t>a</a:t>
                  </a:r>
                  <a:r>
                    <a:rPr lang="ru-RU" baseline="-25000" dirty="0"/>
                    <a:t>2</a:t>
                  </a:r>
                  <a:r>
                    <a:rPr lang="ru-RU" dirty="0"/>
                    <a:t> проведём прямую, параллельную прямой </a:t>
                  </a:r>
                  <a:r>
                    <a:rPr lang="en-US" i="1" dirty="0"/>
                    <a:t>a</a:t>
                  </a:r>
                  <a:r>
                    <a:rPr lang="ru-RU" baseline="-25000" dirty="0"/>
                    <a:t>1</a:t>
                  </a:r>
                  <a:r>
                    <a:rPr lang="ru-RU" dirty="0"/>
                    <a:t>. По свойству 2 она будет перпендикулярна плоскости </a:t>
                  </a:r>
                  <a14:m>
                    <m:oMath xmlns:m="http://schemas.openxmlformats.org/officeDocument/2006/math">
                      <m:r>
                        <m:rPr>
                          <m:sty m:val="p"/>
                        </m:rPr>
                        <a:rPr lang="ru-RU">
                          <a:latin typeface="Cambria Math" panose="02040503050406030204" pitchFamily="18" charset="0"/>
                        </a:rPr>
                        <m:t>β</m:t>
                      </m:r>
                    </m:oMath>
                  </a14:m>
                  <a:r>
                    <a:rPr lang="ru-RU" dirty="0"/>
                    <a:t>. В силу свойства 1 она должна совпадать с прямой </a:t>
                  </a:r>
                  <a:r>
                    <a:rPr lang="en-US" i="1" dirty="0"/>
                    <a:t>a</a:t>
                  </a:r>
                  <a:r>
                    <a:rPr lang="ru-RU" baseline="-25000" dirty="0"/>
                    <a:t>2</a:t>
                  </a:r>
                  <a:r>
                    <a:rPr lang="ru-RU" dirty="0"/>
                    <a:t>. Значит, прямая </a:t>
                  </a:r>
                  <a:r>
                    <a:rPr lang="en-US" i="1" dirty="0"/>
                    <a:t>a</a:t>
                  </a:r>
                  <a:r>
                    <a:rPr lang="ru-RU" baseline="-25000" dirty="0"/>
                    <a:t>2</a:t>
                  </a:r>
                  <a:r>
                    <a:rPr lang="ru-RU" dirty="0"/>
                    <a:t> параллельна прямой </a:t>
                  </a:r>
                  <a:r>
                    <a:rPr lang="en-US" i="1" dirty="0"/>
                    <a:t>a</a:t>
                  </a:r>
                  <a:r>
                    <a:rPr lang="ru-RU" baseline="-25000" dirty="0"/>
                    <a:t>1</a:t>
                  </a:r>
                  <a:r>
                    <a:rPr lang="ru-RU" dirty="0"/>
                    <a:t>. </a:t>
                  </a:r>
                  <a:endParaRPr lang="ru-RU" altLang="ru-RU" sz="2200" dirty="0"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5" name="Text Box 17">
                  <a:extLst>
                    <a:ext uri="{FF2B5EF4-FFF2-40B4-BE49-F238E27FC236}">
                      <a16:creationId xmlns:a16="http://schemas.microsoft.com/office/drawing/2014/main" id="{C3C741C3-2E1D-421C-9E42-58B5F66901DD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1" y="1103049"/>
                  <a:ext cx="9143998" cy="1938992"/>
                </a:xfrm>
                <a:prstGeom prst="rect">
                  <a:avLst/>
                </a:prstGeom>
                <a:blipFill>
                  <a:blip r:embed="rId3"/>
                  <a:stretch>
                    <a:fillRect l="-1000" t="-2516" r="-1000" b="-6289"/>
                  </a:stretch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p:pic>
          <p:nvPicPr>
            <p:cNvPr id="3" name="Рисунок 2">
              <a:extLst>
                <a:ext uri="{FF2B5EF4-FFF2-40B4-BE49-F238E27FC236}">
                  <a16:creationId xmlns:a16="http://schemas.microsoft.com/office/drawing/2014/main" id="{A33781D7-BBEA-440E-824D-0C433AF1748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195736" y="3434830"/>
              <a:ext cx="4506517" cy="232012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003916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Text Box 2">
            <a:extLst>
              <a:ext uri="{FF2B5EF4-FFF2-40B4-BE49-F238E27FC236}">
                <a16:creationId xmlns:a16="http://schemas.microsoft.com/office/drawing/2014/main" id="{D4E21B0A-1768-44D6-92B2-C0A46F8DF1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759618"/>
            <a:ext cx="89916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Какая прямая называется перпендикулярной плоскости?</a:t>
            </a:r>
            <a:endParaRPr lang="ru-RU" altLang="ru-RU" sz="2800" dirty="0">
              <a:cs typeface="Times New Roman" panose="02020603050405020304" pitchFamily="18" charset="0"/>
            </a:endParaRPr>
          </a:p>
        </p:txBody>
      </p:sp>
      <p:sp>
        <p:nvSpPr>
          <p:cNvPr id="159747" name="Text Box 3">
            <a:extLst>
              <a:ext uri="{FF2B5EF4-FFF2-40B4-BE49-F238E27FC236}">
                <a16:creationId xmlns:a16="http://schemas.microsoft.com/office/drawing/2014/main" id="{ECD10962-6534-4F3A-AF71-F4DF4C05C4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029200"/>
            <a:ext cx="9144000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solidFill>
                  <a:srgbClr val="FF3300"/>
                </a:solidFill>
              </a:rPr>
              <a:t>	Ответ: </a:t>
            </a:r>
            <a:r>
              <a:rPr lang="ru-RU" altLang="ru-RU" sz="2800" dirty="0">
                <a:cs typeface="Times New Roman" panose="02020603050405020304" pitchFamily="18" charset="0"/>
              </a:rPr>
              <a:t>Прямая  называется</a:t>
            </a:r>
            <a:r>
              <a:rPr lang="ru-RU" altLang="ru-RU" sz="2800" dirty="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sz="2800" dirty="0">
                <a:cs typeface="Times New Roman" panose="02020603050405020304" pitchFamily="18" charset="0"/>
              </a:rPr>
              <a:t>перпендикулярной</a:t>
            </a:r>
            <a:r>
              <a:rPr lang="ru-RU" altLang="ru-RU" sz="2800" i="1" dirty="0">
                <a:cs typeface="Times New Roman" panose="02020603050405020304" pitchFamily="18" charset="0"/>
              </a:rPr>
              <a:t> </a:t>
            </a:r>
            <a:r>
              <a:rPr lang="ru-RU" altLang="ru-RU" sz="2800" dirty="0">
                <a:cs typeface="Times New Roman" panose="02020603050405020304" pitchFamily="18" charset="0"/>
              </a:rPr>
              <a:t>плоскости,  если она перпендикулярна любой прямой, лежащей в этой плоскости.</a:t>
            </a:r>
            <a:endParaRPr lang="ru-RU" altLang="ru-RU" sz="2800" baseline="30000" dirty="0"/>
          </a:p>
        </p:txBody>
      </p:sp>
      <p:sp>
        <p:nvSpPr>
          <p:cNvPr id="159748" name="Rectangle 4">
            <a:extLst>
              <a:ext uri="{FF2B5EF4-FFF2-40B4-BE49-F238E27FC236}">
                <a16:creationId xmlns:a16="http://schemas.microsoft.com/office/drawing/2014/main" id="{0ABD6EF4-8E92-420F-93D7-C99A51B98CC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200" dirty="0">
                <a:solidFill>
                  <a:srgbClr val="FF3300"/>
                </a:solidFill>
              </a:rPr>
              <a:t>Вопрос 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9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9747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Text Box 2">
            <a:extLst>
              <a:ext uri="{FF2B5EF4-FFF2-40B4-BE49-F238E27FC236}">
                <a16:creationId xmlns:a16="http://schemas.microsoft.com/office/drawing/2014/main" id="{D4E21B0A-1768-44D6-92B2-C0A46F8DF1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759618"/>
            <a:ext cx="89916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Сформулируйте признак перпендикулярности прямой и плоскости.</a:t>
            </a:r>
            <a:endParaRPr lang="ru-RU" altLang="ru-RU" sz="2800" dirty="0">
              <a:cs typeface="Times New Roman" panose="02020603050405020304" pitchFamily="18" charset="0"/>
            </a:endParaRPr>
          </a:p>
        </p:txBody>
      </p:sp>
      <p:sp>
        <p:nvSpPr>
          <p:cNvPr id="159747" name="Text Box 3">
            <a:extLst>
              <a:ext uri="{FF2B5EF4-FFF2-40B4-BE49-F238E27FC236}">
                <a16:creationId xmlns:a16="http://schemas.microsoft.com/office/drawing/2014/main" id="{ECD10962-6534-4F3A-AF71-F4DF4C05C4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029200"/>
            <a:ext cx="9144000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solidFill>
                  <a:srgbClr val="FF3300"/>
                </a:solidFill>
              </a:rPr>
              <a:t>	Ответ: </a:t>
            </a:r>
            <a:r>
              <a:rPr lang="ru-RU" altLang="ru-RU" sz="2800" dirty="0">
                <a:cs typeface="Times New Roman" panose="02020603050405020304" pitchFamily="18" charset="0"/>
              </a:rPr>
              <a:t>Если прямая перпендикулярна двум пересекающимся прямым плоскости, то она перпендикулярна и самой плоскости.</a:t>
            </a:r>
            <a:endParaRPr lang="ru-RU" altLang="ru-RU" sz="2800" baseline="30000" dirty="0"/>
          </a:p>
        </p:txBody>
      </p:sp>
      <p:sp>
        <p:nvSpPr>
          <p:cNvPr id="159748" name="Rectangle 4">
            <a:extLst>
              <a:ext uri="{FF2B5EF4-FFF2-40B4-BE49-F238E27FC236}">
                <a16:creationId xmlns:a16="http://schemas.microsoft.com/office/drawing/2014/main" id="{0ABD6EF4-8E92-420F-93D7-C99A51B98CC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200" dirty="0">
                <a:solidFill>
                  <a:srgbClr val="FF3300"/>
                </a:solidFill>
              </a:rPr>
              <a:t>Вопрос 2</a:t>
            </a:r>
          </a:p>
        </p:txBody>
      </p:sp>
    </p:spTree>
    <p:extLst>
      <p:ext uri="{BB962C8B-B14F-4D97-AF65-F5344CB8AC3E}">
        <p14:creationId xmlns:p14="http://schemas.microsoft.com/office/powerpoint/2010/main" val="1882773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9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9747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Text Box 2">
            <a:extLst>
              <a:ext uri="{FF2B5EF4-FFF2-40B4-BE49-F238E27FC236}">
                <a16:creationId xmlns:a16="http://schemas.microsoft.com/office/drawing/2014/main" id="{D4E21B0A-1768-44D6-92B2-C0A46F8DF1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759618"/>
            <a:ext cx="89916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Верно ли, что если прямая перпендикулярна каким-нибудь двум прямым плоскости, то она перпендикулярна этой плоскости?</a:t>
            </a:r>
          </a:p>
        </p:txBody>
      </p:sp>
      <p:sp>
        <p:nvSpPr>
          <p:cNvPr id="159747" name="Text Box 3">
            <a:extLst>
              <a:ext uri="{FF2B5EF4-FFF2-40B4-BE49-F238E27FC236}">
                <a16:creationId xmlns:a16="http://schemas.microsoft.com/office/drawing/2014/main" id="{ECD10962-6534-4F3A-AF71-F4DF4C05C4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5029200"/>
            <a:ext cx="5943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800">
                <a:solidFill>
                  <a:srgbClr val="FF3300"/>
                </a:solidFill>
              </a:rPr>
              <a:t>Ответ: </a:t>
            </a:r>
            <a:r>
              <a:rPr lang="ru-RU" altLang="ru-RU" sz="2800"/>
              <a:t>Нет.</a:t>
            </a:r>
            <a:endParaRPr lang="ru-RU" altLang="ru-RU" sz="2800" baseline="30000"/>
          </a:p>
        </p:txBody>
      </p:sp>
      <p:sp>
        <p:nvSpPr>
          <p:cNvPr id="159748" name="Rectangle 4">
            <a:extLst>
              <a:ext uri="{FF2B5EF4-FFF2-40B4-BE49-F238E27FC236}">
                <a16:creationId xmlns:a16="http://schemas.microsoft.com/office/drawing/2014/main" id="{0ABD6EF4-8E92-420F-93D7-C99A51B98CC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200" dirty="0">
                <a:solidFill>
                  <a:srgbClr val="FF3300"/>
                </a:solidFill>
              </a:rPr>
              <a:t>Упражнение 1</a:t>
            </a:r>
          </a:p>
        </p:txBody>
      </p:sp>
    </p:spTree>
    <p:extLst>
      <p:ext uri="{BB962C8B-B14F-4D97-AF65-F5344CB8AC3E}">
        <p14:creationId xmlns:p14="http://schemas.microsoft.com/office/powerpoint/2010/main" val="2937769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9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9747" grpId="0" build="p" autoUpdateAnimBg="0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594</TotalTime>
  <Words>1602</Words>
  <Application>Microsoft Office PowerPoint</Application>
  <PresentationFormat>Экран (4:3)</PresentationFormat>
  <Paragraphs>116</Paragraphs>
  <Slides>23</Slides>
  <Notes>23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7" baseType="lpstr">
      <vt:lpstr>Arial</vt:lpstr>
      <vt:lpstr>Cambria Math</vt:lpstr>
      <vt:lpstr>Times New Roman</vt:lpstr>
      <vt:lpstr>Оформление по умолчанию</vt:lpstr>
      <vt:lpstr>17а. Перпендикулярность прямой и плоскости (Тетраэдр, куб)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Вопрос 1</vt:lpstr>
      <vt:lpstr>Вопрос 2</vt:lpstr>
      <vt:lpstr>Упражнение 1</vt:lpstr>
      <vt:lpstr>Упражнение 2</vt:lpstr>
      <vt:lpstr>Упражнение 3</vt:lpstr>
      <vt:lpstr>Упражнение 4</vt:lpstr>
      <vt:lpstr>Упражнение 5</vt:lpstr>
      <vt:lpstr>Упражнение 6</vt:lpstr>
      <vt:lpstr>Упражнение 7</vt:lpstr>
      <vt:lpstr>Упражнение 8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УГОЛ МЕЖДУ ПРЯМЫМИ В ПРОСТРАНСТВЕ</dc:title>
  <dc:creator>*</dc:creator>
  <cp:lastModifiedBy>Vladimir Smirnov</cp:lastModifiedBy>
  <cp:revision>39</cp:revision>
  <dcterms:created xsi:type="dcterms:W3CDTF">2007-10-22T16:06:58Z</dcterms:created>
  <dcterms:modified xsi:type="dcterms:W3CDTF">2022-04-05T16:05:07Z</dcterms:modified>
</cp:coreProperties>
</file>