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420" r:id="rId10"/>
    <p:sldId id="421" r:id="rId11"/>
    <p:sldId id="456" r:id="rId12"/>
    <p:sldId id="531" r:id="rId13"/>
    <p:sldId id="447" r:id="rId14"/>
    <p:sldId id="508" r:id="rId15"/>
    <p:sldId id="372" r:id="rId16"/>
    <p:sldId id="373" r:id="rId17"/>
    <p:sldId id="486" r:id="rId18"/>
    <p:sldId id="388" r:id="rId19"/>
    <p:sldId id="525" r:id="rId20"/>
    <p:sldId id="52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1" autoAdjust="0"/>
    <p:restoredTop sz="95318" autoAdjust="0"/>
  </p:normalViewPr>
  <p:slideViewPr>
    <p:cSldViewPr>
      <p:cViewPr varScale="1">
        <p:scale>
          <a:sx n="101" d="100"/>
          <a:sy n="101" d="100"/>
        </p:scale>
        <p:origin x="2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A3CE3-EDD9-48D1-9D3D-44A2EE384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D5359-9341-49B3-BECA-B12644B067C8}" type="slidenum">
              <a:rPr lang="ru-RU"/>
              <a:pPr/>
              <a:t>1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10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317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11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67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13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352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14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760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15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0194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16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572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17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935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1DB3-559B-4245-9F0A-459632FB8640}" type="slidenum">
              <a:rPr lang="ru-RU"/>
              <a:pPr/>
              <a:t>19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2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1DB3-559B-4245-9F0A-459632FB8640}" type="slidenum">
              <a:rPr lang="ru-RU"/>
              <a:pPr/>
              <a:t>20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4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1B78A-9960-488A-B4C3-D4B5EE43CB69}" type="slidenum">
              <a:rPr lang="ru-RU"/>
              <a:pPr/>
              <a:t>2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A99DC-FAA5-46C0-8885-5FB661015C43}" type="slidenum">
              <a:rPr lang="ru-RU"/>
              <a:pPr/>
              <a:t>3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4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45587-50DC-4FE4-AADE-2F10C920F00E}" type="slidenum">
              <a:rPr lang="ru-RU"/>
              <a:pPr/>
              <a:t>5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6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8FB8D-4BBF-4F11-B1D2-57A8436B289B}" type="slidenum">
              <a:rPr lang="ru-RU"/>
              <a:pPr/>
              <a:t>7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C342B-5603-46AC-9C2C-7287C6805020}" type="slidenum">
              <a:rPr lang="ru-RU"/>
              <a:pPr/>
              <a:t>8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9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365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C2AD-8A7D-44BA-9479-F64B9B7046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3FF6-668E-4EA5-BB2B-9EE604BD4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49B5-3251-4D5D-963C-D9BFBE88F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0EF9-514E-4166-A889-EDDFA9E72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FE9-B961-4310-A096-D52CBAF04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3C2-BF9B-49C2-AF2B-1C905527D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C688-BFDA-4CB7-9B41-3F117BBB8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4123-45BA-489A-B078-F28C9785A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D442-F000-4D92-8ADA-2CE3F453EA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422F-D24F-4AF8-8D70-010BC9B2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C06E-94C3-407A-AF30-E526564E3D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45CCB-94CC-4E21-8AEF-11CD47D79D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0.png"/><Relationship Id="rId4" Type="http://schemas.openxmlformats.org/officeDocument/2006/relationships/image" Target="../media/image4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04864"/>
            <a:ext cx="7772400" cy="533400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</a:rPr>
              <a:t>15в. Сечения многогранников</a:t>
            </a:r>
            <a:br>
              <a:rPr lang="ru-RU" dirty="0">
                <a:solidFill>
                  <a:srgbClr val="FF3300"/>
                </a:solidFill>
              </a:rPr>
            </a:br>
            <a:r>
              <a:rPr lang="ru-RU" dirty="0">
                <a:solidFill>
                  <a:srgbClr val="FF3300"/>
                </a:solidFill>
              </a:rPr>
              <a:t>(Призма)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18024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</a:t>
            </a:r>
            <a:r>
              <a:rPr lang="ru-RU" dirty="0"/>
              <a:t> Сечением является равнобедренная трапеция. Её основания равны 1 и 0,5.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B756D-DB2B-498C-B345-46B025CE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011239"/>
            <a:ext cx="3503794" cy="450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BF8F5-D1D9-4723-9B7A-6A76908B25DA}"/>
                  </a:ext>
                </a:extLst>
              </p:cNvPr>
              <p:cNvSpPr txBox="1"/>
              <p:nvPr/>
            </p:nvSpPr>
            <p:spPr>
              <a:xfrm>
                <a:off x="77012" y="5648273"/>
                <a:ext cx="9027069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Площадь 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BF8F5-D1D9-4723-9B7A-6A76908B2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" y="5648273"/>
                <a:ext cx="9027069" cy="681790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69269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 Постройте сечение правильной треугольной призмы, все рёбра которой равны 1, плоскостью, проходящей через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</a:t>
            </a:r>
            <a:r>
              <a:rPr lang="en-US" i="1" dirty="0"/>
              <a:t> 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соответственно. Найдите его площадь.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203D-DAE7-44C6-B9BD-C805853A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04864"/>
            <a:ext cx="4320480" cy="4310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0DC64E-E081-4183-A498-7A1C7B241A2C}"/>
              </a:ext>
            </a:extLst>
          </p:cNvPr>
          <p:cNvSpPr txBox="1"/>
          <p:nvPr/>
        </p:nvSpPr>
        <p:spPr>
          <a:xfrm>
            <a:off x="2047528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414829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Text Box 11"/>
              <p:cNvSpPr txBox="1">
                <a:spLocks noChangeArrowheads="1"/>
              </p:cNvSpPr>
              <p:nvPr/>
            </p:nvSpPr>
            <p:spPr bwMode="auto">
              <a:xfrm>
                <a:off x="0" y="8682"/>
                <a:ext cx="9144000" cy="1051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Сечением является пятиугольник. Пусть </a:t>
                </a:r>
                <a:r>
                  <a:rPr lang="en-US" i="1" dirty="0"/>
                  <a:t>R </a:t>
                </a:r>
                <a:r>
                  <a:rPr lang="ru-RU" dirty="0"/>
                  <a:t>– середина отрезка </a:t>
                </a:r>
                <a:r>
                  <a:rPr lang="en-US" i="1" dirty="0"/>
                  <a:t>GH</a:t>
                </a:r>
                <a:r>
                  <a:rPr lang="en-US" dirty="0"/>
                  <a:t>,</a:t>
                </a:r>
                <a:r>
                  <a:rPr lang="en-US" i="1" dirty="0"/>
                  <a:t> 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151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682"/>
                <a:ext cx="9144000" cy="1051635"/>
              </a:xfrm>
              <a:prstGeom prst="rect">
                <a:avLst/>
              </a:prstGeom>
              <a:blipFill>
                <a:blip r:embed="rId2"/>
                <a:stretch>
                  <a:fillRect l="-1000" t="-4624" r="-1000" b="-46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CC1E06-0054-42BF-91CF-AB29086E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245" y="1611550"/>
            <a:ext cx="3199886" cy="429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A82FA2F7-E92D-453C-8BA4-C65CEE569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69275"/>
                <a:ext cx="5508104" cy="1276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/>
                  <a:t>Площадь треугольника </a:t>
                </a:r>
                <a:r>
                  <a:rPr lang="en-US" i="1" dirty="0"/>
                  <a:t>PER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PFG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A82FA2F7-E92D-453C-8BA4-C65CEE569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69275"/>
                <a:ext cx="5508104" cy="1276632"/>
              </a:xfrm>
              <a:prstGeom prst="rect">
                <a:avLst/>
              </a:prstGeom>
              <a:blipFill>
                <a:blip r:embed="rId4"/>
                <a:stretch>
                  <a:fillRect l="-1659" r="-1549" b="-38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5B077830-30C1-4397-BF15-85C9CA9DD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61048"/>
                <a:ext cx="5508104" cy="1276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/>
                  <a:t>Площадь трапеции </a:t>
                </a:r>
                <a:r>
                  <a:rPr lang="en-US" i="1" dirty="0"/>
                  <a:t>ERGF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Площадь сечения </a:t>
                </a:r>
                <a:r>
                  <a:rPr lang="en-US" i="1" dirty="0"/>
                  <a:t>DEE</a:t>
                </a:r>
                <a:r>
                  <a:rPr lang="en-US" baseline="-25000" dirty="0"/>
                  <a:t>1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i="1" dirty="0"/>
                  <a:t>F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5B077830-30C1-4397-BF15-85C9CA9DD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61048"/>
                <a:ext cx="5508104" cy="1276632"/>
              </a:xfrm>
              <a:prstGeom prst="rect">
                <a:avLst/>
              </a:prstGeom>
              <a:blipFill>
                <a:blip r:embed="rId5"/>
                <a:stretch>
                  <a:fillRect l="-1659" r="-1549"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2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886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правильной треугольной призмы, все рёбра которой равны 1, плоскостью, параллельной прямой </a:t>
            </a:r>
            <a:r>
              <a:rPr lang="en-US" i="1" dirty="0"/>
              <a:t>AC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проходящей через середины </a:t>
            </a:r>
            <a:r>
              <a:rPr lang="en-US" i="1" dirty="0"/>
              <a:t>D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7E4539-E7F0-4CFC-99C3-638EAD1B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270250"/>
            <a:ext cx="4573364" cy="4489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59D5C-C05D-48D5-B0FF-5F3140A46ADF}"/>
              </a:ext>
            </a:extLst>
          </p:cNvPr>
          <p:cNvSpPr txBox="1"/>
          <p:nvPr/>
        </p:nvSpPr>
        <p:spPr>
          <a:xfrm>
            <a:off x="2051720" y="8908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10</a:t>
            </a:r>
          </a:p>
        </p:txBody>
      </p:sp>
    </p:spTree>
    <p:extLst>
      <p:ext uri="{BB962C8B-B14F-4D97-AF65-F5344CB8AC3E}">
        <p14:creationId xmlns:p14="http://schemas.microsoft.com/office/powerpoint/2010/main" val="130310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0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9858B-5269-4C23-B7A5-B7BC1D11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628800"/>
            <a:ext cx="3925063" cy="39342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70B59F4-91C4-40D1-A4C6-B8EADCF178A3}"/>
              </a:ext>
            </a:extLst>
          </p:cNvPr>
          <p:cNvSpPr txBox="1"/>
          <p:nvPr/>
        </p:nvSpPr>
        <p:spPr>
          <a:xfrm>
            <a:off x="395536" y="18864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Прямоугольник.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E944D-B013-47DB-892D-D8A293EA506E}"/>
                  </a:ext>
                </a:extLst>
              </p:cNvPr>
              <p:cNvSpPr txBox="1"/>
              <p:nvPr/>
            </p:nvSpPr>
            <p:spPr>
              <a:xfrm>
                <a:off x="395536" y="5786735"/>
                <a:ext cx="874846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E944D-B013-47DB-892D-D8A293EA5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86735"/>
                <a:ext cx="8748464" cy="613886"/>
              </a:xfrm>
              <a:prstGeom prst="rect">
                <a:avLst/>
              </a:prstGeom>
              <a:blipFill>
                <a:blip r:embed="rId4"/>
                <a:stretch>
                  <a:fillRect l="-1115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7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8851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 Постройте сечение правильной призмы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ru-RU" dirty="0"/>
              <a:t>, все рёбра которой равны 1,</a:t>
            </a:r>
            <a:r>
              <a:rPr lang="en-US" i="1" dirty="0"/>
              <a:t> </a:t>
            </a:r>
            <a:r>
              <a:rPr lang="ru-RU" dirty="0"/>
              <a:t>плоскостью, проходящей через середину </a:t>
            </a:r>
            <a:r>
              <a:rPr lang="en-US" i="1" dirty="0"/>
              <a:t>D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AA</a:t>
            </a:r>
            <a:r>
              <a:rPr lang="en-US" baseline="-25000" dirty="0"/>
              <a:t>1,</a:t>
            </a:r>
            <a:r>
              <a:rPr lang="ru-RU" dirty="0"/>
              <a:t> и</a:t>
            </a:r>
            <a:r>
              <a:rPr lang="en-US" dirty="0"/>
              <a:t> </a:t>
            </a:r>
            <a:r>
              <a:rPr lang="ru-RU" dirty="0"/>
              <a:t>перпендикулярной прямой </a:t>
            </a:r>
            <a:r>
              <a:rPr lang="en-US" i="1" dirty="0"/>
              <a:t>CB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30F10-26D8-4462-85AE-694FEDE68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630" y="2176203"/>
            <a:ext cx="4429248" cy="4439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1057F-D95D-4B45-AF91-6D9DEEFC8AE8}"/>
              </a:ext>
            </a:extLst>
          </p:cNvPr>
          <p:cNvSpPr txBox="1"/>
          <p:nvPr/>
        </p:nvSpPr>
        <p:spPr>
          <a:xfrm>
            <a:off x="2047528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11</a:t>
            </a:r>
          </a:p>
        </p:txBody>
      </p:sp>
    </p:spTree>
    <p:extLst>
      <p:ext uri="{BB962C8B-B14F-4D97-AF65-F5344CB8AC3E}">
        <p14:creationId xmlns:p14="http://schemas.microsoft.com/office/powerpoint/2010/main" val="30067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A0CBB-A605-4FF4-AC27-83231467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34595"/>
            <a:ext cx="4133279" cy="4152414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25B33E6E-7614-4870-81E1-97345033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Ответ.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Равнобедренный треугольник.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A3A6AAD-C271-4CDC-97EF-7034EFD40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A3A6AAD-C271-4CDC-97EF-7034EFD4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78386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 Постройте сечение правильной шестиугольной призмы, все рёбра которой равны 1, плоскостью, проходящей через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1200E-4686-4062-9A9D-37B9316E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629575"/>
            <a:ext cx="4279603" cy="367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827D3-8662-484C-A9E8-BEDC8A63ED70}"/>
              </a:ext>
            </a:extLst>
          </p:cNvPr>
          <p:cNvSpPr txBox="1"/>
          <p:nvPr/>
        </p:nvSpPr>
        <p:spPr>
          <a:xfrm>
            <a:off x="2047528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81864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0" y="6550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ru-RU" dirty="0"/>
              <a:t> Сечением является шестиугольник, состоящий из прямоугольника </a:t>
            </a:r>
            <a:r>
              <a:rPr lang="en-US" i="1" dirty="0"/>
              <a:t>ABD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двух равных треугольников.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F8EE8D-6E9C-4E52-9A6F-45F25FC4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9701"/>
            <a:ext cx="6012160" cy="3803099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15DA706-39D8-4EBD-99D7-47AED11D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1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/>
              <a:t> Площадь прямоугольника равна 2. Площади треугольников равны 0,5. Площадь сечения равна 3.</a:t>
            </a: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78386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призмы, все рёбра которой равны 1, плоскостью, параллельной прямой </a:t>
            </a:r>
            <a:r>
              <a:rPr lang="en-US" i="1" dirty="0"/>
              <a:t>BD</a:t>
            </a:r>
            <a:r>
              <a:rPr lang="en-US" baseline="-25000" dirty="0"/>
              <a:t>1</a:t>
            </a:r>
            <a:r>
              <a:rPr lang="ru-RU" dirty="0"/>
              <a:t>,</a:t>
            </a:r>
            <a:r>
              <a:rPr lang="en-US" i="1" dirty="0"/>
              <a:t> </a:t>
            </a:r>
            <a:r>
              <a:rPr lang="ru-RU" dirty="0"/>
              <a:t>и проходящей через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7852B-7968-42EE-A293-C28411F6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20888"/>
            <a:ext cx="4349779" cy="3807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658EF1-A46B-4A8C-A56C-D5C02E2DAEDA}"/>
              </a:ext>
            </a:extLst>
          </p:cNvPr>
          <p:cNvSpPr txBox="1"/>
          <p:nvPr/>
        </p:nvSpPr>
        <p:spPr>
          <a:xfrm>
            <a:off x="2047528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13</a:t>
            </a:r>
          </a:p>
        </p:txBody>
      </p:sp>
    </p:spTree>
    <p:extLst>
      <p:ext uri="{BB962C8B-B14F-4D97-AF65-F5344CB8AC3E}">
        <p14:creationId xmlns:p14="http://schemas.microsoft.com/office/powerpoint/2010/main" val="385368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026"/>
          <p:cNvGrpSpPr>
            <a:grpSpLocks/>
          </p:cNvGrpSpPr>
          <p:nvPr/>
        </p:nvGrpSpPr>
        <p:grpSpPr bwMode="auto">
          <a:xfrm>
            <a:off x="0" y="692150"/>
            <a:ext cx="9144000" cy="5237163"/>
            <a:chOff x="0" y="96"/>
            <a:chExt cx="5760" cy="3299"/>
          </a:xfrm>
        </p:grpSpPr>
        <p:sp>
          <p:nvSpPr>
            <p:cNvPr id="34819" name="Text Box 1027"/>
            <p:cNvSpPr txBox="1">
              <a:spLocks noChangeArrowheads="1"/>
            </p:cNvSpPr>
            <p:nvPr/>
          </p:nvSpPr>
          <p:spPr bwMode="auto">
            <a:xfrm>
              <a:off x="0" y="96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призмы </a:t>
              </a:r>
              <a:r>
                <a:rPr lang="en-US" i="1" dirty="0"/>
                <a:t>ABCA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baseline="-25000" dirty="0"/>
                <a:t>1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i="1" dirty="0"/>
                <a:t> </a:t>
              </a:r>
              <a:r>
                <a:rPr lang="ru-RU" dirty="0"/>
                <a:t>плоскостью,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,</a:t>
              </a:r>
              <a:r>
                <a:rPr lang="ru-RU" dirty="0"/>
                <a:t> </a:t>
              </a:r>
              <a:r>
                <a:rPr lang="en-US" i="1" dirty="0"/>
                <a:t>G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34820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228" cy="2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21" name="Group 1029"/>
          <p:cNvGrpSpPr>
            <a:grpSpLocks/>
          </p:cNvGrpSpPr>
          <p:nvPr/>
        </p:nvGrpSpPr>
        <p:grpSpPr bwMode="auto">
          <a:xfrm>
            <a:off x="0" y="1911350"/>
            <a:ext cx="9144000" cy="4017963"/>
            <a:chOff x="0" y="864"/>
            <a:chExt cx="5760" cy="2531"/>
          </a:xfrm>
        </p:grpSpPr>
        <p:sp>
          <p:nvSpPr>
            <p:cNvPr id="34822" name="Text Box 1030"/>
            <p:cNvSpPr txBox="1">
              <a:spLocks noChangeArrowheads="1"/>
            </p:cNvSpPr>
            <p:nvPr/>
          </p:nvSpPr>
          <p:spPr bwMode="auto">
            <a:xfrm>
              <a:off x="2688" y="1056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>
                  <a:solidFill>
                    <a:schemeClr val="accent1"/>
                  </a:solidFill>
                </a:rPr>
                <a:t> </a:t>
              </a:r>
              <a:r>
                <a:rPr lang="ru-RU"/>
                <a:t>Соединим точки </a:t>
              </a:r>
              <a:r>
                <a:rPr lang="en-US" i="1"/>
                <a:t>E </a:t>
              </a:r>
              <a:r>
                <a:rPr lang="ru-RU"/>
                <a:t> и </a:t>
              </a:r>
              <a:r>
                <a:rPr lang="en-US" i="1"/>
                <a:t>F</a:t>
              </a:r>
              <a:r>
                <a:rPr lang="en-US"/>
                <a:t>. </a:t>
              </a:r>
              <a:endParaRPr lang="ru-RU"/>
            </a:p>
          </p:txBody>
        </p:sp>
        <p:pic>
          <p:nvPicPr>
            <p:cNvPr id="34823" name="Picture 1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228" cy="2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24" name="Group 1032"/>
          <p:cNvGrpSpPr>
            <a:grpSpLocks/>
          </p:cNvGrpSpPr>
          <p:nvPr/>
        </p:nvGrpSpPr>
        <p:grpSpPr bwMode="auto">
          <a:xfrm>
            <a:off x="0" y="1911350"/>
            <a:ext cx="8991600" cy="4049713"/>
            <a:chOff x="0" y="864"/>
            <a:chExt cx="5664" cy="2551"/>
          </a:xfrm>
        </p:grpSpPr>
        <p:sp>
          <p:nvSpPr>
            <p:cNvPr id="34825" name="Text Box 1033"/>
            <p:cNvSpPr txBox="1">
              <a:spLocks noChangeArrowheads="1"/>
            </p:cNvSpPr>
            <p:nvPr/>
          </p:nvSpPr>
          <p:spPr bwMode="auto">
            <a:xfrm>
              <a:off x="2688" y="1296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Проведем прямую </a:t>
              </a:r>
              <a:r>
                <a:rPr lang="en-US" i="1" dirty="0"/>
                <a:t>FG </a:t>
              </a:r>
              <a:r>
                <a:rPr lang="ru-RU" dirty="0"/>
                <a:t>и ее точку пересечения с </a:t>
              </a:r>
              <a:r>
                <a:rPr lang="en-US" i="1" dirty="0"/>
                <a:t>CC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обозначим </a:t>
              </a:r>
              <a:r>
                <a:rPr lang="en-US" i="1" dirty="0"/>
                <a:t>H</a:t>
              </a:r>
              <a:r>
                <a:rPr lang="ru-RU" dirty="0"/>
                <a:t>. </a:t>
              </a:r>
              <a:endParaRPr lang="ru-RU" i="1" dirty="0"/>
            </a:p>
          </p:txBody>
        </p:sp>
        <p:pic>
          <p:nvPicPr>
            <p:cNvPr id="34826" name="Picture 10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228" cy="2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27" name="Group 1035"/>
          <p:cNvGrpSpPr>
            <a:grpSpLocks/>
          </p:cNvGrpSpPr>
          <p:nvPr/>
        </p:nvGrpSpPr>
        <p:grpSpPr bwMode="auto">
          <a:xfrm>
            <a:off x="0" y="1911350"/>
            <a:ext cx="8991600" cy="4049713"/>
            <a:chOff x="0" y="864"/>
            <a:chExt cx="5664" cy="2551"/>
          </a:xfrm>
        </p:grpSpPr>
        <p:pic>
          <p:nvPicPr>
            <p:cNvPr id="34828" name="Picture 10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228" cy="2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9" name="Text Box 1037"/>
            <p:cNvSpPr txBox="1">
              <a:spLocks noChangeArrowheads="1"/>
            </p:cNvSpPr>
            <p:nvPr/>
          </p:nvSpPr>
          <p:spPr bwMode="auto">
            <a:xfrm>
              <a:off x="2688" y="1776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Проведем прямую </a:t>
              </a:r>
              <a:r>
                <a:rPr lang="en-US" i="1" dirty="0"/>
                <a:t>EH </a:t>
              </a:r>
              <a:r>
                <a:rPr lang="ru-RU" dirty="0"/>
                <a:t>и ее точку пересечения с 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обозначим </a:t>
              </a:r>
              <a:r>
                <a:rPr lang="en-US" i="1" dirty="0"/>
                <a:t>I</a:t>
              </a:r>
              <a:r>
                <a:rPr lang="ru-RU" dirty="0"/>
                <a:t>. </a:t>
              </a:r>
              <a:endParaRPr lang="ru-RU" i="1" dirty="0"/>
            </a:p>
          </p:txBody>
        </p:sp>
      </p:grpSp>
      <p:grpSp>
        <p:nvGrpSpPr>
          <p:cNvPr id="34830" name="Group 1038"/>
          <p:cNvGrpSpPr>
            <a:grpSpLocks/>
          </p:cNvGrpSpPr>
          <p:nvPr/>
        </p:nvGrpSpPr>
        <p:grpSpPr bwMode="auto">
          <a:xfrm>
            <a:off x="0" y="1911350"/>
            <a:ext cx="8991600" cy="4049713"/>
            <a:chOff x="0" y="864"/>
            <a:chExt cx="5664" cy="2551"/>
          </a:xfrm>
        </p:grpSpPr>
        <p:sp>
          <p:nvSpPr>
            <p:cNvPr id="34831" name="Text Box 1039"/>
            <p:cNvSpPr txBox="1">
              <a:spLocks noChangeArrowheads="1"/>
            </p:cNvSpPr>
            <p:nvPr/>
          </p:nvSpPr>
          <p:spPr bwMode="auto">
            <a:xfrm>
              <a:off x="2688" y="2256"/>
              <a:ext cx="2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I </a:t>
              </a:r>
              <a:r>
                <a:rPr lang="ru-RU"/>
                <a:t>и </a:t>
              </a:r>
              <a:r>
                <a:rPr lang="en-US" i="1"/>
                <a:t>G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34832" name="Picture 10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228" cy="2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833" name="Group 1041"/>
          <p:cNvGrpSpPr>
            <a:grpSpLocks/>
          </p:cNvGrpSpPr>
          <p:nvPr/>
        </p:nvGrpSpPr>
        <p:grpSpPr bwMode="auto">
          <a:xfrm>
            <a:off x="0" y="1943100"/>
            <a:ext cx="8991600" cy="4049713"/>
            <a:chOff x="0" y="884"/>
            <a:chExt cx="5664" cy="2551"/>
          </a:xfrm>
        </p:grpSpPr>
        <p:sp>
          <p:nvSpPr>
            <p:cNvPr id="34834" name="Text Box 1042"/>
            <p:cNvSpPr txBox="1">
              <a:spLocks noChangeArrowheads="1"/>
            </p:cNvSpPr>
            <p:nvPr/>
          </p:nvSpPr>
          <p:spPr bwMode="auto">
            <a:xfrm>
              <a:off x="2688" y="2592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четырехугольник </a:t>
              </a:r>
              <a:r>
                <a:rPr lang="en-US" i="1"/>
                <a:t>EFGI </a:t>
              </a:r>
              <a:r>
                <a:rPr lang="ru-RU"/>
                <a:t>будет искомым сечением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34835" name="Picture 10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4"/>
              <a:ext cx="2228" cy="2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837" name="Rectangle 1045"/>
          <p:cNvSpPr>
            <a:spLocks noGrp="1" noChangeArrowheads="1"/>
          </p:cNvSpPr>
          <p:nvPr>
            <p:ph type="title"/>
          </p:nvPr>
        </p:nvSpPr>
        <p:spPr>
          <a:xfrm>
            <a:off x="685800" y="1454150"/>
            <a:ext cx="7772400" cy="228600"/>
          </a:xfrm>
        </p:spPr>
        <p:txBody>
          <a:bodyPr/>
          <a:lstStyle/>
          <a:p>
            <a:r>
              <a:rPr lang="ru-RU" sz="900">
                <a:solidFill>
                  <a:schemeClr val="bg1"/>
                </a:solidFill>
              </a:rPr>
              <a:t>Упражнение </a:t>
            </a:r>
            <a:r>
              <a:rPr lang="en-US" sz="900">
                <a:solidFill>
                  <a:schemeClr val="bg1"/>
                </a:solidFill>
              </a:rPr>
              <a:t>8</a:t>
            </a:r>
            <a:endParaRPr lang="ru-RU" sz="9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081EA-EDF0-42FA-90CD-A044E482C1FA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Ответ.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Равнобедренная трапеция.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2</a:t>
            </a:r>
            <a:r>
              <a:rPr lang="en-US" sz="800">
                <a:solidFill>
                  <a:schemeClr val="bg1"/>
                </a:solidFill>
              </a:rPr>
              <a:t>1</a:t>
            </a: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9C202F-76F4-4F13-85C3-B0499ADA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53377"/>
            <a:ext cx="4805296" cy="4180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0F379966-22B3-422B-84F3-F33CF80232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0F379966-22B3-422B-84F3-F33CF8023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21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538162"/>
            <a:ext cx="9144000" cy="5165725"/>
            <a:chOff x="0" y="339"/>
            <a:chExt cx="5760" cy="3254"/>
          </a:xfrm>
        </p:grpSpPr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0" y="339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призмы </a:t>
              </a:r>
              <a:r>
                <a:rPr lang="en-US" i="1" dirty="0"/>
                <a:t>ABCA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baseline="-25000" dirty="0"/>
                <a:t>1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i="1" dirty="0"/>
                <a:t> </a:t>
              </a:r>
              <a:r>
                <a:rPr lang="ru-RU" dirty="0"/>
                <a:t>плоскостью,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,</a:t>
              </a:r>
              <a:r>
                <a:rPr lang="ru-RU" dirty="0"/>
                <a:t> </a:t>
              </a:r>
              <a:r>
                <a:rPr lang="en-US" i="1" dirty="0"/>
                <a:t>G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9"/>
              <a:ext cx="2256" cy="2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0" y="1447800"/>
            <a:ext cx="9144000" cy="4268788"/>
            <a:chOff x="0" y="912"/>
            <a:chExt cx="5760" cy="2689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688" y="912"/>
              <a:ext cx="30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Проведем прямую </a:t>
              </a:r>
              <a:r>
                <a:rPr lang="en-US" i="1" dirty="0"/>
                <a:t>EG </a:t>
              </a:r>
              <a:r>
                <a:rPr lang="ru-RU" dirty="0"/>
                <a:t>и обозначим </a:t>
              </a:r>
              <a:r>
                <a:rPr lang="en-US" i="1" dirty="0"/>
                <a:t>H </a:t>
              </a:r>
              <a:r>
                <a:rPr lang="ru-RU" dirty="0"/>
                <a:t>и </a:t>
              </a:r>
              <a:r>
                <a:rPr lang="en-US" i="1" dirty="0"/>
                <a:t>I </a:t>
              </a:r>
              <a:r>
                <a:rPr lang="ru-RU" dirty="0"/>
                <a:t>ее точки пересечения с </a:t>
              </a:r>
              <a:r>
                <a:rPr lang="en-US" i="1" dirty="0"/>
                <a:t>CC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и </a:t>
              </a:r>
              <a:r>
                <a:rPr lang="en-US" i="1" dirty="0"/>
                <a:t>AC</a:t>
              </a:r>
              <a:r>
                <a:rPr lang="en-US" dirty="0"/>
                <a:t>. </a:t>
              </a:r>
              <a:endParaRPr lang="ru-RU" dirty="0"/>
            </a:p>
          </p:txBody>
        </p:sp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0"/>
              <a:ext cx="2256" cy="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0" y="1492250"/>
            <a:ext cx="8991600" cy="4224338"/>
            <a:chOff x="0" y="940"/>
            <a:chExt cx="5664" cy="2661"/>
          </a:xfrm>
        </p:grpSpPr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688" y="1632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прямую </a:t>
              </a:r>
              <a:r>
                <a:rPr lang="en-US" i="1"/>
                <a:t>IF </a:t>
              </a:r>
              <a:r>
                <a:rPr lang="ru-RU"/>
                <a:t>и ее точку пересечения с </a:t>
              </a:r>
              <a:r>
                <a:rPr lang="en-US" i="1"/>
                <a:t>AB</a:t>
              </a:r>
              <a:r>
                <a:rPr lang="en-US"/>
                <a:t> </a:t>
              </a:r>
              <a:r>
                <a:rPr lang="ru-RU"/>
                <a:t>обозначим </a:t>
              </a:r>
              <a:r>
                <a:rPr lang="en-US" i="1"/>
                <a:t>K</a:t>
              </a:r>
              <a:r>
                <a:rPr lang="ru-RU"/>
                <a:t>. </a:t>
              </a:r>
              <a:endParaRPr lang="ru-RU" i="1"/>
            </a:p>
          </p:txBody>
        </p:sp>
        <p:pic>
          <p:nvPicPr>
            <p:cNvPr id="3687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0"/>
              <a:ext cx="2256" cy="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0" y="1492250"/>
            <a:ext cx="8991600" cy="4224338"/>
            <a:chOff x="0" y="940"/>
            <a:chExt cx="5664" cy="2661"/>
          </a:xfrm>
        </p:grpSpPr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2688" y="2112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прямую </a:t>
              </a:r>
              <a:r>
                <a:rPr lang="en-US" i="1"/>
                <a:t>FH </a:t>
              </a:r>
              <a:r>
                <a:rPr lang="ru-RU"/>
                <a:t>и ее точку пересечения с </a:t>
              </a:r>
              <a:r>
                <a:rPr lang="en-US" i="1"/>
                <a:t>B</a:t>
              </a:r>
              <a:r>
                <a:rPr lang="en-US" baseline="-25000"/>
                <a:t>1</a:t>
              </a:r>
              <a:r>
                <a:rPr lang="en-US" i="1"/>
                <a:t>C</a:t>
              </a:r>
              <a:r>
                <a:rPr lang="en-US" baseline="-25000"/>
                <a:t>1</a:t>
              </a:r>
              <a:r>
                <a:rPr lang="en-US"/>
                <a:t> </a:t>
              </a:r>
              <a:r>
                <a:rPr lang="ru-RU"/>
                <a:t>обозначим </a:t>
              </a:r>
              <a:r>
                <a:rPr lang="en-US" i="1"/>
                <a:t>L</a:t>
              </a:r>
              <a:r>
                <a:rPr lang="ru-RU"/>
                <a:t>. </a:t>
              </a:r>
              <a:endParaRPr lang="ru-RU" i="1"/>
            </a:p>
          </p:txBody>
        </p:sp>
        <p:pic>
          <p:nvPicPr>
            <p:cNvPr id="3687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0"/>
              <a:ext cx="2256" cy="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0" y="1492250"/>
            <a:ext cx="8991600" cy="4224338"/>
            <a:chOff x="0" y="940"/>
            <a:chExt cx="5664" cy="2661"/>
          </a:xfrm>
        </p:grpSpPr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2688" y="2592"/>
              <a:ext cx="2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E </a:t>
              </a:r>
              <a:r>
                <a:rPr lang="ru-RU"/>
                <a:t>и </a:t>
              </a:r>
              <a:r>
                <a:rPr lang="en-US" i="1"/>
                <a:t>K</a:t>
              </a:r>
              <a:r>
                <a:rPr lang="en-US"/>
                <a:t>, </a:t>
              </a:r>
              <a:r>
                <a:rPr lang="en-US" i="1"/>
                <a:t>G </a:t>
              </a:r>
              <a:r>
                <a:rPr lang="ru-RU"/>
                <a:t>и </a:t>
              </a:r>
              <a:r>
                <a:rPr lang="en-US" i="1"/>
                <a:t>L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36880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0"/>
              <a:ext cx="2256" cy="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0" y="1492250"/>
            <a:ext cx="8991600" cy="4224338"/>
            <a:chOff x="0" y="940"/>
            <a:chExt cx="5664" cy="2661"/>
          </a:xfrm>
        </p:grpSpPr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2688" y="2832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пятиугольник </a:t>
              </a:r>
              <a:r>
                <a:rPr lang="en-US" i="1"/>
                <a:t>EKFLG </a:t>
              </a:r>
              <a:r>
                <a:rPr lang="ru-RU"/>
                <a:t>будет искомым сечением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36883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0"/>
              <a:ext cx="2256" cy="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88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</a:t>
            </a:r>
            <a:r>
              <a:rPr lang="en-US" sz="800">
                <a:solidFill>
                  <a:schemeClr val="bg1"/>
                </a:solidFill>
              </a:rPr>
              <a:t>9</a:t>
            </a:r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AEB9A-ED52-4FE6-B997-BC03838D4C00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2850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призмы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ru-RU" dirty="0"/>
              <a:t>плоскостью, параллельной </a:t>
            </a:r>
            <a:r>
              <a:rPr lang="en-US" i="1" dirty="0"/>
              <a:t>AC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проходящей через точки </a:t>
            </a:r>
            <a:r>
              <a:rPr lang="en-US" i="1" dirty="0"/>
              <a:t>D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0</a:t>
            </a:r>
            <a:endParaRPr lang="ru-RU"/>
          </a:p>
        </p:txBody>
      </p:sp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462338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37" name="Group 25"/>
          <p:cNvGrpSpPr>
            <a:grpSpLocks/>
          </p:cNvGrpSpPr>
          <p:nvPr/>
        </p:nvGrpSpPr>
        <p:grpSpPr bwMode="auto">
          <a:xfrm>
            <a:off x="304800" y="1447800"/>
            <a:ext cx="8534400" cy="3905250"/>
            <a:chOff x="192" y="912"/>
            <a:chExt cx="5376" cy="2460"/>
          </a:xfrm>
        </p:grpSpPr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2400" y="912"/>
              <a:ext cx="3168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200" dirty="0">
                  <a:solidFill>
                    <a:srgbClr val="FF3300"/>
                  </a:solidFill>
                </a:rPr>
                <a:t>Решение.</a:t>
              </a:r>
              <a:r>
                <a:rPr lang="ru-RU" sz="2200" dirty="0">
                  <a:solidFill>
                    <a:schemeClr val="accent1"/>
                  </a:solidFill>
                </a:rPr>
                <a:t> </a:t>
              </a:r>
              <a:r>
                <a:rPr lang="ru-RU" sz="2200" dirty="0"/>
                <a:t>Через точку </a:t>
              </a:r>
              <a:r>
                <a:rPr lang="en-US" sz="2200" i="1" dirty="0"/>
                <a:t>D </a:t>
              </a:r>
              <a:r>
                <a:rPr lang="ru-RU" sz="2200" dirty="0"/>
                <a:t>проведем прямую параллельную </a:t>
              </a:r>
              <a:r>
                <a:rPr lang="en-US" sz="2200" i="1" dirty="0"/>
                <a:t>AC</a:t>
              </a:r>
              <a:r>
                <a:rPr lang="en-US" sz="2200" baseline="-25000" dirty="0"/>
                <a:t>1</a:t>
              </a:r>
              <a:r>
                <a:rPr lang="en-US" sz="2200" dirty="0"/>
                <a:t> </a:t>
              </a:r>
              <a:r>
                <a:rPr lang="ru-RU" sz="2200" dirty="0"/>
                <a:t>и обозначим </a:t>
              </a:r>
              <a:r>
                <a:rPr lang="en-US" sz="2200" i="1" dirty="0"/>
                <a:t>E </a:t>
              </a:r>
              <a:r>
                <a:rPr lang="ru-RU" sz="2200" dirty="0"/>
                <a:t>ее точку пересечения с прямой </a:t>
              </a:r>
              <a:r>
                <a:rPr lang="en-US" sz="2200" i="1" dirty="0"/>
                <a:t>BC</a:t>
              </a:r>
              <a:r>
                <a:rPr lang="en-US" sz="2200" baseline="-25000" dirty="0"/>
                <a:t>1</a:t>
              </a:r>
              <a:r>
                <a:rPr lang="en-US" sz="2200" dirty="0"/>
                <a:t>.</a:t>
              </a:r>
              <a:r>
                <a:rPr lang="en-US" sz="2200" i="1" dirty="0"/>
                <a:t> </a:t>
              </a:r>
              <a:r>
                <a:rPr lang="ru-RU" sz="2200" dirty="0"/>
                <a:t>Эта точка будет принадлежать плоскости грани </a:t>
              </a:r>
              <a:r>
                <a:rPr lang="en-US" sz="2200" i="1" dirty="0"/>
                <a:t>ADD</a:t>
              </a:r>
              <a:r>
                <a:rPr lang="en-US" sz="2200" baseline="-25000" dirty="0"/>
                <a:t>1</a:t>
              </a:r>
              <a:r>
                <a:rPr lang="en-US" sz="2200" i="1" dirty="0"/>
                <a:t>A</a:t>
              </a:r>
              <a:r>
                <a:rPr lang="en-US" sz="2200" baseline="-25000" dirty="0"/>
                <a:t>1</a:t>
              </a:r>
              <a:r>
                <a:rPr lang="en-US" sz="2200" dirty="0"/>
                <a:t>.</a:t>
              </a:r>
              <a:r>
                <a:rPr lang="en-US" sz="2200" i="1" dirty="0"/>
                <a:t> </a:t>
              </a:r>
              <a:endParaRPr lang="ru-RU" sz="2200" i="1" dirty="0"/>
            </a:p>
          </p:txBody>
        </p:sp>
        <p:pic>
          <p:nvPicPr>
            <p:cNvPr id="38936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47"/>
              <a:ext cx="2181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304800" y="1503363"/>
            <a:ext cx="8686800" cy="3849687"/>
            <a:chOff x="192" y="947"/>
            <a:chExt cx="5472" cy="2425"/>
          </a:xfrm>
        </p:grpSpPr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2448" y="1968"/>
              <a:ext cx="321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200"/>
                <a:t>Проведем прямую </a:t>
              </a:r>
              <a:r>
                <a:rPr lang="en-US" sz="2200" i="1"/>
                <a:t>DE </a:t>
              </a:r>
              <a:r>
                <a:rPr lang="ru-RU" sz="2200"/>
                <a:t>и обозначим </a:t>
              </a:r>
              <a:r>
                <a:rPr lang="en-US" sz="2200" i="1"/>
                <a:t>F </a:t>
              </a:r>
              <a:r>
                <a:rPr lang="ru-RU" sz="2200"/>
                <a:t>ее точку пересечения с ребром </a:t>
              </a:r>
              <a:r>
                <a:rPr lang="en-US" sz="2200" i="1"/>
                <a:t>BC</a:t>
              </a:r>
              <a:r>
                <a:rPr lang="ru-RU" sz="2200"/>
                <a:t>.</a:t>
              </a:r>
              <a:endParaRPr lang="ru-RU" sz="2200" i="1"/>
            </a:p>
          </p:txBody>
        </p:sp>
        <p:pic>
          <p:nvPicPr>
            <p:cNvPr id="38938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47"/>
              <a:ext cx="2181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941" name="Group 29"/>
          <p:cNvGrpSpPr>
            <a:grpSpLocks/>
          </p:cNvGrpSpPr>
          <p:nvPr/>
        </p:nvGrpSpPr>
        <p:grpSpPr bwMode="auto">
          <a:xfrm>
            <a:off x="304800" y="1503363"/>
            <a:ext cx="8686800" cy="3849687"/>
            <a:chOff x="192" y="947"/>
            <a:chExt cx="5472" cy="2425"/>
          </a:xfrm>
        </p:grpSpPr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2496" y="2400"/>
              <a:ext cx="31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200"/>
                <a:t>Соединим отрезком точки </a:t>
              </a:r>
              <a:r>
                <a:rPr lang="en-US" sz="2200" i="1"/>
                <a:t>F </a:t>
              </a:r>
              <a:r>
                <a:rPr lang="ru-RU" sz="2200"/>
                <a:t>и </a:t>
              </a:r>
              <a:r>
                <a:rPr lang="en-US" sz="2200" i="1"/>
                <a:t>D</a:t>
              </a:r>
              <a:r>
                <a:rPr lang="en-US" sz="2200"/>
                <a:t>.</a:t>
              </a:r>
              <a:endParaRPr lang="ru-RU" sz="2200" i="1"/>
            </a:p>
          </p:txBody>
        </p:sp>
        <p:pic>
          <p:nvPicPr>
            <p:cNvPr id="38940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47"/>
              <a:ext cx="2181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152400" y="1524000"/>
            <a:ext cx="8839200" cy="4022725"/>
            <a:chOff x="96" y="960"/>
            <a:chExt cx="5568" cy="2534"/>
          </a:xfrm>
        </p:grpSpPr>
        <p:sp>
          <p:nvSpPr>
            <p:cNvPr id="38942" name="Text Box 30"/>
            <p:cNvSpPr txBox="1">
              <a:spLocks noChangeArrowheads="1"/>
            </p:cNvSpPr>
            <p:nvPr/>
          </p:nvSpPr>
          <p:spPr bwMode="auto">
            <a:xfrm>
              <a:off x="2400" y="2592"/>
              <a:ext cx="3264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200"/>
                <a:t>Через точку </a:t>
              </a:r>
              <a:r>
                <a:rPr lang="en-US" sz="2200" i="1"/>
                <a:t>D </a:t>
              </a:r>
              <a:r>
                <a:rPr lang="ru-RU" sz="2200"/>
                <a:t>проведем прямую параллельную прямой </a:t>
              </a:r>
              <a:r>
                <a:rPr lang="en-US" sz="2200" i="1"/>
                <a:t>FD </a:t>
              </a:r>
              <a:r>
                <a:rPr lang="ru-RU" sz="2200"/>
                <a:t>и обозначим </a:t>
              </a:r>
              <a:r>
                <a:rPr lang="en-US" sz="2200" i="1"/>
                <a:t>G </a:t>
              </a:r>
              <a:r>
                <a:rPr lang="ru-RU" sz="2200"/>
                <a:t>точку ее пересечения с ребром </a:t>
              </a:r>
              <a:r>
                <a:rPr lang="en-US" sz="2200" i="1"/>
                <a:t>A</a:t>
              </a:r>
              <a:r>
                <a:rPr lang="en-US" sz="2200" baseline="-25000"/>
                <a:t>1</a:t>
              </a:r>
              <a:r>
                <a:rPr lang="en-US" sz="2200" i="1"/>
                <a:t>C</a:t>
              </a:r>
              <a:r>
                <a:rPr lang="en-US" sz="2200" baseline="-25000"/>
                <a:t>1</a:t>
              </a:r>
              <a:r>
                <a:rPr lang="en-US" sz="2200"/>
                <a:t>, </a:t>
              </a:r>
              <a:r>
                <a:rPr lang="en-US" sz="2200" i="1"/>
                <a:t>H </a:t>
              </a:r>
              <a:r>
                <a:rPr lang="ru-RU" sz="2200"/>
                <a:t>– точку ее пересечения с прямой </a:t>
              </a:r>
              <a:r>
                <a:rPr lang="en-US" sz="2200" i="1"/>
                <a:t>A</a:t>
              </a:r>
              <a:r>
                <a:rPr lang="en-US" sz="2200" baseline="-25000"/>
                <a:t>1</a:t>
              </a:r>
              <a:r>
                <a:rPr lang="en-US" sz="2200" i="1"/>
                <a:t>B</a:t>
              </a:r>
              <a:r>
                <a:rPr lang="en-US" sz="2200" baseline="-25000"/>
                <a:t>1</a:t>
              </a:r>
              <a:r>
                <a:rPr lang="en-US" sz="2200"/>
                <a:t>.</a:t>
              </a:r>
              <a:endParaRPr lang="ru-RU" sz="2200" i="1"/>
            </a:p>
          </p:txBody>
        </p:sp>
        <p:pic>
          <p:nvPicPr>
            <p:cNvPr id="38943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0"/>
              <a:ext cx="2342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1524000"/>
            <a:ext cx="8991600" cy="4389438"/>
            <a:chOff x="0" y="960"/>
            <a:chExt cx="5664" cy="2765"/>
          </a:xfrm>
        </p:grpSpPr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0" y="3456"/>
              <a:ext cx="56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200"/>
                <a:t>Проведем прямую </a:t>
              </a:r>
              <a:r>
                <a:rPr lang="en-US" sz="2200" i="1"/>
                <a:t>DH </a:t>
              </a:r>
              <a:r>
                <a:rPr lang="ru-RU" sz="2200"/>
                <a:t>и обозначим </a:t>
              </a:r>
              <a:r>
                <a:rPr lang="en-US" sz="2200" i="1"/>
                <a:t>P </a:t>
              </a:r>
              <a:r>
                <a:rPr lang="ru-RU" sz="2200"/>
                <a:t>ее точку пересечения с ребром </a:t>
              </a:r>
              <a:r>
                <a:rPr lang="en-US" sz="2200" i="1"/>
                <a:t>AA</a:t>
              </a:r>
              <a:r>
                <a:rPr lang="ru-RU" sz="2200" baseline="-25000"/>
                <a:t>1</a:t>
              </a:r>
              <a:r>
                <a:rPr lang="ru-RU" sz="2200"/>
                <a:t>.</a:t>
              </a:r>
              <a:r>
                <a:rPr lang="en-US" sz="2200" i="1"/>
                <a:t> </a:t>
              </a:r>
              <a:endParaRPr lang="ru-RU" sz="2200" i="1"/>
            </a:p>
          </p:txBody>
        </p:sp>
        <p:pic>
          <p:nvPicPr>
            <p:cNvPr id="38946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0"/>
              <a:ext cx="2342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953" name="Group 41"/>
          <p:cNvGrpSpPr>
            <a:grpSpLocks/>
          </p:cNvGrpSpPr>
          <p:nvPr/>
        </p:nvGrpSpPr>
        <p:grpSpPr bwMode="auto">
          <a:xfrm>
            <a:off x="0" y="1503363"/>
            <a:ext cx="8991600" cy="4791075"/>
            <a:chOff x="0" y="947"/>
            <a:chExt cx="5664" cy="3018"/>
          </a:xfrm>
        </p:grpSpPr>
        <p:sp>
          <p:nvSpPr>
            <p:cNvPr id="38948" name="Text Box 36"/>
            <p:cNvSpPr txBox="1">
              <a:spLocks noChangeArrowheads="1"/>
            </p:cNvSpPr>
            <p:nvPr/>
          </p:nvSpPr>
          <p:spPr bwMode="auto">
            <a:xfrm>
              <a:off x="0" y="3696"/>
              <a:ext cx="56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200"/>
                <a:t>Соединим отрезком точки </a:t>
              </a:r>
              <a:r>
                <a:rPr lang="en-US" sz="2200" i="1"/>
                <a:t>P </a:t>
              </a:r>
              <a:r>
                <a:rPr lang="ru-RU" sz="2200"/>
                <a:t>и </a:t>
              </a:r>
              <a:r>
                <a:rPr lang="en-US" sz="2200" i="1"/>
                <a:t>G</a:t>
              </a:r>
              <a:r>
                <a:rPr lang="en-US" sz="2200"/>
                <a:t>.</a:t>
              </a:r>
              <a:endParaRPr lang="ru-RU" sz="2200" i="1"/>
            </a:p>
          </p:txBody>
        </p:sp>
        <p:pic>
          <p:nvPicPr>
            <p:cNvPr id="38949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47"/>
              <a:ext cx="2342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954" name="Group 42"/>
          <p:cNvGrpSpPr>
            <a:grpSpLocks/>
          </p:cNvGrpSpPr>
          <p:nvPr/>
        </p:nvGrpSpPr>
        <p:grpSpPr bwMode="auto">
          <a:xfrm>
            <a:off x="0" y="1503363"/>
            <a:ext cx="8991600" cy="5095875"/>
            <a:chOff x="0" y="947"/>
            <a:chExt cx="5664" cy="3210"/>
          </a:xfrm>
        </p:grpSpPr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0" y="3888"/>
              <a:ext cx="56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200"/>
                <a:t>Полученный четырехугольник </a:t>
              </a:r>
              <a:r>
                <a:rPr lang="en-US" sz="2200" i="1"/>
                <a:t>EFIK </a:t>
              </a:r>
              <a:r>
                <a:rPr lang="ru-RU" sz="2200"/>
                <a:t>будет искомым сечением</a:t>
              </a:r>
              <a:r>
                <a:rPr lang="en-US" sz="2200"/>
                <a:t>.</a:t>
              </a:r>
              <a:endParaRPr lang="ru-RU" sz="2200" i="1"/>
            </a:p>
          </p:txBody>
        </p:sp>
        <p:pic>
          <p:nvPicPr>
            <p:cNvPr id="38951" name="Picture 3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47"/>
              <a:ext cx="2342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0CE2A9-DF33-4EFE-9FF5-23194D0C67A9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474662"/>
            <a:ext cx="9144000" cy="4902200"/>
            <a:chOff x="0" y="299"/>
            <a:chExt cx="5760" cy="3088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0" y="299"/>
              <a:ext cx="57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призмы </a:t>
              </a:r>
              <a:r>
                <a:rPr lang="en-US" i="1" dirty="0"/>
                <a:t>ABCA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baseline="-25000" dirty="0"/>
                <a:t>1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i="1" dirty="0"/>
                <a:t> </a:t>
              </a:r>
              <a:r>
                <a:rPr lang="ru-RU" dirty="0"/>
                <a:t>плоскостью, проходящей через точки </a:t>
              </a:r>
              <a:r>
                <a:rPr lang="en-US" i="1" dirty="0"/>
                <a:t>E</a:t>
              </a:r>
              <a:r>
                <a:rPr lang="ru-RU" i="1" dirty="0"/>
                <a:t> </a:t>
              </a:r>
              <a:r>
                <a:rPr lang="ru-RU" dirty="0"/>
                <a:t>на ребре </a:t>
              </a:r>
              <a:r>
                <a:rPr lang="en-US" i="1" dirty="0"/>
                <a:t>BC</a:t>
              </a:r>
              <a:r>
                <a:rPr lang="en-US" dirty="0"/>
                <a:t>, </a:t>
              </a:r>
              <a:r>
                <a:rPr lang="en-US" i="1" dirty="0"/>
                <a:t>F </a:t>
              </a:r>
              <a:r>
                <a:rPr lang="ru-RU" dirty="0"/>
                <a:t>на грани </a:t>
              </a:r>
              <a:r>
                <a:rPr lang="en-US" i="1" dirty="0"/>
                <a:t>ABB</a:t>
              </a:r>
              <a:r>
                <a:rPr lang="en-US" baseline="-25000" dirty="0"/>
                <a:t>1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и </a:t>
              </a:r>
              <a:r>
                <a:rPr lang="en-US" i="1" dirty="0"/>
                <a:t>G</a:t>
              </a:r>
              <a:r>
                <a:rPr lang="ru-RU" dirty="0"/>
                <a:t> на грани </a:t>
              </a:r>
              <a:r>
                <a:rPr lang="en-US" i="1" dirty="0"/>
                <a:t>ACC</a:t>
              </a:r>
              <a:r>
                <a:rPr lang="en-US" baseline="-25000" dirty="0"/>
                <a:t>1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363" cy="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0" y="1447800"/>
            <a:ext cx="8839200" cy="3929063"/>
            <a:chOff x="0" y="912"/>
            <a:chExt cx="5568" cy="2475"/>
          </a:xfrm>
        </p:grpSpPr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2400" y="912"/>
              <a:ext cx="316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>
                  <a:solidFill>
                    <a:schemeClr val="accent1"/>
                  </a:solidFill>
                </a:rPr>
                <a:t> </a:t>
              </a:r>
              <a:r>
                <a:rPr lang="ru-RU"/>
                <a:t>Проведем прямую </a:t>
              </a:r>
              <a:r>
                <a:rPr lang="en-US" i="1"/>
                <a:t>GF </a:t>
              </a:r>
              <a:r>
                <a:rPr lang="ru-RU"/>
                <a:t>и найдем точку </a:t>
              </a:r>
              <a:r>
                <a:rPr lang="en-US" i="1"/>
                <a:t>H </a:t>
              </a:r>
              <a:r>
                <a:rPr lang="ru-RU"/>
                <a:t>ее пересечения с плоскостью </a:t>
              </a:r>
              <a:r>
                <a:rPr lang="en-US" i="1"/>
                <a:t>ABC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363" cy="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0" y="1600200"/>
            <a:ext cx="8991600" cy="3776663"/>
            <a:chOff x="0" y="1008"/>
            <a:chExt cx="5664" cy="2379"/>
          </a:xfrm>
        </p:grpSpPr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2400" y="1632"/>
              <a:ext cx="32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прямую </a:t>
              </a:r>
              <a:r>
                <a:rPr lang="en-US" i="1"/>
                <a:t>EH</a:t>
              </a:r>
              <a:r>
                <a:rPr lang="ru-RU"/>
                <a:t>,</a:t>
              </a:r>
              <a:r>
                <a:rPr lang="ru-RU" i="1"/>
                <a:t> </a:t>
              </a:r>
              <a:r>
                <a:rPr lang="ru-RU"/>
                <a:t>и обозначим </a:t>
              </a:r>
              <a:r>
                <a:rPr lang="en-US" i="1"/>
                <a:t>P </a:t>
              </a:r>
              <a:r>
                <a:rPr lang="ru-RU"/>
                <a:t>и </a:t>
              </a:r>
              <a:r>
                <a:rPr lang="en-US" i="1"/>
                <a:t>I </a:t>
              </a:r>
              <a:r>
                <a:rPr lang="ru-RU"/>
                <a:t>ее точки пересечения с </a:t>
              </a:r>
              <a:r>
                <a:rPr lang="en-US" i="1"/>
                <a:t>AC </a:t>
              </a:r>
              <a:r>
                <a:rPr lang="ru-RU"/>
                <a:t>и </a:t>
              </a:r>
              <a:r>
                <a:rPr lang="en-US" i="1"/>
                <a:t>AB</a:t>
              </a:r>
              <a:r>
                <a:rPr lang="ru-RU" i="1"/>
                <a:t>.</a:t>
              </a:r>
              <a:r>
                <a:rPr lang="en-US" i="1"/>
                <a:t> </a:t>
              </a:r>
              <a:endParaRPr lang="ru-RU" i="1"/>
            </a:p>
          </p:txBody>
        </p:sp>
        <p:pic>
          <p:nvPicPr>
            <p:cNvPr id="4097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363" cy="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0" y="1600200"/>
            <a:ext cx="8991600" cy="3795713"/>
            <a:chOff x="0" y="1008"/>
            <a:chExt cx="5664" cy="2391"/>
          </a:xfrm>
        </p:grpSpPr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448" y="2112"/>
              <a:ext cx="321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прямые </a:t>
              </a:r>
              <a:r>
                <a:rPr lang="en-US" i="1"/>
                <a:t>PG </a:t>
              </a:r>
              <a:r>
                <a:rPr lang="ru-RU"/>
                <a:t>и </a:t>
              </a:r>
              <a:r>
                <a:rPr lang="en-US" i="1"/>
                <a:t>IF</a:t>
              </a:r>
              <a:r>
                <a:rPr lang="en-US"/>
                <a:t>, </a:t>
              </a:r>
              <a:r>
                <a:rPr lang="ru-RU"/>
                <a:t>и обозначим </a:t>
              </a:r>
              <a:r>
                <a:rPr lang="en-US" i="1"/>
                <a:t>S</a:t>
              </a:r>
              <a:r>
                <a:rPr lang="en-US"/>
                <a:t>,</a:t>
              </a:r>
              <a:r>
                <a:rPr lang="en-US" i="1"/>
                <a:t> R</a:t>
              </a:r>
              <a:r>
                <a:rPr lang="en-US"/>
                <a:t> </a:t>
              </a:r>
              <a:r>
                <a:rPr lang="ru-RU"/>
                <a:t>и</a:t>
              </a:r>
              <a:r>
                <a:rPr lang="en-US"/>
                <a:t> </a:t>
              </a:r>
              <a:r>
                <a:rPr lang="en-US" i="1"/>
                <a:t>Q </a:t>
              </a:r>
              <a:r>
                <a:rPr lang="ru-RU"/>
                <a:t>их точки пересечения с </a:t>
              </a:r>
              <a:r>
                <a:rPr lang="en-US" i="1"/>
                <a:t>A</a:t>
              </a:r>
              <a:r>
                <a:rPr lang="en-US" baseline="-25000"/>
                <a:t>1</a:t>
              </a:r>
              <a:r>
                <a:rPr lang="en-US" i="1"/>
                <a:t>C</a:t>
              </a:r>
              <a:r>
                <a:rPr lang="en-US" baseline="-25000"/>
                <a:t>1</a:t>
              </a:r>
              <a:r>
                <a:rPr lang="en-US"/>
                <a:t>,</a:t>
              </a:r>
              <a:r>
                <a:rPr lang="ru-RU"/>
                <a:t> </a:t>
              </a:r>
              <a:r>
                <a:rPr lang="en-US" i="1"/>
                <a:t>A</a:t>
              </a:r>
              <a:r>
                <a:rPr lang="en-US" baseline="-25000"/>
                <a:t>1</a:t>
              </a:r>
              <a:r>
                <a:rPr lang="en-US" i="1"/>
                <a:t>B</a:t>
              </a:r>
              <a:r>
                <a:rPr lang="en-US" baseline="-25000"/>
                <a:t>1 </a:t>
              </a:r>
              <a:r>
                <a:rPr lang="ru-RU"/>
                <a:t>и </a:t>
              </a:r>
              <a:r>
                <a:rPr lang="en-US" i="1"/>
                <a:t>BB</a:t>
              </a:r>
              <a:r>
                <a:rPr lang="en-US" baseline="-25000"/>
                <a:t>1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363" cy="2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0" y="1600200"/>
            <a:ext cx="8915400" cy="3795713"/>
            <a:chOff x="0" y="1008"/>
            <a:chExt cx="5616" cy="2391"/>
          </a:xfrm>
        </p:grpSpPr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2448" y="2832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E </a:t>
              </a:r>
              <a:r>
                <a:rPr lang="ru-RU"/>
                <a:t>и </a:t>
              </a:r>
              <a:r>
                <a:rPr lang="en-US" i="1"/>
                <a:t>Q</a:t>
              </a:r>
              <a:r>
                <a:rPr lang="en-US"/>
                <a:t>, </a:t>
              </a:r>
              <a:r>
                <a:rPr lang="en-US" i="1"/>
                <a:t>S </a:t>
              </a:r>
              <a:r>
                <a:rPr lang="ru-RU"/>
                <a:t>и </a:t>
              </a:r>
              <a:r>
                <a:rPr lang="en-US" i="1"/>
                <a:t>R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0976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363" cy="2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0" y="1600200"/>
            <a:ext cx="8915400" cy="4098925"/>
            <a:chOff x="0" y="1008"/>
            <a:chExt cx="5616" cy="2582"/>
          </a:xfrm>
        </p:grpSpPr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2448" y="3072"/>
              <a:ext cx="31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пятиугольник </a:t>
              </a:r>
              <a:r>
                <a:rPr lang="en-US" i="1"/>
                <a:t>EQRSP </a:t>
              </a:r>
              <a:r>
                <a:rPr lang="ru-RU"/>
                <a:t>будет искомым сечением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0979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363" cy="2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8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1</a:t>
            </a:r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F3BE9-A4BB-42EA-A1A3-9F0F9B0A7CA2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38185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шестиугольной призмы плоскостью, проходящей через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2850"/>
            <a:ext cx="5047551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1212850"/>
            <a:ext cx="9144000" cy="3808413"/>
            <a:chOff x="0" y="764"/>
            <a:chExt cx="5760" cy="2399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0" y="2640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	Решение.</a:t>
              </a:r>
              <a:r>
                <a:rPr 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Заметим, что сечение будет проходить через точку </a:t>
              </a:r>
              <a:r>
                <a:rPr lang="en-US" i="1" dirty="0"/>
                <a:t>E</a:t>
              </a:r>
              <a:r>
                <a:rPr lang="en-US" baseline="-25000" dirty="0"/>
                <a:t>1.</a:t>
              </a:r>
              <a:r>
                <a:rPr lang="en-US" i="1" dirty="0"/>
                <a:t> </a:t>
              </a:r>
              <a:endParaRPr lang="ru-RU" dirty="0"/>
            </a:p>
          </p:txBody>
        </p:sp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4"/>
              <a:ext cx="3179" cy="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0" y="1272323"/>
            <a:ext cx="9144000" cy="4410075"/>
            <a:chOff x="0" y="764"/>
            <a:chExt cx="5760" cy="2778"/>
          </a:xfrm>
        </p:grpSpPr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0" y="3019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Проведем прямую </a:t>
              </a:r>
              <a:r>
                <a:rPr lang="en-US" i="1" dirty="0"/>
                <a:t>AB</a:t>
              </a:r>
              <a:r>
                <a:rPr lang="ru-RU" dirty="0"/>
                <a:t> и найдем ее точки пересечения </a:t>
              </a:r>
              <a:r>
                <a:rPr lang="en-US" i="1" dirty="0"/>
                <a:t>K </a:t>
              </a:r>
              <a:r>
                <a:rPr lang="ru-RU" dirty="0"/>
                <a:t>и </a:t>
              </a:r>
              <a:r>
                <a:rPr lang="en-US" i="1" dirty="0"/>
                <a:t>L </a:t>
              </a:r>
              <a:r>
                <a:rPr lang="ru-RU" dirty="0"/>
                <a:t>с прямыми </a:t>
              </a:r>
              <a:r>
                <a:rPr lang="en-US" i="1" dirty="0"/>
                <a:t>CD </a:t>
              </a:r>
              <a:r>
                <a:rPr lang="ru-RU" dirty="0"/>
                <a:t>и </a:t>
              </a:r>
              <a:r>
                <a:rPr lang="en-US" i="1" dirty="0"/>
                <a:t>FE</a:t>
              </a:r>
              <a:r>
                <a:rPr lang="ru-RU" dirty="0"/>
                <a:t>.</a:t>
              </a:r>
              <a:endParaRPr lang="ru-RU" i="1" dirty="0"/>
            </a:p>
          </p:txBody>
        </p:sp>
        <p:pic>
          <p:nvPicPr>
            <p:cNvPr id="4301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4"/>
              <a:ext cx="3180" cy="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63500" y="1212850"/>
            <a:ext cx="9067800" cy="5167313"/>
            <a:chOff x="40" y="764"/>
            <a:chExt cx="5712" cy="3255"/>
          </a:xfrm>
        </p:grpSpPr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40" y="3496"/>
              <a:ext cx="571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Проведем прямые </a:t>
              </a:r>
              <a:r>
                <a:rPr lang="en-US" i="1" dirty="0"/>
                <a:t>KD</a:t>
              </a:r>
              <a:r>
                <a:rPr lang="en-US" baseline="-25000" dirty="0"/>
                <a:t>1</a:t>
              </a:r>
              <a:r>
                <a:rPr lang="ru-RU" dirty="0"/>
                <a:t>, </a:t>
              </a:r>
              <a:r>
                <a:rPr lang="en-US" i="1" dirty="0"/>
                <a:t>LE</a:t>
              </a:r>
              <a:r>
                <a:rPr lang="en-US" baseline="-25000" dirty="0"/>
                <a:t>1</a:t>
              </a:r>
              <a:r>
                <a:rPr lang="ru-RU" baseline="-25000" dirty="0"/>
                <a:t> </a:t>
              </a:r>
              <a:r>
                <a:rPr lang="ru-RU" dirty="0"/>
                <a:t>и найдем их точки пересечения </a:t>
              </a:r>
              <a:r>
                <a:rPr lang="en-US" i="1" dirty="0"/>
                <a:t>P</a:t>
              </a:r>
              <a:r>
                <a:rPr lang="en-US" dirty="0"/>
                <a:t>, </a:t>
              </a:r>
              <a:r>
                <a:rPr lang="en-US" i="1" dirty="0"/>
                <a:t>Q </a:t>
              </a:r>
              <a:r>
                <a:rPr lang="ru-RU" dirty="0"/>
                <a:t>с прямыми </a:t>
              </a:r>
              <a:r>
                <a:rPr lang="en-US" i="1" dirty="0"/>
                <a:t>CC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и </a:t>
              </a:r>
              <a:r>
                <a:rPr lang="en-US" i="1" dirty="0"/>
                <a:t>FF</a:t>
              </a:r>
              <a:r>
                <a:rPr lang="en-US" baseline="-25000" dirty="0"/>
                <a:t>1</a:t>
              </a:r>
              <a:r>
                <a:rPr lang="en-US" dirty="0"/>
                <a:t>.</a:t>
              </a:r>
              <a:endParaRPr lang="ru-RU" i="1" dirty="0"/>
            </a:p>
          </p:txBody>
        </p:sp>
        <p:pic>
          <p:nvPicPr>
            <p:cNvPr id="4302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4"/>
              <a:ext cx="3179" cy="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0" y="1272323"/>
            <a:ext cx="9144000" cy="5514975"/>
            <a:chOff x="0" y="764"/>
            <a:chExt cx="5760" cy="3474"/>
          </a:xfrm>
        </p:grpSpPr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0" y="3950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Шестиугольник </a:t>
              </a:r>
              <a:r>
                <a:rPr lang="en-US" i="1" dirty="0"/>
                <a:t>ABPD</a:t>
              </a:r>
              <a:r>
                <a:rPr lang="en-US" baseline="-25000" dirty="0"/>
                <a:t>1</a:t>
              </a:r>
              <a:r>
                <a:rPr lang="en-US" i="1" dirty="0"/>
                <a:t>E</a:t>
              </a:r>
              <a:r>
                <a:rPr lang="en-US" baseline="-25000" dirty="0"/>
                <a:t>1</a:t>
              </a:r>
              <a:r>
                <a:rPr lang="en-US" i="1" dirty="0"/>
                <a:t>Q </a:t>
              </a:r>
              <a:r>
                <a:rPr lang="ru-RU" dirty="0"/>
                <a:t>будет искомым сечением</a:t>
              </a:r>
              <a:r>
                <a:rPr lang="en-US" dirty="0"/>
                <a:t>.</a:t>
              </a:r>
              <a:endParaRPr lang="ru-RU" i="1" dirty="0"/>
            </a:p>
          </p:txBody>
        </p:sp>
        <p:pic>
          <p:nvPicPr>
            <p:cNvPr id="4302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4"/>
              <a:ext cx="3179" cy="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0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2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38F7C-555E-4DBC-B98E-BF352E1354B5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590550"/>
            <a:ext cx="9144000" cy="4103688"/>
            <a:chOff x="0" y="276"/>
            <a:chExt cx="5760" cy="2585"/>
          </a:xfrm>
        </p:grpSpPr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0" y="276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правильной шестиугольной призмы плоскостью, проходящей через точки </a:t>
              </a:r>
              <a:r>
                <a:rPr lang="en-US" i="1" dirty="0"/>
                <a:t>A</a:t>
              </a:r>
              <a:r>
                <a:rPr lang="en-US" dirty="0"/>
                <a:t>,</a:t>
              </a:r>
              <a:r>
                <a:rPr lang="en-US" i="1" dirty="0"/>
                <a:t> B’</a:t>
              </a:r>
              <a:r>
                <a:rPr lang="en-US" dirty="0"/>
                <a:t>, </a:t>
              </a:r>
              <a:r>
                <a:rPr lang="en-US" i="1" dirty="0"/>
                <a:t>F’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1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1311275"/>
            <a:ext cx="8991600" cy="3368675"/>
            <a:chOff x="0" y="1114"/>
            <a:chExt cx="5664" cy="2122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2496" y="1114"/>
              <a:ext cx="31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Проведем отрезки </a:t>
              </a:r>
              <a:r>
                <a:rPr lang="en-US" i="1" dirty="0"/>
                <a:t>AB’ </a:t>
              </a:r>
              <a:r>
                <a:rPr lang="ru-RU" dirty="0"/>
                <a:t>и</a:t>
              </a:r>
              <a:r>
                <a:rPr lang="en-US" dirty="0"/>
                <a:t> </a:t>
              </a:r>
              <a:r>
                <a:rPr lang="en-US" i="1" dirty="0"/>
                <a:t>AF’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4506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0" y="1539875"/>
            <a:ext cx="8991600" cy="3175000"/>
            <a:chOff x="0" y="970"/>
            <a:chExt cx="5664" cy="2000"/>
          </a:xfrm>
        </p:grpSpPr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2496" y="1255"/>
              <a:ext cx="316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Через точку </a:t>
              </a:r>
              <a:r>
                <a:rPr lang="en-US" i="1" dirty="0"/>
                <a:t>B’ </a:t>
              </a:r>
              <a:r>
                <a:rPr lang="ru-RU" dirty="0"/>
                <a:t>проведем прямую, параллельную </a:t>
              </a:r>
              <a:r>
                <a:rPr lang="en-US" i="1" dirty="0"/>
                <a:t>AF’</a:t>
              </a:r>
              <a:r>
                <a:rPr lang="ru-RU" dirty="0"/>
                <a:t>, и ее точку пересечения с </a:t>
              </a:r>
              <a:r>
                <a:rPr lang="en-US" i="1" dirty="0"/>
                <a:t>EE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обозначим </a:t>
              </a:r>
              <a:r>
                <a:rPr lang="en-US" i="1" dirty="0"/>
                <a:t>E’</a:t>
              </a:r>
              <a:r>
                <a:rPr lang="en-US" dirty="0"/>
                <a:t>.</a:t>
              </a:r>
              <a:endParaRPr lang="ru-RU" i="1" dirty="0"/>
            </a:p>
          </p:txBody>
        </p:sp>
        <p:pic>
          <p:nvPicPr>
            <p:cNvPr id="4506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70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0" y="1603375"/>
            <a:ext cx="8991600" cy="3175000"/>
            <a:chOff x="0" y="1010"/>
            <a:chExt cx="5664" cy="2000"/>
          </a:xfrm>
        </p:grpSpPr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2496" y="1905"/>
              <a:ext cx="316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Через точку </a:t>
              </a:r>
              <a:r>
                <a:rPr lang="en-US" i="1" dirty="0"/>
                <a:t>F’ </a:t>
              </a:r>
              <a:r>
                <a:rPr lang="ru-RU" dirty="0"/>
                <a:t>проведем прямую, параллельную </a:t>
              </a:r>
              <a:r>
                <a:rPr lang="en-US" i="1" dirty="0"/>
                <a:t>AB’</a:t>
              </a:r>
              <a:r>
                <a:rPr lang="ru-RU" dirty="0"/>
                <a:t>, и ее точку пересечения с </a:t>
              </a:r>
              <a:r>
                <a:rPr lang="en-US" i="1" dirty="0"/>
                <a:t>CC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обозначим </a:t>
              </a:r>
              <a:r>
                <a:rPr lang="en-US" i="1" dirty="0"/>
                <a:t>C’</a:t>
              </a:r>
              <a:r>
                <a:rPr lang="en-US" dirty="0"/>
                <a:t>.</a:t>
              </a:r>
              <a:endParaRPr lang="ru-RU" i="1" dirty="0"/>
            </a:p>
          </p:txBody>
        </p:sp>
        <p:pic>
          <p:nvPicPr>
            <p:cNvPr id="4506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0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070" name="Group 14"/>
          <p:cNvGrpSpPr>
            <a:grpSpLocks/>
          </p:cNvGrpSpPr>
          <p:nvPr/>
        </p:nvGrpSpPr>
        <p:grpSpPr bwMode="auto">
          <a:xfrm>
            <a:off x="0" y="1747838"/>
            <a:ext cx="8991600" cy="3921125"/>
            <a:chOff x="0" y="1004"/>
            <a:chExt cx="5664" cy="2470"/>
          </a:xfrm>
        </p:grpSpPr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2496" y="2496"/>
              <a:ext cx="3168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Через точки </a:t>
              </a:r>
              <a:r>
                <a:rPr lang="en-US" i="1"/>
                <a:t>E’ </a:t>
              </a:r>
              <a:r>
                <a:rPr lang="ru-RU"/>
                <a:t>и </a:t>
              </a:r>
              <a:r>
                <a:rPr lang="en-US" i="1"/>
                <a:t>C’ </a:t>
              </a:r>
              <a:r>
                <a:rPr lang="ru-RU"/>
                <a:t>проведем прямые, параллельные </a:t>
              </a:r>
              <a:r>
                <a:rPr lang="en-US" i="1"/>
                <a:t>AB’</a:t>
              </a:r>
              <a:r>
                <a:rPr lang="ru-RU"/>
                <a:t> и </a:t>
              </a:r>
              <a:r>
                <a:rPr lang="en-US" i="1"/>
                <a:t>AF’</a:t>
              </a:r>
              <a:r>
                <a:rPr lang="en-US"/>
                <a:t>, </a:t>
              </a:r>
              <a:r>
                <a:rPr lang="ru-RU"/>
                <a:t>и их точки пересечения с </a:t>
              </a:r>
              <a:r>
                <a:rPr lang="en-US" i="1"/>
                <a:t>D</a:t>
              </a:r>
              <a:r>
                <a:rPr lang="en-US" baseline="-25000"/>
                <a:t>1</a:t>
              </a:r>
              <a:r>
                <a:rPr lang="en-US" i="1"/>
                <a:t>E</a:t>
              </a:r>
              <a:r>
                <a:rPr lang="en-US" baseline="-25000"/>
                <a:t>1</a:t>
              </a:r>
              <a:r>
                <a:rPr lang="en-US"/>
                <a:t> </a:t>
              </a:r>
              <a:r>
                <a:rPr lang="ru-RU"/>
                <a:t>и </a:t>
              </a:r>
              <a:r>
                <a:rPr lang="en-US" i="1"/>
                <a:t>C</a:t>
              </a:r>
              <a:r>
                <a:rPr lang="en-US" baseline="-25000"/>
                <a:t>1</a:t>
              </a:r>
              <a:r>
                <a:rPr lang="en-US" i="1"/>
                <a:t>D</a:t>
              </a:r>
              <a:r>
                <a:rPr lang="en-US" baseline="-25000"/>
                <a:t>1</a:t>
              </a:r>
              <a:r>
                <a:rPr lang="en-US"/>
                <a:t> </a:t>
              </a:r>
              <a:r>
                <a:rPr lang="ru-RU"/>
                <a:t>обозначим </a:t>
              </a:r>
              <a:r>
                <a:rPr lang="en-US" i="1"/>
                <a:t>D’</a:t>
              </a:r>
              <a:r>
                <a:rPr lang="en-US"/>
                <a:t>, </a:t>
              </a:r>
              <a:r>
                <a:rPr lang="en-US" i="1"/>
                <a:t>D” 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507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4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0" y="1633538"/>
            <a:ext cx="8991600" cy="4233863"/>
            <a:chOff x="0" y="1029"/>
            <a:chExt cx="5664" cy="2667"/>
          </a:xfrm>
        </p:grpSpPr>
        <p:sp>
          <p:nvSpPr>
            <p:cNvPr id="45074" name="Text Box 18"/>
            <p:cNvSpPr txBox="1">
              <a:spLocks noChangeArrowheads="1"/>
            </p:cNvSpPr>
            <p:nvPr/>
          </p:nvSpPr>
          <p:spPr bwMode="auto">
            <a:xfrm>
              <a:off x="0" y="3408"/>
              <a:ext cx="5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B’</a:t>
              </a:r>
              <a:r>
                <a:rPr lang="en-US"/>
                <a:t>, </a:t>
              </a:r>
              <a:r>
                <a:rPr lang="en-US" i="1"/>
                <a:t>C’</a:t>
              </a:r>
              <a:r>
                <a:rPr lang="en-US"/>
                <a:t>; </a:t>
              </a:r>
              <a:r>
                <a:rPr lang="en-US" i="1"/>
                <a:t>D’</a:t>
              </a:r>
              <a:r>
                <a:rPr lang="en-US"/>
                <a:t>, </a:t>
              </a:r>
              <a:r>
                <a:rPr lang="en-US" i="1"/>
                <a:t>D”</a:t>
              </a:r>
              <a:r>
                <a:rPr lang="en-US"/>
                <a:t>; </a:t>
              </a:r>
              <a:r>
                <a:rPr lang="en-US" i="1"/>
                <a:t>F’</a:t>
              </a:r>
              <a:r>
                <a:rPr lang="en-US"/>
                <a:t>, </a:t>
              </a:r>
              <a:r>
                <a:rPr lang="en-US" i="1"/>
                <a:t>E’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5075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9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0" y="1677988"/>
            <a:ext cx="9144000" cy="4935538"/>
            <a:chOff x="0" y="1057"/>
            <a:chExt cx="5760" cy="3109"/>
          </a:xfrm>
        </p:grpSpPr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0" y="3648"/>
              <a:ext cx="57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семиугольник </a:t>
              </a:r>
              <a:r>
                <a:rPr lang="en-US" i="1"/>
                <a:t>AB’C’D”D’E’F’ </a:t>
              </a:r>
              <a:r>
                <a:rPr lang="ru-RU"/>
                <a:t>будет искомым сечением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5078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1057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07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3</a:t>
            </a:r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50E3BD-BF51-44FF-9B68-8A47C2DEBBFA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4953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шестиугольной призмы плоскостью, проходящей через точки </a:t>
            </a:r>
            <a:r>
              <a:rPr lang="en-US" i="1" dirty="0"/>
              <a:t>F’</a:t>
            </a:r>
            <a:r>
              <a:rPr lang="en-US" dirty="0"/>
              <a:t>,</a:t>
            </a:r>
            <a:r>
              <a:rPr lang="en-US" i="1" dirty="0"/>
              <a:t> B’</a:t>
            </a:r>
            <a:r>
              <a:rPr lang="en-US" dirty="0"/>
              <a:t>, </a:t>
            </a:r>
            <a:r>
              <a:rPr lang="en-US" i="1" dirty="0"/>
              <a:t>D’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4670425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1143000"/>
            <a:ext cx="9144000" cy="3554413"/>
            <a:chOff x="0" y="720"/>
            <a:chExt cx="5760" cy="2239"/>
          </a:xfrm>
        </p:grpSpPr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2928" y="720"/>
              <a:ext cx="283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>
                  <a:solidFill>
                    <a:schemeClr val="accent1"/>
                  </a:solidFill>
                </a:rPr>
                <a:t> </a:t>
              </a:r>
              <a:r>
                <a:rPr lang="ru-RU"/>
                <a:t>Проведем прямые  </a:t>
              </a:r>
              <a:r>
                <a:rPr lang="en-US" i="1"/>
                <a:t>F’B’ </a:t>
              </a:r>
              <a:r>
                <a:rPr lang="ru-RU"/>
                <a:t>и</a:t>
              </a:r>
              <a:r>
                <a:rPr lang="en-US"/>
                <a:t> </a:t>
              </a:r>
              <a:r>
                <a:rPr lang="en-US" i="1"/>
                <a:t>F’D’</a:t>
              </a:r>
              <a:r>
                <a:rPr lang="en-US"/>
                <a:t>, </a:t>
              </a:r>
              <a:r>
                <a:rPr lang="ru-RU"/>
                <a:t>и найдем их точки пересечения </a:t>
              </a:r>
              <a:r>
                <a:rPr lang="en-US" i="1"/>
                <a:t>P </a:t>
              </a:r>
              <a:r>
                <a:rPr lang="ru-RU"/>
                <a:t>и </a:t>
              </a:r>
              <a:r>
                <a:rPr lang="en-US" i="1"/>
                <a:t>Q </a:t>
              </a:r>
              <a:r>
                <a:rPr lang="ru-RU"/>
                <a:t>с плоскостью </a:t>
              </a:r>
              <a:r>
                <a:rPr lang="en-US" i="1"/>
                <a:t>ABC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471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6"/>
              <a:ext cx="2942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0" y="1536700"/>
            <a:ext cx="8991600" cy="3259138"/>
            <a:chOff x="0" y="968"/>
            <a:chExt cx="5664" cy="2053"/>
          </a:xfrm>
        </p:grpSpPr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2928" y="1632"/>
              <a:ext cx="27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прямую </a:t>
              </a:r>
              <a:r>
                <a:rPr lang="en-US" i="1"/>
                <a:t>PQ</a:t>
              </a:r>
              <a:r>
                <a:rPr lang="en-US"/>
                <a:t>. </a:t>
              </a:r>
              <a:r>
                <a:rPr lang="ru-RU"/>
                <a:t>Обозначим </a:t>
              </a:r>
              <a:r>
                <a:rPr lang="en-US" i="1"/>
                <a:t>R </a:t>
              </a:r>
              <a:r>
                <a:rPr lang="ru-RU"/>
                <a:t>точку пересечения </a:t>
              </a:r>
              <a:r>
                <a:rPr lang="en-US" i="1"/>
                <a:t>PQ </a:t>
              </a:r>
              <a:r>
                <a:rPr lang="ru-RU"/>
                <a:t>и </a:t>
              </a:r>
              <a:r>
                <a:rPr lang="en-US" i="1"/>
                <a:t>FC</a:t>
              </a:r>
              <a:r>
                <a:rPr lang="en-US"/>
                <a:t>. </a:t>
              </a:r>
              <a:endParaRPr lang="ru-RU" i="1"/>
            </a:p>
          </p:txBody>
        </p:sp>
        <p:pic>
          <p:nvPicPr>
            <p:cNvPr id="4711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8"/>
              <a:ext cx="2942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0" y="1511300"/>
            <a:ext cx="9144000" cy="3259138"/>
            <a:chOff x="0" y="952"/>
            <a:chExt cx="5760" cy="2053"/>
          </a:xfrm>
        </p:grpSpPr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2928" y="2304"/>
              <a:ext cx="28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Точку пересечения </a:t>
              </a:r>
              <a:r>
                <a:rPr lang="en-US" i="1"/>
                <a:t>F’R </a:t>
              </a:r>
              <a:r>
                <a:rPr lang="ru-RU"/>
                <a:t>и </a:t>
              </a:r>
              <a:r>
                <a:rPr lang="en-US" i="1"/>
                <a:t>CC</a:t>
              </a:r>
              <a:r>
                <a:rPr lang="en-US" baseline="-25000"/>
                <a:t>1</a:t>
              </a:r>
              <a:r>
                <a:rPr lang="en-US"/>
                <a:t> </a:t>
              </a:r>
              <a:r>
                <a:rPr lang="ru-RU"/>
                <a:t>обозначим </a:t>
              </a:r>
              <a:r>
                <a:rPr lang="en-US" i="1"/>
                <a:t>C’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711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2"/>
              <a:ext cx="2942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0" y="1474788"/>
            <a:ext cx="8991600" cy="3325813"/>
            <a:chOff x="0" y="929"/>
            <a:chExt cx="5664" cy="2095"/>
          </a:xfrm>
        </p:grpSpPr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2928" y="2736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B’</a:t>
              </a:r>
              <a:r>
                <a:rPr lang="en-US"/>
                <a:t>, </a:t>
              </a:r>
              <a:r>
                <a:rPr lang="en-US" i="1"/>
                <a:t>C’ </a:t>
              </a:r>
              <a:r>
                <a:rPr lang="ru-RU"/>
                <a:t>и</a:t>
              </a:r>
              <a:r>
                <a:rPr lang="en-US"/>
                <a:t> </a:t>
              </a:r>
              <a:r>
                <a:rPr lang="en-US" i="1"/>
                <a:t>C’</a:t>
              </a:r>
              <a:r>
                <a:rPr lang="en-US"/>
                <a:t>, </a:t>
              </a:r>
              <a:r>
                <a:rPr lang="en-US" i="1"/>
                <a:t>D’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7119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9"/>
              <a:ext cx="2942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0" y="1493838"/>
            <a:ext cx="8991600" cy="3976688"/>
            <a:chOff x="0" y="941"/>
            <a:chExt cx="5664" cy="2505"/>
          </a:xfrm>
        </p:grpSpPr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0" y="2928"/>
              <a:ext cx="56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Через точку </a:t>
              </a:r>
              <a:r>
                <a:rPr lang="en-US" i="1"/>
                <a:t>F’ </a:t>
              </a:r>
              <a:r>
                <a:rPr lang="ru-RU"/>
                <a:t>проведем прямые, параллельные </a:t>
              </a:r>
              <a:r>
                <a:rPr lang="en-US" i="1"/>
                <a:t>C’D’</a:t>
              </a:r>
              <a:r>
                <a:rPr lang="ru-RU"/>
                <a:t> и </a:t>
              </a:r>
              <a:r>
                <a:rPr lang="en-US" i="1"/>
                <a:t>B’C’</a:t>
              </a:r>
              <a:r>
                <a:rPr lang="en-US"/>
                <a:t>, </a:t>
              </a:r>
              <a:r>
                <a:rPr lang="ru-RU"/>
                <a:t>и их точки пересечения с </a:t>
              </a:r>
              <a:r>
                <a:rPr lang="en-US" i="1"/>
                <a:t>AA</a:t>
              </a:r>
              <a:r>
                <a:rPr lang="en-US" baseline="-25000"/>
                <a:t>1</a:t>
              </a:r>
              <a:r>
                <a:rPr lang="en-US"/>
                <a:t> </a:t>
              </a:r>
              <a:r>
                <a:rPr lang="ru-RU"/>
                <a:t>и </a:t>
              </a:r>
              <a:r>
                <a:rPr lang="en-US" i="1"/>
                <a:t>EE</a:t>
              </a:r>
              <a:r>
                <a:rPr lang="en-US" baseline="-25000"/>
                <a:t>1</a:t>
              </a:r>
              <a:r>
                <a:rPr lang="en-US"/>
                <a:t> </a:t>
              </a:r>
              <a:r>
                <a:rPr lang="ru-RU"/>
                <a:t>обозначим </a:t>
              </a:r>
              <a:r>
                <a:rPr lang="en-US" i="1"/>
                <a:t>A’</a:t>
              </a:r>
              <a:r>
                <a:rPr lang="en-US"/>
                <a:t> </a:t>
              </a:r>
              <a:r>
                <a:rPr lang="ru-RU"/>
                <a:t>и</a:t>
              </a:r>
              <a:r>
                <a:rPr lang="en-US"/>
                <a:t> </a:t>
              </a:r>
              <a:r>
                <a:rPr lang="en-US" i="1"/>
                <a:t>E’ 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712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1"/>
              <a:ext cx="2942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0" y="1471613"/>
            <a:ext cx="8991600" cy="4395788"/>
            <a:chOff x="0" y="927"/>
            <a:chExt cx="5664" cy="2769"/>
          </a:xfrm>
        </p:grpSpPr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0" y="3408"/>
              <a:ext cx="5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A’</a:t>
              </a:r>
              <a:r>
                <a:rPr lang="en-US"/>
                <a:t>, </a:t>
              </a:r>
              <a:r>
                <a:rPr lang="en-US" i="1"/>
                <a:t>B’</a:t>
              </a:r>
              <a:r>
                <a:rPr lang="en-US"/>
                <a:t> </a:t>
              </a:r>
              <a:r>
                <a:rPr lang="ru-RU"/>
                <a:t>и</a:t>
              </a:r>
              <a:r>
                <a:rPr lang="en-US"/>
                <a:t> </a:t>
              </a:r>
              <a:r>
                <a:rPr lang="en-US" i="1"/>
                <a:t>E’</a:t>
              </a:r>
              <a:r>
                <a:rPr lang="en-US"/>
                <a:t>, </a:t>
              </a:r>
              <a:r>
                <a:rPr lang="en-US" i="1"/>
                <a:t>D’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7125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7"/>
              <a:ext cx="2942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0" y="1464072"/>
            <a:ext cx="9144000" cy="5140325"/>
            <a:chOff x="0" y="928"/>
            <a:chExt cx="5760" cy="3238"/>
          </a:xfrm>
        </p:grpSpPr>
        <p:sp>
          <p:nvSpPr>
            <p:cNvPr id="47127" name="Text Box 23"/>
            <p:cNvSpPr txBox="1">
              <a:spLocks noChangeArrowheads="1"/>
            </p:cNvSpPr>
            <p:nvPr/>
          </p:nvSpPr>
          <p:spPr bwMode="auto">
            <a:xfrm>
              <a:off x="0" y="3648"/>
              <a:ext cx="57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шестиугольник </a:t>
              </a:r>
              <a:r>
                <a:rPr lang="en-US" i="1"/>
                <a:t>A’B’C’D’E’F’ </a:t>
              </a:r>
              <a:r>
                <a:rPr lang="ru-RU"/>
                <a:t>будет искомым сечением</a:t>
              </a:r>
              <a:r>
                <a:rPr lang="en-US"/>
                <a:t>.</a:t>
              </a:r>
              <a:endParaRPr lang="ru-RU" i="1"/>
            </a:p>
          </p:txBody>
        </p:sp>
        <p:pic>
          <p:nvPicPr>
            <p:cNvPr id="47128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8"/>
              <a:ext cx="2942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2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4</a:t>
            </a:r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3D902B-00FA-46C6-8B3B-C236BBF6CD7C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908298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правильной треугольной призмы, все рёбра которой равны 1, плоскостью, проходящей через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ru-RU" dirty="0"/>
              <a:t>. Найдите его площадь.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528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C86FE5-CD94-42C1-8D16-09ED3A174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20" y="2486613"/>
            <a:ext cx="4220169" cy="41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6932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1266</Words>
  <Application>Microsoft Office PowerPoint</Application>
  <PresentationFormat>Экран (4:3)</PresentationFormat>
  <Paragraphs>124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Cambria Math</vt:lpstr>
      <vt:lpstr>Times New Roman</vt:lpstr>
      <vt:lpstr>Оформление по умолчанию</vt:lpstr>
      <vt:lpstr>15в. Сечения многогранников (Призма)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СЕЧЕНИЯ КУБА</dc:title>
  <dc:creator>*</dc:creator>
  <cp:lastModifiedBy>Vladimir Smirnov</cp:lastModifiedBy>
  <cp:revision>45</cp:revision>
  <dcterms:created xsi:type="dcterms:W3CDTF">2006-09-17T12:30:38Z</dcterms:created>
  <dcterms:modified xsi:type="dcterms:W3CDTF">2022-04-05T13:04:55Z</dcterms:modified>
</cp:coreProperties>
</file>