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418" r:id="rId3"/>
    <p:sldId id="380" r:id="rId4"/>
    <p:sldId id="435" r:id="rId5"/>
    <p:sldId id="389" r:id="rId6"/>
    <p:sldId id="419" r:id="rId7"/>
    <p:sldId id="420" r:id="rId8"/>
    <p:sldId id="390" r:id="rId9"/>
    <p:sldId id="391" r:id="rId10"/>
    <p:sldId id="392" r:id="rId11"/>
    <p:sldId id="421" r:id="rId12"/>
    <p:sldId id="356" r:id="rId13"/>
    <p:sldId id="424" r:id="rId14"/>
    <p:sldId id="425" r:id="rId15"/>
    <p:sldId id="431" r:id="rId16"/>
    <p:sldId id="426" r:id="rId17"/>
    <p:sldId id="432" r:id="rId18"/>
    <p:sldId id="428" r:id="rId19"/>
    <p:sldId id="433" r:id="rId20"/>
    <p:sldId id="429" r:id="rId21"/>
    <p:sldId id="434" r:id="rId22"/>
    <p:sldId id="393" r:id="rId23"/>
    <p:sldId id="395" r:id="rId24"/>
    <p:sldId id="397" r:id="rId25"/>
    <p:sldId id="396" r:id="rId26"/>
    <p:sldId id="399" r:id="rId27"/>
    <p:sldId id="40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6" autoAdjust="0"/>
    <p:restoredTop sz="88963" autoAdjust="0"/>
  </p:normalViewPr>
  <p:slideViewPr>
    <p:cSldViewPr>
      <p:cViewPr varScale="1">
        <p:scale>
          <a:sx n="91" d="100"/>
          <a:sy n="91" d="100"/>
        </p:scale>
        <p:origin x="2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EDDC8EAF-5F74-4970-890F-67DF2F4307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D9299D8D-872F-4585-8FB1-6CABCF2953A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E13B1F0E-020F-48E3-ADFC-486CFC3D062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031BFD26-CD25-4C27-B2FD-B862FF18DD7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C0AE64C4-DEDF-4283-B29C-D527C3DE5C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6EA9DF3F-71CC-407B-8644-FB5BF9F24F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CE5AB3-5220-4B58-B4C8-D94812CDE67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67EABB-A6A3-4DAB-81E3-E805D197E0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E5C6C4-79F8-4744-B9C7-5D839692BEDE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0CDC30D8-6561-4EFE-9D46-C2D699A055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4CBEB246-3F3F-42B7-8F47-23E93D3FD3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787317-9C1D-4039-867A-5995912E14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5E189-FC10-4D5E-B504-9C3FBA0B80FA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31426" name="Rectangle 2">
            <a:extLst>
              <a:ext uri="{FF2B5EF4-FFF2-40B4-BE49-F238E27FC236}">
                <a16:creationId xmlns:a16="http://schemas.microsoft.com/office/drawing/2014/main" id="{CCE24079-DCF5-42CA-8FCB-EC15B1B8C0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753EB93F-383F-4651-AF76-86A0AFE3A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/>
              <a:t>В режиме слайдов ответ появляется после </a:t>
            </a:r>
            <a:r>
              <a:rPr lang="ru-RU" altLang="ru-RU" dirty="0" err="1"/>
              <a:t>кликанья</a:t>
            </a:r>
            <a:r>
              <a:rPr lang="ru-RU" altLang="ru-RU" dirty="0"/>
              <a:t>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787317-9C1D-4039-867A-5995912E14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5E189-FC10-4D5E-B504-9C3FBA0B80FA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31426" name="Rectangle 2">
            <a:extLst>
              <a:ext uri="{FF2B5EF4-FFF2-40B4-BE49-F238E27FC236}">
                <a16:creationId xmlns:a16="http://schemas.microsoft.com/office/drawing/2014/main" id="{CCE24079-DCF5-42CA-8FCB-EC15B1B8C0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753EB93F-383F-4651-AF76-86A0AFE3A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87156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25D95-8729-4DC7-9804-51EF0BE15D27}" type="slidenum">
              <a:rPr lang="ru-RU"/>
              <a:pPr/>
              <a:t>12</a:t>
            </a:fld>
            <a:endParaRPr 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572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25D95-8729-4DC7-9804-51EF0BE15D27}" type="slidenum">
              <a:rPr lang="ru-RU"/>
              <a:pPr/>
              <a:t>13</a:t>
            </a:fld>
            <a:endParaRPr 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55993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25D95-8729-4DC7-9804-51EF0BE15D27}" type="slidenum">
              <a:rPr lang="ru-RU"/>
              <a:pPr/>
              <a:t>14</a:t>
            </a:fld>
            <a:endParaRPr 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40604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25D95-8729-4DC7-9804-51EF0BE15D27}" type="slidenum">
              <a:rPr lang="ru-RU"/>
              <a:pPr/>
              <a:t>15</a:t>
            </a:fld>
            <a:endParaRPr 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09703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25D95-8729-4DC7-9804-51EF0BE15D27}" type="slidenum">
              <a:rPr lang="ru-RU"/>
              <a:pPr/>
              <a:t>16</a:t>
            </a:fld>
            <a:endParaRPr 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3453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25D95-8729-4DC7-9804-51EF0BE15D27}" type="slidenum">
              <a:rPr lang="ru-RU"/>
              <a:pPr/>
              <a:t>17</a:t>
            </a:fld>
            <a:endParaRPr 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41771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25D95-8729-4DC7-9804-51EF0BE15D27}" type="slidenum">
              <a:rPr lang="ru-RU"/>
              <a:pPr/>
              <a:t>18</a:t>
            </a:fld>
            <a:endParaRPr 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21962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25D95-8729-4DC7-9804-51EF0BE15D27}" type="slidenum">
              <a:rPr lang="ru-RU"/>
              <a:pPr/>
              <a:t>19</a:t>
            </a:fld>
            <a:endParaRPr 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30603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25D95-8729-4DC7-9804-51EF0BE15D27}" type="slidenum">
              <a:rPr lang="ru-RU"/>
              <a:pPr/>
              <a:t>2</a:t>
            </a:fld>
            <a:endParaRPr 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98255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25D95-8729-4DC7-9804-51EF0BE15D27}" type="slidenum">
              <a:rPr lang="ru-RU"/>
              <a:pPr/>
              <a:t>20</a:t>
            </a:fld>
            <a:endParaRPr 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38360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25D95-8729-4DC7-9804-51EF0BE15D27}" type="slidenum">
              <a:rPr lang="ru-RU"/>
              <a:pPr/>
              <a:t>21</a:t>
            </a:fld>
            <a:endParaRPr 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80832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999CB4-BCCF-4AED-B777-81EE7DDFC0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A5757-2352-4A07-8340-DBF29E34E555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233474" name="Rectangle 2">
            <a:extLst>
              <a:ext uri="{FF2B5EF4-FFF2-40B4-BE49-F238E27FC236}">
                <a16:creationId xmlns:a16="http://schemas.microsoft.com/office/drawing/2014/main" id="{2B311F42-3126-4A47-B429-5CCC0FD2B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5F01BA68-5166-43FE-AD3A-628978CB1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C43DE2-3564-42DA-9810-A8A4E307F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588BA-6BE9-45B2-BBAF-072DE0769B19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237570" name="Rectangle 1026">
            <a:extLst>
              <a:ext uri="{FF2B5EF4-FFF2-40B4-BE49-F238E27FC236}">
                <a16:creationId xmlns:a16="http://schemas.microsoft.com/office/drawing/2014/main" id="{D64F261C-3AB3-406B-9766-0FC8074D9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Rectangle 1027">
            <a:extLst>
              <a:ext uri="{FF2B5EF4-FFF2-40B4-BE49-F238E27FC236}">
                <a16:creationId xmlns:a16="http://schemas.microsoft.com/office/drawing/2014/main" id="{495D772E-8069-4717-8D4D-44ED01C19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2AE4D3-B9E7-49A9-A7C3-1342386DAC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53D7C-1954-4708-9418-EC2F4E8294DC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241666" name="Rectangle 2">
            <a:extLst>
              <a:ext uri="{FF2B5EF4-FFF2-40B4-BE49-F238E27FC236}">
                <a16:creationId xmlns:a16="http://schemas.microsoft.com/office/drawing/2014/main" id="{D25AB589-B133-4FB4-B8B4-F2DAE3408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F7DB41FB-3C63-49EE-9E18-218A070E7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381806-27C4-43AF-97F4-E924791071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8529A-709D-4F30-BAC7-FF5E5F0D45A6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83BD2D31-3EC4-44E4-95DA-888B8F425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FB56D4D2-6F23-47BC-8579-3C455F22F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7B3C47-2B20-424A-87EA-35E12E46C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80731-D77F-4296-9641-6322769310FE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245762" name="Rectangle 2">
            <a:extLst>
              <a:ext uri="{FF2B5EF4-FFF2-40B4-BE49-F238E27FC236}">
                <a16:creationId xmlns:a16="http://schemas.microsoft.com/office/drawing/2014/main" id="{2B39F1DC-12F1-4A4B-992A-47BE84D59A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6C0E34A4-845D-47EB-A46E-67D1E1D2A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C669D1-4E72-4F31-8FE0-0E35598AC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BB43F-5939-415F-9687-A61949D68A2D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249858" name="Rectangle 3074">
            <a:extLst>
              <a:ext uri="{FF2B5EF4-FFF2-40B4-BE49-F238E27FC236}">
                <a16:creationId xmlns:a16="http://schemas.microsoft.com/office/drawing/2014/main" id="{A2F699AE-C975-459C-802D-6A996CD288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Rectangle 3075">
            <a:extLst>
              <a:ext uri="{FF2B5EF4-FFF2-40B4-BE49-F238E27FC236}">
                <a16:creationId xmlns:a16="http://schemas.microsoft.com/office/drawing/2014/main" id="{4C779581-009A-4FF9-85DA-F4006519F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6C18AD-AB5D-4A79-987E-8C802ECD32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7EF32-C635-470F-B028-CD27F2C23353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4B83586E-2168-4D21-A041-DFEAD87A4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AA72675B-F394-45A0-AE3F-6E035E23E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6C18AD-AB5D-4A79-987E-8C802ECD32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7EF32-C635-470F-B028-CD27F2C23353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4B83586E-2168-4D21-A041-DFEAD87A4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AA72675B-F394-45A0-AE3F-6E035E23E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53380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3E4DA3-0B96-4324-829C-8328030EA0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9B51B8-3CA5-447A-A59A-2796FFD25DEC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25282" name="Rectangle 2">
            <a:extLst>
              <a:ext uri="{FF2B5EF4-FFF2-40B4-BE49-F238E27FC236}">
                <a16:creationId xmlns:a16="http://schemas.microsoft.com/office/drawing/2014/main" id="{48AF9538-DEA1-4999-9717-BB9C59582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535EB4EE-5666-408A-95AE-7B641B783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3E4DA3-0B96-4324-829C-8328030EA0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9B51B8-3CA5-447A-A59A-2796FFD25DEC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25282" name="Rectangle 2">
            <a:extLst>
              <a:ext uri="{FF2B5EF4-FFF2-40B4-BE49-F238E27FC236}">
                <a16:creationId xmlns:a16="http://schemas.microsoft.com/office/drawing/2014/main" id="{48AF9538-DEA1-4999-9717-BB9C59582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535EB4EE-5666-408A-95AE-7B641B783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73753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3E4DA3-0B96-4324-829C-8328030EA0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9B51B8-3CA5-447A-A59A-2796FFD25DEC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25282" name="Rectangle 2">
            <a:extLst>
              <a:ext uri="{FF2B5EF4-FFF2-40B4-BE49-F238E27FC236}">
                <a16:creationId xmlns:a16="http://schemas.microsoft.com/office/drawing/2014/main" id="{48AF9538-DEA1-4999-9717-BB9C59582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535EB4EE-5666-408A-95AE-7B641B783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08448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3CCF94-CAB2-494F-8935-711161D72C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549780-0C9C-4EBF-AE06-A780B35F0F58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27330" name="Rectangle 2">
            <a:extLst>
              <a:ext uri="{FF2B5EF4-FFF2-40B4-BE49-F238E27FC236}">
                <a16:creationId xmlns:a16="http://schemas.microsoft.com/office/drawing/2014/main" id="{F852392F-4F2B-407F-954E-268BBB8E6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37360097-4BC0-4801-AE27-9898BD674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FA3AF8-109C-437A-9DD3-9D01C8E926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6F56B-7216-4669-8033-6CF8DE27D92A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29378" name="Rectangle 2">
            <a:extLst>
              <a:ext uri="{FF2B5EF4-FFF2-40B4-BE49-F238E27FC236}">
                <a16:creationId xmlns:a16="http://schemas.microsoft.com/office/drawing/2014/main" id="{A8F7C811-0F41-472D-98E1-31244C0CE7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E2CAF86-7FB9-4282-9F12-3A4097D6B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24B61-A833-4D66-B5BA-27ED17151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D95FC8-F619-4B3B-BC1D-74082901B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F7E5E4-62AD-418B-9AC4-4B3AE671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E5BE32-4602-4D42-9038-6B165373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429322-8BCC-4495-B1D6-3F8C28C6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1119D-03DD-47C4-A233-C6B0437050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692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99AF2-1E91-4CBD-9C9B-B1E39BA1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5685D7-CE54-4946-B189-2897AB0DF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B2242-CE2A-4BDD-AF5C-EE8A1D160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FF6AE3-80DD-4525-B9ED-2AD3EDD0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3A75F1-C3C6-447A-990D-4A2485F5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58E3E-8AFE-4AB2-8895-D65E82BFFE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415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3D1566-FF34-44E8-8C19-1F4A4DFAF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AD98D-9CEE-43F8-ADDC-5D2B0703B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77BDBC-F64A-45DC-A880-1A42771EA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E55705-26CB-43A5-B5CE-918155FC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F3949D-7BF3-4D5D-AD91-224261E5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AB718-82A3-4F95-86FC-C82CB66E7E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764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DC38-FC3B-4858-9D83-6142ACC1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CB02D1-5B71-4F15-8167-D83A0DDC6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C748C-6CA6-4550-892B-09886236E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DB00D2-375E-43A3-9056-7E639098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97CBC-B357-47E0-89C9-55031CEE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73716-A798-4D24-96E1-A2E900D91E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162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61E98-23C2-4B14-8DD0-95B5B2CC4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000DCA-F2A8-4E34-9DCD-51216CAF6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96471-D277-4789-ACF5-C6C475D0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D6F852-E60A-4891-B3BD-DBE352FD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4F6600-AB29-4B71-B36F-C7F99664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71B85-1639-4A2B-B685-C6605F4043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92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BE347-FA9C-484F-8F64-1F59C425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A090B7-98F0-4E20-B7B7-A371B412C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190E2D-D7DB-42DE-98E1-1964FC42D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B24132-4F68-428F-A782-0823CEC3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71D925-8E9C-4BBE-82FA-5C6B5726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E5A766-88EE-4DDD-AD51-BA57DA6C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6FF2B-0B3F-48EF-80EB-0D11A2BD1A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74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24FAE-5B65-4E15-9C59-991CFE4D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8E5F00-32D5-48EF-B2A9-8208C635A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E97514-4B80-411B-80E0-A84F8D7D4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C772C7-3A6F-435F-B2C2-F714AE8B5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68DCAD-A1A5-4656-9C3A-254427B73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752A2A-22B5-4288-881A-0152955A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405A18-3307-42BB-BA96-12B557F8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B0DFA9-9C2E-411E-B1EB-42F92C29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68906-F325-48F9-9AB3-3689B64BF3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718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89374-D471-4A7F-9895-AAFB0F52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53AA9A-4834-42EE-9D0A-690C2AEAD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301CA2-2927-4456-AD34-EE0EBC251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502217-1D7A-40EF-9B4C-460A5096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442C9-E6C8-4313-8821-E26539CDEB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09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F0BDFD-2F6D-48B3-A612-2D7D1383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B5412E-0665-429F-97AA-0DD2228F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21E9A6-6D1D-44B1-872B-824E6149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960A-BF1E-408A-9E43-4C30E3E9EC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655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4A5CA-A7C6-4055-AF5F-FCA5ED4E0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0DF136-8FEA-4BC0-997B-D2805FD5C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0B38C4-ED82-4E02-81E1-7D8E6DFC8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D0EEFC-F256-421E-8E59-8BB67A3B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D62AFF-2D8E-4886-B915-24FACF363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1BA356-4A23-4E13-BE3B-85DDC9D0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B502D-D6CD-46CC-B014-CB54E03389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044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8B7C3-8A1C-4EC5-AE3B-EAAE9C055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32EA51-6EBD-4AFF-BD46-446AB3FC8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2ABE2B-D184-41F2-8A5C-C02B39106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509839-343A-48E7-8EAD-FCCC0C6A1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7B2643-B6EA-4452-8EF3-822EFA99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1CF405-4D05-4664-9C6C-CAAF6173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1548B-9D1C-4355-88EF-CB9DE38A83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543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1064110-83DE-4661-82EB-E6B0F4B20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BA753C6-EB02-41F9-8203-17630513A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944DDD-D385-4724-B30B-605E6A1F6D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7770F4-443C-4003-9B68-841BDC98B8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A86C9C-DD7F-4D79-8DF5-043E907C1B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5FADC7-53ED-4D83-B7CE-9579A8102D2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4F7F431-39DE-48AA-A602-323066E430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844824"/>
            <a:ext cx="8763000" cy="1340768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ПОВОРОТ. СИМММЕТРИЯ </a:t>
            </a:r>
            <a:r>
              <a:rPr lang="en-US" altLang="ru-RU" sz="3600" i="1" dirty="0">
                <a:solidFill>
                  <a:srgbClr val="FF3300"/>
                </a:solidFill>
              </a:rPr>
              <a:t>n</a:t>
            </a:r>
            <a:r>
              <a:rPr lang="en-US" altLang="ru-RU" sz="3600" dirty="0">
                <a:solidFill>
                  <a:srgbClr val="FF3300"/>
                </a:solidFill>
              </a:rPr>
              <a:t>-</a:t>
            </a:r>
            <a:r>
              <a:rPr lang="ru-RU" altLang="ru-RU" sz="3600" dirty="0">
                <a:solidFill>
                  <a:srgbClr val="FF3300"/>
                </a:solidFill>
              </a:rPr>
              <a:t>го ПОРЯДКА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Text Box 3">
            <a:extLst>
              <a:ext uri="{FF2B5EF4-FFF2-40B4-BE49-F238E27FC236}">
                <a16:creationId xmlns:a16="http://schemas.microsoft.com/office/drawing/2014/main" id="{24500591-2CCE-458E-AA91-E3C4875CD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8293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На какой наименьший угол нужно повернуть куб вокруг прямой, проходящей через противоположные вершины, чтобы он совместился сам с собой?</a:t>
            </a:r>
          </a:p>
        </p:txBody>
      </p:sp>
      <p:sp>
        <p:nvSpPr>
          <p:cNvPr id="230404" name="Text Box 4">
            <a:extLst>
              <a:ext uri="{FF2B5EF4-FFF2-40B4-BE49-F238E27FC236}">
                <a16:creationId xmlns:a16="http://schemas.microsoft.com/office/drawing/2014/main" id="{C5ECC7D9-E2E3-4CC6-A8C6-0315CCB50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/>
              <a:t> 120</a:t>
            </a:r>
            <a:r>
              <a:rPr lang="ru-RU" altLang="ru-RU" sz="2800" baseline="30000"/>
              <a:t>о</a:t>
            </a:r>
            <a:r>
              <a:rPr lang="ru-RU" altLang="ru-RU" sz="280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D72772-C77F-422C-ADEF-0F1C3BBBA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211802"/>
            <a:ext cx="3925951" cy="3700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Text Box 3">
            <a:extLst>
              <a:ext uri="{FF2B5EF4-FFF2-40B4-BE49-F238E27FC236}">
                <a16:creationId xmlns:a16="http://schemas.microsoft.com/office/drawing/2014/main" id="{24500591-2CCE-458E-AA91-E3C4875CD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946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800" dirty="0"/>
              <a:t> Куб повернут вокруг прямой, проходящей через центры противоположных граней, на угол 45</a:t>
            </a:r>
            <a:r>
              <a:rPr lang="ru-RU" sz="2800" baseline="30000" dirty="0"/>
              <a:t>о</a:t>
            </a:r>
            <a:r>
              <a:rPr lang="ru-RU" sz="2800" dirty="0"/>
              <a:t>. Какая фигура является общей частью исходного куба и повернутого?</a:t>
            </a:r>
            <a:endParaRPr lang="ru-RU" alt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AC0A7-84F9-45F9-9378-DD589C9BD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745677"/>
            <a:ext cx="4255470" cy="4088120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C046B04-DACC-490B-876B-7FBAAA58E666}"/>
              </a:ext>
            </a:extLst>
          </p:cNvPr>
          <p:cNvGrpSpPr/>
          <p:nvPr/>
        </p:nvGrpSpPr>
        <p:grpSpPr>
          <a:xfrm>
            <a:off x="228600" y="1798431"/>
            <a:ext cx="8458200" cy="4554479"/>
            <a:chOff x="228600" y="1798431"/>
            <a:chExt cx="8458200" cy="4554479"/>
          </a:xfrm>
        </p:grpSpPr>
        <p:sp>
          <p:nvSpPr>
            <p:cNvPr id="230404" name="Text Box 4">
              <a:extLst>
                <a:ext uri="{FF2B5EF4-FFF2-40B4-BE49-F238E27FC236}">
                  <a16:creationId xmlns:a16="http://schemas.microsoft.com/office/drawing/2014/main" id="{C5ECC7D9-E2E3-4CC6-A8C6-0315CCB50A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5833797"/>
              <a:ext cx="84582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 dirty="0"/>
                <a:t> Правильная восьмиугольная призма.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1741377D-ADD8-45F0-9BE7-EBD64AF71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1799" y="1798431"/>
              <a:ext cx="3993466" cy="3934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16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18864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</a:t>
            </a:r>
            <a:r>
              <a:rPr lang="ru-RU" dirty="0"/>
              <a:t>Куб повернут вокруг прямой, проходящей через середины противоположных рёбер, на угол 90</a:t>
            </a:r>
            <a:r>
              <a:rPr lang="ru-RU" baseline="30000" dirty="0"/>
              <a:t>о</a:t>
            </a:r>
            <a:r>
              <a:rPr lang="ru-RU" dirty="0"/>
              <a:t>. Какая фигура является общей частью исходного куба и повернутого.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13FEBDF-6C37-46D3-961B-845C0427A76A}"/>
              </a:ext>
            </a:extLst>
          </p:cNvPr>
          <p:cNvGrpSpPr/>
          <p:nvPr/>
        </p:nvGrpSpPr>
        <p:grpSpPr>
          <a:xfrm>
            <a:off x="4572000" y="1693681"/>
            <a:ext cx="4572000" cy="4286778"/>
            <a:chOff x="4572000" y="1693681"/>
            <a:chExt cx="4572000" cy="428677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1B44A58-D5B0-4C83-BF52-B5B94C0E8421}"/>
                </a:ext>
              </a:extLst>
            </p:cNvPr>
            <p:cNvSpPr txBox="1"/>
            <p:nvPr/>
          </p:nvSpPr>
          <p:spPr>
            <a:xfrm>
              <a:off x="4572000" y="5518794"/>
              <a:ext cx="457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Ответ. </a:t>
              </a:r>
            </a:p>
          </p:txBody>
        </p:sp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3C02D714-4A0D-4718-87D0-5FFA5B896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693681"/>
              <a:ext cx="3888432" cy="3904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F4D4C6B2-9377-4A8D-9E0B-53C73ECE3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51" y="1700808"/>
            <a:ext cx="4458805" cy="396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6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18864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Куб повернут вокруг прямой, содержащей его диагональ, на угол 60</a:t>
            </a:r>
            <a:r>
              <a:rPr lang="ru-RU" sz="2400" baseline="30000" dirty="0"/>
              <a:t>о</a:t>
            </a:r>
            <a:r>
              <a:rPr lang="ru-RU" sz="2400" dirty="0"/>
              <a:t>. Какая фигура является общей частью исходного куба и повернутого.</a:t>
            </a:r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6B1A237-FEE7-4E5D-829F-F3555B13D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1" y="1554411"/>
            <a:ext cx="4534793" cy="402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6B8280D-295F-48AA-BD06-52B2F3D95BFC}"/>
              </a:ext>
            </a:extLst>
          </p:cNvPr>
          <p:cNvGrpSpPr/>
          <p:nvPr/>
        </p:nvGrpSpPr>
        <p:grpSpPr>
          <a:xfrm>
            <a:off x="4339690" y="1448780"/>
            <a:ext cx="4804310" cy="4531679"/>
            <a:chOff x="4339690" y="1448780"/>
            <a:chExt cx="4804310" cy="453167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1B44A58-D5B0-4C83-BF52-B5B94C0E8421}"/>
                </a:ext>
              </a:extLst>
            </p:cNvPr>
            <p:cNvSpPr txBox="1"/>
            <p:nvPr/>
          </p:nvSpPr>
          <p:spPr>
            <a:xfrm>
              <a:off x="4572000" y="5518794"/>
              <a:ext cx="457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Ответ. </a:t>
              </a: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A9F6EBEA-9034-4409-ACE2-79D38AD0C5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690" y="1448780"/>
              <a:ext cx="4804310" cy="3960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840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40466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</a:t>
            </a:r>
            <a:r>
              <a:rPr lang="ru-RU" dirty="0"/>
              <a:t>На какой наименьший угол нужно повернуть правильную треугольную призму вокруг прямой, проходящей через центры её оснований, чтобы она совместился сама с собой?	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032448" cy="383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101E16-FE03-47BF-A6BE-E4C349C247AA}"/>
              </a:ext>
            </a:extLst>
          </p:cNvPr>
          <p:cNvSpPr txBox="1"/>
          <p:nvPr/>
        </p:nvSpPr>
        <p:spPr>
          <a:xfrm>
            <a:off x="467544" y="587727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120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642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40466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</a:t>
            </a:r>
            <a:r>
              <a:rPr lang="ru-RU" dirty="0"/>
              <a:t>На какой наименьший угол нужно повернуть правильную шестиугольную призму вокруг прямой, проходящей через центры её оснований, чтобы она совместился сама с собой?	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81603"/>
            <a:ext cx="4374317" cy="329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BF6C80-7F70-49C1-9B4F-F0E75F54637D}"/>
              </a:ext>
            </a:extLst>
          </p:cNvPr>
          <p:cNvSpPr txBox="1"/>
          <p:nvPr/>
        </p:nvSpPr>
        <p:spPr>
          <a:xfrm>
            <a:off x="539552" y="566124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60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75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3117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</a:t>
            </a:r>
            <a:r>
              <a:rPr lang="ru-RU" dirty="0"/>
              <a:t>Правильная треугольная призма повернута вокруг прямой, проходящей через центры её оснований, на угол 60</a:t>
            </a:r>
            <a:r>
              <a:rPr lang="ru-RU" baseline="30000" dirty="0"/>
              <a:t>о</a:t>
            </a:r>
            <a:r>
              <a:rPr lang="ru-RU" dirty="0"/>
              <a:t>. Какая фигура является общей частью исходной призмы и повернутой? 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3744416" cy="355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96712D6-A2E2-4047-852D-33A2F10610A4}"/>
              </a:ext>
            </a:extLst>
          </p:cNvPr>
          <p:cNvGrpSpPr/>
          <p:nvPr/>
        </p:nvGrpSpPr>
        <p:grpSpPr>
          <a:xfrm>
            <a:off x="539552" y="1412776"/>
            <a:ext cx="8064896" cy="4710137"/>
            <a:chOff x="539552" y="1412776"/>
            <a:chExt cx="8064896" cy="4710137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4CB872E0-6F27-43ED-8396-18892329F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1412776"/>
              <a:ext cx="4375414" cy="403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F5C6A6-D4E6-4C44-AE86-58F8157EC548}"/>
                </a:ext>
              </a:extLst>
            </p:cNvPr>
            <p:cNvSpPr txBox="1"/>
            <p:nvPr/>
          </p:nvSpPr>
          <p:spPr>
            <a:xfrm>
              <a:off x="539552" y="5661248"/>
              <a:ext cx="8064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Ответ.</a:t>
              </a:r>
              <a:r>
                <a:rPr lang="ru-RU" dirty="0"/>
                <a:t> Правильная шестиугольная призма.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203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18864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</a:t>
            </a:r>
            <a:r>
              <a:rPr lang="ru-RU" dirty="0"/>
              <a:t>Правильная шестиугольная призма повернута вокруг прямой, проходящей через центры её оснований, на угол 30</a:t>
            </a:r>
            <a:r>
              <a:rPr lang="ru-RU" baseline="30000" dirty="0"/>
              <a:t>о</a:t>
            </a:r>
            <a:r>
              <a:rPr lang="ru-RU" dirty="0"/>
              <a:t>. Какая фигура является общей частью исходной призмы и повернутой? 	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34406"/>
            <a:ext cx="3968581" cy="29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9A88D84-A58F-465B-9903-1FAD2725E0AF}"/>
              </a:ext>
            </a:extLst>
          </p:cNvPr>
          <p:cNvGrpSpPr/>
          <p:nvPr/>
        </p:nvGrpSpPr>
        <p:grpSpPr>
          <a:xfrm>
            <a:off x="539552" y="1687692"/>
            <a:ext cx="8064896" cy="4435221"/>
            <a:chOff x="539552" y="1687692"/>
            <a:chExt cx="8064896" cy="4435221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E6529A76-FAA1-42EE-924B-F30FE146A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473" y="1687692"/>
              <a:ext cx="4474783" cy="3384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8EA073-B852-4A84-B415-32CE53E679A6}"/>
                </a:ext>
              </a:extLst>
            </p:cNvPr>
            <p:cNvSpPr txBox="1"/>
            <p:nvPr/>
          </p:nvSpPr>
          <p:spPr>
            <a:xfrm>
              <a:off x="539552" y="5661248"/>
              <a:ext cx="8064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Ответ.</a:t>
              </a:r>
              <a:r>
                <a:rPr lang="ru-RU" dirty="0"/>
                <a:t> Правильная двенадцатиугольная призма.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82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40466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</a:t>
            </a:r>
            <a:r>
              <a:rPr lang="ru-RU" dirty="0"/>
              <a:t>На какой наименьший угол нужно повернуть правильную четырёхугольную пирамиду вокруг прямой, содержащей её высоту, чтобы она совместился сама с собой?	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36962"/>
            <a:ext cx="3888432" cy="338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FB6864-B656-48B7-B57D-6C9BB2924C9B}"/>
              </a:ext>
            </a:extLst>
          </p:cNvPr>
          <p:cNvSpPr txBox="1"/>
          <p:nvPr/>
        </p:nvSpPr>
        <p:spPr>
          <a:xfrm>
            <a:off x="539552" y="566124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90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850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32918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</a:t>
            </a:r>
            <a:r>
              <a:rPr lang="ru-RU" dirty="0"/>
              <a:t>На какой наименьший угол нужно повернуть правильную шестиугольную пирамиду вокруг прямой, содержащей её высоту, чтобы она совместился сама с собой?	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83312"/>
            <a:ext cx="3645511" cy="329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F8634F-7BE5-4069-B1A2-2B80B78F09BC}"/>
              </a:ext>
            </a:extLst>
          </p:cNvPr>
          <p:cNvSpPr txBox="1"/>
          <p:nvPr/>
        </p:nvSpPr>
        <p:spPr>
          <a:xfrm>
            <a:off x="539552" y="566124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60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5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ru-RU" sz="2800" dirty="0">
                <a:solidFill>
                  <a:srgbClr val="FF3300"/>
                </a:solidFill>
              </a:rPr>
              <a:t>ПОВОРОТ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0960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Напомним, что точка </a:t>
            </a:r>
            <a:r>
              <a:rPr lang="en-US" sz="2000" i="1" dirty="0"/>
              <a:t>A</a:t>
            </a:r>
            <a:r>
              <a:rPr lang="ru-RU" sz="2000" dirty="0"/>
              <a:t>' на плоскости </a:t>
            </a:r>
            <a:r>
              <a:rPr lang="en-US" sz="2000" dirty="0"/>
              <a:t>α</a:t>
            </a:r>
            <a:r>
              <a:rPr lang="ru-RU" sz="2000" dirty="0"/>
              <a:t> получается из точки </a:t>
            </a:r>
            <a:r>
              <a:rPr lang="ru-RU" sz="2000" i="1" dirty="0"/>
              <a:t>А</a:t>
            </a:r>
            <a:r>
              <a:rPr lang="ru-RU" sz="2000" dirty="0"/>
              <a:t> этой плоскости поворотом вокруг центра </a:t>
            </a:r>
            <a:r>
              <a:rPr lang="ru-RU" sz="2000" i="1" dirty="0"/>
              <a:t>О</a:t>
            </a:r>
            <a:r>
              <a:rPr lang="ru-RU" sz="2000" dirty="0"/>
              <a:t> на угол </a:t>
            </a:r>
            <a:r>
              <a:rPr lang="en-US" sz="2000" dirty="0"/>
              <a:t>φ</a:t>
            </a:r>
            <a:r>
              <a:rPr lang="ru-RU" sz="2000" dirty="0"/>
              <a:t>, если </a:t>
            </a:r>
            <a:r>
              <a:rPr lang="ru-RU" sz="2000" i="1" dirty="0"/>
              <a:t>ОА'</a:t>
            </a:r>
            <a:r>
              <a:rPr lang="ru-RU" sz="2000" dirty="0"/>
              <a:t> = </a:t>
            </a:r>
            <a:r>
              <a:rPr lang="en-US" sz="2000" i="1" dirty="0"/>
              <a:t>OA</a:t>
            </a:r>
            <a:r>
              <a:rPr lang="ru-RU" sz="2000" dirty="0"/>
              <a:t> и угол </a:t>
            </a:r>
            <a:r>
              <a:rPr lang="en-US" sz="2000" i="1" dirty="0"/>
              <a:t>A</a:t>
            </a:r>
            <a:r>
              <a:rPr lang="ru-RU" sz="2000" dirty="0"/>
              <a:t>'</a:t>
            </a:r>
            <a:r>
              <a:rPr lang="en-US" sz="2000" i="1" dirty="0"/>
              <a:t>OA</a:t>
            </a:r>
            <a:r>
              <a:rPr lang="ru-RU" sz="2000" dirty="0"/>
              <a:t> равен </a:t>
            </a:r>
            <a:r>
              <a:rPr lang="en-US" sz="2000" dirty="0"/>
              <a:t>φ</a:t>
            </a:r>
            <a:r>
              <a:rPr lang="ru-RU" sz="2000" dirty="0"/>
              <a:t> (рис. 1).  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3789040"/>
            <a:ext cx="9144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Пусть теперь в пространстве задана прямая </a:t>
            </a:r>
            <a:r>
              <a:rPr lang="en-US" sz="2000" i="1" dirty="0"/>
              <a:t>a</a:t>
            </a:r>
            <a:r>
              <a:rPr lang="ru-RU" sz="2000" dirty="0"/>
              <a:t> и точка </a:t>
            </a:r>
            <a:r>
              <a:rPr lang="en-US" sz="2000" i="1" dirty="0"/>
              <a:t>A</a:t>
            </a:r>
            <a:r>
              <a:rPr lang="ru-RU" sz="2000" dirty="0"/>
              <a:t>, не принадлежащая этой прямой (рис. 2). Через точку </a:t>
            </a:r>
            <a:r>
              <a:rPr lang="en-US" sz="2000" i="1" dirty="0"/>
              <a:t>A</a:t>
            </a:r>
            <a:r>
              <a:rPr lang="ru-RU" sz="2000" dirty="0"/>
              <a:t> проведем плоскость </a:t>
            </a:r>
            <a:r>
              <a:rPr lang="en-US" sz="2000" dirty="0"/>
              <a:t>α</a:t>
            </a:r>
            <a:r>
              <a:rPr lang="ru-RU" sz="2000" dirty="0"/>
              <a:t>, перпендику­лярную прямой </a:t>
            </a:r>
            <a:r>
              <a:rPr lang="en-US" sz="2000" i="1" dirty="0"/>
              <a:t>a</a:t>
            </a:r>
            <a:r>
              <a:rPr lang="ru-RU" sz="2000" dirty="0"/>
              <a:t>, и точку пересечения </a:t>
            </a:r>
            <a:r>
              <a:rPr lang="en-US" sz="2000" i="1" dirty="0"/>
              <a:t>a </a:t>
            </a:r>
            <a:r>
              <a:rPr lang="ru-RU" sz="2000" dirty="0"/>
              <a:t>и </a:t>
            </a:r>
            <a:r>
              <a:rPr lang="ru-RU" sz="2000" dirty="0">
                <a:sym typeface="Symbol"/>
              </a:rPr>
              <a:t></a:t>
            </a:r>
            <a:r>
              <a:rPr lang="ru-RU" sz="2000" dirty="0"/>
              <a:t> обозначим </a:t>
            </a:r>
            <a:r>
              <a:rPr lang="en-US" sz="2000" i="1" dirty="0"/>
              <a:t>O</a:t>
            </a:r>
            <a:r>
              <a:rPr lang="ru-RU" sz="2000" dirty="0"/>
              <a:t>. Говорят, что точка </a:t>
            </a:r>
            <a:r>
              <a:rPr lang="en-US" sz="2000" i="1" dirty="0"/>
              <a:t>A</a:t>
            </a:r>
            <a:r>
              <a:rPr lang="ru-RU" sz="2000" dirty="0"/>
              <a:t>' пространства получается из точки </a:t>
            </a:r>
            <a:r>
              <a:rPr lang="en-US" sz="2000" i="1" dirty="0"/>
              <a:t>A</a:t>
            </a:r>
            <a:r>
              <a:rPr lang="ru-RU" sz="2000" dirty="0"/>
              <a:t> поворотом вокруг прямой </a:t>
            </a:r>
            <a:r>
              <a:rPr lang="en-US" sz="2000" i="1" dirty="0"/>
              <a:t>a</a:t>
            </a:r>
            <a:r>
              <a:rPr lang="ru-RU" sz="2000" dirty="0"/>
              <a:t> на угол </a:t>
            </a:r>
            <a:r>
              <a:rPr lang="en-US" sz="2000" dirty="0"/>
              <a:t>φ</a:t>
            </a:r>
            <a:r>
              <a:rPr lang="ru-RU" sz="2000" dirty="0"/>
              <a:t>, если в плоскости </a:t>
            </a:r>
            <a:r>
              <a:rPr lang="en-US" sz="2000" dirty="0"/>
              <a:t>α</a:t>
            </a:r>
            <a:r>
              <a:rPr lang="ru-RU" sz="2000" dirty="0"/>
              <a:t> точка </a:t>
            </a:r>
            <a:r>
              <a:rPr lang="en-US" sz="2000" i="1" dirty="0"/>
              <a:t>A</a:t>
            </a:r>
            <a:r>
              <a:rPr lang="ru-RU" sz="2000" dirty="0"/>
              <a:t>' получается из точки </a:t>
            </a:r>
            <a:r>
              <a:rPr lang="en-US" sz="2000" i="1" dirty="0"/>
              <a:t>A</a:t>
            </a:r>
            <a:r>
              <a:rPr lang="ru-RU" sz="2000" dirty="0"/>
              <a:t> поворотом вокруг центра </a:t>
            </a:r>
            <a:r>
              <a:rPr lang="en-US" sz="2000" i="1" dirty="0"/>
              <a:t>O</a:t>
            </a:r>
            <a:r>
              <a:rPr lang="ru-RU" sz="2000" dirty="0"/>
              <a:t> на угол </a:t>
            </a:r>
            <a:r>
              <a:rPr lang="en-US" sz="2000" dirty="0"/>
              <a:t>φ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	Преобразование пространства, при котором точки пря­мой </a:t>
            </a:r>
            <a:r>
              <a:rPr lang="en-US" sz="2000" i="1" dirty="0"/>
              <a:t>a</a:t>
            </a:r>
            <a:r>
              <a:rPr lang="ru-RU" sz="2000" dirty="0"/>
              <a:t> остаются на месте, а все остальные точки поворачиваются вокруг этой прямой (в одном и том же направлении) на угол </a:t>
            </a:r>
            <a:r>
              <a:rPr lang="en-US" sz="2000" dirty="0"/>
              <a:t>φ</a:t>
            </a:r>
            <a:r>
              <a:rPr lang="ru-RU" sz="2000" dirty="0"/>
              <a:t> называется поворотом, или вращением. Прямая </a:t>
            </a:r>
            <a:r>
              <a:rPr lang="en-US" sz="2000" i="1" dirty="0"/>
              <a:t>a</a:t>
            </a:r>
            <a:r>
              <a:rPr lang="ru-RU" sz="2000" dirty="0"/>
              <a:t> при этом называется осью вращения. 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34152"/>
            <a:ext cx="5326893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251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40466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</a:t>
            </a:r>
            <a:r>
              <a:rPr lang="ru-RU" dirty="0"/>
              <a:t>Правильная четырёхугольная пирамида повернута вокруг прямой, содержащей её высоту, на угол 45</a:t>
            </a:r>
            <a:r>
              <a:rPr lang="ru-RU" baseline="30000" dirty="0"/>
              <a:t>о</a:t>
            </a:r>
            <a:r>
              <a:rPr lang="ru-RU" dirty="0"/>
              <a:t>. Какая фигура является общей частью исходной пирамиды и повернутой? 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3888432" cy="338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F025780-F3A4-44FB-9CEB-76F2DB377B82}"/>
              </a:ext>
            </a:extLst>
          </p:cNvPr>
          <p:cNvGrpSpPr/>
          <p:nvPr/>
        </p:nvGrpSpPr>
        <p:grpSpPr>
          <a:xfrm>
            <a:off x="539552" y="1931093"/>
            <a:ext cx="8064896" cy="4191820"/>
            <a:chOff x="539552" y="1931093"/>
            <a:chExt cx="8064896" cy="4191820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9210D969-BF54-4A86-9E46-4467197FF2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361" y="1931093"/>
              <a:ext cx="4155181" cy="3515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C12F7E-A1EF-4DE6-B50B-EF567E7EDD15}"/>
                </a:ext>
              </a:extLst>
            </p:cNvPr>
            <p:cNvSpPr txBox="1"/>
            <p:nvPr/>
          </p:nvSpPr>
          <p:spPr>
            <a:xfrm>
              <a:off x="539552" y="5661248"/>
              <a:ext cx="8064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Ответ.</a:t>
              </a:r>
              <a:r>
                <a:rPr lang="ru-RU" dirty="0"/>
                <a:t> Правильная восьмиугольная пирамида.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361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4319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</a:t>
            </a:r>
            <a:r>
              <a:rPr lang="ru-RU" dirty="0"/>
              <a:t>Правильная шестиугольная пирамида повернута вокруг прямой, содержащей её высоту, на угол 30</a:t>
            </a:r>
            <a:r>
              <a:rPr lang="ru-RU" baseline="30000" dirty="0"/>
              <a:t>о</a:t>
            </a:r>
            <a:r>
              <a:rPr lang="ru-RU" dirty="0"/>
              <a:t>. Какая фигура является общей частью исходной пирамиды и повернутой? 	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3645511" cy="329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E3FBA7-16D6-44D8-AC65-BED2A1A50B4D}"/>
              </a:ext>
            </a:extLst>
          </p:cNvPr>
          <p:cNvGrpSpPr/>
          <p:nvPr/>
        </p:nvGrpSpPr>
        <p:grpSpPr>
          <a:xfrm>
            <a:off x="539552" y="1330271"/>
            <a:ext cx="8064896" cy="4792642"/>
            <a:chOff x="539552" y="1330271"/>
            <a:chExt cx="8064896" cy="4792642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A64E523B-3FE1-427E-B42B-FBBBC629EF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379" y="1330271"/>
              <a:ext cx="4018303" cy="36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5290AE-6482-4377-9F6C-48A655AEA6E3}"/>
                </a:ext>
              </a:extLst>
            </p:cNvPr>
            <p:cNvSpPr txBox="1"/>
            <p:nvPr/>
          </p:nvSpPr>
          <p:spPr>
            <a:xfrm>
              <a:off x="539552" y="5661248"/>
              <a:ext cx="8064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Ответ.</a:t>
              </a:r>
              <a:r>
                <a:rPr lang="ru-RU" dirty="0"/>
                <a:t> Правильная двенадцатиугольная пирамида.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0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Text Box 3">
            <a:extLst>
              <a:ext uri="{FF2B5EF4-FFF2-40B4-BE49-F238E27FC236}">
                <a16:creationId xmlns:a16="http://schemas.microsoft.com/office/drawing/2014/main" id="{FFFF5521-487D-475F-8FAB-A6A07385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64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Осью симметрии какого порядка является прямая</a:t>
            </a:r>
            <a:r>
              <a:rPr lang="ru-RU" altLang="ru-RU" sz="2800" dirty="0"/>
              <a:t>, проходящая через противоположные вершины октаэдра?</a:t>
            </a:r>
          </a:p>
        </p:txBody>
      </p:sp>
      <p:sp>
        <p:nvSpPr>
          <p:cNvPr id="232452" name="Text Box 4">
            <a:extLst>
              <a:ext uri="{FF2B5EF4-FFF2-40B4-BE49-F238E27FC236}">
                <a16:creationId xmlns:a16="http://schemas.microsoft.com/office/drawing/2014/main" id="{6A721C04-9926-43A1-9E28-1FEB0F437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/>
              <a:t> Четвёртого.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787861-B97D-4F89-A54C-BE1047F89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451987"/>
            <a:ext cx="3797119" cy="3954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Text Box 3">
            <a:extLst>
              <a:ext uri="{FF2B5EF4-FFF2-40B4-BE49-F238E27FC236}">
                <a16:creationId xmlns:a16="http://schemas.microsoft.com/office/drawing/2014/main" id="{0822A663-8AF7-4F09-B032-A5D0492A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Осью симметрии какого порядка является прямая</a:t>
            </a:r>
            <a:r>
              <a:rPr lang="ru-RU" altLang="ru-RU" sz="2800" dirty="0"/>
              <a:t>, проходящая через центры противоположных граней октаэдра?</a:t>
            </a:r>
          </a:p>
        </p:txBody>
      </p:sp>
      <p:sp>
        <p:nvSpPr>
          <p:cNvPr id="236548" name="Text Box 4">
            <a:extLst>
              <a:ext uri="{FF2B5EF4-FFF2-40B4-BE49-F238E27FC236}">
                <a16:creationId xmlns:a16="http://schemas.microsoft.com/office/drawing/2014/main" id="{E44C1782-C539-459C-9F65-518810D1B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/>
              <a:t> Третьего.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67F44C-C475-4B81-BCFC-E39380A97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630127"/>
            <a:ext cx="3768506" cy="3597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Text Box 3">
            <a:extLst>
              <a:ext uri="{FF2B5EF4-FFF2-40B4-BE49-F238E27FC236}">
                <a16:creationId xmlns:a16="http://schemas.microsoft.com/office/drawing/2014/main" id="{43312064-A7EB-4520-A805-24390F1B9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64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Осью симметрии какого порядка является прямая</a:t>
            </a:r>
            <a:r>
              <a:rPr lang="ru-RU" altLang="ru-RU" sz="2800" dirty="0"/>
              <a:t>, проходящая через противоположные вершины икосаэдра?</a:t>
            </a:r>
          </a:p>
        </p:txBody>
      </p:sp>
      <p:sp>
        <p:nvSpPr>
          <p:cNvPr id="240644" name="Text Box 4">
            <a:extLst>
              <a:ext uri="{FF2B5EF4-FFF2-40B4-BE49-F238E27FC236}">
                <a16:creationId xmlns:a16="http://schemas.microsoft.com/office/drawing/2014/main" id="{828D9364-A901-4B32-9C85-798956185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/>
              <a:t> Пятого.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7C3ECC-78C1-43B8-B6FF-023778D33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302912"/>
            <a:ext cx="3758979" cy="3870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Text Box 3">
            <a:extLst>
              <a:ext uri="{FF2B5EF4-FFF2-40B4-BE49-F238E27FC236}">
                <a16:creationId xmlns:a16="http://schemas.microsoft.com/office/drawing/2014/main" id="{91323B04-3F01-4630-9AAB-F56A50BDF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64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Осью симметрии какого порядка является прямая</a:t>
            </a:r>
            <a:r>
              <a:rPr lang="ru-RU" altLang="ru-RU" sz="2800" dirty="0"/>
              <a:t>, проходящая через центры противоположных граней икосаэдра?</a:t>
            </a:r>
          </a:p>
        </p:txBody>
      </p:sp>
      <p:sp>
        <p:nvSpPr>
          <p:cNvPr id="238596" name="Text Box 4">
            <a:extLst>
              <a:ext uri="{FF2B5EF4-FFF2-40B4-BE49-F238E27FC236}">
                <a16:creationId xmlns:a16="http://schemas.microsoft.com/office/drawing/2014/main" id="{25F5FA0C-075A-411E-AFB3-E63F3D905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/>
              <a:t> Третьего.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FEDF5B-1A70-45EB-A254-D26FD71FD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386070"/>
            <a:ext cx="3983969" cy="4172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Text Box 3">
            <a:extLst>
              <a:ext uri="{FF2B5EF4-FFF2-40B4-BE49-F238E27FC236}">
                <a16:creationId xmlns:a16="http://schemas.microsoft.com/office/drawing/2014/main" id="{3D77F0E4-3F82-45C1-AF68-1939F6D03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946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Осью симметрии какого порядка является прямая</a:t>
            </a:r>
            <a:r>
              <a:rPr lang="ru-RU" altLang="ru-RU" sz="2800" dirty="0"/>
              <a:t>, проходящая через противоположные вершины додекаэдра?</a:t>
            </a:r>
          </a:p>
        </p:txBody>
      </p:sp>
      <p:sp>
        <p:nvSpPr>
          <p:cNvPr id="244740" name="Text Box 4">
            <a:extLst>
              <a:ext uri="{FF2B5EF4-FFF2-40B4-BE49-F238E27FC236}">
                <a16:creationId xmlns:a16="http://schemas.microsoft.com/office/drawing/2014/main" id="{DC80C4BC-477A-417F-9360-781EF1F18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/>
              <a:t> Третьего.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AF7D08-2341-42D0-A4F1-722309B75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580507"/>
            <a:ext cx="3825103" cy="3767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Text Box 3">
            <a:extLst>
              <a:ext uri="{FF2B5EF4-FFF2-40B4-BE49-F238E27FC236}">
                <a16:creationId xmlns:a16="http://schemas.microsoft.com/office/drawing/2014/main" id="{E92DE1B6-1AF8-41B0-B7D4-E6BFCE1E2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Осью симметрии какого порядка является прямая</a:t>
            </a:r>
            <a:r>
              <a:rPr lang="ru-RU" altLang="ru-RU" sz="2800" dirty="0"/>
              <a:t>, проходящая через центры противоположных граней додекаэдра?</a:t>
            </a:r>
          </a:p>
        </p:txBody>
      </p:sp>
      <p:sp>
        <p:nvSpPr>
          <p:cNvPr id="248836" name="Text Box 4">
            <a:extLst>
              <a:ext uri="{FF2B5EF4-FFF2-40B4-BE49-F238E27FC236}">
                <a16:creationId xmlns:a16="http://schemas.microsoft.com/office/drawing/2014/main" id="{07875A74-6343-4194-8869-61845D308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/>
              <a:t> Пятого.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A54E52-105C-4D40-846D-D54E9C2EC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792" y="2060873"/>
            <a:ext cx="3874416" cy="3990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5827" name="Text Box 1027">
                <a:extLst>
                  <a:ext uri="{FF2B5EF4-FFF2-40B4-BE49-F238E27FC236}">
                    <a16:creationId xmlns:a16="http://schemas.microsoft.com/office/drawing/2014/main" id="{F795F7DB-0A9D-4E0A-B9B1-98067DD880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95889"/>
                <a:ext cx="9144000" cy="32729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R="111760" indent="349250" algn="just"/>
                <a:r>
                  <a:rPr lang="ru-RU" altLang="ru-RU" sz="2800" dirty="0"/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Прямая называется осью симметрии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-го порядка фи­гуры Ф, если при повороте фигуры Ф на угол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360°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 вокруг этой прямой фи­гура Ф совмещается сама с собой.</a:t>
                </a:r>
              </a:p>
              <a:p>
                <a:pPr marR="111760" indent="349250" algn="just"/>
                <a:r>
                  <a:rPr lang="ru-RU" dirty="0">
                    <a:ea typeface="Times New Roman" panose="02020603050405020304" pitchFamily="18" charset="0"/>
                  </a:rPr>
                  <a:t>	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Ясно, что ось симметрии 2-го порядка является просто осью симмет­рии.</a:t>
                </a:r>
              </a:p>
              <a:p>
                <a:pPr algn="just"/>
                <a:r>
                  <a:rPr lang="ru-RU" dirty="0">
                    <a:effectLst/>
                    <a:ea typeface="Times New Roman" panose="02020603050405020304" pitchFamily="18" charset="0"/>
                  </a:rPr>
                  <a:t>	Например, в правильной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-уголь­ной пирамиде прямая, проходящая через вершину и центр основания, является осью симметрии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-го порядка.</a:t>
                </a:r>
                <a:endParaRPr lang="ru-RU" altLang="ru-RU" dirty="0"/>
              </a:p>
            </p:txBody>
          </p:sp>
        </mc:Choice>
        <mc:Fallback>
          <p:sp>
            <p:nvSpPr>
              <p:cNvPr id="205827" name="Text Box 1027">
                <a:extLst>
                  <a:ext uri="{FF2B5EF4-FFF2-40B4-BE49-F238E27FC236}">
                    <a16:creationId xmlns:a16="http://schemas.microsoft.com/office/drawing/2014/main" id="{F795F7DB-0A9D-4E0A-B9B1-98067DD88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95889"/>
                <a:ext cx="9144000" cy="3272947"/>
              </a:xfrm>
              <a:prstGeom prst="rect">
                <a:avLst/>
              </a:prstGeom>
              <a:blipFill>
                <a:blip r:embed="rId3"/>
                <a:stretch>
                  <a:fillRect l="-1000" r="-1000" b="-33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31A2FB-E63D-F0CF-59EF-57AB74F66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3645024"/>
            <a:ext cx="3096057" cy="26578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1026">
            <a:extLst>
              <a:ext uri="{FF2B5EF4-FFF2-40B4-BE49-F238E27FC236}">
                <a16:creationId xmlns:a16="http://schemas.microsoft.com/office/drawing/2014/main" id="{4D573773-1778-493F-8C38-EA9373B677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205827" name="Text Box 1027">
            <a:extLst>
              <a:ext uri="{FF2B5EF4-FFF2-40B4-BE49-F238E27FC236}">
                <a16:creationId xmlns:a16="http://schemas.microsoft.com/office/drawing/2014/main" id="{F795F7DB-0A9D-4E0A-B9B1-98067DD88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На какой угол нужно повернуть правильный тетраэдр вокруг прямой, проходящей через середины противоположных ребер, чтобы он совместился сам с собой?</a:t>
            </a:r>
          </a:p>
        </p:txBody>
      </p:sp>
      <p:sp>
        <p:nvSpPr>
          <p:cNvPr id="205829" name="Text Box 1029">
            <a:extLst>
              <a:ext uri="{FF2B5EF4-FFF2-40B4-BE49-F238E27FC236}">
                <a16:creationId xmlns:a16="http://schemas.microsoft.com/office/drawing/2014/main" id="{B4A7CEF9-64A1-470E-A7D6-45F307E2D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244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/>
              <a:t> 180</a:t>
            </a:r>
            <a:r>
              <a:rPr lang="ru-RU" altLang="ru-RU" sz="2800" baseline="30000"/>
              <a:t>о</a:t>
            </a:r>
            <a:r>
              <a:rPr lang="ru-RU" altLang="ru-RU" sz="280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0682A3-39AF-49E0-8D9C-E844AFFB1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114799"/>
            <a:ext cx="4695230" cy="451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7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Text Box 1027">
            <a:extLst>
              <a:ext uri="{FF2B5EF4-FFF2-40B4-BE49-F238E27FC236}">
                <a16:creationId xmlns:a16="http://schemas.microsoft.com/office/drawing/2014/main" id="{540F5F61-2D32-451F-9246-30807500D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1299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На какой наименьший угол нужно повернуть правильный тетраэдр вокруг прямой, содержащей его высоту, чтобы он совместился сам с собой?</a:t>
            </a:r>
          </a:p>
        </p:txBody>
      </p:sp>
      <p:sp>
        <p:nvSpPr>
          <p:cNvPr id="224260" name="Text Box 1028">
            <a:extLst>
              <a:ext uri="{FF2B5EF4-FFF2-40B4-BE49-F238E27FC236}">
                <a16:creationId xmlns:a16="http://schemas.microsoft.com/office/drawing/2014/main" id="{F918BEA9-A684-4384-B871-E4EBE6380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244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/>
              <a:t> 120</a:t>
            </a:r>
            <a:r>
              <a:rPr lang="ru-RU" altLang="ru-RU" sz="2800" baseline="30000"/>
              <a:t>о</a:t>
            </a:r>
            <a:r>
              <a:rPr lang="ru-RU" altLang="ru-RU" sz="280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7111EC-B3FE-4971-979E-7F662C3E7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844824"/>
            <a:ext cx="4346997" cy="4385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Text Box 1027">
            <a:extLst>
              <a:ext uri="{FF2B5EF4-FFF2-40B4-BE49-F238E27FC236}">
                <a16:creationId xmlns:a16="http://schemas.microsoft.com/office/drawing/2014/main" id="{540F5F61-2D32-451F-9246-30807500D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800" dirty="0"/>
              <a:t>Тетраэдр повернут вокруг прямой, содержащей его высоту, на угол 60</a:t>
            </a:r>
            <a:r>
              <a:rPr lang="ru-RU" sz="2800" baseline="30000" dirty="0"/>
              <a:t>о</a:t>
            </a:r>
            <a:r>
              <a:rPr lang="ru-RU" sz="2800" dirty="0"/>
              <a:t>. Какая фигура является общей частью исходного тетраэдра и повернутого?</a:t>
            </a:r>
            <a:endParaRPr lang="ru-RU" alt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C10DFE-9A22-444E-ADB6-975FCECE1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61" y="1712098"/>
            <a:ext cx="3469215" cy="3499916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4D906CA-21B7-4290-B7C7-0F6F4D88F05B}"/>
              </a:ext>
            </a:extLst>
          </p:cNvPr>
          <p:cNvGrpSpPr/>
          <p:nvPr/>
        </p:nvGrpSpPr>
        <p:grpSpPr>
          <a:xfrm>
            <a:off x="342900" y="1678362"/>
            <a:ext cx="8458200" cy="4357983"/>
            <a:chOff x="342900" y="1678362"/>
            <a:chExt cx="8458200" cy="4357983"/>
          </a:xfrm>
        </p:grpSpPr>
        <p:sp>
          <p:nvSpPr>
            <p:cNvPr id="224260" name="Text Box 1028">
              <a:extLst>
                <a:ext uri="{FF2B5EF4-FFF2-40B4-BE49-F238E27FC236}">
                  <a16:creationId xmlns:a16="http://schemas.microsoft.com/office/drawing/2014/main" id="{F918BEA9-A684-4384-B871-E4EBE63801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" y="5517232"/>
              <a:ext cx="84582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 dirty="0"/>
                <a:t> Правильная шестиугольная пирамида.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49FBDF0-9FD0-4A92-B944-3907A899C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1678362"/>
              <a:ext cx="4104456" cy="3501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01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Text Box 1027">
            <a:extLst>
              <a:ext uri="{FF2B5EF4-FFF2-40B4-BE49-F238E27FC236}">
                <a16:creationId xmlns:a16="http://schemas.microsoft.com/office/drawing/2014/main" id="{540F5F61-2D32-451F-9246-30807500D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800" dirty="0"/>
              <a:t> Тетраэдр повернут вокруг прямой, соединяющей середины противоположных ребер, на угол 90</a:t>
            </a:r>
            <a:r>
              <a:rPr lang="ru-RU" sz="2800" baseline="30000" dirty="0"/>
              <a:t>о</a:t>
            </a:r>
            <a:r>
              <a:rPr lang="ru-RU" sz="2800" dirty="0"/>
              <a:t>. Какая фигура является общей частью исходного тетраэдра и повернутого?</a:t>
            </a:r>
            <a:endParaRPr lang="ru-RU" altLang="ru-RU" sz="28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0FC1257-794A-4A6F-AE9F-1175CCDA5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58225"/>
            <a:ext cx="3806635" cy="355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F3125D8-8D33-49FF-8A61-C435897A39C2}"/>
              </a:ext>
            </a:extLst>
          </p:cNvPr>
          <p:cNvGrpSpPr/>
          <p:nvPr/>
        </p:nvGrpSpPr>
        <p:grpSpPr>
          <a:xfrm>
            <a:off x="0" y="1783699"/>
            <a:ext cx="9144000" cy="4766756"/>
            <a:chOff x="0" y="1783699"/>
            <a:chExt cx="9144000" cy="4766756"/>
          </a:xfrm>
        </p:grpSpPr>
        <p:sp>
          <p:nvSpPr>
            <p:cNvPr id="224260" name="Text Box 1028">
              <a:extLst>
                <a:ext uri="{FF2B5EF4-FFF2-40B4-BE49-F238E27FC236}">
                  <a16:creationId xmlns:a16="http://schemas.microsoft.com/office/drawing/2014/main" id="{F918BEA9-A684-4384-B871-E4EBE63801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657903"/>
              <a:ext cx="9144000" cy="892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dirty="0"/>
                <a:t> </a:t>
              </a:r>
              <a:r>
                <a:rPr lang="ru-RU" dirty="0"/>
                <a:t>Общей частью исходного тетраэдра и повернутого является октаэдр. </a:t>
              </a:r>
              <a:endParaRPr lang="ru-RU" altLang="ru-RU" dirty="0"/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8869822-F6B7-4E17-97B8-49DC78967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783699"/>
              <a:ext cx="3768661" cy="3949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49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Text Box 1027">
            <a:extLst>
              <a:ext uri="{FF2B5EF4-FFF2-40B4-BE49-F238E27FC236}">
                <a16:creationId xmlns:a16="http://schemas.microsoft.com/office/drawing/2014/main" id="{88728946-897F-4763-A004-C6BDCD8E3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На какой наименьший угол нужно повернуть куб вокруг прямой, проходящей через центры противоположных граней, чтобы он совместился сам с собой?</a:t>
            </a:r>
          </a:p>
        </p:txBody>
      </p:sp>
      <p:sp>
        <p:nvSpPr>
          <p:cNvPr id="226308" name="Text Box 1028">
            <a:extLst>
              <a:ext uri="{FF2B5EF4-FFF2-40B4-BE49-F238E27FC236}">
                <a16:creationId xmlns:a16="http://schemas.microsoft.com/office/drawing/2014/main" id="{2FBC3BEF-28FD-42D4-B701-F7FA44C56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/>
              <a:t> 90</a:t>
            </a:r>
            <a:r>
              <a:rPr lang="ru-RU" altLang="ru-RU" sz="2800" baseline="30000"/>
              <a:t>о</a:t>
            </a:r>
            <a:r>
              <a:rPr lang="ru-RU" altLang="ru-RU" sz="280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97067D-9321-419C-AC07-B5EA36229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459193"/>
            <a:ext cx="3765639" cy="3713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Text Box 3">
            <a:extLst>
              <a:ext uri="{FF2B5EF4-FFF2-40B4-BE49-F238E27FC236}">
                <a16:creationId xmlns:a16="http://schemas.microsoft.com/office/drawing/2014/main" id="{0A1EEACD-5A50-4271-947A-50DD40C0D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946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На какой наименьший угол нужно повернуть куб вокруг прямой, проходящей через середины противоположных ребер, чтобы он совместился сам с собой?</a:t>
            </a:r>
          </a:p>
        </p:txBody>
      </p:sp>
      <p:sp>
        <p:nvSpPr>
          <p:cNvPr id="228356" name="Text Box 4">
            <a:extLst>
              <a:ext uri="{FF2B5EF4-FFF2-40B4-BE49-F238E27FC236}">
                <a16:creationId xmlns:a16="http://schemas.microsoft.com/office/drawing/2014/main" id="{E936E739-7F14-472B-B002-419AA845B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/>
              <a:t> 180</a:t>
            </a:r>
            <a:r>
              <a:rPr lang="ru-RU" altLang="ru-RU" sz="2800" baseline="30000"/>
              <a:t>о</a:t>
            </a:r>
            <a:r>
              <a:rPr lang="ru-RU" altLang="ru-RU" sz="280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C468E0-627C-4583-B0E4-021CDE7D7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957402"/>
            <a:ext cx="3693631" cy="3642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1186</Words>
  <Application>Microsoft Office PowerPoint</Application>
  <PresentationFormat>Экран (4:3)</PresentationFormat>
  <Paragraphs>111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Cambria Math</vt:lpstr>
      <vt:lpstr>Times New Roman</vt:lpstr>
      <vt:lpstr>Оформление по умолчанию</vt:lpstr>
      <vt:lpstr>ПОВОРОТ. СИМММЕТРИЯ n-го ПОРЯДКА</vt:lpstr>
      <vt:lpstr>ПОВОРОТ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Сфера, вписанная в куб</dc:title>
  <dc:creator>*</dc:creator>
  <cp:lastModifiedBy>Vladimir Smirnov</cp:lastModifiedBy>
  <cp:revision>80</cp:revision>
  <dcterms:created xsi:type="dcterms:W3CDTF">2006-06-14T12:10:42Z</dcterms:created>
  <dcterms:modified xsi:type="dcterms:W3CDTF">2022-05-26T04:54:42Z</dcterms:modified>
</cp:coreProperties>
</file>