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13" r:id="rId2"/>
    <p:sldId id="621" r:id="rId3"/>
    <p:sldId id="542" r:id="rId4"/>
    <p:sldId id="1524" r:id="rId5"/>
    <p:sldId id="702" r:id="rId6"/>
    <p:sldId id="1499" r:id="rId7"/>
    <p:sldId id="291" r:id="rId8"/>
    <p:sldId id="1500" r:id="rId9"/>
    <p:sldId id="1518" r:id="rId10"/>
    <p:sldId id="1519" r:id="rId11"/>
    <p:sldId id="259" r:id="rId12"/>
    <p:sldId id="544" r:id="rId13"/>
    <p:sldId id="700" r:id="rId14"/>
    <p:sldId id="545" r:id="rId15"/>
    <p:sldId id="288" r:id="rId16"/>
    <p:sldId id="1501" r:id="rId17"/>
    <p:sldId id="290" r:id="rId18"/>
    <p:sldId id="289" r:id="rId19"/>
    <p:sldId id="703" r:id="rId20"/>
    <p:sldId id="705" r:id="rId21"/>
    <p:sldId id="706" r:id="rId22"/>
    <p:sldId id="704" r:id="rId23"/>
    <p:sldId id="707" r:id="rId24"/>
    <p:sldId id="709" r:id="rId25"/>
    <p:sldId id="263" r:id="rId26"/>
    <p:sldId id="547" r:id="rId27"/>
    <p:sldId id="701" r:id="rId28"/>
    <p:sldId id="548" r:id="rId29"/>
    <p:sldId id="292" r:id="rId30"/>
    <p:sldId id="710" r:id="rId31"/>
    <p:sldId id="708" r:id="rId32"/>
    <p:sldId id="279" r:id="rId33"/>
    <p:sldId id="1527" r:id="rId34"/>
    <p:sldId id="280" r:id="rId35"/>
    <p:sldId id="1528" r:id="rId36"/>
    <p:sldId id="1529" r:id="rId37"/>
    <p:sldId id="1530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95" autoAdjust="0"/>
    <p:restoredTop sz="88902" autoAdjust="0"/>
  </p:normalViewPr>
  <p:slideViewPr>
    <p:cSldViewPr>
      <p:cViewPr varScale="1">
        <p:scale>
          <a:sx n="90" d="100"/>
          <a:sy n="90" d="100"/>
        </p:scale>
        <p:origin x="10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26">
            <a:extLst>
              <a:ext uri="{FF2B5EF4-FFF2-40B4-BE49-F238E27FC236}">
                <a16:creationId xmlns:a16="http://schemas.microsoft.com/office/drawing/2014/main" id="{58ACD42F-474E-495F-BCFC-84186724F43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7587" name="Rectangle 1027">
            <a:extLst>
              <a:ext uri="{FF2B5EF4-FFF2-40B4-BE49-F238E27FC236}">
                <a16:creationId xmlns:a16="http://schemas.microsoft.com/office/drawing/2014/main" id="{9724EE19-660D-41F0-9DAA-964CF7431EA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67588" name="Rectangle 1028">
            <a:extLst>
              <a:ext uri="{FF2B5EF4-FFF2-40B4-BE49-F238E27FC236}">
                <a16:creationId xmlns:a16="http://schemas.microsoft.com/office/drawing/2014/main" id="{F7457D2C-B478-4D97-9D24-7F858857B93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1029">
            <a:extLst>
              <a:ext uri="{FF2B5EF4-FFF2-40B4-BE49-F238E27FC236}">
                <a16:creationId xmlns:a16="http://schemas.microsoft.com/office/drawing/2014/main" id="{1AE73F04-4527-4BA7-B839-108D734B4A5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7590" name="Rectangle 1030">
            <a:extLst>
              <a:ext uri="{FF2B5EF4-FFF2-40B4-BE49-F238E27FC236}">
                <a16:creationId xmlns:a16="http://schemas.microsoft.com/office/drawing/2014/main" id="{BFB6E272-D5B7-4B38-8661-442E9FD8638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7591" name="Rectangle 1031">
            <a:extLst>
              <a:ext uri="{FF2B5EF4-FFF2-40B4-BE49-F238E27FC236}">
                <a16:creationId xmlns:a16="http://schemas.microsoft.com/office/drawing/2014/main" id="{FC10E9C9-73E6-418D-A354-6B25D03A1E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333044-CA20-49B8-BA6C-8055918E84C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4E931BBB-CFDA-40CB-AE62-D5377377E7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989C87-A7E7-4E0A-B4CF-F9A758F9EA04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B2107DFE-8EBB-4DAF-90F9-51A48E2334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ADCDAAE4-B726-4B7E-A03C-B86365B0B9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20931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B79BF7-F3E7-4F30-95EA-927B12ADEE56}" type="slidenum">
              <a:rPr lang="ru-RU"/>
              <a:pPr/>
              <a:t>2</a:t>
            </a:fld>
            <a:endParaRPr lang="ru-RU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66833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FCF3B58E-E1C1-4143-BA8D-B47A0BCC6C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3999AB-2572-40DB-B96C-120C03C96044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2A796507-2772-4830-9E7A-31A07434B1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D8953F81-A2A4-41CD-8C13-F17A8A4F40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22507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4184C074-5E7F-4EA1-B4C0-F6A2B28794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CE11B9-AB9E-40B3-BC53-84B2DCD577C7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6C775DCC-A55D-4566-9EC4-480C994A8F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CD0A4883-C741-45AA-8BCA-578C639DDC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54345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F4460D-A4CF-4A4F-A5A9-F3BFA31B3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BD596A1-EE87-47C9-945C-477424DB9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F2630C-3CB9-4C80-B511-5FB789216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7D3E6B-8E25-42DA-8614-E654BB767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2DCF5D-85F2-43EF-B5D4-4E6DA9A1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7865B-0F63-4949-B705-8C7F0D7E26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2269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A91125-3C55-4F54-9B7A-68BC80A4B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45CD4D-AA22-471C-AC0B-C95155A63A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7952C1-C073-488F-A49D-A2B458AE5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E2C6B7-CAD2-4FAF-86A9-7FA1A78EE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3DAEB6-DCCA-44BE-AACB-2375CB2E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29784-EABA-4ABE-A711-6A2937D89F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633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D008833-8295-4AE5-A91C-F6D17A79E5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E6E268-BC3F-4127-8CF8-4152F62B9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F006A2-9D7B-4479-A7BE-044C1529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769B0C-8D0B-496B-999E-70B07BD4C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AC8951-30F3-4E81-AEB4-A83DB26A6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4B586-9E8A-4215-B36B-6E345D52FE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750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B0547C-C601-4066-8E82-C9DB95777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8B5606-3C55-49BD-BBBF-E77537BD1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5EF333-3A25-48D9-A213-B8605F25E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4010DB-9312-433A-8148-50045C85C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7D4D29-5DAC-4FD0-974A-1192C1A51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2158A-9F13-4045-9E7C-A6D3F6AD46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2742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2C00E7-D724-40EE-8614-84BADFA1D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B73A14-9C8A-4169-B143-6876A8FA5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9D3A36-6123-4342-A9B2-CA3B4BE5D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EFF991-D12F-40DA-8CE4-A9670459D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A7368E-8918-4ABC-8B67-2D53182BB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D3F6-3130-4036-BC7A-5D67D6FB8A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707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EAB8A7-62B4-4E64-9500-1C953BDA8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0B334D-B0E6-4D2F-A8EB-7B7925636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8EB359-DB7D-4CA3-A425-D97CC6F8C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56D4C3-51B2-4E15-9C3D-5A1666419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42595-F17A-4E66-9F35-A081F39E4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8405FE-E34E-4319-AA7E-FC57B19C9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C87E0-0387-43D0-B1FA-F355496AB6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5883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1A517-6BDB-4D65-9B7B-321E160F9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078EF6-68B7-4BF0-B6FC-579E10AAF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AC4B02-BF15-4964-9B86-EFD3D85E2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512A4AF-3186-4071-86C5-677FCFF245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6BED017-1265-4EE7-B6A1-CA6A52E37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1804C70-DEF4-4787-A16C-491D5B8BE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C22DC6-55A6-4E8F-9002-87C972C05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4FAAEBA-54F3-4A2A-B996-FF883F0A8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A565D-D9CF-48F0-A765-78C452BDDC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203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B7E58-583B-4D54-84A7-C16989019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31CA467-2755-47DE-A190-08B7EC983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5B5607-3357-4896-B4E0-A12003A69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590124-9D95-4EFE-A8F6-5EACE581D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9BB22-32BF-4F25-979A-05492949BB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0093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083043D-7128-4978-9529-02092BFBD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55648CD-B944-4795-BBA0-8BD1C9EBE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F97BA1-0D93-4DEC-A3E6-A8E4AF599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8AC8E-BF50-49E4-913A-FC2E571E7B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4927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23964-35F4-4FE4-A2C7-4E936E493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0FC8BC-834C-4852-A10A-1B5CFCC9E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1AAB70-DA41-4F32-A105-6ABB817FF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EC7BAA-9042-4A4B-98E8-1A2C863DE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D18B41-C485-4CCA-BEE8-F8A6994CF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5C6107-A594-45BD-A114-29023B3A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18F7E-E917-40D0-AC8C-3957FED1E0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1895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2E2C78-8691-498B-B0CB-8BC8FC93C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879EC6-152E-4C75-BF70-6A6B6FF8D8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D9BAB8-9BEA-4B70-B59A-6C0DDE231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9D24A7-C557-449C-B410-FEFCCBAB4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A61974-E8FB-4A69-9B85-2C2A6874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4A3651-41AA-4C9E-8102-28D1D5721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44680-DE75-4263-9738-A88B8C6DE7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586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37B095A-1A73-4462-9E01-E82FB086A9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F660C1-1316-4CDA-A350-647A6F43B9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3DD45AD-47A3-4EDF-8D79-1C2E95022A4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0C456E9-06F7-4D10-B5B8-736286A3A0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2B9C0C0-AFF1-446B-BAC0-389BEBB8E28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17183C-F142-47B8-B71B-DC385F6BD4D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8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7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B449B529-20AF-4CA9-8FF6-EFA18DE8C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40768"/>
            <a:ext cx="876300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dirty="0">
                <a:solidFill>
                  <a:srgbClr val="FF3300"/>
                </a:solidFill>
              </a:rPr>
              <a:t>Многогранники, описанные около сферы (пирамида)</a:t>
            </a:r>
          </a:p>
        </p:txBody>
      </p:sp>
    </p:spTree>
    <p:extLst>
      <p:ext uri="{BB962C8B-B14F-4D97-AF65-F5344CB8AC3E}">
        <p14:creationId xmlns:p14="http://schemas.microsoft.com/office/powerpoint/2010/main" val="1057018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178" y="42632"/>
            <a:ext cx="89081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800" dirty="0">
                <a:solidFill>
                  <a:srgbClr val="FF0000"/>
                </a:solidFill>
              </a:rPr>
              <a:t>	</a:t>
            </a:r>
            <a:r>
              <a:rPr lang="ru-RU" sz="2800" dirty="0">
                <a:solidFill>
                  <a:srgbClr val="FF0000"/>
                </a:solidFill>
                <a:cs typeface="Times New Roman" pitchFamily="18" charset="0"/>
              </a:rPr>
              <a:t> Решение.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Сфере будет вписана в конус, 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42D4BA-12E6-55A8-41CE-408BBB436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943" y="2589983"/>
            <a:ext cx="3658111" cy="3705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6">
                <a:extLst>
                  <a:ext uri="{FF2B5EF4-FFF2-40B4-BE49-F238E27FC236}">
                    <a16:creationId xmlns:a16="http://schemas.microsoft.com/office/drawing/2014/main" id="{965C993D-686F-11B1-CA76-98A51DB8BD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1600" y="1079142"/>
                <a:ext cx="3672407" cy="7788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sz="2800" dirty="0">
                    <a:cs typeface="Times New Roman" pitchFamily="18" charset="0"/>
                  </a:rPr>
                  <a:t>Образующая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ru-RU" sz="28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ru-RU" sz="2800" dirty="0">
                    <a:cs typeface="Times New Roman" pitchFamily="18" charset="0"/>
                  </a:rPr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6" name="Text Box 6">
                <a:extLst>
                  <a:ext uri="{FF2B5EF4-FFF2-40B4-BE49-F238E27FC236}">
                    <a16:creationId xmlns:a16="http://schemas.microsoft.com/office/drawing/2014/main" id="{965C993D-686F-11B1-CA76-98A51DB8B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1079142"/>
                <a:ext cx="3672407" cy="778803"/>
              </a:xfrm>
              <a:prstGeom prst="rect">
                <a:avLst/>
              </a:prstGeom>
              <a:blipFill>
                <a:blip r:embed="rId3"/>
                <a:stretch>
                  <a:fillRect l="-3317" b="-85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6">
                <a:extLst>
                  <a:ext uri="{FF2B5EF4-FFF2-40B4-BE49-F238E27FC236}">
                    <a16:creationId xmlns:a16="http://schemas.microsoft.com/office/drawing/2014/main" id="{9FC7BEC2-3568-F4BC-36B9-30CE4EFD2B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9731" y="1081955"/>
                <a:ext cx="4104455" cy="8000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sz="2800" dirty="0">
                    <a:cs typeface="Times New Roman" pitchFamily="18" charset="0"/>
                  </a:rPr>
                  <a:t>Высота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800" dirty="0">
                    <a:cs typeface="Times New Roman" pitchFamily="18" charset="0"/>
                  </a:rPr>
                  <a:t>. </a:t>
                </a:r>
                <a:endParaRPr lang="ru-RU" sz="2800" dirty="0"/>
              </a:p>
            </p:txBody>
          </p:sp>
        </mc:Choice>
        <mc:Fallback xmlns="">
          <p:sp>
            <p:nvSpPr>
              <p:cNvPr id="7" name="Text Box 6">
                <a:extLst>
                  <a:ext uri="{FF2B5EF4-FFF2-40B4-BE49-F238E27FC236}">
                    <a16:creationId xmlns:a16="http://schemas.microsoft.com/office/drawing/2014/main" id="{9FC7BEC2-3568-F4BC-36B9-30CE4EFD2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9731" y="1081955"/>
                <a:ext cx="4104455" cy="800091"/>
              </a:xfrm>
              <a:prstGeom prst="rect">
                <a:avLst/>
              </a:prstGeom>
              <a:blipFill>
                <a:blip r:embed="rId4"/>
                <a:stretch>
                  <a:fillRect l="-3120" b="-53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F3C6A4-DBEE-2547-2688-94CCD6C43ED0}"/>
                  </a:ext>
                </a:extLst>
              </p:cNvPr>
              <p:cNvSpPr txBox="1"/>
              <p:nvPr/>
            </p:nvSpPr>
            <p:spPr>
              <a:xfrm>
                <a:off x="0" y="1790483"/>
                <a:ext cx="9143999" cy="706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800" dirty="0">
                    <a:cs typeface="Times New Roman" pitchFamily="18" charset="0"/>
                  </a:rPr>
                  <a:t>Радиус вписанной сферы находим по формуле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itchFamily="18" charset="0"/>
                      </a:rPr>
                      <m:t>𝑟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cs typeface="Times New Roman" pitchFamily="18" charset="0"/>
                  </a:rPr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F3C6A4-DBEE-2547-2688-94CCD6C43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90483"/>
                <a:ext cx="9143999" cy="706604"/>
              </a:xfrm>
              <a:prstGeom prst="rect">
                <a:avLst/>
              </a:prstGeom>
              <a:blipFill>
                <a:blip r:embed="rId5"/>
                <a:stretch>
                  <a:fillRect l="-1333" b="-9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DC0F40-E276-1FA6-984D-083B10E6C256}"/>
                  </a:ext>
                </a:extLst>
              </p:cNvPr>
              <p:cNvSpPr txBox="1"/>
              <p:nvPr/>
            </p:nvSpPr>
            <p:spPr>
              <a:xfrm>
                <a:off x="252535" y="2510607"/>
                <a:ext cx="4710222" cy="797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800" dirty="0">
                    <a:cs typeface="Times New Roman" pitchFamily="18" charset="0"/>
                  </a:rPr>
                  <a:t>Ответ.</a:t>
                </a:r>
                <a:r>
                  <a:rPr lang="ru-RU" sz="24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𝑟</m:t>
                    </m:r>
                    <m:r>
                      <a:rPr lang="en-US" sz="2800" dirty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3−</m:t>
                        </m:r>
                        <m:rad>
                          <m:radPr>
                            <m:degHide m:val="on"/>
                            <m:ctrlPr>
                              <a:rPr lang="ru-RU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6</m:t>
                        </m:r>
                      </m:den>
                    </m:f>
                    <m:r>
                      <a:rPr lang="ru-RU" sz="2800" i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DC0F40-E276-1FA6-984D-083B10E6C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35" y="2510607"/>
                <a:ext cx="4710222" cy="797911"/>
              </a:xfrm>
              <a:prstGeom prst="rect">
                <a:avLst/>
              </a:prstGeom>
              <a:blipFill>
                <a:blip r:embed="rId6"/>
                <a:stretch>
                  <a:fillRect l="-2587" b="-61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6">
                <a:extLst>
                  <a:ext uri="{FF2B5EF4-FFF2-40B4-BE49-F238E27FC236}">
                    <a16:creationId xmlns:a16="http://schemas.microsoft.com/office/drawing/2014/main" id="{FD8C6848-C6CA-8F22-8BB3-D8C86D4396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8" y="500238"/>
                <a:ext cx="8908186" cy="8006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r>
                  <a:rPr lang="ru-RU" sz="2800" dirty="0">
                    <a:cs typeface="Times New Roman" pitchFamily="18" charset="0"/>
                  </a:rPr>
                  <a:t>радиус основания которого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8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6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ru-RU" sz="2800" dirty="0">
                    <a:cs typeface="Times New Roman" pitchFamily="18" charset="0"/>
                  </a:rPr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12" name="Text Box 6">
                <a:extLst>
                  <a:ext uri="{FF2B5EF4-FFF2-40B4-BE49-F238E27FC236}">
                    <a16:creationId xmlns:a16="http://schemas.microsoft.com/office/drawing/2014/main" id="{FD8C6848-C6CA-8F22-8BB3-D8C86D439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8" y="500238"/>
                <a:ext cx="8908186" cy="800604"/>
              </a:xfrm>
              <a:prstGeom prst="rect">
                <a:avLst/>
              </a:prstGeom>
              <a:blipFill>
                <a:blip r:embed="rId7"/>
                <a:stretch>
                  <a:fillRect b="-610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556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4CCCA62-BCE4-4371-B84A-AA71935854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Сфера, вписанная в четырехугольную пирамиду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CA5F5A22-DBE1-4AAD-A266-A65D49534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06525"/>
            <a:ext cx="5064125" cy="545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579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-20806" y="-1"/>
            <a:ext cx="916480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dirty="0"/>
              <a:t>	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 В программе </a:t>
            </a:r>
            <a:r>
              <a:rPr lang="en-US" sz="2800" dirty="0">
                <a:cs typeface="Times New Roman" pitchFamily="18" charset="0"/>
              </a:rPr>
              <a:t>GeoGebra</a:t>
            </a:r>
            <a:r>
              <a:rPr lang="ru-RU" sz="2800" dirty="0">
                <a:cs typeface="Times New Roman" pitchFamily="18" charset="0"/>
              </a:rPr>
              <a:t> получите сферу, вписанную в правильную четырёхугольную пирамиду</a:t>
            </a:r>
            <a:r>
              <a:rPr lang="en-US" sz="2800" dirty="0">
                <a:cs typeface="Times New Roman" pitchFamily="18" charset="0"/>
              </a:rPr>
              <a:t>.</a:t>
            </a:r>
            <a:endParaRPr lang="ru-RU" sz="2800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216682" cy="438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145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038" y="1009102"/>
            <a:ext cx="5216682" cy="438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9236" y="54995"/>
            <a:ext cx="916480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dirty="0"/>
              <a:t>	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Найдите радиус сферы, вписанной в правильную четырёхугольную пирамиду, все рёбра которой равны 1.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25624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-20806" y="0"/>
            <a:ext cx="916480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dirty="0"/>
              <a:t>	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Решение. </a:t>
            </a:r>
            <a:r>
              <a:rPr lang="ru-RU" dirty="0">
                <a:cs typeface="Times New Roman" pitchFamily="18" charset="0"/>
              </a:rPr>
              <a:t>Для нахождения радиуса сферы, вписанной в правильную четырёхугольную пирамиду, заметим, что эта сфера будет вписана в конус, вписанный в эту пирамиду. Следовательно,</a:t>
            </a:r>
            <a:r>
              <a:rPr lang="ru-RU" dirty="0"/>
              <a:t> радиус этой сферы равен радиусу сферы, вписанной в конус, вписанный в эту пирамиду.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23928" y="1772816"/>
                <a:ext cx="5220072" cy="3957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/>
                  <a:t>Осевым сечением конуса является равнобедренный треугольник, основание которого равно 1, боковые стороны равны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. Высота, опущенная на основание,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. Удвоенная площадь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. Периметр равен 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/>
                      </a:rPr>
                      <m:t>1+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dirty="0"/>
                  <a:t>. Следовательно, радиус вписанной сферы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6</m:t>
                            </m:r>
                          </m:e>
                        </m:rad>
                        <m:r>
                          <a:rPr lang="ru-RU" b="0" i="1" smtClean="0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1772816"/>
                <a:ext cx="5220072" cy="3957494"/>
              </a:xfrm>
              <a:prstGeom prst="rect">
                <a:avLst/>
              </a:prstGeom>
              <a:blipFill rotWithShape="1">
                <a:blip r:embed="rId2"/>
                <a:stretch>
                  <a:fillRect l="-1869" t="-1233" r="-1752" b="-6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" y="2147440"/>
            <a:ext cx="402208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346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>
            <a:extLst>
              <a:ext uri="{FF2B5EF4-FFF2-40B4-BE49-F238E27FC236}">
                <a16:creationId xmlns:a16="http://schemas.microsoft.com/office/drawing/2014/main" id="{80F25356-4167-4B3F-AE6B-4017AF32F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936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Найдите радиус сферы, вписанной в правильную четырехугольную пирамиду, сторона основания которой равны 1, а боковое ребро равно 2.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3702CA-5F91-FE39-3D5F-02DA85341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412776"/>
            <a:ext cx="4037592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1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178" y="42632"/>
            <a:ext cx="89081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800" dirty="0">
                <a:solidFill>
                  <a:srgbClr val="FF0000"/>
                </a:solidFill>
              </a:rPr>
              <a:t>	</a:t>
            </a:r>
            <a:r>
              <a:rPr lang="ru-RU" sz="2800" dirty="0">
                <a:solidFill>
                  <a:srgbClr val="FF0000"/>
                </a:solidFill>
                <a:cs typeface="Times New Roman" pitchFamily="18" charset="0"/>
              </a:rPr>
              <a:t> Решение.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Сфере будет вписана в конус, 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6">
                <a:extLst>
                  <a:ext uri="{FF2B5EF4-FFF2-40B4-BE49-F238E27FC236}">
                    <a16:creationId xmlns:a16="http://schemas.microsoft.com/office/drawing/2014/main" id="{965C993D-686F-11B1-CA76-98A51DB8BD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536" y="1079142"/>
                <a:ext cx="4248471" cy="7805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sz="2800" dirty="0">
                    <a:cs typeface="Times New Roman" pitchFamily="18" charset="0"/>
                  </a:rPr>
                  <a:t>Образующая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ru-RU" sz="28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ru-RU" sz="2800" dirty="0">
                    <a:cs typeface="Times New Roman" pitchFamily="18" charset="0"/>
                  </a:rPr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6" name="Text Box 6">
                <a:extLst>
                  <a:ext uri="{FF2B5EF4-FFF2-40B4-BE49-F238E27FC236}">
                    <a16:creationId xmlns:a16="http://schemas.microsoft.com/office/drawing/2014/main" id="{965C993D-686F-11B1-CA76-98A51DB8B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079142"/>
                <a:ext cx="4248471" cy="780535"/>
              </a:xfrm>
              <a:prstGeom prst="rect">
                <a:avLst/>
              </a:prstGeom>
              <a:blipFill>
                <a:blip r:embed="rId2"/>
                <a:stretch>
                  <a:fillRect l="-3013" b="-85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6">
                <a:extLst>
                  <a:ext uri="{FF2B5EF4-FFF2-40B4-BE49-F238E27FC236}">
                    <a16:creationId xmlns:a16="http://schemas.microsoft.com/office/drawing/2014/main" id="{9FC7BEC2-3568-F4BC-36B9-30CE4EFD2B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9731" y="1081955"/>
                <a:ext cx="4104455" cy="8000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sz="2800" dirty="0">
                    <a:cs typeface="Times New Roman" pitchFamily="18" charset="0"/>
                  </a:rPr>
                  <a:t>Высота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14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800" dirty="0">
                    <a:cs typeface="Times New Roman" pitchFamily="18" charset="0"/>
                  </a:rPr>
                  <a:t>. </a:t>
                </a:r>
                <a:endParaRPr lang="ru-RU" sz="2800" dirty="0"/>
              </a:p>
            </p:txBody>
          </p:sp>
        </mc:Choice>
        <mc:Fallback xmlns="">
          <p:sp>
            <p:nvSpPr>
              <p:cNvPr id="7" name="Text Box 6">
                <a:extLst>
                  <a:ext uri="{FF2B5EF4-FFF2-40B4-BE49-F238E27FC236}">
                    <a16:creationId xmlns:a16="http://schemas.microsoft.com/office/drawing/2014/main" id="{9FC7BEC2-3568-F4BC-36B9-30CE4EFD2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9731" y="1081955"/>
                <a:ext cx="4104455" cy="800091"/>
              </a:xfrm>
              <a:prstGeom prst="rect">
                <a:avLst/>
              </a:prstGeom>
              <a:blipFill>
                <a:blip r:embed="rId3"/>
                <a:stretch>
                  <a:fillRect l="-3120" b="-53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F3C6A4-DBEE-2547-2688-94CCD6C43ED0}"/>
                  </a:ext>
                </a:extLst>
              </p:cNvPr>
              <p:cNvSpPr txBox="1"/>
              <p:nvPr/>
            </p:nvSpPr>
            <p:spPr>
              <a:xfrm>
                <a:off x="0" y="1790483"/>
                <a:ext cx="9143999" cy="706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800" dirty="0">
                    <a:cs typeface="Times New Roman" pitchFamily="18" charset="0"/>
                  </a:rPr>
                  <a:t>Радиус вписанной сферы находим по формуле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itchFamily="18" charset="0"/>
                      </a:rPr>
                      <m:t>𝑟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cs typeface="Times New Roman" pitchFamily="18" charset="0"/>
                  </a:rPr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F3C6A4-DBEE-2547-2688-94CCD6C43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90483"/>
                <a:ext cx="9143999" cy="706604"/>
              </a:xfrm>
              <a:prstGeom prst="rect">
                <a:avLst/>
              </a:prstGeom>
              <a:blipFill>
                <a:blip r:embed="rId4"/>
                <a:stretch>
                  <a:fillRect l="-1333" b="-9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DC0F40-E276-1FA6-984D-083B10E6C256}"/>
                  </a:ext>
                </a:extLst>
              </p:cNvPr>
              <p:cNvSpPr txBox="1"/>
              <p:nvPr/>
            </p:nvSpPr>
            <p:spPr>
              <a:xfrm>
                <a:off x="252535" y="2510607"/>
                <a:ext cx="4710222" cy="7834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800" dirty="0">
                    <a:cs typeface="Times New Roman" pitchFamily="18" charset="0"/>
                  </a:rPr>
                  <a:t>Ответ.</a:t>
                </a:r>
                <a:r>
                  <a:rPr lang="ru-RU" sz="24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𝑟</m:t>
                    </m:r>
                    <m:r>
                      <a:rPr lang="en-US" sz="2800" dirty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14</m:t>
                            </m:r>
                          </m:e>
                        </m:rad>
                        <m:r>
                          <a:rPr lang="ru-R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ru-R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</m:rad>
                        <m:r>
                          <a:rPr lang="ru-R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ru-R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DC0F40-E276-1FA6-984D-083B10E6C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35" y="2510607"/>
                <a:ext cx="4710222" cy="783484"/>
              </a:xfrm>
              <a:prstGeom prst="rect">
                <a:avLst/>
              </a:prstGeom>
              <a:blipFill>
                <a:blip r:embed="rId5"/>
                <a:stretch>
                  <a:fillRect l="-2587" b="-85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6">
                <a:extLst>
                  <a:ext uri="{FF2B5EF4-FFF2-40B4-BE49-F238E27FC236}">
                    <a16:creationId xmlns:a16="http://schemas.microsoft.com/office/drawing/2014/main" id="{FD8C6848-C6CA-8F22-8BB3-D8C86D4396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8" y="500238"/>
                <a:ext cx="8908186" cy="703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r>
                  <a:rPr lang="ru-RU" sz="2800" dirty="0">
                    <a:cs typeface="Times New Roman" pitchFamily="18" charset="0"/>
                  </a:rPr>
                  <a:t>радиус основания которого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ru-RU" sz="2800" dirty="0">
                    <a:cs typeface="Times New Roman" pitchFamily="18" charset="0"/>
                  </a:rPr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12" name="Text Box 6">
                <a:extLst>
                  <a:ext uri="{FF2B5EF4-FFF2-40B4-BE49-F238E27FC236}">
                    <a16:creationId xmlns:a16="http://schemas.microsoft.com/office/drawing/2014/main" id="{FD8C6848-C6CA-8F22-8BB3-D8C86D439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8" y="500238"/>
                <a:ext cx="8908186" cy="703398"/>
              </a:xfrm>
              <a:prstGeom prst="rect">
                <a:avLst/>
              </a:prstGeom>
              <a:blipFill>
                <a:blip r:embed="rId6"/>
                <a:stretch>
                  <a:fillRect b="-104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B89504-0701-F30E-EE5B-EB46DCB7BD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5936" y="2600146"/>
            <a:ext cx="3409868" cy="41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>
            <a:extLst>
              <a:ext uri="{FF2B5EF4-FFF2-40B4-BE49-F238E27FC236}">
                <a16:creationId xmlns:a16="http://schemas.microsoft.com/office/drawing/2014/main" id="{BABE97A8-1D91-4705-8FBF-461AAF3BB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21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Найдите радиус сферы, вписанной в правильную четырехугольную пирамиду, сторона основания которой равна 2, и двугранные углы при основании равны 60</a:t>
            </a:r>
            <a:r>
              <a:rPr lang="ru-RU" altLang="ru-RU" baseline="30000" dirty="0"/>
              <a:t>о</a:t>
            </a:r>
            <a:r>
              <a:rPr lang="ru-RU" altLang="ru-RU" dirty="0"/>
              <a:t>.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006FD71-FED2-C8DA-7572-D9A245FA82BB}"/>
              </a:ext>
            </a:extLst>
          </p:cNvPr>
          <p:cNvGrpSpPr/>
          <p:nvPr/>
        </p:nvGrpSpPr>
        <p:grpSpPr>
          <a:xfrm>
            <a:off x="152400" y="1676400"/>
            <a:ext cx="8991600" cy="4267200"/>
            <a:chOff x="152400" y="1676400"/>
            <a:chExt cx="8991600" cy="4267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066" name="Text Box 10">
                  <a:extLst>
                    <a:ext uri="{FF2B5EF4-FFF2-40B4-BE49-F238E27FC236}">
                      <a16:creationId xmlns:a16="http://schemas.microsoft.com/office/drawing/2014/main" id="{A978410A-F829-43F6-847B-BA2DF60D172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14800" y="1676400"/>
                  <a:ext cx="5029200" cy="32670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ts val="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Решение.</a:t>
                  </a:r>
                  <a:r>
                    <a:rPr lang="ru-RU" altLang="ru-RU" dirty="0">
                      <a:solidFill>
                        <a:schemeClr val="accent1"/>
                      </a:solidFill>
                    </a:rPr>
                    <a:t> </a:t>
                  </a:r>
                  <a:r>
                    <a:rPr lang="ru-RU" altLang="ru-RU" dirty="0"/>
                    <a:t>Воспользуемся тем, что центр вписанной сферы является точкой пересечения </a:t>
                  </a:r>
                  <a:r>
                    <a:rPr lang="ru-RU" altLang="ru-RU" dirty="0" err="1"/>
                    <a:t>биссектральных</a:t>
                  </a:r>
                  <a:r>
                    <a:rPr lang="ru-RU" altLang="ru-RU" dirty="0"/>
                    <a:t> плоскостей двугранных углов при основании пирамиды. Для радиуса сферы </a:t>
                  </a:r>
                  <a:r>
                    <a:rPr lang="en-US" altLang="ru-RU" i="1" dirty="0"/>
                    <a:t>OG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имеет место равенство</a:t>
                  </a:r>
                  <a:endParaRPr lang="en-US" altLang="ru-RU" dirty="0"/>
                </a:p>
                <a:p>
                  <a:pPr algn="ctr">
                    <a:spcBef>
                      <a:spcPts val="0"/>
                    </a:spcBef>
                  </a:pPr>
                  <a:r>
                    <a:rPr lang="ru-RU" i="0" dirty="0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a:t>𝑂𝐺=𝐹𝐺⋅</a:t>
                  </a:r>
                  <a:r>
                    <a:rPr lang="ru-RU" dirty="0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a:t>𝑡𝑔</a:t>
                  </a:r>
                  <a:r>
                    <a:rPr lang="ru-RU" i="0" dirty="0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a:t>∠𝑂𝐹𝐺.</a:t>
                  </a:r>
                  <a:endParaRPr lang="ru-RU" dirty="0"/>
                </a:p>
                <a:p>
                  <a:pPr>
                    <a:spcBef>
                      <a:spcPts val="0"/>
                    </a:spcBef>
                  </a:pPr>
                  <a:r>
                    <a:rPr lang="ru-RU" altLang="ru-RU" dirty="0"/>
                    <a:t>Следовательно, </a:t>
                  </a:r>
                  <a14:m>
                    <m:oMath xmlns:m="http://schemas.openxmlformats.org/officeDocument/2006/math">
                      <m:r>
                        <a:rPr lang="ru-RU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ru-RU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ru-RU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30°=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altLang="ru-RU" dirty="0"/>
                </a:p>
              </p:txBody>
            </p:sp>
          </mc:Choice>
          <mc:Fallback xmlns="">
            <p:sp>
              <p:nvSpPr>
                <p:cNvPr id="45066" name="Text Box 10">
                  <a:extLst>
                    <a:ext uri="{FF2B5EF4-FFF2-40B4-BE49-F238E27FC236}">
                      <a16:creationId xmlns:a16="http://schemas.microsoft.com/office/drawing/2014/main" id="{A978410A-F829-43F6-847B-BA2DF60D17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4800" y="1676400"/>
                  <a:ext cx="5029200" cy="3267048"/>
                </a:xfrm>
                <a:prstGeom prst="rect">
                  <a:avLst/>
                </a:prstGeom>
                <a:blipFill>
                  <a:blip r:embed="rId2"/>
                  <a:stretch>
                    <a:fillRect l="-1818" t="-1493" r="-1818" b="-74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5070" name="Picture 14">
              <a:extLst>
                <a:ext uri="{FF2B5EF4-FFF2-40B4-BE49-F238E27FC236}">
                  <a16:creationId xmlns:a16="http://schemas.microsoft.com/office/drawing/2014/main" id="{386BB7A5-E065-429E-8878-BFE564CA50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752600"/>
              <a:ext cx="3932238" cy="419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967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>
            <a:extLst>
              <a:ext uri="{FF2B5EF4-FFF2-40B4-BE49-F238E27FC236}">
                <a16:creationId xmlns:a16="http://schemas.microsoft.com/office/drawing/2014/main" id="{5EC2135F-5729-4D11-932D-5E270A91E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5071"/>
            <a:ext cx="8686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Единичная сфера вписана в правильную четырехугольную пирамиду, сторона основания которой равна 4. Найдите высоту пирамиды.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6F2EC4ED-33C5-5733-F42C-AE0D464FD605}"/>
              </a:ext>
            </a:extLst>
          </p:cNvPr>
          <p:cNvGrpSpPr/>
          <p:nvPr/>
        </p:nvGrpSpPr>
        <p:grpSpPr>
          <a:xfrm>
            <a:off x="0" y="1480991"/>
            <a:ext cx="9067800" cy="4892309"/>
            <a:chOff x="0" y="1480991"/>
            <a:chExt cx="9067800" cy="4892309"/>
          </a:xfrm>
        </p:grpSpPr>
        <p:pic>
          <p:nvPicPr>
            <p:cNvPr id="44036" name="Picture 4">
              <a:extLst>
                <a:ext uri="{FF2B5EF4-FFF2-40B4-BE49-F238E27FC236}">
                  <a16:creationId xmlns:a16="http://schemas.microsoft.com/office/drawing/2014/main" id="{B3894ED4-1D39-4115-A6C7-EA2E03941B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24000"/>
              <a:ext cx="4146550" cy="441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39" name="Text Box 7">
                  <a:extLst>
                    <a:ext uri="{FF2B5EF4-FFF2-40B4-BE49-F238E27FC236}">
                      <a16:creationId xmlns:a16="http://schemas.microsoft.com/office/drawing/2014/main" id="{7C7C617C-C5F7-4B7D-B2E5-4E86802C780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38600" y="2971800"/>
                  <a:ext cx="4953000" cy="23648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sz="2000" dirty="0"/>
                    <a:t>Воспользуемся тем, что для радиуса </a:t>
                  </a:r>
                  <a:r>
                    <a:rPr lang="en-US" altLang="ru-RU" sz="2000" i="1" dirty="0"/>
                    <a:t>r</a:t>
                  </a:r>
                  <a:r>
                    <a:rPr lang="ru-RU" altLang="ru-RU" sz="2000" dirty="0"/>
                    <a:t> окружности, вписанной в треугольник, имеет место формула:</a:t>
                  </a:r>
                  <a:r>
                    <a:rPr lang="ru-RU" altLang="ru-RU" dirty="0"/>
                    <a:t> </a:t>
                  </a:r>
                  <a:r>
                    <a:rPr lang="en-US" altLang="ru-RU" sz="2000" i="1" dirty="0"/>
                    <a:t>r = S</a:t>
                  </a:r>
                  <a:r>
                    <a:rPr lang="en-US" altLang="ru-RU" sz="2000" dirty="0"/>
                    <a:t>/</a:t>
                  </a:r>
                  <a:r>
                    <a:rPr lang="en-US" altLang="ru-RU" sz="2000" i="1" dirty="0"/>
                    <a:t>p</a:t>
                  </a:r>
                  <a:r>
                    <a:rPr lang="en-US" altLang="ru-RU" sz="2000" dirty="0"/>
                    <a:t>, </a:t>
                  </a:r>
                  <a:r>
                    <a:rPr lang="ru-RU" altLang="ru-RU" sz="2000" dirty="0"/>
                    <a:t>где </a:t>
                  </a:r>
                  <a:r>
                    <a:rPr lang="en-US" altLang="ru-RU" sz="2000" i="1" dirty="0"/>
                    <a:t>S </a:t>
                  </a:r>
                  <a:r>
                    <a:rPr lang="ru-RU" altLang="ru-RU" sz="2000" dirty="0"/>
                    <a:t>– площадь, </a:t>
                  </a:r>
                  <a:r>
                    <a:rPr lang="en-US" altLang="ru-RU" sz="2000" i="1" dirty="0"/>
                    <a:t>p</a:t>
                  </a:r>
                  <a:r>
                    <a:rPr lang="ru-RU" altLang="ru-RU" sz="2000" dirty="0"/>
                    <a:t> – полупериметр треугольника.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ru-RU" altLang="ru-RU" sz="2000" dirty="0"/>
                    <a:t>В нашем случае </a:t>
                  </a:r>
                  <a:r>
                    <a:rPr lang="en-US" altLang="ru-RU" sz="2000" i="1" dirty="0"/>
                    <a:t>S = </a:t>
                  </a:r>
                  <a:r>
                    <a:rPr lang="ru-RU" altLang="ru-RU" sz="2000" dirty="0"/>
                    <a:t>2</a:t>
                  </a:r>
                  <a:r>
                    <a:rPr lang="en-US" altLang="ru-RU" sz="2000" i="1" dirty="0"/>
                    <a:t>h</a:t>
                  </a:r>
                  <a:r>
                    <a:rPr lang="en-US" altLang="ru-RU" sz="2000" dirty="0"/>
                    <a:t>,</a:t>
                  </a:r>
                  <a:r>
                    <a:rPr lang="en-US" altLang="ru-RU" sz="2000" i="1" dirty="0"/>
                    <a:t> p =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rad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+2.</m:t>
                      </m:r>
                    </m:oMath>
                  </a14:m>
                  <a:endParaRPr lang="ru-RU" sz="2000" dirty="0"/>
                </a:p>
                <a:p>
                  <a:pPr>
                    <a:spcBef>
                      <a:spcPct val="50000"/>
                    </a:spcBef>
                  </a:pPr>
                  <a:endParaRPr lang="ru-RU" altLang="ru-RU" sz="2000" dirty="0"/>
                </a:p>
              </p:txBody>
            </p:sp>
          </mc:Choice>
          <mc:Fallback xmlns="">
            <p:sp>
              <p:nvSpPr>
                <p:cNvPr id="44039" name="Text Box 7">
                  <a:extLst>
                    <a:ext uri="{FF2B5EF4-FFF2-40B4-BE49-F238E27FC236}">
                      <a16:creationId xmlns:a16="http://schemas.microsoft.com/office/drawing/2014/main" id="{7C7C617C-C5F7-4B7D-B2E5-4E86802C78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38600" y="2971800"/>
                  <a:ext cx="4953000" cy="2364815"/>
                </a:xfrm>
                <a:prstGeom prst="rect">
                  <a:avLst/>
                </a:prstGeom>
                <a:blipFill>
                  <a:blip r:embed="rId3"/>
                  <a:stretch>
                    <a:fillRect l="-1355" t="-155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42" name="Text Box 10">
                  <a:extLst>
                    <a:ext uri="{FF2B5EF4-FFF2-40B4-BE49-F238E27FC236}">
                      <a16:creationId xmlns:a16="http://schemas.microsoft.com/office/drawing/2014/main" id="{39A1DEBA-E40D-4508-B968-F70BDA6920B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38600" y="1480991"/>
                  <a:ext cx="5029200" cy="15338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sz="2000" dirty="0">
                      <a:solidFill>
                        <a:srgbClr val="FF3300"/>
                      </a:solidFill>
                    </a:rPr>
                    <a:t>Решение.</a:t>
                  </a:r>
                  <a:r>
                    <a:rPr lang="ru-RU" altLang="ru-RU" sz="2000" dirty="0">
                      <a:solidFill>
                        <a:schemeClr val="accent1"/>
                      </a:solidFill>
                    </a:rPr>
                    <a:t> </a:t>
                  </a:r>
                  <a:r>
                    <a:rPr lang="ru-RU" altLang="ru-RU" sz="2000" dirty="0"/>
                    <a:t>Обозначим высоту </a:t>
                  </a:r>
                  <a:r>
                    <a:rPr lang="en-US" altLang="ru-RU" sz="2000" i="1" dirty="0"/>
                    <a:t>SG </a:t>
                  </a:r>
                  <a:r>
                    <a:rPr lang="ru-RU" altLang="ru-RU" sz="2000" dirty="0"/>
                    <a:t>пирамиды </a:t>
                  </a:r>
                  <a:r>
                    <a:rPr lang="en-US" altLang="ru-RU" sz="2000" i="1" dirty="0"/>
                    <a:t>h</a:t>
                  </a:r>
                  <a:r>
                    <a:rPr lang="en-US" altLang="ru-RU" sz="2000" dirty="0"/>
                    <a:t>.</a:t>
                  </a:r>
                  <a:r>
                    <a:rPr lang="en-US" altLang="ru-RU" sz="2000" i="1" dirty="0"/>
                    <a:t> </a:t>
                  </a:r>
                  <a:r>
                    <a:rPr lang="ru-RU" altLang="ru-RU" sz="2000" dirty="0"/>
                    <a:t>Радиус сферы равен радиусу окружности, вписанной в треугольник </a:t>
                  </a:r>
                  <a:r>
                    <a:rPr lang="en-US" altLang="ru-RU" sz="2000" i="1" dirty="0"/>
                    <a:t>SEF</a:t>
                  </a:r>
                  <a:r>
                    <a:rPr lang="ru-RU" altLang="ru-RU" sz="2000" dirty="0"/>
                    <a:t>, в котором 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en-US" altLang="ru-RU" sz="2000" i="1" dirty="0"/>
                    <a:t>SE = SF =</a:t>
                  </a:r>
                  <a:r>
                    <a:rPr lang="ru-RU" altLang="ru-RU" sz="2000" i="1" dirty="0"/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rad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ru-RU" altLang="ru-RU" sz="2000" i="1" dirty="0"/>
                    <a:t> </a:t>
                  </a:r>
                  <a:r>
                    <a:rPr lang="en-US" altLang="ru-RU" sz="2000" i="1" dirty="0"/>
                    <a:t>EF=</a:t>
                  </a:r>
                  <a:r>
                    <a:rPr lang="ru-RU" altLang="ru-RU" sz="2000" dirty="0"/>
                    <a:t>4.</a:t>
                  </a:r>
                  <a:r>
                    <a:rPr lang="en-US" altLang="ru-RU" sz="2000" i="1" dirty="0"/>
                    <a:t>      </a:t>
                  </a:r>
                  <a:endParaRPr lang="ru-RU" altLang="ru-RU" sz="2000" dirty="0"/>
                </a:p>
              </p:txBody>
            </p:sp>
          </mc:Choice>
          <mc:Fallback xmlns="">
            <p:sp>
              <p:nvSpPr>
                <p:cNvPr id="44042" name="Text Box 10">
                  <a:extLst>
                    <a:ext uri="{FF2B5EF4-FFF2-40B4-BE49-F238E27FC236}">
                      <a16:creationId xmlns:a16="http://schemas.microsoft.com/office/drawing/2014/main" id="{39A1DEBA-E40D-4508-B968-F70BDA6920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38600" y="1480991"/>
                  <a:ext cx="5029200" cy="1533818"/>
                </a:xfrm>
                <a:prstGeom prst="rect">
                  <a:avLst/>
                </a:prstGeom>
                <a:blipFill>
                  <a:blip r:embed="rId4"/>
                  <a:stretch>
                    <a:fillRect l="-1333" t="-2381" r="-1576" b="-634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44" name="Text Box 12">
                  <a:extLst>
                    <a:ext uri="{FF2B5EF4-FFF2-40B4-BE49-F238E27FC236}">
                      <a16:creationId xmlns:a16="http://schemas.microsoft.com/office/drawing/2014/main" id="{4BBC5D69-F0E2-44C5-880D-66AEB5C8EB6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14800" y="4876800"/>
                  <a:ext cx="4724400" cy="1496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sz="2000" dirty="0"/>
                    <a:t>Следовательно,</a:t>
                  </a:r>
                  <a:r>
                    <a:rPr lang="en-US" altLang="ru-RU" sz="2000" dirty="0"/>
                    <a:t> </a:t>
                  </a:r>
                  <a:r>
                    <a:rPr lang="ru-RU" altLang="ru-RU" sz="2000" dirty="0"/>
                    <a:t>имеем равенство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ru-RU" altLang="ru-RU" sz="2000" dirty="0"/>
                    <a:t> 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rad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+2=2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ru-RU" altLang="ru-RU" sz="2000" dirty="0"/>
                    <a:t> из которого находим</a:t>
                  </a:r>
                  <a:endParaRPr lang="en-US" altLang="ru-RU" sz="2000" dirty="0"/>
                </a:p>
                <a:p>
                  <a:pPr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altLang="ru-RU" sz="2000" dirty="0"/>
                </a:p>
              </p:txBody>
            </p:sp>
          </mc:Choice>
          <mc:Fallback xmlns="">
            <p:sp>
              <p:nvSpPr>
                <p:cNvPr id="44044" name="Text Box 12">
                  <a:extLst>
                    <a:ext uri="{FF2B5EF4-FFF2-40B4-BE49-F238E27FC236}">
                      <a16:creationId xmlns:a16="http://schemas.microsoft.com/office/drawing/2014/main" id="{4BBC5D69-F0E2-44C5-880D-66AEB5C8EB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4800" y="4876800"/>
                  <a:ext cx="4724400" cy="1496500"/>
                </a:xfrm>
                <a:prstGeom prst="rect">
                  <a:avLst/>
                </a:prstGeom>
                <a:blipFill>
                  <a:blip r:embed="rId5"/>
                  <a:stretch>
                    <a:fillRect l="-1290" t="-204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0372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4035" name="Text Box 3">
                <a:extLst>
                  <a:ext uri="{FF2B5EF4-FFF2-40B4-BE49-F238E27FC236}">
                    <a16:creationId xmlns:a16="http://schemas.microsoft.com/office/drawing/2014/main" id="{5EC2135F-5729-4D11-932D-5E270A91E8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8401"/>
                <a:ext cx="9144000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/>
                  <a:t>	Докажите, что если в четырёхугольную пирамиду </a:t>
                </a:r>
                <a:r>
                  <a:rPr lang="en-US" altLang="ru-RU" i="1" dirty="0"/>
                  <a:t>SABCD </a:t>
                </a:r>
                <a:r>
                  <a:rPr lang="ru-RU" altLang="ru-RU" dirty="0"/>
                  <a:t>можно вписать сферу, то суммы углов противолежащих боковых граней при вершине пирамиды равны, т. е. </a:t>
                </a:r>
                <a14:m>
                  <m:oMath xmlns:m="http://schemas.openxmlformats.org/officeDocument/2006/math">
                    <m:r>
                      <a:rPr lang="ru-RU" alt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𝐴𝑆𝐵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+∠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𝐶𝑆𝐷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𝐵𝑆𝐶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+∠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𝐴𝑆𝐷</m:t>
                    </m:r>
                    <m:r>
                      <a:rPr lang="en-US" alt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dirty="0"/>
              </a:p>
            </p:txBody>
          </p:sp>
        </mc:Choice>
        <mc:Fallback xmlns="">
          <p:sp>
            <p:nvSpPr>
              <p:cNvPr id="44035" name="Text Box 3">
                <a:extLst>
                  <a:ext uri="{FF2B5EF4-FFF2-40B4-BE49-F238E27FC236}">
                    <a16:creationId xmlns:a16="http://schemas.microsoft.com/office/drawing/2014/main" id="{5EC2135F-5729-4D11-932D-5E270A91E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8401"/>
                <a:ext cx="9144000" cy="1569660"/>
              </a:xfrm>
              <a:prstGeom prst="rect">
                <a:avLst/>
              </a:prstGeom>
              <a:blipFill>
                <a:blip r:embed="rId2"/>
                <a:stretch>
                  <a:fillRect l="-1000" t="-3101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10">
            <a:extLst>
              <a:ext uri="{FF2B5EF4-FFF2-40B4-BE49-F238E27FC236}">
                <a16:creationId xmlns:a16="http://schemas.microsoft.com/office/drawing/2014/main" id="{8AD616A4-6DF5-F32B-678C-048D36E8E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943" y="1340768"/>
            <a:ext cx="507605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000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</a:rPr>
              <a:t>Решение. </a:t>
            </a:r>
            <a:r>
              <a:rPr lang="ru-RU" altLang="ru-RU" dirty="0"/>
              <a:t>Пусть сфера с центром </a:t>
            </a:r>
            <a:r>
              <a:rPr lang="en-US" altLang="ru-RU" i="1" dirty="0"/>
              <a:t>O </a:t>
            </a:r>
            <a:r>
              <a:rPr lang="ru-RU" altLang="ru-RU" dirty="0"/>
              <a:t>вписана в пирамиду </a:t>
            </a:r>
            <a:r>
              <a:rPr lang="en-US" altLang="ru-RU" i="1" dirty="0"/>
              <a:t>SABCD</a:t>
            </a:r>
            <a:r>
              <a:rPr lang="en-US" altLang="ru-RU" dirty="0"/>
              <a:t>, </a:t>
            </a:r>
            <a:r>
              <a:rPr lang="en-US" altLang="ru-RU" i="1" dirty="0"/>
              <a:t>E</a:t>
            </a:r>
            <a:r>
              <a:rPr lang="en-US" altLang="ru-RU" dirty="0"/>
              <a:t>, </a:t>
            </a:r>
            <a:r>
              <a:rPr lang="en-US" altLang="ru-RU" i="1" dirty="0"/>
              <a:t>F</a:t>
            </a:r>
            <a:r>
              <a:rPr lang="en-US" altLang="ru-RU" dirty="0"/>
              <a:t>, </a:t>
            </a:r>
            <a:r>
              <a:rPr lang="en-US" altLang="ru-RU" i="1" dirty="0"/>
              <a:t>G</a:t>
            </a:r>
            <a:r>
              <a:rPr lang="en-US" altLang="ru-RU" dirty="0"/>
              <a:t>, </a:t>
            </a:r>
            <a:r>
              <a:rPr lang="en-US" altLang="ru-RU" i="1" dirty="0"/>
              <a:t>H</a:t>
            </a:r>
            <a:r>
              <a:rPr lang="en-US" altLang="ru-RU" dirty="0"/>
              <a:t> – </a:t>
            </a:r>
            <a:r>
              <a:rPr lang="ru-RU" altLang="ru-RU" dirty="0"/>
              <a:t>точки касания, которые принадлежат окружности с центром </a:t>
            </a:r>
            <a:r>
              <a:rPr lang="en-US" altLang="ru-RU" i="1" dirty="0"/>
              <a:t>P</a:t>
            </a:r>
            <a:r>
              <a:rPr lang="en-US" altLang="ru-RU" dirty="0"/>
              <a:t>. </a:t>
            </a:r>
            <a:r>
              <a:rPr lang="ru-RU" altLang="ru-RU" dirty="0"/>
              <a:t>Обозначим </a:t>
            </a:r>
            <a:r>
              <a:rPr lang="en-US" altLang="ru-RU" i="1" dirty="0"/>
              <a:t>A</a:t>
            </a:r>
            <a:r>
              <a:rPr lang="en-US" altLang="ru-RU" baseline="-25000" dirty="0"/>
              <a:t>1</a:t>
            </a:r>
            <a:r>
              <a:rPr lang="en-US" altLang="ru-RU" i="1" dirty="0"/>
              <a:t>B</a:t>
            </a:r>
            <a:r>
              <a:rPr lang="en-US" altLang="ru-RU" baseline="-25000" dirty="0"/>
              <a:t>1</a:t>
            </a:r>
            <a:r>
              <a:rPr lang="en-US" altLang="ru-RU" i="1" dirty="0"/>
              <a:t>C</a:t>
            </a:r>
            <a:r>
              <a:rPr lang="en-US" altLang="ru-RU" baseline="-25000" dirty="0"/>
              <a:t>1</a:t>
            </a:r>
            <a:r>
              <a:rPr lang="en-US" altLang="ru-RU" i="1" dirty="0"/>
              <a:t>D</a:t>
            </a:r>
            <a:r>
              <a:rPr lang="en-US" altLang="ru-RU" baseline="-25000" dirty="0"/>
              <a:t>1</a:t>
            </a:r>
            <a:r>
              <a:rPr lang="en-US" altLang="ru-RU" dirty="0"/>
              <a:t> </a:t>
            </a:r>
            <a:r>
              <a:rPr lang="ru-RU" altLang="ru-RU" dirty="0"/>
              <a:t>четырёхугольник, являющийся пересечением плоскости этой окружности и боковой поверхности пирамиды.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2D7B0A-12CB-56CD-CC5C-101E2AF44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80548"/>
            <a:ext cx="3661333" cy="33593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10">
                <a:extLst>
                  <a:ext uri="{FF2B5EF4-FFF2-40B4-BE49-F238E27FC236}">
                    <a16:creationId xmlns:a16="http://schemas.microsoft.com/office/drawing/2014/main" id="{831513AA-4A9D-8E59-E34D-2FB4738A73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60" y="4732402"/>
                <a:ext cx="9125942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/>
                  <a:t>	Из равенства треугольников </a:t>
                </a:r>
                <a:r>
                  <a:rPr lang="en-US" altLang="ru-RU" i="1" dirty="0"/>
                  <a:t>SB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E </a:t>
                </a:r>
                <a:r>
                  <a:rPr lang="ru-RU" altLang="ru-RU" dirty="0"/>
                  <a:t>и </a:t>
                </a:r>
                <a:r>
                  <a:rPr lang="en-US" altLang="ru-RU" i="1" dirty="0"/>
                  <a:t>DB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F </a:t>
                </a:r>
                <a:r>
                  <a:rPr lang="ru-RU" altLang="ru-RU" dirty="0"/>
                  <a:t>следует равенство углов </a:t>
                </a:r>
                <a:r>
                  <a:rPr lang="en-US" altLang="ru-RU" i="1" dirty="0"/>
                  <a:t>B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SE </a:t>
                </a:r>
                <a:r>
                  <a:rPr lang="ru-RU" altLang="ru-RU" dirty="0"/>
                  <a:t>и </a:t>
                </a:r>
                <a:r>
                  <a:rPr lang="en-US" altLang="ru-RU" i="1" dirty="0"/>
                  <a:t>B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SG</a:t>
                </a:r>
                <a:r>
                  <a:rPr lang="en-US" altLang="ru-RU" dirty="0"/>
                  <a:t>. </a:t>
                </a:r>
                <a:r>
                  <a:rPr lang="ru-RU" altLang="ru-RU" dirty="0"/>
                  <a:t>Аналогично, имеют место равенства углов </a:t>
                </a:r>
                <a:r>
                  <a:rPr lang="en-US" altLang="ru-RU" i="1" dirty="0"/>
                  <a:t>C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SF </a:t>
                </a:r>
                <a:r>
                  <a:rPr lang="ru-RU" altLang="ru-RU" dirty="0"/>
                  <a:t>и </a:t>
                </a:r>
                <a:r>
                  <a:rPr lang="en-US" altLang="ru-RU" i="1" dirty="0"/>
                  <a:t>C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SG</a:t>
                </a:r>
                <a:r>
                  <a:rPr lang="en-US" altLang="ru-RU" dirty="0"/>
                  <a:t>, </a:t>
                </a:r>
                <a:r>
                  <a:rPr lang="en-US" altLang="ru-RU" i="1" dirty="0"/>
                  <a:t>D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SG </a:t>
                </a:r>
                <a:r>
                  <a:rPr lang="ru-RU" altLang="ru-RU" dirty="0"/>
                  <a:t>и </a:t>
                </a:r>
                <a:r>
                  <a:rPr lang="en-US" altLang="ru-RU" i="1" dirty="0"/>
                  <a:t>D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SH</a:t>
                </a:r>
                <a:r>
                  <a:rPr lang="en-US" altLang="ru-RU" dirty="0"/>
                  <a:t>, </a:t>
                </a:r>
                <a:r>
                  <a:rPr lang="en-US" altLang="ru-RU" i="1" dirty="0"/>
                  <a:t>A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SE </a:t>
                </a:r>
                <a:r>
                  <a:rPr lang="ru-RU" altLang="ru-RU" dirty="0"/>
                  <a:t>и </a:t>
                </a:r>
                <a:r>
                  <a:rPr lang="en-US" altLang="ru-RU" i="1" dirty="0"/>
                  <a:t>A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SH</a:t>
                </a:r>
                <a:r>
                  <a:rPr lang="en-US" altLang="ru-RU" dirty="0"/>
                  <a:t>. </a:t>
                </a:r>
                <a:r>
                  <a:rPr lang="ru-RU" altLang="ru-RU" dirty="0"/>
                  <a:t>Из этих равенств следует равенство </a:t>
                </a:r>
                <a14:m>
                  <m:oMath xmlns:m="http://schemas.openxmlformats.org/officeDocument/2006/math">
                    <m:r>
                      <a:rPr lang="ru-RU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𝐴𝑆𝐵</m:t>
                    </m:r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+∠</m:t>
                    </m:r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𝐶𝑆𝐷</m:t>
                    </m:r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𝐵𝑆𝐶</m:t>
                    </m:r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+∠</m:t>
                    </m:r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𝐴𝑆𝐷</m:t>
                    </m:r>
                    <m:r>
                      <a:rPr lang="en-US" altLang="ru-RU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ru-RU" altLang="ru-RU" dirty="0"/>
              </a:p>
            </p:txBody>
          </p:sp>
        </mc:Choice>
        <mc:Fallback xmlns="">
          <p:sp>
            <p:nvSpPr>
              <p:cNvPr id="8" name="Text Box 10">
                <a:extLst>
                  <a:ext uri="{FF2B5EF4-FFF2-40B4-BE49-F238E27FC236}">
                    <a16:creationId xmlns:a16="http://schemas.microsoft.com/office/drawing/2014/main" id="{831513AA-4A9D-8E59-E34D-2FB4738A7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60" y="4732402"/>
                <a:ext cx="9125942" cy="1569660"/>
              </a:xfrm>
              <a:prstGeom prst="rect">
                <a:avLst/>
              </a:prstGeom>
              <a:blipFill>
                <a:blip r:embed="rId4"/>
                <a:stretch>
                  <a:fillRect l="-1069" t="-3101" r="-1002" b="-77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10">
            <a:extLst>
              <a:ext uri="{FF2B5EF4-FFF2-40B4-BE49-F238E27FC236}">
                <a16:creationId xmlns:a16="http://schemas.microsoft.com/office/drawing/2014/main" id="{527B557A-AC45-CE07-B20E-7337D80CE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0" y="6369516"/>
            <a:ext cx="91259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Отметим, что для выпуклых пирамид верно и обратное.</a:t>
            </a:r>
          </a:p>
        </p:txBody>
      </p:sp>
    </p:spTree>
    <p:extLst>
      <p:ext uri="{BB962C8B-B14F-4D97-AF65-F5344CB8AC3E}">
        <p14:creationId xmlns:p14="http://schemas.microsoft.com/office/powerpoint/2010/main" val="333118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544488"/>
          </a:xfrm>
        </p:spPr>
        <p:txBody>
          <a:bodyPr/>
          <a:lstStyle/>
          <a:p>
            <a:r>
              <a:rPr lang="ru-RU" sz="3600" dirty="0">
                <a:solidFill>
                  <a:srgbClr val="FF3300"/>
                </a:solidFill>
              </a:rPr>
              <a:t>Сфера, вписанная в пирамиду</a:t>
            </a: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-9053" y="692696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3300"/>
                </a:solidFill>
              </a:rPr>
              <a:t>Теорема. </a:t>
            </a:r>
            <a:r>
              <a:rPr lang="ru-RU" dirty="0"/>
              <a:t>В любую треугольную пирамиду можно вписать сферу. Её центром является точка пересечения </a:t>
            </a:r>
            <a:r>
              <a:rPr lang="ru-RU" dirty="0" err="1"/>
              <a:t>биссектральных</a:t>
            </a:r>
            <a:r>
              <a:rPr lang="ru-RU" dirty="0"/>
              <a:t> полуплоскостей двугранных углов, образованных плоскостью основания и плоскостями боковых граней пирамиды.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27476"/>
            <a:ext cx="4108648" cy="450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014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>
            <a:extLst>
              <a:ext uri="{FF2B5EF4-FFF2-40B4-BE49-F238E27FC236}">
                <a16:creationId xmlns:a16="http://schemas.microsoft.com/office/drawing/2014/main" id="{5EC2135F-5729-4D11-932D-5E270A91E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071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Можно ли вписать сферу в четырёхугольную пирамиду, основанием которой является: а) ромб; б) прямоугольник, отличный от квадрата, а основанием высоты является точка пересечения диагоналей основания?</a:t>
            </a: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8AD616A4-6DF5-F32B-678C-048D36E8E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1" y="5720375"/>
            <a:ext cx="891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000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</a:rPr>
              <a:t>Ответ. </a:t>
            </a:r>
            <a:r>
              <a:rPr lang="ru-RU" altLang="ru-RU" dirty="0"/>
              <a:t>а) Да; б) нет.</a:t>
            </a:r>
            <a:r>
              <a:rPr lang="en-US" altLang="ru-RU" i="1" dirty="0"/>
              <a:t>      </a:t>
            </a:r>
            <a:endParaRPr lang="ru-RU" alt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FB854E-8BAE-807B-2AE5-226C227DF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812" y="1742509"/>
            <a:ext cx="4658375" cy="39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6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>
            <a:extLst>
              <a:ext uri="{FF2B5EF4-FFF2-40B4-BE49-F238E27FC236}">
                <a16:creationId xmlns:a16="http://schemas.microsoft.com/office/drawing/2014/main" id="{5EC2135F-5729-4D11-932D-5E270A91E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071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Найдите радиус сферы, вписанной в четырёхугольную пирамиду </a:t>
            </a:r>
            <a:r>
              <a:rPr lang="en-US" altLang="ru-RU" i="1" dirty="0"/>
              <a:t>SABCD</a:t>
            </a:r>
            <a:r>
              <a:rPr lang="ru-RU" altLang="ru-RU" dirty="0"/>
              <a:t>, основанием которой является квадрат со стороной </a:t>
            </a:r>
            <a:r>
              <a:rPr lang="en-US" altLang="ru-RU" i="1" dirty="0"/>
              <a:t>a</a:t>
            </a:r>
            <a:r>
              <a:rPr lang="ru-RU" altLang="ru-RU" dirty="0"/>
              <a:t>, а боковое ребро </a:t>
            </a:r>
            <a:r>
              <a:rPr lang="en-US" altLang="ru-RU" i="1" dirty="0"/>
              <a:t>SA</a:t>
            </a:r>
            <a:r>
              <a:rPr lang="ru-RU" altLang="ru-RU" dirty="0"/>
              <a:t> перпендикулярно плоскости основания и равно</a:t>
            </a:r>
            <a:r>
              <a:rPr lang="en-US" altLang="ru-RU" dirty="0"/>
              <a:t> </a:t>
            </a:r>
            <a:r>
              <a:rPr lang="en-US" altLang="ru-RU" i="1" dirty="0"/>
              <a:t>b</a:t>
            </a:r>
            <a:r>
              <a:rPr lang="en-US" altLang="ru-RU" dirty="0"/>
              <a:t>.</a:t>
            </a:r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7CEE66-50E2-6DBB-3BEF-1FE02F078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64731"/>
            <a:ext cx="3712829" cy="41405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Box 10">
                <a:extLst>
                  <a:ext uri="{FF2B5EF4-FFF2-40B4-BE49-F238E27FC236}">
                    <a16:creationId xmlns:a16="http://schemas.microsoft.com/office/drawing/2014/main" id="{8AD616A4-6DF5-F32B-678C-048D36E8E3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63617" y="1772816"/>
                <a:ext cx="5076057" cy="30136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ru-RU" sz="2000" dirty="0">
                    <a:solidFill>
                      <a:srgbClr val="FF3300"/>
                    </a:solidFill>
                  </a:rPr>
                  <a:t>	</a:t>
                </a:r>
                <a:r>
                  <a:rPr lang="ru-RU" alt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ru-RU" altLang="ru-RU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ru-RU" i="1" dirty="0"/>
                  <a:t> </a:t>
                </a:r>
                <a:r>
                  <a:rPr lang="ru-RU" altLang="ru-RU" dirty="0"/>
                  <a:t>Радиус вписанной сферы равен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радиусу </a:t>
                </a:r>
                <a:r>
                  <a:rPr lang="en-US" altLang="ru-RU" i="1" dirty="0"/>
                  <a:t>r </a:t>
                </a:r>
                <a:r>
                  <a:rPr lang="ru-RU" altLang="ru-RU" dirty="0"/>
                  <a:t>окружности, вписанной в прямоугольный треугольник </a:t>
                </a:r>
                <a:r>
                  <a:rPr lang="en-US" altLang="ru-RU" i="1" dirty="0"/>
                  <a:t>ADS</a:t>
                </a:r>
                <a:r>
                  <a:rPr lang="ru-RU" altLang="ru-RU" i="1" dirty="0"/>
                  <a:t>, </a:t>
                </a:r>
                <a:r>
                  <a:rPr lang="ru-RU" altLang="ru-RU" dirty="0"/>
                  <a:t>катеты которого равны </a:t>
                </a:r>
                <a:r>
                  <a:rPr lang="en-US" altLang="ru-RU" i="1" dirty="0"/>
                  <a:t>a </a:t>
                </a:r>
                <a:r>
                  <a:rPr lang="ru-RU" altLang="ru-RU" dirty="0"/>
                  <a:t>и </a:t>
                </a:r>
                <a:r>
                  <a:rPr lang="en-US" altLang="ru-RU" i="1" dirty="0"/>
                  <a:t>b</a:t>
                </a:r>
                <a:r>
                  <a:rPr lang="en-US" altLang="ru-RU" dirty="0"/>
                  <a:t>.  </a:t>
                </a:r>
                <a:r>
                  <a:rPr lang="ru-RU" altLang="ru-RU" dirty="0"/>
                  <a:t>Воспользуемся формулой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ru-RU" dirty="0">
                    <a:cs typeface="Times New Roman" pitchFamily="18" charset="0"/>
                  </a:rPr>
                  <a:t> Получим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:r>
                  <a:rPr lang="ru-RU" altLang="ru-RU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num>
                      <m:den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ru-RU" altLang="ru-RU" dirty="0"/>
                  <a:t>.</a:t>
                </a:r>
                <a:r>
                  <a:rPr lang="en-US" altLang="ru-RU" i="1" dirty="0"/>
                  <a:t>      </a:t>
                </a:r>
                <a:endParaRPr lang="ru-RU" altLang="ru-RU" dirty="0"/>
              </a:p>
            </p:txBody>
          </p:sp>
        </mc:Choice>
        <mc:Fallback>
          <p:sp>
            <p:nvSpPr>
              <p:cNvPr id="4" name="Text Box 10">
                <a:extLst>
                  <a:ext uri="{FF2B5EF4-FFF2-40B4-BE49-F238E27FC236}">
                    <a16:creationId xmlns:a16="http://schemas.microsoft.com/office/drawing/2014/main" id="{8AD616A4-6DF5-F32B-678C-048D36E8E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3617" y="1772816"/>
                <a:ext cx="5076057" cy="3013646"/>
              </a:xfrm>
              <a:prstGeom prst="rect">
                <a:avLst/>
              </a:prstGeom>
              <a:blipFill>
                <a:blip r:embed="rId3"/>
                <a:stretch>
                  <a:fillRect l="-1923" t="-1619" r="-1923" b="-60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120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>
            <a:extLst>
              <a:ext uri="{FF2B5EF4-FFF2-40B4-BE49-F238E27FC236}">
                <a16:creationId xmlns:a16="http://schemas.microsoft.com/office/drawing/2014/main" id="{5EC2135F-5729-4D11-932D-5E270A91E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5071"/>
            <a:ext cx="8686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Основанием четырёхугольной пирамиды </a:t>
            </a:r>
            <a:r>
              <a:rPr lang="en-US" altLang="ru-RU" i="1" dirty="0"/>
              <a:t>SABCD</a:t>
            </a:r>
            <a:r>
              <a:rPr lang="ru-RU" altLang="ru-RU" i="1" dirty="0"/>
              <a:t> </a:t>
            </a:r>
            <a:r>
              <a:rPr lang="ru-RU" altLang="ru-RU" dirty="0"/>
              <a:t>является прямоугольник со сторонами </a:t>
            </a:r>
            <a:r>
              <a:rPr lang="en-US" altLang="ru-RU" i="1" dirty="0"/>
              <a:t>AD = </a:t>
            </a:r>
            <a:r>
              <a:rPr lang="en-US" altLang="ru-RU" dirty="0"/>
              <a:t>2, </a:t>
            </a:r>
            <a:r>
              <a:rPr lang="en-US" altLang="ru-RU" i="1" dirty="0"/>
              <a:t>AB = </a:t>
            </a:r>
            <a:r>
              <a:rPr lang="en-US" altLang="ru-RU" dirty="0"/>
              <a:t>4. </a:t>
            </a:r>
            <a:r>
              <a:rPr lang="ru-RU" altLang="ru-RU" dirty="0"/>
              <a:t>Точка </a:t>
            </a:r>
            <a:r>
              <a:rPr lang="en-US" altLang="ru-RU" i="1" dirty="0"/>
              <a:t>E </a:t>
            </a:r>
            <a:r>
              <a:rPr lang="ru-RU" altLang="ru-RU" dirty="0"/>
              <a:t>– середина ребра </a:t>
            </a:r>
            <a:r>
              <a:rPr lang="en-US" altLang="ru-RU" i="1" dirty="0"/>
              <a:t>AD</a:t>
            </a:r>
            <a:r>
              <a:rPr lang="ru-RU" altLang="ru-RU" dirty="0"/>
              <a:t>. Найдите высоту </a:t>
            </a:r>
            <a:r>
              <a:rPr lang="en-US" altLang="ru-RU" i="1" dirty="0"/>
              <a:t>SE</a:t>
            </a:r>
            <a:r>
              <a:rPr lang="ru-RU" altLang="ru-RU" dirty="0"/>
              <a:t>, при которой в эту пирамиду можно вписать сферу.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0">
                <a:extLst>
                  <a:ext uri="{FF2B5EF4-FFF2-40B4-BE49-F238E27FC236}">
                    <a16:creationId xmlns:a16="http://schemas.microsoft.com/office/drawing/2014/main" id="{8AD616A4-6DF5-F32B-678C-048D36E8E3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48" y="4797152"/>
                <a:ext cx="9080643" cy="12470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i="1" dirty="0"/>
                  <a:t>R</a:t>
                </a:r>
                <a:r>
                  <a:rPr lang="en-US" altLang="ru-RU" baseline="-25000" dirty="0"/>
                  <a:t>1</a:t>
                </a:r>
                <a:r>
                  <a:rPr lang="en-US" altLang="ru-RU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2+2</m:t>
                        </m:r>
                        <m:rad>
                          <m:radPr>
                            <m:degHide m:val="on"/>
                            <m:ctrlPr>
                              <a:rPr lang="en-US" alt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altLang="ru-R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altLang="ru-RU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ru-RU" dirty="0"/>
                  <a:t> </a:t>
                </a:r>
                <a:r>
                  <a:rPr lang="en-US" altLang="ru-RU" i="1" dirty="0"/>
                  <a:t>R</a:t>
                </a:r>
                <a:r>
                  <a:rPr lang="en-US" altLang="ru-RU" baseline="-25000" dirty="0"/>
                  <a:t>2</a:t>
                </a:r>
                <a:r>
                  <a:rPr lang="en-US" altLang="ru-RU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4+</m:t>
                        </m:r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alt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</a:rPr>
                              <m:t>16+</m:t>
                            </m:r>
                            <m:sSup>
                              <m:sSupPr>
                                <m:ctrlPr>
                                  <a:rPr lang="en-US" altLang="ru-R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altLang="ru-RU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ru-RU" dirty="0"/>
                  <a:t>  </a:t>
                </a:r>
                <a:r>
                  <a:rPr lang="ru-RU" altLang="ru-RU" dirty="0"/>
                  <a:t>В пирамиду можно вписать сферу, если </a:t>
                </a:r>
                <a:r>
                  <a:rPr lang="en-US" altLang="ru-RU" i="1" dirty="0"/>
                  <a:t>R</a:t>
                </a:r>
                <a:r>
                  <a:rPr lang="en-US" altLang="ru-RU" baseline="-25000" dirty="0"/>
                  <a:t>1</a:t>
                </a:r>
                <a:r>
                  <a:rPr lang="en-US" altLang="ru-RU" dirty="0"/>
                  <a:t> = </a:t>
                </a:r>
                <a:r>
                  <a:rPr lang="en-US" altLang="ru-RU" i="1" dirty="0"/>
                  <a:t>R</a:t>
                </a:r>
                <a:r>
                  <a:rPr lang="en-US" altLang="ru-RU" baseline="-25000" dirty="0"/>
                  <a:t>2</a:t>
                </a:r>
                <a:r>
                  <a:rPr lang="en-US" altLang="ru-RU" dirty="0"/>
                  <a:t>. </a:t>
                </a:r>
                <a:r>
                  <a:rPr lang="ru-RU" altLang="ru-RU" dirty="0"/>
                  <a:t>Решая уравнение относительно </a:t>
                </a:r>
                <a:r>
                  <a:rPr lang="en-US" altLang="ru-RU" i="1" dirty="0"/>
                  <a:t>h</a:t>
                </a:r>
                <a:r>
                  <a:rPr lang="ru-RU" altLang="ru-RU" dirty="0"/>
                  <a:t>, получаем </a:t>
                </a:r>
                <a:r>
                  <a:rPr lang="en-US" altLang="ru-RU" i="1" dirty="0"/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ru-RU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ru-RU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ru-RU" dirty="0"/>
                  <a:t> 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4" name="Text Box 10">
                <a:extLst>
                  <a:ext uri="{FF2B5EF4-FFF2-40B4-BE49-F238E27FC236}">
                    <a16:creationId xmlns:a16="http://schemas.microsoft.com/office/drawing/2014/main" id="{8AD616A4-6DF5-F32B-678C-048D36E8E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48" y="4797152"/>
                <a:ext cx="9080643" cy="1247073"/>
              </a:xfrm>
              <a:prstGeom prst="rect">
                <a:avLst/>
              </a:prstGeom>
              <a:blipFill>
                <a:blip r:embed="rId2"/>
                <a:stretch>
                  <a:fillRect l="-1007" b="-19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487DAF-66A9-618E-E63D-20391D93E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730098"/>
            <a:ext cx="4680520" cy="265905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F9458F2-DE4C-F1C0-C09E-CC4288824A67}"/>
              </a:ext>
            </a:extLst>
          </p:cNvPr>
          <p:cNvGrpSpPr/>
          <p:nvPr/>
        </p:nvGrpSpPr>
        <p:grpSpPr>
          <a:xfrm>
            <a:off x="153200" y="1795465"/>
            <a:ext cx="8907428" cy="2659057"/>
            <a:chOff x="153200" y="1795465"/>
            <a:chExt cx="8907428" cy="265905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8097DB8E-AF3B-C125-269B-5B18BC684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3200" y="1795465"/>
              <a:ext cx="4703385" cy="2659057"/>
            </a:xfrm>
            <a:prstGeom prst="rect">
              <a:avLst/>
            </a:prstGeom>
          </p:spPr>
        </p:pic>
        <p:sp>
          <p:nvSpPr>
            <p:cNvPr id="6" name="Text Box 10">
              <a:extLst>
                <a:ext uri="{FF2B5EF4-FFF2-40B4-BE49-F238E27FC236}">
                  <a16:creationId xmlns:a16="http://schemas.microsoft.com/office/drawing/2014/main" id="{5343A33C-40E6-30FA-B96F-48207EEF04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4033" y="2007361"/>
              <a:ext cx="4076595" cy="2308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ru-RU" sz="2000" dirty="0">
                  <a:solidFill>
                    <a:srgbClr val="FF3300"/>
                  </a:solidFill>
                </a:rPr>
                <a:t>	</a:t>
              </a:r>
              <a:r>
                <a:rPr lang="ru-RU" altLang="ru-RU" dirty="0">
                  <a:solidFill>
                    <a:srgbClr val="FF3300"/>
                  </a:solidFill>
                </a:rPr>
                <a:t> Решение.</a:t>
              </a:r>
              <a:r>
                <a:rPr lang="ru-RU" altLang="ru-RU" dirty="0">
                  <a:solidFill>
                    <a:schemeClr val="accent1"/>
                  </a:solidFill>
                </a:rPr>
                <a:t> </a:t>
              </a:r>
              <a:r>
                <a:rPr lang="en-US" altLang="ru-RU" i="1" dirty="0"/>
                <a:t> </a:t>
              </a:r>
              <a:r>
                <a:rPr lang="ru-RU" altLang="ru-RU" dirty="0"/>
                <a:t>Обозначим </a:t>
              </a:r>
              <a:r>
                <a:rPr lang="en-US" altLang="ru-RU" i="1" dirty="0"/>
                <a:t>F </a:t>
              </a:r>
              <a:r>
                <a:rPr lang="ru-RU" altLang="ru-RU" dirty="0"/>
                <a:t>середину ребра </a:t>
              </a:r>
              <a:r>
                <a:rPr lang="en-US" altLang="ru-RU" i="1" dirty="0"/>
                <a:t>BC</a:t>
              </a:r>
              <a:r>
                <a:rPr lang="en-US" altLang="ru-RU" dirty="0"/>
                <a:t>.</a:t>
              </a:r>
              <a:r>
                <a:rPr lang="ru-RU" altLang="ru-RU" dirty="0"/>
                <a:t> Пусть </a:t>
              </a:r>
              <a:r>
                <a:rPr lang="en-US" altLang="ru-RU" i="1" dirty="0"/>
                <a:t>SE = h</a:t>
              </a:r>
              <a:r>
                <a:rPr lang="ru-RU" altLang="ru-RU" dirty="0"/>
                <a:t>, </a:t>
              </a:r>
              <a:r>
                <a:rPr lang="en-US" altLang="ru-RU" i="1" dirty="0"/>
                <a:t>R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, </a:t>
              </a:r>
              <a:r>
                <a:rPr lang="en-US" altLang="ru-RU" i="1" dirty="0"/>
                <a:t>R</a:t>
              </a:r>
              <a:r>
                <a:rPr lang="en-US" altLang="ru-RU" baseline="-25000" dirty="0"/>
                <a:t>2</a:t>
              </a:r>
              <a:r>
                <a:rPr lang="en-US" altLang="ru-RU" dirty="0"/>
                <a:t> </a:t>
              </a:r>
              <a:r>
                <a:rPr lang="ru-RU" altLang="ru-RU" dirty="0"/>
                <a:t>– радиусы окружностей, вписанных в треугольники соответственно </a:t>
              </a:r>
              <a:r>
                <a:rPr lang="en-US" altLang="ru-RU" i="1" dirty="0"/>
                <a:t>SAD</a:t>
              </a:r>
              <a:r>
                <a:rPr lang="en-US" altLang="ru-RU" dirty="0"/>
                <a:t>, </a:t>
              </a:r>
              <a:r>
                <a:rPr lang="en-US" altLang="ru-RU" i="1" dirty="0"/>
                <a:t>SEF</a:t>
              </a:r>
              <a:r>
                <a:rPr lang="en-US" altLang="ru-RU" dirty="0"/>
                <a:t>. </a:t>
              </a:r>
              <a:endParaRPr lang="ru-RU" alt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57041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>
            <a:extLst>
              <a:ext uri="{FF2B5EF4-FFF2-40B4-BE49-F238E27FC236}">
                <a16:creationId xmlns:a16="http://schemas.microsoft.com/office/drawing/2014/main" id="{5EC2135F-5729-4D11-932D-5E270A91E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071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Приведите пример четырёхугольной пирамиды, около которой: а) можно описать сферу, но в которую нельзя вписать сферу; б) нельзя описать сферу, но в которую можно вписать сферу.</a:t>
            </a:r>
          </a:p>
        </p:txBody>
      </p:sp>
      <p:sp>
        <p:nvSpPr>
          <p:cNvPr id="2" name="Text Box 10">
            <a:extLst>
              <a:ext uri="{FF2B5EF4-FFF2-40B4-BE49-F238E27FC236}">
                <a16:creationId xmlns:a16="http://schemas.microsoft.com/office/drawing/2014/main" id="{24F795B3-9F11-5D57-BC81-3C5A20E34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68722"/>
            <a:ext cx="91440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б) пирамида, в основании которой ромб, а основанием высоты является точка пересечения его диагоналей; 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102F41A-1A1D-F8D2-5216-B0D998ED1240}"/>
              </a:ext>
            </a:extLst>
          </p:cNvPr>
          <p:cNvGrpSpPr/>
          <p:nvPr/>
        </p:nvGrpSpPr>
        <p:grpSpPr>
          <a:xfrm>
            <a:off x="89755" y="1506908"/>
            <a:ext cx="8946741" cy="4193249"/>
            <a:chOff x="0" y="1506908"/>
            <a:chExt cx="9235554" cy="4193249"/>
          </a:xfrm>
        </p:grpSpPr>
        <p:sp>
          <p:nvSpPr>
            <p:cNvPr id="4" name="Text Box 10">
              <a:extLst>
                <a:ext uri="{FF2B5EF4-FFF2-40B4-BE49-F238E27FC236}">
                  <a16:creationId xmlns:a16="http://schemas.microsoft.com/office/drawing/2014/main" id="{8AD616A4-6DF5-F32B-678C-048D36E8E3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869160"/>
              <a:ext cx="9235554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ru-RU" sz="2000" dirty="0">
                  <a:solidFill>
                    <a:srgbClr val="FF3300"/>
                  </a:solidFill>
                </a:rPr>
                <a:t>	</a:t>
              </a:r>
              <a:r>
                <a:rPr lang="ru-RU" altLang="ru-RU" dirty="0">
                  <a:solidFill>
                    <a:srgbClr val="FF3300"/>
                  </a:solidFill>
                </a:rPr>
                <a:t>Ответ: </a:t>
              </a:r>
              <a:r>
                <a:rPr lang="ru-RU" altLang="ru-RU" dirty="0"/>
                <a:t>а) пирамида, в основании которой прямоугольник, а основанием высоты является точка пересечения его диагоналей; 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A5172E15-65F7-6E0E-BABC-626002CCF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5776" y="1506908"/>
              <a:ext cx="3933825" cy="33063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375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>
            <a:extLst>
              <a:ext uri="{FF2B5EF4-FFF2-40B4-BE49-F238E27FC236}">
                <a16:creationId xmlns:a16="http://schemas.microsoft.com/office/drawing/2014/main" id="{5EC2135F-5729-4D11-932D-5E270A91E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07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Для данного квадрата </a:t>
            </a:r>
            <a:r>
              <a:rPr lang="en-US" altLang="ru-RU" i="1" dirty="0"/>
              <a:t>ABCD </a:t>
            </a:r>
            <a:r>
              <a:rPr lang="ru-RU" altLang="ru-RU" dirty="0"/>
              <a:t>укажите все возможные пирамиды </a:t>
            </a:r>
            <a:r>
              <a:rPr lang="en-US" altLang="ru-RU" i="1" dirty="0"/>
              <a:t>SABCD</a:t>
            </a:r>
            <a:r>
              <a:rPr lang="ru-RU" altLang="ru-RU" dirty="0"/>
              <a:t>, в которые можно вписать сферу.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078D9-0EAC-EF52-8A96-2C64F137C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155" y="1538023"/>
            <a:ext cx="4229690" cy="3781953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201A9DD-49BC-8600-1EB4-B3DE781D527F}"/>
              </a:ext>
            </a:extLst>
          </p:cNvPr>
          <p:cNvGrpSpPr/>
          <p:nvPr/>
        </p:nvGrpSpPr>
        <p:grpSpPr>
          <a:xfrm>
            <a:off x="0" y="1538023"/>
            <a:ext cx="9144001" cy="5013349"/>
            <a:chOff x="0" y="1538023"/>
            <a:chExt cx="9144001" cy="5013349"/>
          </a:xfrm>
        </p:grpSpPr>
        <p:sp>
          <p:nvSpPr>
            <p:cNvPr id="4" name="Text Box 10">
              <a:extLst>
                <a:ext uri="{FF2B5EF4-FFF2-40B4-BE49-F238E27FC236}">
                  <a16:creationId xmlns:a16="http://schemas.microsoft.com/office/drawing/2014/main" id="{8AD616A4-6DF5-F32B-678C-048D36E8E3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720375"/>
              <a:ext cx="914400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ru-RU" sz="2000" dirty="0">
                  <a:solidFill>
                    <a:srgbClr val="FF3300"/>
                  </a:solidFill>
                </a:rPr>
                <a:t>	</a:t>
              </a:r>
              <a:r>
                <a:rPr lang="ru-RU" altLang="ru-RU" dirty="0">
                  <a:solidFill>
                    <a:srgbClr val="FF3300"/>
                  </a:solidFill>
                </a:rPr>
                <a:t>Ответ. </a:t>
              </a:r>
              <a:r>
                <a:rPr lang="ru-RU" altLang="ru-RU" dirty="0"/>
                <a:t>Пирамиды, для которых основания высот принадлежат прямой </a:t>
              </a:r>
              <a:r>
                <a:rPr lang="en-US" altLang="ru-RU" i="1" dirty="0"/>
                <a:t>AC </a:t>
              </a:r>
              <a:r>
                <a:rPr lang="ru-RU" altLang="ru-RU" dirty="0"/>
                <a:t>или прямой </a:t>
              </a:r>
              <a:r>
                <a:rPr lang="en-US" altLang="ru-RU" i="1" dirty="0"/>
                <a:t>BD</a:t>
              </a:r>
              <a:r>
                <a:rPr lang="ru-RU" altLang="ru-RU" dirty="0"/>
                <a:t>.</a:t>
              </a:r>
              <a:r>
                <a:rPr lang="en-US" altLang="ru-RU" i="1" dirty="0"/>
                <a:t>      </a:t>
              </a:r>
              <a:endParaRPr lang="ru-RU" altLang="ru-RU" dirty="0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99E4FA1-9F2B-6853-A54B-BA80F371F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5736" y="1538023"/>
              <a:ext cx="4872773" cy="39072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516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68C7527-25C5-480D-A720-CB8B2C7037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Сфера, вписанная в правильную шестиугольную пирамиду</a:t>
            </a:r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D9D8B454-BF62-4C66-94FD-D56FEDDFB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4035152" cy="451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269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-20806" y="-1"/>
            <a:ext cx="916480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dirty="0"/>
              <a:t>	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 В программе </a:t>
            </a:r>
            <a:r>
              <a:rPr lang="en-US" sz="2800" dirty="0">
                <a:cs typeface="Times New Roman" pitchFamily="18" charset="0"/>
              </a:rPr>
              <a:t>GeoGebra</a:t>
            </a:r>
            <a:r>
              <a:rPr lang="ru-RU" sz="2800" dirty="0">
                <a:cs typeface="Times New Roman" pitchFamily="18" charset="0"/>
              </a:rPr>
              <a:t> получите сферу, вписанную в правильную шестиугольную пирамиду</a:t>
            </a:r>
            <a:r>
              <a:rPr lang="en-US" sz="2800" dirty="0">
                <a:cs typeface="Times New Roman" pitchFamily="18" charset="0"/>
              </a:rPr>
              <a:t>.</a:t>
            </a:r>
            <a:endParaRPr lang="ru-RU" sz="2800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98661"/>
            <a:ext cx="4879364" cy="466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455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4330883" cy="4136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AEF7F802-3EE1-40A3-BFA2-691440B13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16632"/>
            <a:ext cx="916480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dirty="0"/>
              <a:t>	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Найдите радиус сферы, вписанной в правильную шестиугольную пирамиду, стороны основания которой равны 1, а боковые рёбра равны 2.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03941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-20806" y="0"/>
            <a:ext cx="916480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dirty="0"/>
              <a:t>	</a:t>
            </a:r>
            <a:r>
              <a:rPr lang="ru-RU" dirty="0">
                <a:solidFill>
                  <a:srgbClr val="FF0000"/>
                </a:solidFill>
              </a:rPr>
              <a:t>Решение.</a:t>
            </a:r>
            <a:r>
              <a:rPr lang="ru-RU" dirty="0">
                <a:cs typeface="Times New Roman" pitchFamily="18" charset="0"/>
              </a:rPr>
              <a:t> Для нахождения радиуса сферы, вписанной в правильную шестиугольную пирамиду, заметим, что эта сфера будет вписана в конус, вписанный в эту пирамиду. Следовательно,</a:t>
            </a:r>
            <a:r>
              <a:rPr lang="ru-RU" dirty="0"/>
              <a:t> радиус этой сферы равен радиусу сферы, вписанной в конус, вписанный в эту пирамиду.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99674" y="1772816"/>
                <a:ext cx="4844326" cy="4329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/>
                  <a:t>Осевым сечением конуса является равнобедренный треугольник, основание которого равно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dirty="0"/>
                  <a:t>, боковые стороны равны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. Высота, опущенная на основание, равна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dirty="0"/>
                  <a:t>. </a:t>
                </a:r>
              </a:p>
              <a:p>
                <a:pPr algn="just"/>
                <a:r>
                  <a:rPr lang="ru-RU" dirty="0"/>
                  <a:t>Удвоенная площадь равна 3. Периметр равен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ru-RU" b="0" i="1" smtClean="0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/>
                          </a:rPr>
                          <m:t>15</m:t>
                        </m:r>
                      </m:e>
                    </m:rad>
                  </m:oMath>
                </a14:m>
                <a:r>
                  <a:rPr lang="ru-RU" dirty="0"/>
                  <a:t>. Следовательно, радиус вписанной сферы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15</m:t>
                            </m:r>
                          </m:e>
                        </m:rad>
                        <m:r>
                          <a:rPr lang="ru-RU" b="0" i="1" smtClean="0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674" y="1772816"/>
                <a:ext cx="4844326" cy="4329903"/>
              </a:xfrm>
              <a:prstGeom prst="rect">
                <a:avLst/>
              </a:prstGeom>
              <a:blipFill rotWithShape="1">
                <a:blip r:embed="rId2"/>
                <a:stretch>
                  <a:fillRect l="-1887" t="-1127" r="-2013" b="-5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4032448" cy="391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874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>
            <a:extLst>
              <a:ext uri="{FF2B5EF4-FFF2-40B4-BE49-F238E27FC236}">
                <a16:creationId xmlns:a16="http://schemas.microsoft.com/office/drawing/2014/main" id="{3FF853DA-B884-4941-B2D9-2E901DA4E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435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Найдите радиус сферы, вписанной в правильную шестиугольную пирамиду, у которой стороны основания равны 1, и двугранные углы при основании равны 60</a:t>
            </a:r>
            <a:r>
              <a:rPr lang="ru-RU" altLang="ru-RU" baseline="30000" dirty="0"/>
              <a:t>о</a:t>
            </a:r>
            <a:r>
              <a:rPr lang="ru-RU" altLang="ru-RU" dirty="0"/>
              <a:t>.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2B5D9D4-05BA-DF13-39C9-B4BCDA7727F8}"/>
              </a:ext>
            </a:extLst>
          </p:cNvPr>
          <p:cNvGrpSpPr/>
          <p:nvPr/>
        </p:nvGrpSpPr>
        <p:grpSpPr>
          <a:xfrm>
            <a:off x="76200" y="1828800"/>
            <a:ext cx="9067800" cy="4419600"/>
            <a:chOff x="76200" y="1828800"/>
            <a:chExt cx="9067800" cy="4419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120" name="Text Box 16">
                  <a:extLst>
                    <a:ext uri="{FF2B5EF4-FFF2-40B4-BE49-F238E27FC236}">
                      <a16:creationId xmlns:a16="http://schemas.microsoft.com/office/drawing/2014/main" id="{ABB7640B-EB23-4619-9FAE-FBCEB1BB65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14800" y="2060848"/>
                  <a:ext cx="5029200" cy="36345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ts val="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Решение.</a:t>
                  </a:r>
                  <a:r>
                    <a:rPr lang="ru-RU" altLang="ru-RU" dirty="0">
                      <a:solidFill>
                        <a:schemeClr val="accent1"/>
                      </a:solidFill>
                    </a:rPr>
                    <a:t> </a:t>
                  </a:r>
                  <a:r>
                    <a:rPr lang="ru-RU" altLang="ru-RU" dirty="0"/>
                    <a:t>Воспользуемся тем, что центр вписанной сферы является точкой пересечения </a:t>
                  </a:r>
                  <a:r>
                    <a:rPr lang="ru-RU" altLang="ru-RU" dirty="0" err="1"/>
                    <a:t>биссектральных</a:t>
                  </a:r>
                  <a:r>
                    <a:rPr lang="ru-RU" altLang="ru-RU" dirty="0"/>
                    <a:t> плоскостей двугранных углов при основании пирамиды. Для радиуса сферы </a:t>
                  </a:r>
                  <a:r>
                    <a:rPr lang="en-US" altLang="ru-RU" i="1" dirty="0"/>
                    <a:t>OH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имеет место равенство</a:t>
                  </a:r>
                  <a:endParaRPr lang="en-US" altLang="ru-RU" dirty="0"/>
                </a:p>
                <a:p>
                  <a:pPr algn="ctr"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𝑂𝐻</m:t>
                        </m:r>
                        <m: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𝐻𝑄</m:t>
                        </m:r>
                        <m: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𝑡𝑔</m:t>
                        </m:r>
                        <m: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∠</m:t>
                        </m:r>
                        <m: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𝑂𝑄𝐻</m:t>
                        </m:r>
                        <m: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dirty="0"/>
                </a:p>
                <a:p>
                  <a:pPr>
                    <a:spcBef>
                      <a:spcPts val="0"/>
                    </a:spcBef>
                  </a:pPr>
                  <a:r>
                    <a:rPr lang="ru-RU" altLang="ru-RU" dirty="0"/>
                    <a:t>Следовательно,</a:t>
                  </a:r>
                  <a:endParaRPr lang="en-US" altLang="ru-RU" dirty="0"/>
                </a:p>
                <a:p>
                  <a:pPr algn="ctr">
                    <a:spcBef>
                      <a:spcPts val="0"/>
                    </a:spcBef>
                  </a:pPr>
                  <a14:m>
                    <m:oMath xmlns:m="http://schemas.openxmlformats.org/officeDocument/2006/math">
                      <m:r>
                        <a:rPr lang="ru-RU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ru-RU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30°=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ru-RU" altLang="ru-RU" dirty="0"/>
                    <a:t> </a:t>
                  </a:r>
                </a:p>
              </p:txBody>
            </p:sp>
          </mc:Choice>
          <mc:Fallback xmlns="">
            <p:sp>
              <p:nvSpPr>
                <p:cNvPr id="47120" name="Text Box 16">
                  <a:extLst>
                    <a:ext uri="{FF2B5EF4-FFF2-40B4-BE49-F238E27FC236}">
                      <a16:creationId xmlns:a16="http://schemas.microsoft.com/office/drawing/2014/main" id="{ABB7640B-EB23-4619-9FAE-FBCEB1BB65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4800" y="2060848"/>
                  <a:ext cx="5029200" cy="3634521"/>
                </a:xfrm>
                <a:prstGeom prst="rect">
                  <a:avLst/>
                </a:prstGeom>
                <a:blipFill>
                  <a:blip r:embed="rId2"/>
                  <a:stretch>
                    <a:fillRect l="-1818" t="-1342" r="-181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7122" name="Picture 18">
              <a:extLst>
                <a:ext uri="{FF2B5EF4-FFF2-40B4-BE49-F238E27FC236}">
                  <a16:creationId xmlns:a16="http://schemas.microsoft.com/office/drawing/2014/main" id="{E0B032B8-6D7B-4990-AAA5-6ADB99C7C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1828800"/>
              <a:ext cx="3951288" cy="441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1812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-20806" y="-1"/>
            <a:ext cx="916480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dirty="0"/>
              <a:t>	</a:t>
            </a:r>
            <a:r>
              <a:rPr lang="ru-RU" dirty="0">
                <a:cs typeface="Times New Roman" pitchFamily="18" charset="0"/>
              </a:rPr>
              <a:t> В</a:t>
            </a:r>
            <a:r>
              <a:rPr lang="ru-RU" sz="2800" dirty="0">
                <a:cs typeface="Times New Roman" pitchFamily="18" charset="0"/>
              </a:rPr>
              <a:t> программе </a:t>
            </a:r>
            <a:r>
              <a:rPr lang="en-US" sz="2800" dirty="0">
                <a:cs typeface="Times New Roman" pitchFamily="18" charset="0"/>
              </a:rPr>
              <a:t>GeoGebra</a:t>
            </a:r>
            <a:r>
              <a:rPr lang="ru-RU" sz="2800" dirty="0">
                <a:cs typeface="Times New Roman" pitchFamily="18" charset="0"/>
              </a:rPr>
              <a:t> получите сферу, вписанную в треугольную пирамиду</a:t>
            </a:r>
            <a:r>
              <a:rPr lang="en-US" sz="2800" dirty="0">
                <a:cs typeface="Times New Roman" pitchFamily="18" charset="0"/>
              </a:rPr>
              <a:t>.</a:t>
            </a:r>
            <a:endParaRPr lang="ru-RU" sz="2800" dirty="0"/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460917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3596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>
            <a:extLst>
              <a:ext uri="{FF2B5EF4-FFF2-40B4-BE49-F238E27FC236}">
                <a16:creationId xmlns:a16="http://schemas.microsoft.com/office/drawing/2014/main" id="{5EC2135F-5729-4D11-932D-5E270A91E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071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Для данного правильного шестиугольника </a:t>
            </a:r>
            <a:r>
              <a:rPr lang="en-US" altLang="ru-RU" i="1" dirty="0"/>
              <a:t>ABCDEF </a:t>
            </a:r>
            <a:r>
              <a:rPr lang="ru-RU" altLang="ru-RU" dirty="0"/>
              <a:t>укажите все возможные пирамиды </a:t>
            </a:r>
            <a:r>
              <a:rPr lang="en-US" altLang="ru-RU" i="1" dirty="0"/>
              <a:t>SABCDEF</a:t>
            </a:r>
            <a:r>
              <a:rPr lang="ru-RU" altLang="ru-RU" dirty="0"/>
              <a:t>, в которые можно вписать сферу.</a:t>
            </a: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8AD616A4-6DF5-F32B-678C-048D36E8E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20375"/>
            <a:ext cx="91440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000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</a:rPr>
              <a:t>Ответ. </a:t>
            </a:r>
            <a:r>
              <a:rPr lang="ru-RU" altLang="ru-RU" dirty="0"/>
              <a:t>Только правильная пирамида.</a:t>
            </a:r>
            <a:r>
              <a:rPr lang="en-US" altLang="ru-RU" i="1" dirty="0"/>
              <a:t>      </a:t>
            </a:r>
            <a:endParaRPr lang="ru-RU" alt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A077B2-8418-F41C-B27A-1784D1942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628" y="1314155"/>
            <a:ext cx="4610743" cy="422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9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AEF7F802-3EE1-40A3-BFA2-691440B13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37" y="116632"/>
            <a:ext cx="916480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dirty="0"/>
              <a:t>	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Верно ли, что если в пирамиду можно вписать сферу, то в её основание можно вписать окружность?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10">
                <a:extLst>
                  <a:ext uri="{FF2B5EF4-FFF2-40B4-BE49-F238E27FC236}">
                    <a16:creationId xmlns:a16="http://schemas.microsoft.com/office/drawing/2014/main" id="{3B2F7905-61CD-08C2-BB2B-481D3DC6CA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1" y="5720375"/>
                <a:ext cx="89154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2000" dirty="0">
                    <a:solidFill>
                      <a:srgbClr val="FF3300"/>
                    </a:solidFill>
                  </a:rPr>
                  <a:t>	</a:t>
                </a:r>
                <a:r>
                  <a:rPr lang="ru-RU" altLang="ru-RU" dirty="0">
                    <a:solidFill>
                      <a:srgbClr val="FF3300"/>
                    </a:solidFill>
                  </a:rPr>
                  <a:t>Ответ.</a:t>
                </a:r>
                <a:r>
                  <a:rPr lang="ru-RU" altLang="ru-RU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ru-RU" i="1" dirty="0"/>
                  <a:t> </a:t>
                </a:r>
                <a14:m>
                  <m:oMath xmlns:m="http://schemas.openxmlformats.org/officeDocument/2006/math">
                    <m:r>
                      <a:rPr lang="ru-RU" altLang="ru-RU" i="1" smtClean="0">
                        <a:latin typeface="Cambria Math" panose="02040503050406030204" pitchFamily="18" charset="0"/>
                      </a:rPr>
                      <m:t>Н</m:t>
                    </m:r>
                    <m:r>
                      <a:rPr lang="ru-RU" altLang="ru-RU" b="0" i="1" smtClean="0">
                        <a:latin typeface="Cambria Math" panose="02040503050406030204" pitchFamily="18" charset="0"/>
                      </a:rPr>
                      <m:t>ет</m:t>
                    </m:r>
                  </m:oMath>
                </a14:m>
                <a:r>
                  <a:rPr lang="ru-RU" altLang="ru-RU" dirty="0"/>
                  <a:t>. Пример приведён на слайде 19.</a:t>
                </a:r>
                <a:r>
                  <a:rPr lang="en-US" altLang="ru-RU" i="1" dirty="0"/>
                  <a:t>      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2" name="Text Box 10">
                <a:extLst>
                  <a:ext uri="{FF2B5EF4-FFF2-40B4-BE49-F238E27FC236}">
                    <a16:creationId xmlns:a16="http://schemas.microsoft.com/office/drawing/2014/main" id="{3B2F7905-61CD-08C2-BB2B-481D3DC6C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5720375"/>
                <a:ext cx="8915400" cy="461665"/>
              </a:xfrm>
              <a:prstGeom prst="rect">
                <a:avLst/>
              </a:prstGeom>
              <a:blipFill>
                <a:blip r:embed="rId2"/>
                <a:stretch>
                  <a:fillRect t="-10526" b="-289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9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5">
            <a:extLst>
              <a:ext uri="{FF2B5EF4-FFF2-40B4-BE49-F238E27FC236}">
                <a16:creationId xmlns:a16="http://schemas.microsoft.com/office/drawing/2014/main" id="{2FDAFB3C-DB62-46B6-AF9F-E81F50F14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2656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/>
              <a:t>	</a:t>
            </a:r>
            <a:r>
              <a:rPr lang="ru-RU" altLang="ru-RU" sz="2800" dirty="0"/>
              <a:t>Найдите радиус сферы, вписанной в единичный октаэдр.</a:t>
            </a:r>
            <a:endParaRPr lang="ru-RU" altLang="ru-RU" sz="2800" i="1" dirty="0"/>
          </a:p>
        </p:txBody>
      </p:sp>
      <p:pic>
        <p:nvPicPr>
          <p:cNvPr id="2" name="Picture 26">
            <a:extLst>
              <a:ext uri="{FF2B5EF4-FFF2-40B4-BE49-F238E27FC236}">
                <a16:creationId xmlns:a16="http://schemas.microsoft.com/office/drawing/2014/main" id="{F76034A7-ABB0-48F5-9E34-E00595785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1700808"/>
            <a:ext cx="4890873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0510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2774" name="Text Box 6">
                <a:extLst>
                  <a:ext uri="{FF2B5EF4-FFF2-40B4-BE49-F238E27FC236}">
                    <a16:creationId xmlns:a16="http://schemas.microsoft.com/office/drawing/2014/main" id="{221402A0-5625-4240-B8A8-327AFDD911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8546" y="5661248"/>
                <a:ext cx="2405063" cy="780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Ответ: </a:t>
                </a:r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ru-RU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ru-RU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sz="2800" dirty="0">
                  <a:solidFill>
                    <a:srgbClr val="FF3300"/>
                  </a:solidFill>
                </a:endParaRPr>
              </a:p>
            </p:txBody>
          </p:sp>
        </mc:Choice>
        <mc:Fallback>
          <p:sp>
            <p:nvSpPr>
              <p:cNvPr id="32774" name="Text Box 6">
                <a:extLst>
                  <a:ext uri="{FF2B5EF4-FFF2-40B4-BE49-F238E27FC236}">
                    <a16:creationId xmlns:a16="http://schemas.microsoft.com/office/drawing/2014/main" id="{221402A0-5625-4240-B8A8-327AFDD91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8546" y="5661248"/>
                <a:ext cx="2405063" cy="780150"/>
              </a:xfrm>
              <a:prstGeom prst="rect">
                <a:avLst/>
              </a:prstGeom>
              <a:blipFill>
                <a:blip r:embed="rId2"/>
                <a:stretch>
                  <a:fillRect l="-5063" b="-85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783" name="Text Box 15">
                <a:extLst>
                  <a:ext uri="{FF2B5EF4-FFF2-40B4-BE49-F238E27FC236}">
                    <a16:creationId xmlns:a16="http://schemas.microsoft.com/office/drawing/2014/main" id="{7062FA80-6C68-4814-A346-21FF468E1B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4469"/>
                <a:ext cx="9144000" cy="22290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	Решение.</a:t>
                </a:r>
                <a:r>
                  <a:rPr lang="ru-RU" altLang="ru-RU" dirty="0">
                    <a:solidFill>
                      <a:schemeClr val="accent1"/>
                    </a:solidFill>
                  </a:rPr>
                  <a:t> </a:t>
                </a:r>
                <a:r>
                  <a:rPr lang="ru-RU" altLang="ru-RU" dirty="0"/>
                  <a:t>Радиус сферы равен радиусу окружности, вписанной в ромб </a:t>
                </a:r>
                <a:r>
                  <a:rPr lang="en-US" altLang="ru-RU" i="1" dirty="0"/>
                  <a:t>SES’F</a:t>
                </a:r>
                <a:r>
                  <a:rPr lang="ru-RU" altLang="ru-RU" dirty="0"/>
                  <a:t>, в котором </a:t>
                </a:r>
                <a:r>
                  <a:rPr lang="en-US" altLang="ru-RU" i="1" dirty="0"/>
                  <a:t>SE = SF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altLang="ru-RU" i="1" dirty="0"/>
                  <a:t> </a:t>
                </a:r>
                <a:r>
                  <a:rPr lang="en-US" altLang="ru-RU" i="1" dirty="0"/>
                  <a:t>EF=</a:t>
                </a:r>
                <a:r>
                  <a:rPr lang="en-US" altLang="ru-RU" dirty="0"/>
                  <a:t>1, </a:t>
                </a:r>
                <a:r>
                  <a:rPr lang="en-US" altLang="ru-RU" i="1" dirty="0"/>
                  <a:t>SO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dirty="0"/>
                  <a:t> </a:t>
                </a:r>
                <a:r>
                  <a:rPr lang="ru-RU" altLang="ru-RU" dirty="0"/>
                  <a:t>Тогда высота ромба, опущенная из вершины </a:t>
                </a:r>
                <a:r>
                  <a:rPr lang="en-US" altLang="ru-RU" i="1" dirty="0"/>
                  <a:t>E , </a:t>
                </a:r>
                <a:r>
                  <a:rPr lang="ru-RU" altLang="ru-RU" dirty="0"/>
                  <a:t>будет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ru-RU" dirty="0"/>
                  <a:t> </a:t>
                </a:r>
                <a:r>
                  <a:rPr lang="ru-RU" altLang="ru-RU" dirty="0"/>
                  <a:t>Искомый радиус равен половине высоты, и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dirty="0"/>
              </a:p>
            </p:txBody>
          </p:sp>
        </mc:Choice>
        <mc:Fallback>
          <p:sp>
            <p:nvSpPr>
              <p:cNvPr id="32783" name="Text Box 15">
                <a:extLst>
                  <a:ext uri="{FF2B5EF4-FFF2-40B4-BE49-F238E27FC236}">
                    <a16:creationId xmlns:a16="http://schemas.microsoft.com/office/drawing/2014/main" id="{7062FA80-6C68-4814-A346-21FF468E1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4469"/>
                <a:ext cx="9144000" cy="2229008"/>
              </a:xfrm>
              <a:prstGeom prst="rect">
                <a:avLst/>
              </a:prstGeom>
              <a:blipFill>
                <a:blip r:embed="rId3"/>
                <a:stretch>
                  <a:fillRect l="-1000" t="-2186" r="-1000" b="-163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61D4C3-837C-E46A-F992-EEE4C9E83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2268012"/>
            <a:ext cx="3859128" cy="403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048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Text Box 6">
            <a:extLst>
              <a:ext uri="{FF2B5EF4-FFF2-40B4-BE49-F238E27FC236}">
                <a16:creationId xmlns:a16="http://schemas.microsoft.com/office/drawing/2014/main" id="{D901CF27-5D0B-4CD7-9563-BC59D46F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/>
              <a:t>	</a:t>
            </a:r>
            <a:r>
              <a:rPr lang="ru-RU" altLang="ru-RU" sz="2800" dirty="0"/>
              <a:t>Найдите радиус сферы, вписанной в единичный икосаэдр.</a:t>
            </a:r>
            <a:endParaRPr lang="ru-RU" altLang="ru-RU" sz="2800" i="1" dirty="0"/>
          </a:p>
        </p:txBody>
      </p:sp>
      <p:pic>
        <p:nvPicPr>
          <p:cNvPr id="2" name="Picture 26">
            <a:extLst>
              <a:ext uri="{FF2B5EF4-FFF2-40B4-BE49-F238E27FC236}">
                <a16:creationId xmlns:a16="http://schemas.microsoft.com/office/drawing/2014/main" id="{68C9BDFC-E4E8-4B54-1004-9E002CF3C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768"/>
            <a:ext cx="4735574" cy="450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6280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3" name="Picture 11">
            <a:extLst>
              <a:ext uri="{FF2B5EF4-FFF2-40B4-BE49-F238E27FC236}">
                <a16:creationId xmlns:a16="http://schemas.microsoft.com/office/drawing/2014/main" id="{B226BE72-93A8-4685-99B3-E8D039195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52936"/>
            <a:ext cx="3384376" cy="377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3804" name="Text Box 12">
                <a:extLst>
                  <a:ext uri="{FF2B5EF4-FFF2-40B4-BE49-F238E27FC236}">
                    <a16:creationId xmlns:a16="http://schemas.microsoft.com/office/drawing/2014/main" id="{5D6E1964-5878-40F9-8F6A-677C82FC10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16632"/>
                <a:ext cx="9139916" cy="28151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	Решение.</a:t>
                </a:r>
                <a:r>
                  <a:rPr lang="ru-RU" altLang="ru-RU" dirty="0">
                    <a:solidFill>
                      <a:schemeClr val="accent1"/>
                    </a:solidFill>
                  </a:rPr>
                  <a:t> </a:t>
                </a:r>
                <a:r>
                  <a:rPr lang="ru-RU" altLang="ru-RU" dirty="0"/>
                  <a:t>Диагональ </a:t>
                </a:r>
                <a:r>
                  <a:rPr lang="en-US" altLang="ru-RU" i="1" dirty="0"/>
                  <a:t>B</a:t>
                </a:r>
                <a:r>
                  <a:rPr lang="ru-RU" altLang="ru-RU" i="1" dirty="0"/>
                  <a:t>С</a:t>
                </a:r>
                <a:r>
                  <a:rPr lang="en-US" altLang="ru-RU" i="1" dirty="0"/>
                  <a:t> </a:t>
                </a:r>
                <a:r>
                  <a:rPr lang="ru-RU" altLang="ru-RU" dirty="0"/>
                  <a:t>правильного пятиугольника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/>
                  <a:t>Диагональ </a:t>
                </a:r>
                <a:r>
                  <a:rPr lang="en-US" altLang="ru-RU" i="1" dirty="0"/>
                  <a:t>A</a:t>
                </a:r>
                <a:r>
                  <a:rPr lang="ru-RU" altLang="ru-RU" i="1" dirty="0"/>
                  <a:t>С</a:t>
                </a:r>
                <a:r>
                  <a:rPr lang="en-US" altLang="ru-RU" i="1" dirty="0"/>
                  <a:t> </a:t>
                </a:r>
                <a:r>
                  <a:rPr lang="ru-RU" altLang="ru-RU" dirty="0"/>
                  <a:t>икосаэдра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10+2</m:t>
                            </m:r>
                            <m:rad>
                              <m:radPr>
                                <m:degHide m:val="on"/>
                                <m:ctrlP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e>
                        </m:rad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/>
                  <a:t> Радиус </a:t>
                </a:r>
                <a:r>
                  <a:rPr lang="en-US" altLang="ru-RU" i="1" dirty="0"/>
                  <a:t>AQ </a:t>
                </a:r>
                <a:r>
                  <a:rPr lang="ru-RU" altLang="ru-RU" dirty="0"/>
                  <a:t>окружности, описанной около равностороннего треугольника со стороной 1, равен</a:t>
                </a:r>
                <a:r>
                  <a:rPr lang="en-US" altLang="ru-RU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/>
                  <a:t> По теореме Пифагора, примененной к прямоугольному треугольнику </a:t>
                </a:r>
                <a:r>
                  <a:rPr lang="en-US" altLang="ru-RU" i="1" dirty="0"/>
                  <a:t>OAQ</a:t>
                </a:r>
                <a:r>
                  <a:rPr lang="ru-RU" altLang="ru-RU" dirty="0"/>
                  <a:t>, получим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ru-R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7+3</m:t>
                            </m:r>
                            <m:rad>
                              <m:radPr>
                                <m:degHide m:val="on"/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rad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dirty="0"/>
              </a:p>
            </p:txBody>
          </p:sp>
        </mc:Choice>
        <mc:Fallback>
          <p:sp>
            <p:nvSpPr>
              <p:cNvPr id="33804" name="Text Box 12">
                <a:extLst>
                  <a:ext uri="{FF2B5EF4-FFF2-40B4-BE49-F238E27FC236}">
                    <a16:creationId xmlns:a16="http://schemas.microsoft.com/office/drawing/2014/main" id="{5D6E1964-5878-40F9-8F6A-677C82FC1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16632"/>
                <a:ext cx="9139916" cy="2815130"/>
              </a:xfrm>
              <a:prstGeom prst="rect">
                <a:avLst/>
              </a:prstGeom>
              <a:blipFill>
                <a:blip r:embed="rId3"/>
                <a:stretch>
                  <a:fillRect l="-1001" t="-1732" r="-100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6388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Text Box 6">
            <a:extLst>
              <a:ext uri="{FF2B5EF4-FFF2-40B4-BE49-F238E27FC236}">
                <a16:creationId xmlns:a16="http://schemas.microsoft.com/office/drawing/2014/main" id="{C0FFE0DC-7696-449F-A3CF-CD2000828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dirty="0"/>
              <a:t>	</a:t>
            </a:r>
            <a:r>
              <a:rPr lang="ru-RU" altLang="ru-RU" dirty="0"/>
              <a:t>Найдите радиус сферы, вписанной в единичный додекаэдр.</a:t>
            </a:r>
            <a:endParaRPr lang="ru-RU" altLang="ru-RU" i="1" dirty="0"/>
          </a:p>
        </p:txBody>
      </p:sp>
      <p:pic>
        <p:nvPicPr>
          <p:cNvPr id="2" name="Picture 26">
            <a:extLst>
              <a:ext uri="{FF2B5EF4-FFF2-40B4-BE49-F238E27FC236}">
                <a16:creationId xmlns:a16="http://schemas.microsoft.com/office/drawing/2014/main" id="{010554F1-A27B-9955-52A0-70FE808CD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1844824"/>
            <a:ext cx="4248472" cy="398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5771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4832" name="Text Box 16">
                <a:extLst>
                  <a:ext uri="{FF2B5EF4-FFF2-40B4-BE49-F238E27FC236}">
                    <a16:creationId xmlns:a16="http://schemas.microsoft.com/office/drawing/2014/main" id="{9F4BDA5B-3124-495A-AE4F-BF71AE661E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5767"/>
                <a:ext cx="8991600" cy="35672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	Решение.</a:t>
                </a:r>
                <a:r>
                  <a:rPr lang="ru-RU" altLang="ru-RU" dirty="0">
                    <a:solidFill>
                      <a:schemeClr val="accent1"/>
                    </a:solidFill>
                  </a:rPr>
                  <a:t> </a:t>
                </a:r>
                <a:r>
                  <a:rPr lang="ru-RU" altLang="ru-RU" dirty="0"/>
                  <a:t>Диагональ </a:t>
                </a:r>
                <a:r>
                  <a:rPr lang="en-US" altLang="ru-RU" i="1" dirty="0"/>
                  <a:t>AB </a:t>
                </a:r>
                <a:r>
                  <a:rPr lang="ru-RU" altLang="ru-RU" dirty="0"/>
                  <a:t>правильного пятиугольника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ru-RU" altLang="ru-RU" dirty="0"/>
                  <a:t>Диагональ </a:t>
                </a:r>
                <a:r>
                  <a:rPr lang="en-US" altLang="ru-RU" i="1" dirty="0"/>
                  <a:t>AC </a:t>
                </a:r>
                <a:r>
                  <a:rPr lang="ru-RU" altLang="ru-RU" dirty="0"/>
                  <a:t>додекаэдра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. </m:t>
                    </m:r>
                  </m:oMath>
                </a14:m>
                <a:r>
                  <a:rPr lang="ru-RU" altLang="ru-RU" dirty="0"/>
                  <a:t>Диагональ </a:t>
                </a:r>
                <a:r>
                  <a:rPr lang="en-US" altLang="ru-RU" i="1" dirty="0"/>
                  <a:t>FC </a:t>
                </a:r>
                <a:r>
                  <a:rPr lang="ru-RU" altLang="ru-RU" dirty="0"/>
                  <a:t>додекаэдра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18+6</m:t>
                            </m:r>
                            <m:rad>
                              <m:radPr>
                                <m:degHide m:val="on"/>
                                <m:ctrlP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e>
                        </m:rad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ru-RU" dirty="0"/>
                  <a:t>.</a:t>
                </a:r>
                <a:r>
                  <a:rPr lang="ru-RU" altLang="ru-RU" dirty="0"/>
                  <a:t> Радиус </a:t>
                </a:r>
                <a:r>
                  <a:rPr lang="en-US" altLang="ru-RU" i="1" dirty="0"/>
                  <a:t>FQ </a:t>
                </a:r>
                <a:r>
                  <a:rPr lang="ru-RU" altLang="ru-RU" dirty="0"/>
                  <a:t>окружности, описанной около правильного пятиугольника со стороной 1, равен</a:t>
                </a:r>
                <a:r>
                  <a:rPr lang="en-US" altLang="ru-RU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5+</m:t>
                            </m:r>
                            <m:rad>
                              <m:radPr>
                                <m:degHide m:val="on"/>
                                <m:ctrlP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</m:ra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/>
                  <a:t> По теореме Пифагора, примененной к прямоугольному треугольнику </a:t>
                </a:r>
                <a:r>
                  <a:rPr lang="en-US" altLang="ru-RU" i="1" dirty="0"/>
                  <a:t>OFQ</a:t>
                </a:r>
                <a:r>
                  <a:rPr lang="ru-RU" altLang="ru-RU" dirty="0"/>
                  <a:t>, получим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ru-R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25+11</m:t>
                            </m:r>
                            <m:rad>
                              <m:radPr>
                                <m:degHide m:val="on"/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</m:rad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dirty="0"/>
              </a:p>
            </p:txBody>
          </p:sp>
        </mc:Choice>
        <mc:Fallback>
          <p:sp>
            <p:nvSpPr>
              <p:cNvPr id="34832" name="Text Box 16">
                <a:extLst>
                  <a:ext uri="{FF2B5EF4-FFF2-40B4-BE49-F238E27FC236}">
                    <a16:creationId xmlns:a16="http://schemas.microsoft.com/office/drawing/2014/main" id="{9F4BDA5B-3124-495A-AE4F-BF71AE661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5767"/>
                <a:ext cx="8991600" cy="3567259"/>
              </a:xfrm>
              <a:prstGeom prst="rect">
                <a:avLst/>
              </a:prstGeom>
              <a:blipFill>
                <a:blip r:embed="rId2"/>
                <a:stretch>
                  <a:fillRect l="-1017" t="-1368" r="-10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835" name="Picture 19">
            <a:extLst>
              <a:ext uri="{FF2B5EF4-FFF2-40B4-BE49-F238E27FC236}">
                <a16:creationId xmlns:a16="http://schemas.microsoft.com/office/drawing/2014/main" id="{4CDDE8B8-0552-497F-A47F-7CC03B02C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35839"/>
            <a:ext cx="3173934" cy="305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851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A0B6383-2EFD-FE0D-EA01-ED1408136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132856"/>
            <a:ext cx="4493350" cy="4551856"/>
          </a:xfrm>
          <a:prstGeom prst="rect">
            <a:avLst/>
          </a:prstGeom>
        </p:spPr>
      </p:pic>
      <p:sp>
        <p:nvSpPr>
          <p:cNvPr id="3" name="Text Box 14">
            <a:extLst>
              <a:ext uri="{FF2B5EF4-FFF2-40B4-BE49-F238E27FC236}">
                <a16:creationId xmlns:a16="http://schemas.microsoft.com/office/drawing/2014/main" id="{6A348E82-4762-59B5-EC77-6EB13B15F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107" y="18123"/>
            <a:ext cx="89916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sz="2800" dirty="0">
                <a:solidFill>
                  <a:srgbClr val="FF3300"/>
                </a:solidFill>
              </a:rPr>
              <a:t>	</a:t>
            </a:r>
            <a:r>
              <a:rPr lang="ru-RU" sz="2800" dirty="0"/>
              <a:t>З</a:t>
            </a:r>
            <a:r>
              <a:rPr lang="ru-RU" dirty="0">
                <a:cs typeface="Times New Roman" pitchFamily="18" charset="0"/>
              </a:rPr>
              <a:t>аметим, что сфера, вписанная в правильную пирамиду, будет вписана в конус, вписанный в эту пирамиды. Следовательно, радиус сферы, вписанной в правильную пирамиду, равен радиусу сферы, вписанную в конус, писанный в эту пирамиду.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000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236" y="476672"/>
            <a:ext cx="916480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dirty="0"/>
              <a:t>	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Найдите радиус сферы, вписанной в правильную треугольную пирамиду, все рёбра которой равны 1.</a:t>
            </a:r>
            <a:endParaRPr lang="ru-RU" sz="28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6E4D464-2846-C3CF-83E1-25D7AEE8D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4108648" cy="450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461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178" y="42632"/>
            <a:ext cx="89081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800" dirty="0">
                <a:solidFill>
                  <a:srgbClr val="FF0000"/>
                </a:solidFill>
              </a:rPr>
              <a:t>	</a:t>
            </a:r>
            <a:r>
              <a:rPr lang="ru-RU" sz="2800" dirty="0">
                <a:solidFill>
                  <a:srgbClr val="FF0000"/>
                </a:solidFill>
                <a:cs typeface="Times New Roman" pitchFamily="18" charset="0"/>
              </a:rPr>
              <a:t> Решение.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Сфере будет вписана в конус, 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42D4BA-12E6-55A8-41CE-408BBB436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943" y="2589983"/>
            <a:ext cx="3658111" cy="3705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6">
                <a:extLst>
                  <a:ext uri="{FF2B5EF4-FFF2-40B4-BE49-F238E27FC236}">
                    <a16:creationId xmlns:a16="http://schemas.microsoft.com/office/drawing/2014/main" id="{965C993D-686F-11B1-CA76-98A51DB8BD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1600" y="1079142"/>
                <a:ext cx="3672407" cy="777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sz="2800" dirty="0">
                    <a:cs typeface="Times New Roman" pitchFamily="18" charset="0"/>
                  </a:rPr>
                  <a:t>Образующая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ru-RU" sz="28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ru-RU" sz="2800" dirty="0">
                    <a:cs typeface="Times New Roman" pitchFamily="18" charset="0"/>
                  </a:rPr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6" name="Text Box 6">
                <a:extLst>
                  <a:ext uri="{FF2B5EF4-FFF2-40B4-BE49-F238E27FC236}">
                    <a16:creationId xmlns:a16="http://schemas.microsoft.com/office/drawing/2014/main" id="{965C993D-686F-11B1-CA76-98A51DB8B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1079142"/>
                <a:ext cx="3672407" cy="777713"/>
              </a:xfrm>
              <a:prstGeom prst="rect">
                <a:avLst/>
              </a:prstGeom>
              <a:blipFill>
                <a:blip r:embed="rId3"/>
                <a:stretch>
                  <a:fillRect l="-3317" b="-85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6">
                <a:extLst>
                  <a:ext uri="{FF2B5EF4-FFF2-40B4-BE49-F238E27FC236}">
                    <a16:creationId xmlns:a16="http://schemas.microsoft.com/office/drawing/2014/main" id="{9FC7BEC2-3568-F4BC-36B9-30CE4EFD2B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9731" y="1081955"/>
                <a:ext cx="4104455" cy="779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sz="2800" dirty="0">
                    <a:cs typeface="Times New Roman" pitchFamily="18" charset="0"/>
                  </a:rPr>
                  <a:t>Высота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800" dirty="0">
                    <a:cs typeface="Times New Roman" pitchFamily="18" charset="0"/>
                  </a:rPr>
                  <a:t>. </a:t>
                </a:r>
                <a:endParaRPr lang="ru-RU" sz="2800" dirty="0"/>
              </a:p>
            </p:txBody>
          </p:sp>
        </mc:Choice>
        <mc:Fallback xmlns="">
          <p:sp>
            <p:nvSpPr>
              <p:cNvPr id="7" name="Text Box 6">
                <a:extLst>
                  <a:ext uri="{FF2B5EF4-FFF2-40B4-BE49-F238E27FC236}">
                    <a16:creationId xmlns:a16="http://schemas.microsoft.com/office/drawing/2014/main" id="{9FC7BEC2-3568-F4BC-36B9-30CE4EFD2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9731" y="1081955"/>
                <a:ext cx="4104455" cy="779637"/>
              </a:xfrm>
              <a:prstGeom prst="rect">
                <a:avLst/>
              </a:prstGeom>
              <a:blipFill>
                <a:blip r:embed="rId4"/>
                <a:stretch>
                  <a:fillRect l="-3120" b="-85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F3C6A4-DBEE-2547-2688-94CCD6C43ED0}"/>
                  </a:ext>
                </a:extLst>
              </p:cNvPr>
              <p:cNvSpPr txBox="1"/>
              <p:nvPr/>
            </p:nvSpPr>
            <p:spPr>
              <a:xfrm>
                <a:off x="0" y="1790483"/>
                <a:ext cx="9143999" cy="706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800" dirty="0">
                    <a:cs typeface="Times New Roman" pitchFamily="18" charset="0"/>
                  </a:rPr>
                  <a:t>Радиус вписанной сферы находим по формуле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itchFamily="18" charset="0"/>
                      </a:rPr>
                      <m:t>𝑟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cs typeface="Times New Roman" pitchFamily="18" charset="0"/>
                  </a:rPr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F3C6A4-DBEE-2547-2688-94CCD6C43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90483"/>
                <a:ext cx="9143999" cy="706604"/>
              </a:xfrm>
              <a:prstGeom prst="rect">
                <a:avLst/>
              </a:prstGeom>
              <a:blipFill>
                <a:blip r:embed="rId5"/>
                <a:stretch>
                  <a:fillRect l="-1333" b="-9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DC0F40-E276-1FA6-984D-083B10E6C256}"/>
                  </a:ext>
                </a:extLst>
              </p:cNvPr>
              <p:cNvSpPr txBox="1"/>
              <p:nvPr/>
            </p:nvSpPr>
            <p:spPr>
              <a:xfrm>
                <a:off x="252535" y="2510607"/>
                <a:ext cx="4710222" cy="777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800" dirty="0">
                    <a:cs typeface="Times New Roman" pitchFamily="18" charset="0"/>
                  </a:rPr>
                  <a:t>Ответ.</a:t>
                </a:r>
                <a:r>
                  <a:rPr lang="ru-RU" sz="24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𝑟</m:t>
                    </m:r>
                    <m:r>
                      <a:rPr lang="en-US" sz="2800" dirty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12</m:t>
                        </m:r>
                      </m:den>
                    </m:f>
                    <m:r>
                      <a:rPr lang="ru-RU" sz="2800" i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DC0F40-E276-1FA6-984D-083B10E6C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35" y="2510607"/>
                <a:ext cx="4710222" cy="777457"/>
              </a:xfrm>
              <a:prstGeom prst="rect">
                <a:avLst/>
              </a:prstGeom>
              <a:blipFill>
                <a:blip r:embed="rId6"/>
                <a:stretch>
                  <a:fillRect l="-2587" b="-94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6">
                <a:extLst>
                  <a:ext uri="{FF2B5EF4-FFF2-40B4-BE49-F238E27FC236}">
                    <a16:creationId xmlns:a16="http://schemas.microsoft.com/office/drawing/2014/main" id="{FD8C6848-C6CA-8F22-8BB3-D8C86D4396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8" y="500238"/>
                <a:ext cx="8908186" cy="7804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r>
                  <a:rPr lang="ru-RU" sz="2800" dirty="0">
                    <a:cs typeface="Times New Roman" pitchFamily="18" charset="0"/>
                  </a:rPr>
                  <a:t>радиус основания которого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8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6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ru-RU" sz="2800" dirty="0">
                    <a:cs typeface="Times New Roman" pitchFamily="18" charset="0"/>
                  </a:rPr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12" name="Text Box 6">
                <a:extLst>
                  <a:ext uri="{FF2B5EF4-FFF2-40B4-BE49-F238E27FC236}">
                    <a16:creationId xmlns:a16="http://schemas.microsoft.com/office/drawing/2014/main" id="{FD8C6848-C6CA-8F22-8BB3-D8C86D439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8" y="500238"/>
                <a:ext cx="8908186" cy="780406"/>
              </a:xfrm>
              <a:prstGeom prst="rect">
                <a:avLst/>
              </a:prstGeom>
              <a:blipFill>
                <a:blip r:embed="rId7"/>
                <a:stretch>
                  <a:fillRect b="-85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700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>
            <a:extLst>
              <a:ext uri="{FF2B5EF4-FFF2-40B4-BE49-F238E27FC236}">
                <a16:creationId xmlns:a16="http://schemas.microsoft.com/office/drawing/2014/main" id="{51757812-CF35-4514-B80A-A7B642C99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1535"/>
            <a:ext cx="8534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Найдите радиус сферы, вписанной в правильную треугольную пирамиду, сторона основания которой равна 2, и двугранные углы при основании равны 60</a:t>
            </a:r>
            <a:r>
              <a:rPr lang="ru-RU" altLang="ru-RU" baseline="30000" dirty="0"/>
              <a:t>о</a:t>
            </a:r>
            <a:r>
              <a:rPr lang="ru-RU" altLang="ru-RU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48E4AF-919B-77AA-875F-E8FDBDE78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4108648" cy="450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700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6089" name="Text Box 9">
                <a:extLst>
                  <a:ext uri="{FF2B5EF4-FFF2-40B4-BE49-F238E27FC236}">
                    <a16:creationId xmlns:a16="http://schemas.microsoft.com/office/drawing/2014/main" id="{D925D635-E915-4959-BF14-74EDD86DC3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89939"/>
                <a:ext cx="9003643" cy="2159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	Решение.</a:t>
                </a:r>
                <a:r>
                  <a:rPr lang="ru-RU" altLang="ru-RU" dirty="0">
                    <a:solidFill>
                      <a:schemeClr val="accent1"/>
                    </a:solidFill>
                  </a:rPr>
                  <a:t> </a:t>
                </a:r>
                <a:r>
                  <a:rPr lang="ru-RU" altLang="ru-RU" dirty="0"/>
                  <a:t>Воспользуемся тем, что центр вписанной сферы является точкой пересечения </a:t>
                </a:r>
                <a:r>
                  <a:rPr lang="ru-RU" altLang="ru-RU" dirty="0" err="1"/>
                  <a:t>биссектральных</a:t>
                </a:r>
                <a:r>
                  <a:rPr lang="ru-RU" altLang="ru-RU" dirty="0"/>
                  <a:t> плоскостей двугранных углов при основании пирамиды. Для радиуса сферы </a:t>
                </a:r>
                <a:r>
                  <a:rPr lang="en-US" altLang="ru-RU" i="1" dirty="0"/>
                  <a:t>OE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имеет место равенство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𝑂𝐸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𝐷𝐸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ru-RU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tg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𝑂𝐷𝐸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dirty="0"/>
                  <a:t> </a:t>
                </a:r>
                <a:r>
                  <a:rPr lang="ru-RU" altLang="ru-RU" dirty="0"/>
                  <a:t>Следовательно,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ru-R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ru-RU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tg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30°=</m:t>
                    </m:r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dirty="0"/>
              </a:p>
            </p:txBody>
          </p:sp>
        </mc:Choice>
        <mc:Fallback xmlns="">
          <p:sp>
            <p:nvSpPr>
              <p:cNvPr id="46089" name="Text Box 9">
                <a:extLst>
                  <a:ext uri="{FF2B5EF4-FFF2-40B4-BE49-F238E27FC236}">
                    <a16:creationId xmlns:a16="http://schemas.microsoft.com/office/drawing/2014/main" id="{D925D635-E915-4959-BF14-74EDD86DC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89939"/>
                <a:ext cx="9003643" cy="2159053"/>
              </a:xfrm>
              <a:prstGeom prst="rect">
                <a:avLst/>
              </a:prstGeom>
              <a:blipFill>
                <a:blip r:embed="rId2"/>
                <a:stretch>
                  <a:fillRect l="-1016" t="-2260" r="-10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093" name="Picture 13">
            <a:extLst>
              <a:ext uri="{FF2B5EF4-FFF2-40B4-BE49-F238E27FC236}">
                <a16:creationId xmlns:a16="http://schemas.microsoft.com/office/drawing/2014/main" id="{79B4B055-274F-46F6-8581-AA7A01B00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48992"/>
            <a:ext cx="3997325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446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-20806" y="-1"/>
            <a:ext cx="916480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dirty="0"/>
              <a:t>	</a:t>
            </a:r>
            <a:r>
              <a:rPr lang="ru-RU" altLang="ru-RU" dirty="0"/>
              <a:t> Найдите радиус сферы, вписанной в правильную треугольную пирамиду, боковые ребра которой равны 1, и плоские углы при вершине равны 90</a:t>
            </a:r>
            <a:r>
              <a:rPr lang="ru-RU" altLang="ru-RU" baseline="30000" dirty="0"/>
              <a:t>о</a:t>
            </a:r>
            <a:r>
              <a:rPr lang="ru-RU" altLang="ru-RU" dirty="0"/>
              <a:t>.</a:t>
            </a:r>
            <a:endParaRPr lang="ru-RU" sz="28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1892779-1448-7061-1550-D74E06C42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4536504" cy="497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144168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1630</Words>
  <Application>Microsoft Office PowerPoint</Application>
  <PresentationFormat>Экран (4:3)</PresentationFormat>
  <Paragraphs>91</Paragraphs>
  <Slides>37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Arial</vt:lpstr>
      <vt:lpstr>Cambria Math</vt:lpstr>
      <vt:lpstr>Times New Roman</vt:lpstr>
      <vt:lpstr>Оформление по умолчанию</vt:lpstr>
      <vt:lpstr>Презентация PowerPoint</vt:lpstr>
      <vt:lpstr>Сфера, вписанная в пирамиду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Сфера, вписанная в четырехугольную пирамиду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Сфера, вписанная в правильную шестиугольную пирамиду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Сфера, вписанная в куб</dc:title>
  <dc:creator>*</dc:creator>
  <cp:lastModifiedBy>Смирнов Владимир Алексеевич</cp:lastModifiedBy>
  <cp:revision>61</cp:revision>
  <dcterms:created xsi:type="dcterms:W3CDTF">2006-06-14T12:10:42Z</dcterms:created>
  <dcterms:modified xsi:type="dcterms:W3CDTF">2025-05-15T03:21:00Z</dcterms:modified>
</cp:coreProperties>
</file>