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2" r:id="rId3"/>
    <p:sldId id="699" r:id="rId4"/>
    <p:sldId id="300" r:id="rId5"/>
    <p:sldId id="273" r:id="rId6"/>
    <p:sldId id="345" r:id="rId7"/>
    <p:sldId id="311" r:id="rId8"/>
    <p:sldId id="310" r:id="rId9"/>
    <p:sldId id="284" r:id="rId10"/>
    <p:sldId id="303" r:id="rId11"/>
    <p:sldId id="257" r:id="rId12"/>
    <p:sldId id="305" r:id="rId13"/>
    <p:sldId id="285" r:id="rId14"/>
    <p:sldId id="301" r:id="rId15"/>
    <p:sldId id="302" r:id="rId16"/>
    <p:sldId id="262" r:id="rId17"/>
    <p:sldId id="296" r:id="rId18"/>
    <p:sldId id="297" r:id="rId19"/>
    <p:sldId id="298" r:id="rId20"/>
    <p:sldId id="299" r:id="rId21"/>
    <p:sldId id="295" r:id="rId22"/>
    <p:sldId id="275" r:id="rId23"/>
    <p:sldId id="28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88902" autoAdjust="0"/>
  </p:normalViewPr>
  <p:slideViewPr>
    <p:cSldViewPr>
      <p:cViewPr varScale="1">
        <p:scale>
          <a:sx n="93" d="100"/>
          <a:sy n="93" d="100"/>
        </p:scale>
        <p:origin x="4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>
            <a:extLst>
              <a:ext uri="{FF2B5EF4-FFF2-40B4-BE49-F238E27FC236}">
                <a16:creationId xmlns:a16="http://schemas.microsoft.com/office/drawing/2014/main" id="{58ACD42F-474E-495F-BCFC-84186724F4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1027">
            <a:extLst>
              <a:ext uri="{FF2B5EF4-FFF2-40B4-BE49-F238E27FC236}">
                <a16:creationId xmlns:a16="http://schemas.microsoft.com/office/drawing/2014/main" id="{9724EE19-660D-41F0-9DAA-964CF7431E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1028">
            <a:extLst>
              <a:ext uri="{FF2B5EF4-FFF2-40B4-BE49-F238E27FC236}">
                <a16:creationId xmlns:a16="http://schemas.microsoft.com/office/drawing/2014/main" id="{F7457D2C-B478-4D97-9D24-7F858857B9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1029">
            <a:extLst>
              <a:ext uri="{FF2B5EF4-FFF2-40B4-BE49-F238E27FC236}">
                <a16:creationId xmlns:a16="http://schemas.microsoft.com/office/drawing/2014/main" id="{1AE73F04-4527-4BA7-B839-108D734B4A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1030">
            <a:extLst>
              <a:ext uri="{FF2B5EF4-FFF2-40B4-BE49-F238E27FC236}">
                <a16:creationId xmlns:a16="http://schemas.microsoft.com/office/drawing/2014/main" id="{BFB6E272-D5B7-4B38-8661-442E9FD863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1031">
            <a:extLst>
              <a:ext uri="{FF2B5EF4-FFF2-40B4-BE49-F238E27FC236}">
                <a16:creationId xmlns:a16="http://schemas.microsoft.com/office/drawing/2014/main" id="{FC10E9C9-73E6-418D-A354-6B25D03A1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333044-CA20-49B8-BA6C-8055918E84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E931BBB-CFDA-40CB-AE62-D5377377E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89C87-A7E7-4E0A-B4CF-F9A758F9EA0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2107DFE-8EBB-4DAF-90F9-51A48E233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DCDAAE4-B726-4B7E-A03C-B86365B0B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4E931BBB-CFDA-40CB-AE62-D5377377E7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89C87-A7E7-4E0A-B4CF-F9A758F9EA0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2107DFE-8EBB-4DAF-90F9-51A48E233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DCDAAE4-B726-4B7E-A03C-B86365B0B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901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B90CD-B22E-4A0F-BD08-1DB4F06D6E7B}" type="slidenum">
              <a:rPr lang="ru-RU"/>
              <a:pPr/>
              <a:t>3</a:t>
            </a:fld>
            <a:endParaRPr lang="ru-RU"/>
          </a:p>
        </p:txBody>
      </p:sp>
      <p:sp>
        <p:nvSpPr>
          <p:cNvPr id="68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2716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D6B69449-0268-4079-B6F1-6E4B11ED16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879C6-4DEA-4D4E-A9CC-B30B3B52737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0B8DF452-FABA-4020-8761-E780257C1A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1027">
            <a:extLst>
              <a:ext uri="{FF2B5EF4-FFF2-40B4-BE49-F238E27FC236}">
                <a16:creationId xmlns:a16="http://schemas.microsoft.com/office/drawing/2014/main" id="{3E82B649-97BD-41CD-9BC2-153A92CA2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1739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C3BCEA8-E27F-424C-A89A-E361801770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C5890-DDFD-4117-996B-3F07E2C8DC7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D267F7D-D63A-499B-ACD3-54BBD3036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70C2CBC-DA2D-4B90-BD02-53BC7BD80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84C3A3C1-E8F2-4BE6-A012-B9AB77440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46FFE-5A01-4370-BC43-4DF710E3039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9A73CAFC-0DFD-41FE-9D69-0E9BBC69CE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1027">
            <a:extLst>
              <a:ext uri="{FF2B5EF4-FFF2-40B4-BE49-F238E27FC236}">
                <a16:creationId xmlns:a16="http://schemas.microsoft.com/office/drawing/2014/main" id="{A5CF9D06-D3CF-452B-8E6C-9CD0AFA72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D93982B9-F328-4F41-8F94-610ED4102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92043-E8CD-410D-B564-97F2E90F5C2B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2706" name="Rectangle 4098">
            <a:extLst>
              <a:ext uri="{FF2B5EF4-FFF2-40B4-BE49-F238E27FC236}">
                <a16:creationId xmlns:a16="http://schemas.microsoft.com/office/drawing/2014/main" id="{F8D2B95E-3B04-4C18-8B32-8951322545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4099">
            <a:extLst>
              <a:ext uri="{FF2B5EF4-FFF2-40B4-BE49-F238E27FC236}">
                <a16:creationId xmlns:a16="http://schemas.microsoft.com/office/drawing/2014/main" id="{8019572D-9EFB-4D3D-92C9-1D2A54194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4460D-A4CF-4A4F-A5A9-F3BFA31B3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D596A1-EE87-47C9-945C-477424DB9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F2630C-3CB9-4C80-B511-5FB78921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D3E6B-8E25-42DA-8614-E654BB76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2DCF5D-85F2-43EF-B5D4-4E6DA9A1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7865B-0F63-4949-B705-8C7F0D7E26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26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91125-3C55-4F54-9B7A-68BC80A4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45CD4D-AA22-471C-AC0B-C95155A63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7952C1-C073-488F-A49D-A2B458AE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2C6B7-CAD2-4FAF-86A9-7FA1A78E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3DAEB6-DCCA-44BE-AACB-2375CB2E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9784-EABA-4ABE-A711-6A2937D89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633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008833-8295-4AE5-A91C-F6D17A79E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E6E268-BC3F-4127-8CF8-4152F62B9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F006A2-9D7B-4479-A7BE-044C1529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769B0C-8D0B-496B-999E-70B07BD4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AC8951-30F3-4E81-AEB4-A83DB26A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B586-9E8A-4215-B36B-6E345D52FE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50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0547C-C601-4066-8E82-C9DB9577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8B5606-3C55-49BD-BBBF-E77537BD1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5EF333-3A25-48D9-A213-B8605F25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4010DB-9312-433A-8148-50045C85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7D4D29-5DAC-4FD0-974A-1192C1A5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2158A-9F13-4045-9E7C-A6D3F6AD46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27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C00E7-D724-40EE-8614-84BADFA1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B73A14-9C8A-4169-B143-6876A8FA5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9D3A36-6123-4342-A9B2-CA3B4BE5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EFF991-D12F-40DA-8CE4-A9670459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7368E-8918-4ABC-8B67-2D53182B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0D3F6-3130-4036-BC7A-5D67D6FB8A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707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AB8A7-62B4-4E64-9500-1C953BDA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0B334D-B0E6-4D2F-A8EB-7B7925636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8EB359-DB7D-4CA3-A425-D97CC6F8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56D4C3-51B2-4E15-9C3D-5A166641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A42595-F17A-4E66-9F35-A081F39E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8405FE-E34E-4319-AA7E-FC57B19C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C87E0-0387-43D0-B1FA-F355496AB6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588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1A517-6BDB-4D65-9B7B-321E160F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078EF6-68B7-4BF0-B6FC-579E10AA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AC4B02-BF15-4964-9B86-EFD3D85E2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512A4AF-3186-4071-86C5-677FCFF24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BED017-1265-4EE7-B6A1-CA6A52E37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04C70-DEF4-4787-A16C-491D5B8B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C22DC6-55A6-4E8F-9002-87C972C0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FAAEBA-54F3-4A2A-B996-FF883F0A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A565D-D9CF-48F0-A765-78C452BDDC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203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B7E58-583B-4D54-84A7-C1698901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1CA467-2755-47DE-A190-08B7EC98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5B5607-3357-4896-B4E0-A12003A6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590124-9D95-4EFE-A8F6-5EACE581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9BB22-32BF-4F25-979A-05492949BB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00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83043D-7128-4978-9529-02092BFB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5648CD-B944-4795-BBA0-8BD1C9EB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F97BA1-0D93-4DEC-A3E6-A8E4AF59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8AC8E-BF50-49E4-913A-FC2E571E7B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92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23964-35F4-4FE4-A2C7-4E936E49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0FC8BC-834C-4852-A10A-1B5CFCC9E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1AAB70-DA41-4F32-A105-6ABB817FF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EC7BAA-9042-4A4B-98E8-1A2C863D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D18B41-C485-4CCA-BEE8-F8A6994C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5C6107-A594-45BD-A114-29023B3A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18F7E-E917-40D0-AC8C-3957FED1E0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89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E2C78-8691-498B-B0CB-8BC8FC93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879EC6-152E-4C75-BF70-6A6B6FF8D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D9BAB8-9BEA-4B70-B59A-6C0DDE231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9D24A7-C557-449C-B410-FEFCCBAB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A61974-E8FB-4A69-9B85-2C2A6874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4A3651-41AA-4C9E-8102-28D1D572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44680-DE75-4263-9738-A88B8C6DE7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58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7B095A-1A73-4462-9E01-E82FB086A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F660C1-1316-4CDA-A350-647A6F43B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D45AD-47A3-4EDF-8D79-1C2E95022A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C456E9-06F7-4D10-B5B8-736286A3A0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B9C0C0-AFF1-446B-BAC0-389BEBB8E2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17183C-F142-47B8-B71B-DC385F6BD4D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6.w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0698C5-B7A6-479C-BF10-FD54A01767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700808"/>
            <a:ext cx="8763000" cy="172819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Многогранники, описанные около сферы (призма)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>
            <a:extLst>
              <a:ext uri="{FF2B5EF4-FFF2-40B4-BE49-F238E27FC236}">
                <a16:creationId xmlns:a16="http://schemas.microsoft.com/office/drawing/2014/main" id="{D97FDC66-87B5-4B62-AAFE-39406E79A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Можно ли вписать сферу в прямоугольный параллелепипед, отличный от куба?</a:t>
            </a:r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8583A80F-41A4-4167-ABB7-72E0030F8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56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Нет.</a:t>
            </a:r>
          </a:p>
        </p:txBody>
      </p:sp>
      <p:pic>
        <p:nvPicPr>
          <p:cNvPr id="60422" name="Picture 6">
            <a:extLst>
              <a:ext uri="{FF2B5EF4-FFF2-40B4-BE49-F238E27FC236}">
                <a16:creationId xmlns:a16="http://schemas.microsoft.com/office/drawing/2014/main" id="{914A0B23-AF61-4EC5-8FEA-7A80AE560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2276475"/>
            <a:ext cx="3087687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405919-D390-41FF-8516-AA9DDB455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Сфера, вписанная в треугольную призму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7B58DDB7-F52D-4D86-B41D-92ADD0044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543550" cy="50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50">
            <a:extLst>
              <a:ext uri="{FF2B5EF4-FFF2-40B4-BE49-F238E27FC236}">
                <a16:creationId xmlns:a16="http://schemas.microsoft.com/office/drawing/2014/main" id="{7FD2B58A-265F-46B0-AC57-A5B3A2285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pic>
        <p:nvPicPr>
          <p:cNvPr id="62467" name="Picture 2051">
            <a:extLst>
              <a:ext uri="{FF2B5EF4-FFF2-40B4-BE49-F238E27FC236}">
                <a16:creationId xmlns:a16="http://schemas.microsoft.com/office/drawing/2014/main" id="{41E2CD38-4016-4DB1-A82E-89279487F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495800" cy="411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8" name="Text Box 2052">
            <a:extLst>
              <a:ext uri="{FF2B5EF4-FFF2-40B4-BE49-F238E27FC236}">
                <a16:creationId xmlns:a16="http://schemas.microsoft.com/office/drawing/2014/main" id="{3BB12838-922D-4FB2-B65C-935A0ED66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высоту правильной треугольной призмы и радиус, вписанной в нее сферы, если стороны основания призмы равны 1.</a:t>
            </a:r>
          </a:p>
        </p:txBody>
      </p:sp>
      <p:grpSp>
        <p:nvGrpSpPr>
          <p:cNvPr id="62469" name="Group 2053">
            <a:extLst>
              <a:ext uri="{FF2B5EF4-FFF2-40B4-BE49-F238E27FC236}">
                <a16:creationId xmlns:a16="http://schemas.microsoft.com/office/drawing/2014/main" id="{BE97B012-D083-4485-91FA-64FA7F33F65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715000"/>
            <a:ext cx="3073400" cy="800100"/>
            <a:chOff x="336" y="3600"/>
            <a:chExt cx="1936" cy="504"/>
          </a:xfrm>
        </p:grpSpPr>
        <p:graphicFrame>
          <p:nvGraphicFramePr>
            <p:cNvPr id="62470" name="Object 2054">
              <a:extLst>
                <a:ext uri="{FF2B5EF4-FFF2-40B4-BE49-F238E27FC236}">
                  <a16:creationId xmlns:a16="http://schemas.microsoft.com/office/drawing/2014/main" id="{16070E56-5BBF-40B3-836C-0B918340BB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3600"/>
            <a:ext cx="1264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06280" imgH="799920" progId="Equation.DSMT4">
                    <p:embed/>
                  </p:oleObj>
                </mc:Choice>
                <mc:Fallback>
                  <p:oleObj name="Equation" r:id="rId3" imgW="2006280" imgH="799920" progId="Equation.DSMT4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600"/>
                          <a:ext cx="1264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71" name="Text Box 2055">
              <a:extLst>
                <a:ext uri="{FF2B5EF4-FFF2-40B4-BE49-F238E27FC236}">
                  <a16:creationId xmlns:a16="http://schemas.microsoft.com/office/drawing/2014/main" id="{3C2AD579-4553-45F3-BB42-D4F7C0830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9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>
            <a:extLst>
              <a:ext uri="{FF2B5EF4-FFF2-40B4-BE49-F238E27FC236}">
                <a16:creationId xmlns:a16="http://schemas.microsoft.com/office/drawing/2014/main" id="{81170787-E61D-48C0-82D3-5254F7AF1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495800" cy="411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Text Box 4">
            <a:extLst>
              <a:ext uri="{FF2B5EF4-FFF2-40B4-BE49-F238E27FC236}">
                <a16:creationId xmlns:a16="http://schemas.microsoft.com/office/drawing/2014/main" id="{6C7060E7-340F-47FA-A6E4-C0DD046AA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правильную треугольную призму вписана  сфера радиуса 1. Найдите сторону основания и высоту призмы.</a:t>
            </a:r>
          </a:p>
        </p:txBody>
      </p:sp>
      <p:grpSp>
        <p:nvGrpSpPr>
          <p:cNvPr id="39944" name="Group 8">
            <a:extLst>
              <a:ext uri="{FF2B5EF4-FFF2-40B4-BE49-F238E27FC236}">
                <a16:creationId xmlns:a16="http://schemas.microsoft.com/office/drawing/2014/main" id="{21DFF4C5-1026-40C5-A04B-6C68651F254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867400"/>
            <a:ext cx="2990850" cy="463550"/>
            <a:chOff x="336" y="3696"/>
            <a:chExt cx="1884" cy="292"/>
          </a:xfrm>
        </p:grpSpPr>
        <p:graphicFrame>
          <p:nvGraphicFramePr>
            <p:cNvPr id="39942" name="Object 6">
              <a:extLst>
                <a:ext uri="{FF2B5EF4-FFF2-40B4-BE49-F238E27FC236}">
                  <a16:creationId xmlns:a16="http://schemas.microsoft.com/office/drawing/2014/main" id="{13034C03-F597-47C0-BC72-29D3CB06D8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0" y="3716"/>
            <a:ext cx="116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841400" imgH="431640" progId="Equation.DSMT4">
                    <p:embed/>
                  </p:oleObj>
                </mc:Choice>
                <mc:Fallback>
                  <p:oleObj name="Equation" r:id="rId3" imgW="1841400" imgH="4316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0" y="3716"/>
                          <a:ext cx="116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43" name="Text Box 7">
              <a:extLst>
                <a:ext uri="{FF2B5EF4-FFF2-40B4-BE49-F238E27FC236}">
                  <a16:creationId xmlns:a16="http://schemas.microsoft.com/office/drawing/2014/main" id="{5E7CD7A1-E601-470C-ACBB-AFB1D1BCD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9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1028">
            <a:extLst>
              <a:ext uri="{FF2B5EF4-FFF2-40B4-BE49-F238E27FC236}">
                <a16:creationId xmlns:a16="http://schemas.microsoft.com/office/drawing/2014/main" id="{16F988CF-A5D7-41C9-8754-AF2F1BDCA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призму, в основании которой прямоугольный треугольник с катетами, равными 1, вписана  сфера. Найдите радиус сферы и высоту призмы.</a:t>
            </a:r>
          </a:p>
        </p:txBody>
      </p:sp>
      <p:pic>
        <p:nvPicPr>
          <p:cNvPr id="57353" name="Picture 1033">
            <a:extLst>
              <a:ext uri="{FF2B5EF4-FFF2-40B4-BE49-F238E27FC236}">
                <a16:creationId xmlns:a16="http://schemas.microsoft.com/office/drawing/2014/main" id="{7E20E664-BF70-4014-88A2-8C663F94D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4648200" cy="296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60" name="Group 1040">
            <a:extLst>
              <a:ext uri="{FF2B5EF4-FFF2-40B4-BE49-F238E27FC236}">
                <a16:creationId xmlns:a16="http://schemas.microsoft.com/office/drawing/2014/main" id="{5FC55350-E917-469E-88D4-35D366A04BF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133600"/>
            <a:ext cx="3962400" cy="2616200"/>
            <a:chOff x="3120" y="1344"/>
            <a:chExt cx="2496" cy="1648"/>
          </a:xfrm>
        </p:grpSpPr>
        <p:graphicFrame>
          <p:nvGraphicFramePr>
            <p:cNvPr id="57350" name="Object 1030">
              <a:extLst>
                <a:ext uri="{FF2B5EF4-FFF2-40B4-BE49-F238E27FC236}">
                  <a16:creationId xmlns:a16="http://schemas.microsoft.com/office/drawing/2014/main" id="{5269B48B-91C1-4E44-A128-7D2CDACBA8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8" y="2496"/>
            <a:ext cx="176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806560" imgH="787320" progId="Equation.DSMT4">
                    <p:embed/>
                  </p:oleObj>
                </mc:Choice>
                <mc:Fallback>
                  <p:oleObj name="Equation" r:id="rId3" imgW="2806560" imgH="787320" progId="Equation.DSMT4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496"/>
                          <a:ext cx="176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55" name="Text Box 1035">
              <a:extLst>
                <a:ext uri="{FF2B5EF4-FFF2-40B4-BE49-F238E27FC236}">
                  <a16:creationId xmlns:a16="http://schemas.microsoft.com/office/drawing/2014/main" id="{BCA3FF5E-71D9-4DF6-AA46-7ECF599721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344"/>
              <a:ext cx="2496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Площадь треугольника </a:t>
              </a:r>
              <a:r>
                <a:rPr lang="en-US" altLang="ru-RU" i="1"/>
                <a:t>ABC </a:t>
              </a:r>
              <a:r>
                <a:rPr lang="ru-RU" altLang="ru-RU"/>
                <a:t>равна      , периметр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Воспользуемся формулой </a:t>
              </a:r>
              <a:r>
                <a:rPr lang="en-US" altLang="ru-RU" i="1"/>
                <a:t>r = S</a:t>
              </a:r>
              <a:r>
                <a:rPr lang="en-US" altLang="ru-RU"/>
                <a:t>/</a:t>
              </a:r>
              <a:r>
                <a:rPr lang="en-US" altLang="ru-RU" i="1"/>
                <a:t>p</a:t>
              </a:r>
              <a:r>
                <a:rPr lang="en-US" altLang="ru-RU"/>
                <a:t>. </a:t>
              </a:r>
              <a:r>
                <a:rPr lang="ru-RU" altLang="ru-RU"/>
                <a:t>Получим</a:t>
              </a:r>
            </a:p>
          </p:txBody>
        </p:sp>
        <p:graphicFrame>
          <p:nvGraphicFramePr>
            <p:cNvPr id="57356" name="Object 1036">
              <a:extLst>
                <a:ext uri="{FF2B5EF4-FFF2-40B4-BE49-F238E27FC236}">
                  <a16:creationId xmlns:a16="http://schemas.microsoft.com/office/drawing/2014/main" id="{54FA9A03-DDC5-419A-AB8A-39FA32EB3C9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48" y="1584"/>
            <a:ext cx="56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88840" imgH="380880" progId="Equation.DSMT4">
                    <p:embed/>
                  </p:oleObj>
                </mc:Choice>
                <mc:Fallback>
                  <p:oleObj name="Equation" r:id="rId5" imgW="888840" imgH="380880" progId="Equation.DSMT4">
                    <p:embed/>
                    <p:pic>
                      <p:nvPicPr>
                        <p:cNvPr id="0" name="Object 10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1584"/>
                          <a:ext cx="56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8" name="Object 1038">
              <a:extLst>
                <a:ext uri="{FF2B5EF4-FFF2-40B4-BE49-F238E27FC236}">
                  <a16:creationId xmlns:a16="http://schemas.microsoft.com/office/drawing/2014/main" id="{AEB23084-6416-4C8C-AE61-CF86E0C3D2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1536"/>
            <a:ext cx="21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42720" imgH="723600" progId="Equation.DSMT4">
                    <p:embed/>
                  </p:oleObj>
                </mc:Choice>
                <mc:Fallback>
                  <p:oleObj name="Equation" r:id="rId7" imgW="342720" imgH="723600" progId="Equation.DSMT4">
                    <p:embed/>
                    <p:pic>
                      <p:nvPicPr>
                        <p:cNvPr id="0" name="Object 10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536"/>
                          <a:ext cx="21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2051">
            <a:extLst>
              <a:ext uri="{FF2B5EF4-FFF2-40B4-BE49-F238E27FC236}">
                <a16:creationId xmlns:a16="http://schemas.microsoft.com/office/drawing/2014/main" id="{CE384F41-9E37-48AD-9271-F25CE002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призму, в основании которой равнобедренный треугольник со сторонами 2, 3, 3, вписана  сфера. Найдите радиус сферы и высоту призмы.</a:t>
            </a:r>
          </a:p>
        </p:txBody>
      </p:sp>
      <p:pic>
        <p:nvPicPr>
          <p:cNvPr id="58377" name="Picture 2057">
            <a:extLst>
              <a:ext uri="{FF2B5EF4-FFF2-40B4-BE49-F238E27FC236}">
                <a16:creationId xmlns:a16="http://schemas.microsoft.com/office/drawing/2014/main" id="{072F9A3D-A9A2-4A23-8BAC-EB6A88E2F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3878263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380" name="Group 2060">
            <a:extLst>
              <a:ext uri="{FF2B5EF4-FFF2-40B4-BE49-F238E27FC236}">
                <a16:creationId xmlns:a16="http://schemas.microsoft.com/office/drawing/2014/main" id="{00002FBD-2A59-45BB-9D2D-0486D77E1E6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133600"/>
            <a:ext cx="4267200" cy="2540000"/>
            <a:chOff x="2928" y="1344"/>
            <a:chExt cx="2688" cy="1600"/>
          </a:xfrm>
        </p:grpSpPr>
        <p:graphicFrame>
          <p:nvGraphicFramePr>
            <p:cNvPr id="58374" name="Object 2054">
              <a:extLst>
                <a:ext uri="{FF2B5EF4-FFF2-40B4-BE49-F238E27FC236}">
                  <a16:creationId xmlns:a16="http://schemas.microsoft.com/office/drawing/2014/main" id="{E3DE1E79-2150-4E53-B35C-F54764A084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2448"/>
            <a:ext cx="1240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68480" imgH="787320" progId="Equation.DSMT4">
                    <p:embed/>
                  </p:oleObj>
                </mc:Choice>
                <mc:Fallback>
                  <p:oleObj name="Equation" r:id="rId3" imgW="1968480" imgH="787320" progId="Equation.DSMT4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448"/>
                          <a:ext cx="1240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75" name="Text Box 2055">
              <a:extLst>
                <a:ext uri="{FF2B5EF4-FFF2-40B4-BE49-F238E27FC236}">
                  <a16:creationId xmlns:a16="http://schemas.microsoft.com/office/drawing/2014/main" id="{FD44AE00-7EC3-422A-9FD3-FE7EBF89D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344"/>
              <a:ext cx="2688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Площадь треугольника </a:t>
              </a:r>
              <a:r>
                <a:rPr lang="en-US" altLang="ru-RU" i="1"/>
                <a:t>ABC </a:t>
              </a:r>
              <a:r>
                <a:rPr lang="ru-RU" altLang="ru-RU"/>
                <a:t>равна          Периметр равен 8.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Воспользуемся формулой </a:t>
              </a:r>
              <a:r>
                <a:rPr lang="en-US" altLang="ru-RU" i="1"/>
                <a:t>r = S</a:t>
              </a:r>
              <a:r>
                <a:rPr lang="en-US" altLang="ru-RU"/>
                <a:t>/</a:t>
              </a:r>
              <a:r>
                <a:rPr lang="en-US" altLang="ru-RU" i="1"/>
                <a:t>p</a:t>
              </a:r>
              <a:r>
                <a:rPr lang="en-US" altLang="ru-RU"/>
                <a:t>. </a:t>
              </a:r>
              <a:r>
                <a:rPr lang="ru-RU" altLang="ru-RU"/>
                <a:t>Получим</a:t>
              </a:r>
            </a:p>
          </p:txBody>
        </p:sp>
        <p:graphicFrame>
          <p:nvGraphicFramePr>
            <p:cNvPr id="58378" name="Object 2058">
              <a:extLst>
                <a:ext uri="{FF2B5EF4-FFF2-40B4-BE49-F238E27FC236}">
                  <a16:creationId xmlns:a16="http://schemas.microsoft.com/office/drawing/2014/main" id="{B57DD854-ED2B-4345-A11B-C0AE91BA42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4" y="1584"/>
            <a:ext cx="39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22080" imgH="380880" progId="Equation.DSMT4">
                    <p:embed/>
                  </p:oleObj>
                </mc:Choice>
                <mc:Fallback>
                  <p:oleObj name="Equation" r:id="rId5" imgW="622080" imgH="380880" progId="Equation.DSMT4">
                    <p:embed/>
                    <p:pic>
                      <p:nvPicPr>
                        <p:cNvPr id="0" name="Object 2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584"/>
                          <a:ext cx="39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AEF6474-D4A9-44B3-83D8-1F2A31F22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12304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Сфера, вписанная в четырехугольную призму</a:t>
            </a:r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9B49A718-D178-4389-931B-2476C066E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5877272" cy="41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779A02DD-F385-45DB-9B38-3C90D37A9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52228" name="Text Box 1028">
            <a:extLst>
              <a:ext uri="{FF2B5EF4-FFF2-40B4-BE49-F238E27FC236}">
                <a16:creationId xmlns:a16="http://schemas.microsoft.com/office/drawing/2014/main" id="{55124E25-CDFE-4DDB-BB04-F36BFE814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Сфера вписана в прямую четырехугольную призму, в основании которой ромб со стороной 1 и острым углом 60</a:t>
            </a:r>
            <a:r>
              <a:rPr lang="ru-RU" altLang="ru-RU" baseline="30000" dirty="0"/>
              <a:t>о</a:t>
            </a:r>
            <a:r>
              <a:rPr lang="ru-RU" altLang="ru-RU" dirty="0"/>
              <a:t>. Найдите  радиус сферы и высоту призмы.</a:t>
            </a:r>
          </a:p>
        </p:txBody>
      </p:sp>
      <p:pic>
        <p:nvPicPr>
          <p:cNvPr id="52229" name="Picture 1029">
            <a:extLst>
              <a:ext uri="{FF2B5EF4-FFF2-40B4-BE49-F238E27FC236}">
                <a16:creationId xmlns:a16="http://schemas.microsoft.com/office/drawing/2014/main" id="{397D309B-31E6-452B-89AE-CE1439D5E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4487863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34" name="Group 1034">
            <a:extLst>
              <a:ext uri="{FF2B5EF4-FFF2-40B4-BE49-F238E27FC236}">
                <a16:creationId xmlns:a16="http://schemas.microsoft.com/office/drawing/2014/main" id="{FD24C4D7-AA34-401C-989E-A48D5401828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57400"/>
            <a:ext cx="8763000" cy="3511550"/>
            <a:chOff x="96" y="1296"/>
            <a:chExt cx="5520" cy="2212"/>
          </a:xfrm>
        </p:grpSpPr>
        <p:pic>
          <p:nvPicPr>
            <p:cNvPr id="52230" name="Picture 1030">
              <a:extLst>
                <a:ext uri="{FF2B5EF4-FFF2-40B4-BE49-F238E27FC236}">
                  <a16:creationId xmlns:a16="http://schemas.microsoft.com/office/drawing/2014/main" id="{1906B697-4B4A-4A9F-9174-9D498EB0A7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488"/>
              <a:ext cx="2827" cy="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2231" name="Text Box 1031">
              <a:extLst>
                <a:ext uri="{FF2B5EF4-FFF2-40B4-BE49-F238E27FC236}">
                  <a16:creationId xmlns:a16="http://schemas.microsoft.com/office/drawing/2014/main" id="{05CCB3A8-D87F-4B7A-8C41-62DEE6803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96"/>
              <a:ext cx="2640" cy="2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Радиус сферы равен половине высоты </a:t>
              </a:r>
              <a:r>
                <a:rPr lang="en-US" altLang="ru-RU" i="1" dirty="0"/>
                <a:t>DG </a:t>
              </a:r>
              <a:r>
                <a:rPr lang="ru-RU" altLang="ru-RU" dirty="0"/>
                <a:t>основания, т.е.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Высота призмы равна диаметру сферы, т.е.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 </a:t>
              </a:r>
            </a:p>
          </p:txBody>
        </p:sp>
        <p:graphicFrame>
          <p:nvGraphicFramePr>
            <p:cNvPr id="52232" name="Object 1032">
              <a:extLst>
                <a:ext uri="{FF2B5EF4-FFF2-40B4-BE49-F238E27FC236}">
                  <a16:creationId xmlns:a16="http://schemas.microsoft.com/office/drawing/2014/main" id="{36224EE2-0085-4AA1-8FBF-DC52EF86DC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40" y="2016"/>
            <a:ext cx="60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65160" imgH="787320" progId="Equation.DSMT4">
                    <p:embed/>
                  </p:oleObj>
                </mc:Choice>
                <mc:Fallback>
                  <p:oleObj name="Equation" r:id="rId4" imgW="965160" imgH="787320" progId="Equation.DSMT4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2016"/>
                          <a:ext cx="60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233" name="Object 1033">
              <a:extLst>
                <a:ext uri="{FF2B5EF4-FFF2-40B4-BE49-F238E27FC236}">
                  <a16:creationId xmlns:a16="http://schemas.microsoft.com/office/drawing/2014/main" id="{781456E3-255C-4200-A15E-E122C9B7E2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32" y="2976"/>
            <a:ext cx="624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990360" imgH="787320" progId="Equation.DSMT4">
                    <p:embed/>
                  </p:oleObj>
                </mc:Choice>
                <mc:Fallback>
                  <p:oleObj name="Equation" r:id="rId6" imgW="990360" imgH="787320" progId="Equation.DSMT4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2" y="2976"/>
                          <a:ext cx="624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1027">
            <a:extLst>
              <a:ext uri="{FF2B5EF4-FFF2-40B4-BE49-F238E27FC236}">
                <a16:creationId xmlns:a16="http://schemas.microsoft.com/office/drawing/2014/main" id="{A1A152D3-76F9-40DC-BB10-34AAE8070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Единичная сфера вписана в прямую четырехугольную призму, в основании которой ромб с острым углом 60</a:t>
            </a:r>
            <a:r>
              <a:rPr lang="ru-RU" altLang="ru-RU" baseline="30000" dirty="0"/>
              <a:t>о</a:t>
            </a:r>
            <a:r>
              <a:rPr lang="ru-RU" altLang="ru-RU" dirty="0"/>
              <a:t>. Найдите  сторону основания </a:t>
            </a:r>
            <a:r>
              <a:rPr lang="en-US" altLang="ru-RU" i="1" dirty="0"/>
              <a:t>a </a:t>
            </a:r>
            <a:r>
              <a:rPr lang="ru-RU" altLang="ru-RU" dirty="0"/>
              <a:t>и высоту призмы</a:t>
            </a:r>
            <a:r>
              <a:rPr lang="en-US" altLang="ru-RU" dirty="0"/>
              <a:t> </a:t>
            </a:r>
            <a:r>
              <a:rPr lang="en-US" altLang="ru-RU" i="1" dirty="0"/>
              <a:t>h</a:t>
            </a:r>
            <a:r>
              <a:rPr lang="ru-RU" altLang="ru-RU" dirty="0"/>
              <a:t>.</a:t>
            </a:r>
          </a:p>
        </p:txBody>
      </p:sp>
      <p:pic>
        <p:nvPicPr>
          <p:cNvPr id="53252" name="Picture 1028">
            <a:extLst>
              <a:ext uri="{FF2B5EF4-FFF2-40B4-BE49-F238E27FC236}">
                <a16:creationId xmlns:a16="http://schemas.microsoft.com/office/drawing/2014/main" id="{2F7FFA9E-CD92-4D76-ADA2-A06C81220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487863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58" name="Group 1034">
            <a:extLst>
              <a:ext uri="{FF2B5EF4-FFF2-40B4-BE49-F238E27FC236}">
                <a16:creationId xmlns:a16="http://schemas.microsoft.com/office/drawing/2014/main" id="{EA2A0805-0869-48B9-AEEC-65BF3971D4FA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057400"/>
            <a:ext cx="4648200" cy="4229100"/>
            <a:chOff x="1584" y="1296"/>
            <a:chExt cx="2928" cy="2664"/>
          </a:xfrm>
        </p:grpSpPr>
        <p:pic>
          <p:nvPicPr>
            <p:cNvPr id="53254" name="Picture 1030">
              <a:extLst>
                <a:ext uri="{FF2B5EF4-FFF2-40B4-BE49-F238E27FC236}">
                  <a16:creationId xmlns:a16="http://schemas.microsoft.com/office/drawing/2014/main" id="{F88F9251-B3DD-494F-A0E9-939B37A80C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296"/>
              <a:ext cx="2827" cy="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255" name="Text Box 1031">
              <a:extLst>
                <a:ext uri="{FF2B5EF4-FFF2-40B4-BE49-F238E27FC236}">
                  <a16:creationId xmlns:a16="http://schemas.microsoft.com/office/drawing/2014/main" id="{B9783D7B-8A8E-4446-B868-2CA67B6F6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552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endParaRPr lang="ru-RU" altLang="ru-RU">
                <a:solidFill>
                  <a:srgbClr val="FF3300"/>
                </a:solidFill>
              </a:endParaRPr>
            </a:p>
          </p:txBody>
        </p:sp>
        <p:graphicFrame>
          <p:nvGraphicFramePr>
            <p:cNvPr id="53256" name="Object 1032">
              <a:extLst>
                <a:ext uri="{FF2B5EF4-FFF2-40B4-BE49-F238E27FC236}">
                  <a16:creationId xmlns:a16="http://schemas.microsoft.com/office/drawing/2014/main" id="{C782C218-E5F5-4EE6-95E4-445F293BD6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44" y="3456"/>
            <a:ext cx="1208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17360" imgH="799920" progId="Equation.DSMT4">
                    <p:embed/>
                  </p:oleObj>
                </mc:Choice>
                <mc:Fallback>
                  <p:oleObj name="Equation" r:id="rId4" imgW="1917360" imgH="799920" progId="Equation.DSMT4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456"/>
                          <a:ext cx="1208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1027">
            <a:extLst>
              <a:ext uri="{FF2B5EF4-FFF2-40B4-BE49-F238E27FC236}">
                <a16:creationId xmlns:a16="http://schemas.microsoft.com/office/drawing/2014/main" id="{BB8EFD2B-01A2-4410-A49A-C6CE3C73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Сфера вписана в прямую четырехугольную призму, в основании которой трапеция. Высота трапеции равна 2. Найдите высоту призмы</a:t>
            </a:r>
            <a:r>
              <a:rPr lang="en-US" altLang="ru-RU" dirty="0"/>
              <a:t> </a:t>
            </a:r>
            <a:r>
              <a:rPr lang="en-US" altLang="ru-RU" i="1" dirty="0"/>
              <a:t>h</a:t>
            </a:r>
            <a:r>
              <a:rPr lang="ru-RU" altLang="ru-RU" i="1" dirty="0"/>
              <a:t> </a:t>
            </a:r>
            <a:r>
              <a:rPr lang="ru-RU" altLang="ru-RU" dirty="0"/>
              <a:t>и радиус </a:t>
            </a:r>
            <a:r>
              <a:rPr lang="en-US" altLang="ru-RU" i="1" dirty="0"/>
              <a:t>r </a:t>
            </a:r>
            <a:r>
              <a:rPr lang="ru-RU" altLang="ru-RU" dirty="0"/>
              <a:t>вписанной сферы.</a:t>
            </a:r>
          </a:p>
        </p:txBody>
      </p:sp>
      <p:grpSp>
        <p:nvGrpSpPr>
          <p:cNvPr id="54282" name="Group 1034">
            <a:extLst>
              <a:ext uri="{FF2B5EF4-FFF2-40B4-BE49-F238E27FC236}">
                <a16:creationId xmlns:a16="http://schemas.microsoft.com/office/drawing/2014/main" id="{FB7306A8-E2B7-4308-9BDB-A41607F5062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715000"/>
            <a:ext cx="4191000" cy="457200"/>
            <a:chOff x="240" y="3600"/>
            <a:chExt cx="2640" cy="288"/>
          </a:xfrm>
        </p:grpSpPr>
        <p:sp>
          <p:nvSpPr>
            <p:cNvPr id="54279" name="Text Box 1031">
              <a:extLst>
                <a:ext uri="{FF2B5EF4-FFF2-40B4-BE49-F238E27FC236}">
                  <a16:creationId xmlns:a16="http://schemas.microsoft.com/office/drawing/2014/main" id="{84E54B55-E599-4DC3-9512-2872EFAA3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600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endParaRPr lang="ru-RU" altLang="ru-RU">
                <a:solidFill>
                  <a:srgbClr val="FF3300"/>
                </a:solidFill>
              </a:endParaRPr>
            </a:p>
          </p:txBody>
        </p:sp>
        <p:graphicFrame>
          <p:nvGraphicFramePr>
            <p:cNvPr id="54280" name="Object 1032">
              <a:extLst>
                <a:ext uri="{FF2B5EF4-FFF2-40B4-BE49-F238E27FC236}">
                  <a16:creationId xmlns:a16="http://schemas.microsoft.com/office/drawing/2014/main" id="{031200EE-E8D8-4B68-A24B-EECE06E945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3648"/>
            <a:ext cx="8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6800" imgH="342720" progId="Equation.DSMT4">
                    <p:embed/>
                  </p:oleObj>
                </mc:Choice>
                <mc:Fallback>
                  <p:oleObj name="Equation" r:id="rId2" imgW="1396800" imgH="342720" progId="Equation.DSMT4">
                    <p:embed/>
                    <p:pic>
                      <p:nvPicPr>
                        <p:cNvPr id="0" name="Object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648"/>
                          <a:ext cx="88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4283" name="Picture 1035">
            <a:extLst>
              <a:ext uri="{FF2B5EF4-FFF2-40B4-BE49-F238E27FC236}">
                <a16:creationId xmlns:a16="http://schemas.microsoft.com/office/drawing/2014/main" id="{638CBD08-240F-4725-AFBF-6B6C6F6DB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5052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>
            <a:extLst>
              <a:ext uri="{FF2B5EF4-FFF2-40B4-BE49-F238E27FC236}">
                <a16:creationId xmlns:a16="http://schemas.microsoft.com/office/drawing/2014/main" id="{55185442-AB63-4201-847C-1B059867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407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описанным около сферы,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плоскости всех его граней касаются сферы. Сама сфера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вписанной в многогранник.</a:t>
            </a:r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14D66161-75A7-4F52-9121-3DA6A8C3E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24944"/>
            <a:ext cx="3013075" cy="343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Text Box 12">
            <a:extLst>
              <a:ext uri="{FF2B5EF4-FFF2-40B4-BE49-F238E27FC236}">
                <a16:creationId xmlns:a16="http://schemas.microsoft.com/office/drawing/2014/main" id="{2F030DA6-E4DA-4978-9D00-C7B978151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12776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Теорема. </a:t>
            </a:r>
            <a:r>
              <a:rPr lang="ru-RU" altLang="ru-RU" dirty="0"/>
              <a:t>В призму можно вписать сферу тогда и только тогда, когда в ее основание можно вписать окружность, и высота призмы равна диаметру этой окружности.</a:t>
            </a:r>
          </a:p>
        </p:txBody>
      </p:sp>
    </p:spTree>
    <p:extLst>
      <p:ext uri="{BB962C8B-B14F-4D97-AF65-F5344CB8AC3E}">
        <p14:creationId xmlns:p14="http://schemas.microsoft.com/office/powerpoint/2010/main" val="1953584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2051">
            <a:extLst>
              <a:ext uri="{FF2B5EF4-FFF2-40B4-BE49-F238E27FC236}">
                <a16:creationId xmlns:a16="http://schemas.microsoft.com/office/drawing/2014/main" id="{C3BC45E3-10E3-4A88-9FA2-8079533D8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Сфера вписана в прямую четырехугольную призму, в основании которой четырехугольник, периметра 4 и площади 2. Найдите радиус </a:t>
            </a:r>
            <a:r>
              <a:rPr lang="en-US" altLang="ru-RU" i="1" dirty="0"/>
              <a:t>r </a:t>
            </a:r>
            <a:r>
              <a:rPr lang="ru-RU" altLang="ru-RU" dirty="0"/>
              <a:t>вписанной сферы.</a:t>
            </a:r>
          </a:p>
        </p:txBody>
      </p:sp>
      <p:pic>
        <p:nvPicPr>
          <p:cNvPr id="55304" name="Picture 2056">
            <a:extLst>
              <a:ext uri="{FF2B5EF4-FFF2-40B4-BE49-F238E27FC236}">
                <a16:creationId xmlns:a16="http://schemas.microsoft.com/office/drawing/2014/main" id="{E433FA68-B143-4A5B-9863-2CECBBABD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3387725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306" name="Group 2058">
            <a:extLst>
              <a:ext uri="{FF2B5EF4-FFF2-40B4-BE49-F238E27FC236}">
                <a16:creationId xmlns:a16="http://schemas.microsoft.com/office/drawing/2014/main" id="{5A64BA05-0AB6-4F3E-B29F-C4FEC6806682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057400"/>
            <a:ext cx="4800600" cy="3663950"/>
            <a:chOff x="2640" y="1296"/>
            <a:chExt cx="3024" cy="2308"/>
          </a:xfrm>
        </p:grpSpPr>
        <p:graphicFrame>
          <p:nvGraphicFramePr>
            <p:cNvPr id="55302" name="Object 2054">
              <a:extLst>
                <a:ext uri="{FF2B5EF4-FFF2-40B4-BE49-F238E27FC236}">
                  <a16:creationId xmlns:a16="http://schemas.microsoft.com/office/drawing/2014/main" id="{0BE4269A-4E40-4F0F-B4C9-A4D47B0082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92" y="3428"/>
            <a:ext cx="41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60240" imgH="279360" progId="Equation.DSMT4">
                    <p:embed/>
                  </p:oleObj>
                </mc:Choice>
                <mc:Fallback>
                  <p:oleObj name="Equation" r:id="rId3" imgW="660240" imgH="279360" progId="Equation.DSMT4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2" y="3428"/>
                          <a:ext cx="416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05" name="Text Box 2057">
              <a:extLst>
                <a:ext uri="{FF2B5EF4-FFF2-40B4-BE49-F238E27FC236}">
                  <a16:creationId xmlns:a16="http://schemas.microsoft.com/office/drawing/2014/main" id="{1BA3C70A-B386-4FE1-8104-D84BA9500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296"/>
              <a:ext cx="3024" cy="2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Заметим, что радиус сферы равен радиусу окружности, вписанной в основание призмы.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Воспользуемся тем, что радиус окружности, вписанной в многоугольник, равен площади этого многоугольника делёной на его полупериметр. Получим,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2F42FA72-FCF5-4F5B-BFC1-4E56AE30A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Сфера, вписанная в правильную</a:t>
            </a:r>
            <a:r>
              <a:rPr lang="en-US" altLang="ru-RU" sz="3600">
                <a:solidFill>
                  <a:srgbClr val="FF3300"/>
                </a:solidFill>
              </a:rPr>
              <a:t> </a:t>
            </a:r>
            <a:r>
              <a:rPr lang="ru-RU" altLang="ru-RU" sz="3600">
                <a:solidFill>
                  <a:srgbClr val="FF3300"/>
                </a:solidFill>
              </a:rPr>
              <a:t>шестиугольную призму</a:t>
            </a:r>
          </a:p>
        </p:txBody>
      </p:sp>
      <p:pic>
        <p:nvPicPr>
          <p:cNvPr id="51203" name="Picture 1027">
            <a:extLst>
              <a:ext uri="{FF2B5EF4-FFF2-40B4-BE49-F238E27FC236}">
                <a16:creationId xmlns:a16="http://schemas.microsoft.com/office/drawing/2014/main" id="{432ACA37-39A3-4FCA-A3CE-8F6F418D5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11175"/>
            <a:ext cx="4454624" cy="470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1B16759-67E3-4674-934A-752E56596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pic>
        <p:nvPicPr>
          <p:cNvPr id="28675" name="Picture 3">
            <a:extLst>
              <a:ext uri="{FF2B5EF4-FFF2-40B4-BE49-F238E27FC236}">
                <a16:creationId xmlns:a16="http://schemas.microsoft.com/office/drawing/2014/main" id="{96024271-7E50-4585-AA48-7B6CD2392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67823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ctangle 4">
            <a:extLst>
              <a:ext uri="{FF2B5EF4-FFF2-40B4-BE49-F238E27FC236}">
                <a16:creationId xmlns:a16="http://schemas.microsoft.com/office/drawing/2014/main" id="{9043EF70-FC48-4891-BF7D-3BF0A13C5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62000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высоту правильной шестиугольной призмы и радиус, вписанной в нее сферы, если сторона основания призмы равна 1.</a:t>
            </a:r>
          </a:p>
        </p:txBody>
      </p:sp>
      <p:grpSp>
        <p:nvGrpSpPr>
          <p:cNvPr id="28680" name="Group 8">
            <a:extLst>
              <a:ext uri="{FF2B5EF4-FFF2-40B4-BE49-F238E27FC236}">
                <a16:creationId xmlns:a16="http://schemas.microsoft.com/office/drawing/2014/main" id="{BAC8E28A-3D8A-4A70-BB4E-1E73BB7840A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721350"/>
            <a:ext cx="3035300" cy="787400"/>
            <a:chOff x="384" y="3604"/>
            <a:chExt cx="1912" cy="496"/>
          </a:xfrm>
        </p:grpSpPr>
        <p:graphicFrame>
          <p:nvGraphicFramePr>
            <p:cNvPr id="28678" name="Object 6">
              <a:extLst>
                <a:ext uri="{FF2B5EF4-FFF2-40B4-BE49-F238E27FC236}">
                  <a16:creationId xmlns:a16="http://schemas.microsoft.com/office/drawing/2014/main" id="{92060E5E-301B-4389-9464-729098615C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0" y="3604"/>
            <a:ext cx="121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30320" imgH="787320" progId="Equation.DSMT4">
                    <p:embed/>
                  </p:oleObj>
                </mc:Choice>
                <mc:Fallback>
                  <p:oleObj name="Equation" r:id="rId3" imgW="1930320" imgH="78732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" y="3604"/>
                          <a:ext cx="1216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79" name="Text Box 7">
              <a:extLst>
                <a:ext uri="{FF2B5EF4-FFF2-40B4-BE49-F238E27FC236}">
                  <a16:creationId xmlns:a16="http://schemas.microsoft.com/office/drawing/2014/main" id="{D4CDFF24-DF50-467F-89DD-31E38171F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9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2051">
            <a:extLst>
              <a:ext uri="{FF2B5EF4-FFF2-40B4-BE49-F238E27FC236}">
                <a16:creationId xmlns:a16="http://schemas.microsoft.com/office/drawing/2014/main" id="{B5357DAB-2D90-43DF-B4ED-DB6A02176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67823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4" name="Rectangle 2052">
            <a:extLst>
              <a:ext uri="{FF2B5EF4-FFF2-40B4-BE49-F238E27FC236}">
                <a16:creationId xmlns:a16="http://schemas.microsoft.com/office/drawing/2014/main" id="{3C621550-C8F3-48E9-BC3B-A9E3AB3AE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620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правильную шестиугольную призму вписана  сфера радиуса 1. Найдите сторону основания и высоту призмы.</a:t>
            </a:r>
          </a:p>
        </p:txBody>
      </p:sp>
      <p:grpSp>
        <p:nvGrpSpPr>
          <p:cNvPr id="40968" name="Group 2056">
            <a:extLst>
              <a:ext uri="{FF2B5EF4-FFF2-40B4-BE49-F238E27FC236}">
                <a16:creationId xmlns:a16="http://schemas.microsoft.com/office/drawing/2014/main" id="{937566A9-E6E8-4415-B523-A5BC23CD55B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715000"/>
            <a:ext cx="3028950" cy="800100"/>
            <a:chOff x="384" y="3600"/>
            <a:chExt cx="1908" cy="504"/>
          </a:xfrm>
        </p:grpSpPr>
        <p:graphicFrame>
          <p:nvGraphicFramePr>
            <p:cNvPr id="40966" name="Object 2054">
              <a:extLst>
                <a:ext uri="{FF2B5EF4-FFF2-40B4-BE49-F238E27FC236}">
                  <a16:creationId xmlns:a16="http://schemas.microsoft.com/office/drawing/2014/main" id="{098B462A-F8F7-40DB-9AC0-BA6092FB02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4" y="3600"/>
            <a:ext cx="1208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917360" imgH="799920" progId="Equation.DSMT4">
                    <p:embed/>
                  </p:oleObj>
                </mc:Choice>
                <mc:Fallback>
                  <p:oleObj name="Equation" r:id="rId3" imgW="1917360" imgH="799920" progId="Equation.DSMT4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3600"/>
                          <a:ext cx="1208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67" name="Text Box 2055">
              <a:extLst>
                <a:ext uri="{FF2B5EF4-FFF2-40B4-BE49-F238E27FC236}">
                  <a16:creationId xmlns:a16="http://schemas.microsoft.com/office/drawing/2014/main" id="{03CB952B-4548-49BF-8C36-0BD850463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96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620688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	</a:t>
            </a:r>
            <a:r>
              <a:rPr lang="ru-RU" dirty="0"/>
              <a:t>Типичная ошибка в изображении сферы, вписанной в куб, показана на рисунке а. Она заключается в том, что сфера изображена в ортогональной проекции, а куб – в параллельной. 	Правильное изображение показано на рисунке б.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784" y="2636912"/>
            <a:ext cx="6668431" cy="31817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F788DE-1DA2-426C-A7DF-35D3730F03C3}"/>
              </a:ext>
            </a:extLst>
          </p:cNvPr>
          <p:cNvSpPr txBox="1"/>
          <p:nvPr/>
        </p:nvSpPr>
        <p:spPr>
          <a:xfrm>
            <a:off x="323528" y="18864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СФЕРА И КУБ</a:t>
            </a:r>
          </a:p>
        </p:txBody>
      </p:sp>
    </p:spTree>
    <p:extLst>
      <p:ext uri="{BB962C8B-B14F-4D97-AF65-F5344CB8AC3E}">
        <p14:creationId xmlns:p14="http://schemas.microsoft.com/office/powerpoint/2010/main" val="228220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EE3361B0-3D6F-40BF-891F-BD6FFDE83C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Сфера, вписанная в куб</a:t>
            </a:r>
          </a:p>
        </p:txBody>
      </p:sp>
      <p:pic>
        <p:nvPicPr>
          <p:cNvPr id="56323" name="Picture 1027">
            <a:extLst>
              <a:ext uri="{FF2B5EF4-FFF2-40B4-BE49-F238E27FC236}">
                <a16:creationId xmlns:a16="http://schemas.microsoft.com/office/drawing/2014/main" id="{1731349A-AB1D-4417-A37D-0C1976076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35337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6324" name="Object 1028">
            <a:extLst>
              <a:ext uri="{FF2B5EF4-FFF2-40B4-BE49-F238E27FC236}">
                <a16:creationId xmlns:a16="http://schemas.microsoft.com/office/drawing/2014/main" id="{9C1518C2-B8BF-4FB9-9FBE-3B39A8F742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1447800"/>
          <a:ext cx="34480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4" imgW="3448531" imgH="3438095" progId="Paint.Picture">
                  <p:embed/>
                </p:oleObj>
              </mc:Choice>
              <mc:Fallback>
                <p:oleObj name="Точечный рисунок" r:id="rId4" imgW="3448531" imgH="3438095" progId="Paint.Pictur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3448050" cy="343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C0D92C0-2E9D-4164-AB2F-0D3F987A1E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Сфера, вписанная в куб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08DC1131-87DC-429F-B91D-9001EEB73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 рисунке изображена сфер, вписанная в куб.</a:t>
            </a:r>
          </a:p>
        </p:txBody>
      </p:sp>
      <p:pic>
        <p:nvPicPr>
          <p:cNvPr id="26636" name="Picture 12">
            <a:extLst>
              <a:ext uri="{FF2B5EF4-FFF2-40B4-BE49-F238E27FC236}">
                <a16:creationId xmlns:a16="http://schemas.microsoft.com/office/drawing/2014/main" id="{F0F006C9-8A56-4BA8-80E4-D4F8FECC6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088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/>
              <a:t>	</a:t>
            </a:r>
            <a:r>
              <a:rPr lang="ru-RU" altLang="ru-RU" sz="2000" dirty="0"/>
              <a:t> Призму с вписанной в неё сферой можно получить в программе </a:t>
            </a:r>
            <a:r>
              <a:rPr lang="en-US" altLang="ru-RU" sz="2000" dirty="0"/>
              <a:t>GeoGebra</a:t>
            </a:r>
            <a:r>
              <a:rPr lang="ru-RU" altLang="ru-RU" sz="2000" dirty="0"/>
              <a:t>. Для этого построим многоугольник, описанный около окружности. Построим прямую призму, основанием которой является данный многоугольник, а высота равна радиусу описанной окружности. Отметим центры </a:t>
            </a:r>
            <a:r>
              <a:rPr lang="en-US" altLang="ru-RU" sz="2000" i="1" dirty="0"/>
              <a:t>O</a:t>
            </a:r>
            <a:r>
              <a:rPr lang="en-US" altLang="ru-RU" sz="2000" baseline="-25000" dirty="0"/>
              <a:t>1</a:t>
            </a:r>
            <a:r>
              <a:rPr lang="en-US" altLang="ru-RU" sz="2000" dirty="0"/>
              <a:t>, </a:t>
            </a:r>
            <a:r>
              <a:rPr lang="en-US" altLang="ru-RU" sz="2000" i="1" dirty="0"/>
              <a:t>O</a:t>
            </a:r>
            <a:r>
              <a:rPr lang="en-US" altLang="ru-RU" sz="2000" baseline="-25000" dirty="0"/>
              <a:t>2</a:t>
            </a:r>
            <a:r>
              <a:rPr lang="en-US" altLang="ru-RU" sz="2000" i="1" dirty="0"/>
              <a:t> </a:t>
            </a:r>
            <a:r>
              <a:rPr lang="ru-RU" altLang="ru-RU" sz="2000" dirty="0"/>
              <a:t>окружностей, описанных около её оснований. Отметим середину </a:t>
            </a:r>
            <a:r>
              <a:rPr lang="en-US" altLang="ru-RU" sz="2000" i="1" dirty="0"/>
              <a:t>O </a:t>
            </a:r>
            <a:r>
              <a:rPr lang="ru-RU" altLang="ru-RU" sz="2000" dirty="0"/>
              <a:t>отрезка </a:t>
            </a:r>
            <a:r>
              <a:rPr lang="en-US" altLang="ru-RU" sz="2000" i="1" dirty="0"/>
              <a:t>O</a:t>
            </a:r>
            <a:r>
              <a:rPr lang="en-US" altLang="ru-RU" sz="2000" baseline="-25000" dirty="0"/>
              <a:t>1</a:t>
            </a:r>
            <a:r>
              <a:rPr lang="en-US" altLang="ru-RU" sz="2000" i="1" dirty="0"/>
              <a:t>O</a:t>
            </a:r>
            <a:r>
              <a:rPr lang="en-US" altLang="ru-RU" sz="2000" baseline="-25000" dirty="0"/>
              <a:t>2</a:t>
            </a:r>
            <a:r>
              <a:rPr lang="ru-RU" altLang="ru-RU" sz="2000" dirty="0"/>
              <a:t>. Используя инструмент «Сфера по центру и точке», построим сферу с центром </a:t>
            </a:r>
            <a:r>
              <a:rPr lang="en-US" altLang="ru-RU" sz="2000" i="1" dirty="0"/>
              <a:t>O </a:t>
            </a:r>
            <a:r>
              <a:rPr lang="ru-RU" altLang="ru-RU" sz="2000" dirty="0"/>
              <a:t>и точкой </a:t>
            </a:r>
            <a:r>
              <a:rPr lang="en-US" altLang="ru-RU" sz="2000" i="1" dirty="0"/>
              <a:t>O</a:t>
            </a:r>
            <a:r>
              <a:rPr lang="en-US" altLang="ru-RU" sz="2000" baseline="-25000" dirty="0"/>
              <a:t>1</a:t>
            </a:r>
            <a:r>
              <a:rPr lang="ru-RU" altLang="ru-RU" sz="2000" dirty="0"/>
              <a:t>. Она будет искомой сферой, вписанной данную призму.	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665F8E-8CDF-2A6D-1D1E-9AA00DFAE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378349"/>
            <a:ext cx="555615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4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D1A5D2AB-CF48-488F-A10B-F4303A7A34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D40C1A2E-1F29-4980-A2D4-D42B56EAD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43175"/>
            <a:ext cx="4572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Сотрите квадрат и нарисуйте два параллелограмма, изображающих верхнюю и нижнюю грани куба. Соедините их вершины отрезками. Получите изображение сферы, вписанной в куб.</a:t>
            </a: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E9112153-2338-41B1-9A35-438F07642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Изобразите сферу, вписанную в куб, как на предыдущем слайде. Для этого изобразите эллипс вписанный в параллелограмм, полученные сжатием окружности и квадрата в 4 раза. Отметьте полюса сферы и точки касания эллипса и параллелограмма.</a:t>
            </a:r>
          </a:p>
        </p:txBody>
      </p:sp>
      <p:pic>
        <p:nvPicPr>
          <p:cNvPr id="79883" name="Picture 11">
            <a:extLst>
              <a:ext uri="{FF2B5EF4-FFF2-40B4-BE49-F238E27FC236}">
                <a16:creationId xmlns:a16="http://schemas.microsoft.com/office/drawing/2014/main" id="{A18409EE-96C2-4056-A6CF-1DDBD77FC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1"/>
            <a:ext cx="4221071" cy="346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86" name="Picture 14">
            <a:extLst>
              <a:ext uri="{FF2B5EF4-FFF2-40B4-BE49-F238E27FC236}">
                <a16:creationId xmlns:a16="http://schemas.microsoft.com/office/drawing/2014/main" id="{8692A1E0-C7D7-4031-87AB-18B430495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362201"/>
            <a:ext cx="4198926" cy="344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87" name="Picture 15">
            <a:extLst>
              <a:ext uri="{FF2B5EF4-FFF2-40B4-BE49-F238E27FC236}">
                <a16:creationId xmlns:a16="http://schemas.microsoft.com/office/drawing/2014/main" id="{F39FCAA1-61F0-40EA-8B20-ED68D0B4D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362200"/>
            <a:ext cx="4221070" cy="344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>
            <a:extLst>
              <a:ext uri="{FF2B5EF4-FFF2-40B4-BE49-F238E27FC236}">
                <a16:creationId xmlns:a16="http://schemas.microsoft.com/office/drawing/2014/main" id="{8C6D736C-A630-4A4D-9DE1-DF316DF7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Найдите радиус сферы, вписанной в единичный куб.</a:t>
            </a:r>
          </a:p>
        </p:txBody>
      </p:sp>
      <p:grpSp>
        <p:nvGrpSpPr>
          <p:cNvPr id="78853" name="Group 5">
            <a:extLst>
              <a:ext uri="{FF2B5EF4-FFF2-40B4-BE49-F238E27FC236}">
                <a16:creationId xmlns:a16="http://schemas.microsoft.com/office/drawing/2014/main" id="{76B98F4D-F07A-4641-8119-FCD273C2722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651500"/>
            <a:ext cx="1917700" cy="723900"/>
            <a:chOff x="1968" y="3560"/>
            <a:chExt cx="1208" cy="456"/>
          </a:xfrm>
        </p:grpSpPr>
        <p:graphicFrame>
          <p:nvGraphicFramePr>
            <p:cNvPr id="78854" name="Object 6">
              <a:extLst>
                <a:ext uri="{FF2B5EF4-FFF2-40B4-BE49-F238E27FC236}">
                  <a16:creationId xmlns:a16="http://schemas.microsoft.com/office/drawing/2014/main" id="{E1E33B43-C043-40D9-9878-9606490CA7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6" y="3560"/>
            <a:ext cx="48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61760" imgH="723600" progId="Equation.DSMT4">
                    <p:embed/>
                  </p:oleObj>
                </mc:Choice>
                <mc:Fallback>
                  <p:oleObj name="Equation" r:id="rId2" imgW="761760" imgH="72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6" y="3560"/>
                          <a:ext cx="48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855" name="Text Box 7">
              <a:extLst>
                <a:ext uri="{FF2B5EF4-FFF2-40B4-BE49-F238E27FC236}">
                  <a16:creationId xmlns:a16="http://schemas.microsoft.com/office/drawing/2014/main" id="{D593444F-D39F-49FD-BB07-FC124B7CF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64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</p:grpSp>
      <p:pic>
        <p:nvPicPr>
          <p:cNvPr id="78857" name="Picture 9">
            <a:extLst>
              <a:ext uri="{FF2B5EF4-FFF2-40B4-BE49-F238E27FC236}">
                <a16:creationId xmlns:a16="http://schemas.microsoft.com/office/drawing/2014/main" id="{1AE72E94-9904-4F9F-B2EE-835BE6210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id="{25C29419-DE1E-44CF-9813-F8D53775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 куб вписана сфера радиуса 1. Найдите ребро куба.</a:t>
            </a: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DB4F3A4A-B25A-4C57-9064-E6E0EC4A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791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2.</a:t>
            </a:r>
          </a:p>
        </p:txBody>
      </p:sp>
      <p:pic>
        <p:nvPicPr>
          <p:cNvPr id="38921" name="Picture 9">
            <a:extLst>
              <a:ext uri="{FF2B5EF4-FFF2-40B4-BE49-F238E27FC236}">
                <a16:creationId xmlns:a16="http://schemas.microsoft.com/office/drawing/2014/main" id="{8F1585F0-92DC-42B5-BCD5-A2FB76510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773</Words>
  <Application>Microsoft Office PowerPoint</Application>
  <PresentationFormat>Экран (4:3)</PresentationFormat>
  <Paragraphs>66</Paragraphs>
  <Slides>23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Оформление по умолчанию</vt:lpstr>
      <vt:lpstr>Точечный рисунок</vt:lpstr>
      <vt:lpstr>Equation</vt:lpstr>
      <vt:lpstr>Многогранники, описанные около сферы (призма)</vt:lpstr>
      <vt:lpstr>Презентация PowerPoint</vt:lpstr>
      <vt:lpstr>Презентация PowerPoint</vt:lpstr>
      <vt:lpstr>Сфера, вписанная в куб</vt:lpstr>
      <vt:lpstr>Сфера, вписанная в куб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Сфера, вписанная в треугольную призму</vt:lpstr>
      <vt:lpstr>Упражнения</vt:lpstr>
      <vt:lpstr>Презентация PowerPoint</vt:lpstr>
      <vt:lpstr>Презентация PowerPoint</vt:lpstr>
      <vt:lpstr>Презентация PowerPoint</vt:lpstr>
      <vt:lpstr>Сфера, вписанная в четырехугольную призму</vt:lpstr>
      <vt:lpstr>Упражнения</vt:lpstr>
      <vt:lpstr>Презентация PowerPoint</vt:lpstr>
      <vt:lpstr>Презентация PowerPoint</vt:lpstr>
      <vt:lpstr>Презентация PowerPoint</vt:lpstr>
      <vt:lpstr>Сфера, вписанная в правильную шестиугольную призму</vt:lpstr>
      <vt:lpstr>Упражнения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Vladimir Smirnov</cp:lastModifiedBy>
  <cp:revision>45</cp:revision>
  <dcterms:created xsi:type="dcterms:W3CDTF">2006-06-14T12:10:42Z</dcterms:created>
  <dcterms:modified xsi:type="dcterms:W3CDTF">2024-06-21T06:22:59Z</dcterms:modified>
</cp:coreProperties>
</file>