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56" r:id="rId2"/>
    <p:sldId id="409" r:id="rId3"/>
    <p:sldId id="345" r:id="rId4"/>
    <p:sldId id="458" r:id="rId5"/>
    <p:sldId id="1504" r:id="rId6"/>
    <p:sldId id="1506" r:id="rId7"/>
    <p:sldId id="299" r:id="rId8"/>
    <p:sldId id="308" r:id="rId9"/>
    <p:sldId id="633" r:id="rId10"/>
    <p:sldId id="549" r:id="rId11"/>
    <p:sldId id="632" r:id="rId12"/>
    <p:sldId id="1507" r:id="rId13"/>
    <p:sldId id="1508" r:id="rId14"/>
    <p:sldId id="551" r:id="rId15"/>
    <p:sldId id="1510" r:id="rId16"/>
    <p:sldId id="628" r:id="rId17"/>
    <p:sldId id="1511" r:id="rId18"/>
    <p:sldId id="630" r:id="rId19"/>
    <p:sldId id="1512" r:id="rId20"/>
    <p:sldId id="1513" r:id="rId21"/>
    <p:sldId id="631" r:id="rId22"/>
  </p:sldIdLst>
  <p:sldSz cx="9144000" cy="6858000" type="screen4x3"/>
  <p:notesSz cx="6858000" cy="9144000"/>
  <p:defaultTextStyle>
    <a:defPPr>
      <a:defRPr lang="ru-RU"/>
    </a:defPPr>
    <a:lvl1pPr algn="l" rtl="0" fontAlgn="base">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fontAlgn="base">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fontAlgn="base">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fontAlgn="base">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fontAlgn="base">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937" autoAdjust="0"/>
    <p:restoredTop sz="90058" autoAdjust="0"/>
  </p:normalViewPr>
  <p:slideViewPr>
    <p:cSldViewPr>
      <p:cViewPr varScale="1">
        <p:scale>
          <a:sx n="94" d="100"/>
          <a:sy n="94" d="100"/>
        </p:scale>
        <p:origin x="252"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730" name="Rectangle 2">
            <a:extLst>
              <a:ext uri="{FF2B5EF4-FFF2-40B4-BE49-F238E27FC236}">
                <a16:creationId xmlns:a16="http://schemas.microsoft.com/office/drawing/2014/main" id="{1C1862DF-1DE9-4516-B151-7870DDE12933}"/>
              </a:ext>
            </a:extLst>
          </p:cNvPr>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ru-RU" altLang="ru-RU"/>
          </a:p>
        </p:txBody>
      </p:sp>
      <p:sp>
        <p:nvSpPr>
          <p:cNvPr id="73731" name="Rectangle 3">
            <a:extLst>
              <a:ext uri="{FF2B5EF4-FFF2-40B4-BE49-F238E27FC236}">
                <a16:creationId xmlns:a16="http://schemas.microsoft.com/office/drawing/2014/main" id="{0DC1A472-D39F-49C4-9EC5-6038E294CB2B}"/>
              </a:ext>
            </a:extLst>
          </p:cNvPr>
          <p:cNvSpPr>
            <a:spLocks noGrp="1" noChangeArrowheads="1"/>
          </p:cNvSpPr>
          <p:nvPr>
            <p:ph type="dt"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ru-RU" altLang="ru-RU"/>
          </a:p>
        </p:txBody>
      </p:sp>
      <p:sp>
        <p:nvSpPr>
          <p:cNvPr id="73732" name="Rectangle 4">
            <a:extLst>
              <a:ext uri="{FF2B5EF4-FFF2-40B4-BE49-F238E27FC236}">
                <a16:creationId xmlns:a16="http://schemas.microsoft.com/office/drawing/2014/main" id="{AFD07A48-631C-45B3-9AEB-8D97EA69197A}"/>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73733" name="Rectangle 5">
            <a:extLst>
              <a:ext uri="{FF2B5EF4-FFF2-40B4-BE49-F238E27FC236}">
                <a16:creationId xmlns:a16="http://schemas.microsoft.com/office/drawing/2014/main" id="{03A5B1C3-F39C-4931-9CB0-34B1A89052B8}"/>
              </a:ext>
            </a:extLst>
          </p:cNvPr>
          <p:cNvSpPr>
            <a:spLocks noGrp="1" noChangeArrowheads="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ru-RU" altLang="ru-RU"/>
              <a:t>Образец текста</a:t>
            </a:r>
          </a:p>
          <a:p>
            <a:pPr lvl="1"/>
            <a:r>
              <a:rPr lang="ru-RU" altLang="ru-RU"/>
              <a:t>Второй уровень</a:t>
            </a:r>
          </a:p>
          <a:p>
            <a:pPr lvl="2"/>
            <a:r>
              <a:rPr lang="ru-RU" altLang="ru-RU"/>
              <a:t>Третий уровень</a:t>
            </a:r>
          </a:p>
          <a:p>
            <a:pPr lvl="3"/>
            <a:r>
              <a:rPr lang="ru-RU" altLang="ru-RU"/>
              <a:t>Четвертый уровень</a:t>
            </a:r>
          </a:p>
          <a:p>
            <a:pPr lvl="4"/>
            <a:r>
              <a:rPr lang="ru-RU" altLang="ru-RU"/>
              <a:t>Пятый уровень</a:t>
            </a:r>
          </a:p>
        </p:txBody>
      </p:sp>
      <p:sp>
        <p:nvSpPr>
          <p:cNvPr id="73734" name="Rectangle 6">
            <a:extLst>
              <a:ext uri="{FF2B5EF4-FFF2-40B4-BE49-F238E27FC236}">
                <a16:creationId xmlns:a16="http://schemas.microsoft.com/office/drawing/2014/main" id="{7FC040B3-4583-4F06-870F-020F922AA646}"/>
              </a:ext>
            </a:extLst>
          </p:cNvPr>
          <p:cNvSpPr>
            <a:spLocks noGrp="1" noChangeArrowheads="1"/>
          </p:cNvSpPr>
          <p:nvPr>
            <p:ph type="ftr" sz="quarter" idx="4"/>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ru-RU" altLang="ru-RU"/>
          </a:p>
        </p:txBody>
      </p:sp>
      <p:sp>
        <p:nvSpPr>
          <p:cNvPr id="73735" name="Rectangle 7">
            <a:extLst>
              <a:ext uri="{FF2B5EF4-FFF2-40B4-BE49-F238E27FC236}">
                <a16:creationId xmlns:a16="http://schemas.microsoft.com/office/drawing/2014/main" id="{A37123D6-E252-4900-B852-5E6634919411}"/>
              </a:ext>
            </a:extLst>
          </p:cNvPr>
          <p:cNvSpPr>
            <a:spLocks noGrp="1" noChangeArrowheads="1"/>
          </p:cNvSpPr>
          <p:nvPr>
            <p:ph type="sldNum" sz="quarter" idx="5"/>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F2D71D21-CFA3-42A0-8385-CB76CA4894CC}" type="slidenum">
              <a:rPr lang="ru-RU" altLang="ru-RU"/>
              <a:pPr/>
              <a:t>‹#›</a:t>
            </a:fld>
            <a:endParaRPr lang="ru-RU" altLang="ru-RU"/>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New Roman" panose="02020603050405020304" pitchFamily="18" charset="0"/>
        <a:ea typeface="+mn-ea"/>
        <a:cs typeface="+mn-cs"/>
      </a:defRPr>
    </a:lvl1pPr>
    <a:lvl2pPr marL="457200" algn="l" rtl="0" fontAlgn="base">
      <a:spcBef>
        <a:spcPct val="30000"/>
      </a:spcBef>
      <a:spcAft>
        <a:spcPct val="0"/>
      </a:spcAft>
      <a:defRPr sz="1200" kern="1200">
        <a:solidFill>
          <a:schemeClr val="tx1"/>
        </a:solidFill>
        <a:latin typeface="Times New Roman" panose="02020603050405020304" pitchFamily="18" charset="0"/>
        <a:ea typeface="+mn-ea"/>
        <a:cs typeface="+mn-cs"/>
      </a:defRPr>
    </a:lvl2pPr>
    <a:lvl3pPr marL="914400" algn="l" rtl="0" fontAlgn="base">
      <a:spcBef>
        <a:spcPct val="30000"/>
      </a:spcBef>
      <a:spcAft>
        <a:spcPct val="0"/>
      </a:spcAft>
      <a:defRPr sz="1200" kern="1200">
        <a:solidFill>
          <a:schemeClr val="tx1"/>
        </a:solidFill>
        <a:latin typeface="Times New Roman" panose="02020603050405020304" pitchFamily="18" charset="0"/>
        <a:ea typeface="+mn-ea"/>
        <a:cs typeface="+mn-cs"/>
      </a:defRPr>
    </a:lvl3pPr>
    <a:lvl4pPr marL="1371600" algn="l" rtl="0" fontAlgn="base">
      <a:spcBef>
        <a:spcPct val="30000"/>
      </a:spcBef>
      <a:spcAft>
        <a:spcPct val="0"/>
      </a:spcAft>
      <a:defRPr sz="1200" kern="1200">
        <a:solidFill>
          <a:schemeClr val="tx1"/>
        </a:solidFill>
        <a:latin typeface="Times New Roman" panose="02020603050405020304" pitchFamily="18" charset="0"/>
        <a:ea typeface="+mn-ea"/>
        <a:cs typeface="+mn-cs"/>
      </a:defRPr>
    </a:lvl4pPr>
    <a:lvl5pPr marL="1828800" algn="l" rtl="0" fontAlgn="base">
      <a:spcBef>
        <a:spcPct val="3000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D7D27A9F-1EB2-4BEC-B361-B986E7AC0400}"/>
              </a:ext>
            </a:extLst>
          </p:cNvPr>
          <p:cNvSpPr>
            <a:spLocks noGrp="1" noChangeArrowheads="1"/>
          </p:cNvSpPr>
          <p:nvPr>
            <p:ph type="sldNum" sz="quarter" idx="5"/>
          </p:nvPr>
        </p:nvSpPr>
        <p:spPr>
          <a:ln/>
        </p:spPr>
        <p:txBody>
          <a:bodyPr/>
          <a:lstStyle/>
          <a:p>
            <a:fld id="{77B40DDE-4894-4C4A-B9B5-F683402F6E0D}" type="slidenum">
              <a:rPr lang="ru-RU" altLang="ru-RU"/>
              <a:pPr/>
              <a:t>1</a:t>
            </a:fld>
            <a:endParaRPr lang="ru-RU" altLang="ru-RU"/>
          </a:p>
        </p:txBody>
      </p:sp>
      <p:sp>
        <p:nvSpPr>
          <p:cNvPr id="74754" name="Rectangle 2">
            <a:extLst>
              <a:ext uri="{FF2B5EF4-FFF2-40B4-BE49-F238E27FC236}">
                <a16:creationId xmlns:a16="http://schemas.microsoft.com/office/drawing/2014/main" id="{FFED0584-9D13-4718-8444-D1D044ECF208}"/>
              </a:ext>
            </a:extLst>
          </p:cNvPr>
          <p:cNvSpPr>
            <a:spLocks noGrp="1" noRot="1" noChangeAspect="1" noChangeArrowheads="1" noTextEdit="1"/>
          </p:cNvSpPr>
          <p:nvPr>
            <p:ph type="sldImg"/>
          </p:nvPr>
        </p:nvSpPr>
        <p:spPr>
          <a:ln/>
        </p:spPr>
      </p:sp>
      <p:sp>
        <p:nvSpPr>
          <p:cNvPr id="74755" name="Rectangle 3">
            <a:extLst>
              <a:ext uri="{FF2B5EF4-FFF2-40B4-BE49-F238E27FC236}">
                <a16:creationId xmlns:a16="http://schemas.microsoft.com/office/drawing/2014/main" id="{71255C4F-9F22-4CEE-9D00-F30C3679EB64}"/>
              </a:ext>
            </a:extLst>
          </p:cNvPr>
          <p:cNvSpPr>
            <a:spLocks noGrp="1" noChangeArrowheads="1"/>
          </p:cNvSpPr>
          <p:nvPr>
            <p:ph type="body" idx="1"/>
          </p:nvPr>
        </p:nvSpPr>
        <p:spPr/>
        <p:txBody>
          <a:bodyPr/>
          <a:lstStyle/>
          <a:p>
            <a:r>
              <a:rPr lang="ru-RU" altLang="ru-RU"/>
              <a:t>В режиме слайдов ответы и решения появляются после кликанья мышкой</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1241263-3CAE-45B4-8F82-DD17210F4D76}" type="slidenum">
              <a:rPr lang="ru-RU"/>
              <a:pPr/>
              <a:t>2</a:t>
            </a:fld>
            <a:endParaRPr lang="ru-RU"/>
          </a:p>
        </p:txBody>
      </p:sp>
      <p:sp>
        <p:nvSpPr>
          <p:cNvPr id="76802" name="Rectangle 2"/>
          <p:cNvSpPr>
            <a:spLocks noGrp="1" noRot="1" noChangeAspect="1" noChangeArrowheads="1" noTextEdit="1"/>
          </p:cNvSpPr>
          <p:nvPr>
            <p:ph type="sldImg"/>
          </p:nvPr>
        </p:nvSpPr>
        <p:spPr>
          <a:ln/>
        </p:spPr>
      </p:sp>
      <p:sp>
        <p:nvSpPr>
          <p:cNvPr id="76803" name="Rectangle 3"/>
          <p:cNvSpPr>
            <a:spLocks noGrp="1" noChangeArrowheads="1"/>
          </p:cNvSpPr>
          <p:nvPr>
            <p:ph type="body" idx="1"/>
          </p:nvPr>
        </p:nvSpPr>
        <p:spPr/>
        <p:txBody>
          <a:bodyPr/>
          <a:lstStyle/>
          <a:p>
            <a:r>
              <a:rPr lang="ru-RU"/>
              <a:t>В режиме слайдов ответы и решения появляются после кликанья мышкой</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21CBCAFB-F3A5-4F60-9CEF-5164A8A1F000}"/>
              </a:ext>
            </a:extLst>
          </p:cNvPr>
          <p:cNvSpPr>
            <a:spLocks noGrp="1" noChangeArrowheads="1"/>
          </p:cNvSpPr>
          <p:nvPr>
            <p:ph type="sldNum" sz="quarter" idx="5"/>
          </p:nvPr>
        </p:nvSpPr>
        <p:spPr>
          <a:ln/>
        </p:spPr>
        <p:txBody>
          <a:bodyPr/>
          <a:lstStyle/>
          <a:p>
            <a:fld id="{EE470F9F-D783-4ED8-B22D-F2DBA70355D5}" type="slidenum">
              <a:rPr lang="ru-RU" altLang="ru-RU"/>
              <a:pPr/>
              <a:t>3</a:t>
            </a:fld>
            <a:endParaRPr lang="ru-RU" altLang="ru-RU"/>
          </a:p>
        </p:txBody>
      </p:sp>
      <p:sp>
        <p:nvSpPr>
          <p:cNvPr id="141314" name="Rectangle 2">
            <a:extLst>
              <a:ext uri="{FF2B5EF4-FFF2-40B4-BE49-F238E27FC236}">
                <a16:creationId xmlns:a16="http://schemas.microsoft.com/office/drawing/2014/main" id="{F6C2D712-B978-4C4F-9223-C62229D79BE2}"/>
              </a:ext>
            </a:extLst>
          </p:cNvPr>
          <p:cNvSpPr>
            <a:spLocks noGrp="1" noRot="1" noChangeAspect="1" noChangeArrowheads="1" noTextEdit="1"/>
          </p:cNvSpPr>
          <p:nvPr>
            <p:ph type="sldImg"/>
          </p:nvPr>
        </p:nvSpPr>
        <p:spPr>
          <a:ln/>
        </p:spPr>
      </p:sp>
      <p:sp>
        <p:nvSpPr>
          <p:cNvPr id="141315" name="Rectangle 3">
            <a:extLst>
              <a:ext uri="{FF2B5EF4-FFF2-40B4-BE49-F238E27FC236}">
                <a16:creationId xmlns:a16="http://schemas.microsoft.com/office/drawing/2014/main" id="{145D2D47-5217-4ABC-A75C-5C8FEC1CC2A0}"/>
              </a:ext>
            </a:extLst>
          </p:cNvPr>
          <p:cNvSpPr>
            <a:spLocks noGrp="1" noChangeArrowheads="1"/>
          </p:cNvSpPr>
          <p:nvPr>
            <p:ph type="body" idx="1"/>
          </p:nvPr>
        </p:nvSpPr>
        <p:spPr/>
        <p:txBody>
          <a:bodyPr/>
          <a:lstStyle/>
          <a:p>
            <a:r>
              <a:rPr lang="ru-RU" altLang="ru-RU"/>
              <a:t>В режиме слайдов ответы и решения появляются после кликанья мышкой</a:t>
            </a:r>
          </a:p>
        </p:txBody>
      </p:sp>
    </p:spTree>
    <p:extLst>
      <p:ext uri="{BB962C8B-B14F-4D97-AF65-F5344CB8AC3E}">
        <p14:creationId xmlns:p14="http://schemas.microsoft.com/office/powerpoint/2010/main" val="35017398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1241263-3CAE-45B4-8F82-DD17210F4D76}" type="slidenum">
              <a:rPr lang="ru-RU"/>
              <a:pPr/>
              <a:t>4</a:t>
            </a:fld>
            <a:endParaRPr lang="ru-RU"/>
          </a:p>
        </p:txBody>
      </p:sp>
      <p:sp>
        <p:nvSpPr>
          <p:cNvPr id="76802" name="Rectangle 2"/>
          <p:cNvSpPr>
            <a:spLocks noGrp="1" noRot="1" noChangeAspect="1" noChangeArrowheads="1" noTextEdit="1"/>
          </p:cNvSpPr>
          <p:nvPr>
            <p:ph type="sldImg"/>
          </p:nvPr>
        </p:nvSpPr>
        <p:spPr>
          <a:ln/>
        </p:spPr>
      </p:sp>
      <p:sp>
        <p:nvSpPr>
          <p:cNvPr id="76803" name="Rectangle 3"/>
          <p:cNvSpPr>
            <a:spLocks noGrp="1" noChangeArrowheads="1"/>
          </p:cNvSpPr>
          <p:nvPr>
            <p:ph type="body" idx="1"/>
          </p:nvPr>
        </p:nvSpPr>
        <p:spPr/>
        <p:txBody>
          <a:bodyPr/>
          <a:lstStyle/>
          <a:p>
            <a:r>
              <a:rPr lang="ru-RU"/>
              <a:t>В режиме слайдов ответы и решения появляются после кликанья мышкой</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567FE95-DE08-4B71-8F8D-4BED739DBA4B}"/>
              </a:ext>
            </a:extLst>
          </p:cNvPr>
          <p:cNvSpPr>
            <a:spLocks noGrp="1"/>
          </p:cNvSpPr>
          <p:nvPr>
            <p:ph type="ctrTitle"/>
          </p:nvPr>
        </p:nvSpPr>
        <p:spPr>
          <a:xfrm>
            <a:off x="1143000" y="1122363"/>
            <a:ext cx="6858000" cy="2387600"/>
          </a:xfrm>
        </p:spPr>
        <p:txBody>
          <a:bodyPr anchor="b"/>
          <a:lstStyle>
            <a:lvl1pPr algn="ctr">
              <a:defRPr sz="6000"/>
            </a:lvl1pPr>
          </a:lstStyle>
          <a:p>
            <a:r>
              <a:rPr lang="ru-RU"/>
              <a:t>Образец заголовка</a:t>
            </a:r>
          </a:p>
        </p:txBody>
      </p:sp>
      <p:sp>
        <p:nvSpPr>
          <p:cNvPr id="3" name="Подзаголовок 2">
            <a:extLst>
              <a:ext uri="{FF2B5EF4-FFF2-40B4-BE49-F238E27FC236}">
                <a16:creationId xmlns:a16="http://schemas.microsoft.com/office/drawing/2014/main" id="{6C0E4760-672E-4AF4-B37D-E61B7FEC5102}"/>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a:extLst>
              <a:ext uri="{FF2B5EF4-FFF2-40B4-BE49-F238E27FC236}">
                <a16:creationId xmlns:a16="http://schemas.microsoft.com/office/drawing/2014/main" id="{394B55E0-6933-4C2D-A884-10B9500FF75D}"/>
              </a:ext>
            </a:extLst>
          </p:cNvPr>
          <p:cNvSpPr>
            <a:spLocks noGrp="1"/>
          </p:cNvSpPr>
          <p:nvPr>
            <p:ph type="dt" sz="half" idx="10"/>
          </p:nvPr>
        </p:nvSpPr>
        <p:spPr/>
        <p:txBody>
          <a:bodyPr/>
          <a:lstStyle>
            <a:lvl1pPr>
              <a:defRPr/>
            </a:lvl1pPr>
          </a:lstStyle>
          <a:p>
            <a:endParaRPr lang="ru-RU" altLang="ru-RU"/>
          </a:p>
        </p:txBody>
      </p:sp>
      <p:sp>
        <p:nvSpPr>
          <p:cNvPr id="5" name="Нижний колонтитул 4">
            <a:extLst>
              <a:ext uri="{FF2B5EF4-FFF2-40B4-BE49-F238E27FC236}">
                <a16:creationId xmlns:a16="http://schemas.microsoft.com/office/drawing/2014/main" id="{A3387A7B-6B76-4C18-81D9-5BCDA154E840}"/>
              </a:ext>
            </a:extLst>
          </p:cNvPr>
          <p:cNvSpPr>
            <a:spLocks noGrp="1"/>
          </p:cNvSpPr>
          <p:nvPr>
            <p:ph type="ftr" sz="quarter" idx="11"/>
          </p:nvPr>
        </p:nvSpPr>
        <p:spPr/>
        <p:txBody>
          <a:bodyPr/>
          <a:lstStyle>
            <a:lvl1pPr>
              <a:defRPr/>
            </a:lvl1pPr>
          </a:lstStyle>
          <a:p>
            <a:endParaRPr lang="ru-RU" altLang="ru-RU"/>
          </a:p>
        </p:txBody>
      </p:sp>
      <p:sp>
        <p:nvSpPr>
          <p:cNvPr id="6" name="Номер слайда 5">
            <a:extLst>
              <a:ext uri="{FF2B5EF4-FFF2-40B4-BE49-F238E27FC236}">
                <a16:creationId xmlns:a16="http://schemas.microsoft.com/office/drawing/2014/main" id="{711F831B-6E56-4FB1-AE5D-7BD8EDDBABC3}"/>
              </a:ext>
            </a:extLst>
          </p:cNvPr>
          <p:cNvSpPr>
            <a:spLocks noGrp="1"/>
          </p:cNvSpPr>
          <p:nvPr>
            <p:ph type="sldNum" sz="quarter" idx="12"/>
          </p:nvPr>
        </p:nvSpPr>
        <p:spPr/>
        <p:txBody>
          <a:bodyPr/>
          <a:lstStyle>
            <a:lvl1pPr>
              <a:defRPr/>
            </a:lvl1pPr>
          </a:lstStyle>
          <a:p>
            <a:fld id="{2BEC6DAA-2E73-4AB9-BBC1-D8C273B45C66}" type="slidenum">
              <a:rPr lang="ru-RU" altLang="ru-RU"/>
              <a:pPr/>
              <a:t>‹#›</a:t>
            </a:fld>
            <a:endParaRPr lang="ru-RU" altLang="ru-RU"/>
          </a:p>
        </p:txBody>
      </p:sp>
    </p:spTree>
    <p:extLst>
      <p:ext uri="{BB962C8B-B14F-4D97-AF65-F5344CB8AC3E}">
        <p14:creationId xmlns:p14="http://schemas.microsoft.com/office/powerpoint/2010/main" val="6280926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1AB3FA5-DA86-435C-858D-40942273B1F7}"/>
              </a:ext>
            </a:extLst>
          </p:cNvPr>
          <p:cNvSpPr>
            <a:spLocks noGrp="1"/>
          </p:cNvSpPr>
          <p:nvPr>
            <p:ph type="title"/>
          </p:nvPr>
        </p:nvSpPr>
        <p:spPr/>
        <p:txBody>
          <a:bodyPr/>
          <a:lstStyle/>
          <a:p>
            <a:r>
              <a:rPr lang="ru-RU"/>
              <a:t>Образец заголовка</a:t>
            </a:r>
          </a:p>
        </p:txBody>
      </p:sp>
      <p:sp>
        <p:nvSpPr>
          <p:cNvPr id="3" name="Вертикальный текст 2">
            <a:extLst>
              <a:ext uri="{FF2B5EF4-FFF2-40B4-BE49-F238E27FC236}">
                <a16:creationId xmlns:a16="http://schemas.microsoft.com/office/drawing/2014/main" id="{34DE4D1C-B10A-4DCB-9ADF-C9F96F51C70C}"/>
              </a:ext>
            </a:extLst>
          </p:cNvPr>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4B133B2C-2B74-4652-9324-BCD399ED7D7C}"/>
              </a:ext>
            </a:extLst>
          </p:cNvPr>
          <p:cNvSpPr>
            <a:spLocks noGrp="1"/>
          </p:cNvSpPr>
          <p:nvPr>
            <p:ph type="dt" sz="half" idx="10"/>
          </p:nvPr>
        </p:nvSpPr>
        <p:spPr/>
        <p:txBody>
          <a:bodyPr/>
          <a:lstStyle>
            <a:lvl1pPr>
              <a:defRPr/>
            </a:lvl1pPr>
          </a:lstStyle>
          <a:p>
            <a:endParaRPr lang="ru-RU" altLang="ru-RU"/>
          </a:p>
        </p:txBody>
      </p:sp>
      <p:sp>
        <p:nvSpPr>
          <p:cNvPr id="5" name="Нижний колонтитул 4">
            <a:extLst>
              <a:ext uri="{FF2B5EF4-FFF2-40B4-BE49-F238E27FC236}">
                <a16:creationId xmlns:a16="http://schemas.microsoft.com/office/drawing/2014/main" id="{DA264D9D-1ABD-473F-9104-DC10856334AA}"/>
              </a:ext>
            </a:extLst>
          </p:cNvPr>
          <p:cNvSpPr>
            <a:spLocks noGrp="1"/>
          </p:cNvSpPr>
          <p:nvPr>
            <p:ph type="ftr" sz="quarter" idx="11"/>
          </p:nvPr>
        </p:nvSpPr>
        <p:spPr/>
        <p:txBody>
          <a:bodyPr/>
          <a:lstStyle>
            <a:lvl1pPr>
              <a:defRPr/>
            </a:lvl1pPr>
          </a:lstStyle>
          <a:p>
            <a:endParaRPr lang="ru-RU" altLang="ru-RU"/>
          </a:p>
        </p:txBody>
      </p:sp>
      <p:sp>
        <p:nvSpPr>
          <p:cNvPr id="6" name="Номер слайда 5">
            <a:extLst>
              <a:ext uri="{FF2B5EF4-FFF2-40B4-BE49-F238E27FC236}">
                <a16:creationId xmlns:a16="http://schemas.microsoft.com/office/drawing/2014/main" id="{3B1177D2-2F3D-4081-AD7B-635950FCA3A0}"/>
              </a:ext>
            </a:extLst>
          </p:cNvPr>
          <p:cNvSpPr>
            <a:spLocks noGrp="1"/>
          </p:cNvSpPr>
          <p:nvPr>
            <p:ph type="sldNum" sz="quarter" idx="12"/>
          </p:nvPr>
        </p:nvSpPr>
        <p:spPr/>
        <p:txBody>
          <a:bodyPr/>
          <a:lstStyle>
            <a:lvl1pPr>
              <a:defRPr/>
            </a:lvl1pPr>
          </a:lstStyle>
          <a:p>
            <a:fld id="{E243B13F-A106-4E9A-BDE7-B2CD4D7F9D2B}" type="slidenum">
              <a:rPr lang="ru-RU" altLang="ru-RU"/>
              <a:pPr/>
              <a:t>‹#›</a:t>
            </a:fld>
            <a:endParaRPr lang="ru-RU" altLang="ru-RU"/>
          </a:p>
        </p:txBody>
      </p:sp>
    </p:spTree>
    <p:extLst>
      <p:ext uri="{BB962C8B-B14F-4D97-AF65-F5344CB8AC3E}">
        <p14:creationId xmlns:p14="http://schemas.microsoft.com/office/powerpoint/2010/main" val="34914086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a:extLst>
              <a:ext uri="{FF2B5EF4-FFF2-40B4-BE49-F238E27FC236}">
                <a16:creationId xmlns:a16="http://schemas.microsoft.com/office/drawing/2014/main" id="{EC381AEE-0D5F-4C76-8245-F4A5AEDD5E60}"/>
              </a:ext>
            </a:extLst>
          </p:cNvPr>
          <p:cNvSpPr>
            <a:spLocks noGrp="1"/>
          </p:cNvSpPr>
          <p:nvPr>
            <p:ph type="title" orient="vert"/>
          </p:nvPr>
        </p:nvSpPr>
        <p:spPr>
          <a:xfrm>
            <a:off x="6515100" y="609600"/>
            <a:ext cx="1943100" cy="5486400"/>
          </a:xfrm>
        </p:spPr>
        <p:txBody>
          <a:bodyPr vert="eaVert"/>
          <a:lstStyle/>
          <a:p>
            <a:r>
              <a:rPr lang="ru-RU"/>
              <a:t>Образец заголовка</a:t>
            </a:r>
          </a:p>
        </p:txBody>
      </p:sp>
      <p:sp>
        <p:nvSpPr>
          <p:cNvPr id="3" name="Вертикальный текст 2">
            <a:extLst>
              <a:ext uri="{FF2B5EF4-FFF2-40B4-BE49-F238E27FC236}">
                <a16:creationId xmlns:a16="http://schemas.microsoft.com/office/drawing/2014/main" id="{A9E3B212-DAF3-4663-BD36-2E08FD512702}"/>
              </a:ext>
            </a:extLst>
          </p:cNvPr>
          <p:cNvSpPr>
            <a:spLocks noGrp="1"/>
          </p:cNvSpPr>
          <p:nvPr>
            <p:ph type="body" orient="vert" idx="1"/>
          </p:nvPr>
        </p:nvSpPr>
        <p:spPr>
          <a:xfrm>
            <a:off x="685800" y="609600"/>
            <a:ext cx="5676900" cy="5486400"/>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80D3989F-0A1A-4D4B-914C-277F4FF855C3}"/>
              </a:ext>
            </a:extLst>
          </p:cNvPr>
          <p:cNvSpPr>
            <a:spLocks noGrp="1"/>
          </p:cNvSpPr>
          <p:nvPr>
            <p:ph type="dt" sz="half" idx="10"/>
          </p:nvPr>
        </p:nvSpPr>
        <p:spPr/>
        <p:txBody>
          <a:bodyPr/>
          <a:lstStyle>
            <a:lvl1pPr>
              <a:defRPr/>
            </a:lvl1pPr>
          </a:lstStyle>
          <a:p>
            <a:endParaRPr lang="ru-RU" altLang="ru-RU"/>
          </a:p>
        </p:txBody>
      </p:sp>
      <p:sp>
        <p:nvSpPr>
          <p:cNvPr id="5" name="Нижний колонтитул 4">
            <a:extLst>
              <a:ext uri="{FF2B5EF4-FFF2-40B4-BE49-F238E27FC236}">
                <a16:creationId xmlns:a16="http://schemas.microsoft.com/office/drawing/2014/main" id="{7E90A58C-4EF6-4FED-8BEA-E722F0C9926E}"/>
              </a:ext>
            </a:extLst>
          </p:cNvPr>
          <p:cNvSpPr>
            <a:spLocks noGrp="1"/>
          </p:cNvSpPr>
          <p:nvPr>
            <p:ph type="ftr" sz="quarter" idx="11"/>
          </p:nvPr>
        </p:nvSpPr>
        <p:spPr/>
        <p:txBody>
          <a:bodyPr/>
          <a:lstStyle>
            <a:lvl1pPr>
              <a:defRPr/>
            </a:lvl1pPr>
          </a:lstStyle>
          <a:p>
            <a:endParaRPr lang="ru-RU" altLang="ru-RU"/>
          </a:p>
        </p:txBody>
      </p:sp>
      <p:sp>
        <p:nvSpPr>
          <p:cNvPr id="6" name="Номер слайда 5">
            <a:extLst>
              <a:ext uri="{FF2B5EF4-FFF2-40B4-BE49-F238E27FC236}">
                <a16:creationId xmlns:a16="http://schemas.microsoft.com/office/drawing/2014/main" id="{2F3A260A-6501-425C-B82D-A42BCD00980C}"/>
              </a:ext>
            </a:extLst>
          </p:cNvPr>
          <p:cNvSpPr>
            <a:spLocks noGrp="1"/>
          </p:cNvSpPr>
          <p:nvPr>
            <p:ph type="sldNum" sz="quarter" idx="12"/>
          </p:nvPr>
        </p:nvSpPr>
        <p:spPr/>
        <p:txBody>
          <a:bodyPr/>
          <a:lstStyle>
            <a:lvl1pPr>
              <a:defRPr/>
            </a:lvl1pPr>
          </a:lstStyle>
          <a:p>
            <a:fld id="{A231A077-A171-4ED4-AC72-C173D895A14B}" type="slidenum">
              <a:rPr lang="ru-RU" altLang="ru-RU"/>
              <a:pPr/>
              <a:t>‹#›</a:t>
            </a:fld>
            <a:endParaRPr lang="ru-RU" altLang="ru-RU"/>
          </a:p>
        </p:txBody>
      </p:sp>
    </p:spTree>
    <p:extLst>
      <p:ext uri="{BB962C8B-B14F-4D97-AF65-F5344CB8AC3E}">
        <p14:creationId xmlns:p14="http://schemas.microsoft.com/office/powerpoint/2010/main" val="4674821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F722F6D-FFAE-4FDC-931A-525EDB52311B}"/>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781CC769-D1F9-4F75-8192-72A30994CC95}"/>
              </a:ext>
            </a:extLst>
          </p:cNvPr>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83D079D8-AA50-4D0A-BB15-7864F0DBA681}"/>
              </a:ext>
            </a:extLst>
          </p:cNvPr>
          <p:cNvSpPr>
            <a:spLocks noGrp="1"/>
          </p:cNvSpPr>
          <p:nvPr>
            <p:ph type="dt" sz="half" idx="10"/>
          </p:nvPr>
        </p:nvSpPr>
        <p:spPr/>
        <p:txBody>
          <a:bodyPr/>
          <a:lstStyle>
            <a:lvl1pPr>
              <a:defRPr/>
            </a:lvl1pPr>
          </a:lstStyle>
          <a:p>
            <a:endParaRPr lang="ru-RU" altLang="ru-RU"/>
          </a:p>
        </p:txBody>
      </p:sp>
      <p:sp>
        <p:nvSpPr>
          <p:cNvPr id="5" name="Нижний колонтитул 4">
            <a:extLst>
              <a:ext uri="{FF2B5EF4-FFF2-40B4-BE49-F238E27FC236}">
                <a16:creationId xmlns:a16="http://schemas.microsoft.com/office/drawing/2014/main" id="{F2DE830F-EAC8-45E8-B1A4-1AF04EE67550}"/>
              </a:ext>
            </a:extLst>
          </p:cNvPr>
          <p:cNvSpPr>
            <a:spLocks noGrp="1"/>
          </p:cNvSpPr>
          <p:nvPr>
            <p:ph type="ftr" sz="quarter" idx="11"/>
          </p:nvPr>
        </p:nvSpPr>
        <p:spPr/>
        <p:txBody>
          <a:bodyPr/>
          <a:lstStyle>
            <a:lvl1pPr>
              <a:defRPr/>
            </a:lvl1pPr>
          </a:lstStyle>
          <a:p>
            <a:endParaRPr lang="ru-RU" altLang="ru-RU"/>
          </a:p>
        </p:txBody>
      </p:sp>
      <p:sp>
        <p:nvSpPr>
          <p:cNvPr id="6" name="Номер слайда 5">
            <a:extLst>
              <a:ext uri="{FF2B5EF4-FFF2-40B4-BE49-F238E27FC236}">
                <a16:creationId xmlns:a16="http://schemas.microsoft.com/office/drawing/2014/main" id="{ACC32670-4182-4661-9864-E50073EE8028}"/>
              </a:ext>
            </a:extLst>
          </p:cNvPr>
          <p:cNvSpPr>
            <a:spLocks noGrp="1"/>
          </p:cNvSpPr>
          <p:nvPr>
            <p:ph type="sldNum" sz="quarter" idx="12"/>
          </p:nvPr>
        </p:nvSpPr>
        <p:spPr/>
        <p:txBody>
          <a:bodyPr/>
          <a:lstStyle>
            <a:lvl1pPr>
              <a:defRPr/>
            </a:lvl1pPr>
          </a:lstStyle>
          <a:p>
            <a:fld id="{08C39463-CC44-43AC-9C88-743B70F7A98B}" type="slidenum">
              <a:rPr lang="ru-RU" altLang="ru-RU"/>
              <a:pPr/>
              <a:t>‹#›</a:t>
            </a:fld>
            <a:endParaRPr lang="ru-RU" altLang="ru-RU"/>
          </a:p>
        </p:txBody>
      </p:sp>
    </p:spTree>
    <p:extLst>
      <p:ext uri="{BB962C8B-B14F-4D97-AF65-F5344CB8AC3E}">
        <p14:creationId xmlns:p14="http://schemas.microsoft.com/office/powerpoint/2010/main" val="26941277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148A39D-BCFA-4E23-A320-2BE90DED069E}"/>
              </a:ext>
            </a:extLst>
          </p:cNvPr>
          <p:cNvSpPr>
            <a:spLocks noGrp="1"/>
          </p:cNvSpPr>
          <p:nvPr>
            <p:ph type="title"/>
          </p:nvPr>
        </p:nvSpPr>
        <p:spPr>
          <a:xfrm>
            <a:off x="623888" y="1709738"/>
            <a:ext cx="7886700" cy="2852737"/>
          </a:xfrm>
        </p:spPr>
        <p:txBody>
          <a:bodyPr anchor="b"/>
          <a:lstStyle>
            <a:lvl1pPr>
              <a:defRPr sz="6000"/>
            </a:lvl1pPr>
          </a:lstStyle>
          <a:p>
            <a:r>
              <a:rPr lang="ru-RU"/>
              <a:t>Образец заголовка</a:t>
            </a:r>
          </a:p>
        </p:txBody>
      </p:sp>
      <p:sp>
        <p:nvSpPr>
          <p:cNvPr id="3" name="Текст 2">
            <a:extLst>
              <a:ext uri="{FF2B5EF4-FFF2-40B4-BE49-F238E27FC236}">
                <a16:creationId xmlns:a16="http://schemas.microsoft.com/office/drawing/2014/main" id="{DFBE9177-78A9-4B69-BA2D-13CE585D6ABD}"/>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ru-RU"/>
              <a:t>Образец текста</a:t>
            </a:r>
          </a:p>
        </p:txBody>
      </p:sp>
      <p:sp>
        <p:nvSpPr>
          <p:cNvPr id="4" name="Дата 3">
            <a:extLst>
              <a:ext uri="{FF2B5EF4-FFF2-40B4-BE49-F238E27FC236}">
                <a16:creationId xmlns:a16="http://schemas.microsoft.com/office/drawing/2014/main" id="{EC2B1D17-D15B-425C-A28C-AD0C568C9B0E}"/>
              </a:ext>
            </a:extLst>
          </p:cNvPr>
          <p:cNvSpPr>
            <a:spLocks noGrp="1"/>
          </p:cNvSpPr>
          <p:nvPr>
            <p:ph type="dt" sz="half" idx="10"/>
          </p:nvPr>
        </p:nvSpPr>
        <p:spPr/>
        <p:txBody>
          <a:bodyPr/>
          <a:lstStyle>
            <a:lvl1pPr>
              <a:defRPr/>
            </a:lvl1pPr>
          </a:lstStyle>
          <a:p>
            <a:endParaRPr lang="ru-RU" altLang="ru-RU"/>
          </a:p>
        </p:txBody>
      </p:sp>
      <p:sp>
        <p:nvSpPr>
          <p:cNvPr id="5" name="Нижний колонтитул 4">
            <a:extLst>
              <a:ext uri="{FF2B5EF4-FFF2-40B4-BE49-F238E27FC236}">
                <a16:creationId xmlns:a16="http://schemas.microsoft.com/office/drawing/2014/main" id="{54E443F7-8D3F-45EB-BAC4-0CF24B5B7538}"/>
              </a:ext>
            </a:extLst>
          </p:cNvPr>
          <p:cNvSpPr>
            <a:spLocks noGrp="1"/>
          </p:cNvSpPr>
          <p:nvPr>
            <p:ph type="ftr" sz="quarter" idx="11"/>
          </p:nvPr>
        </p:nvSpPr>
        <p:spPr/>
        <p:txBody>
          <a:bodyPr/>
          <a:lstStyle>
            <a:lvl1pPr>
              <a:defRPr/>
            </a:lvl1pPr>
          </a:lstStyle>
          <a:p>
            <a:endParaRPr lang="ru-RU" altLang="ru-RU"/>
          </a:p>
        </p:txBody>
      </p:sp>
      <p:sp>
        <p:nvSpPr>
          <p:cNvPr id="6" name="Номер слайда 5">
            <a:extLst>
              <a:ext uri="{FF2B5EF4-FFF2-40B4-BE49-F238E27FC236}">
                <a16:creationId xmlns:a16="http://schemas.microsoft.com/office/drawing/2014/main" id="{83760E94-1285-44FC-88B9-3C33F4E88425}"/>
              </a:ext>
            </a:extLst>
          </p:cNvPr>
          <p:cNvSpPr>
            <a:spLocks noGrp="1"/>
          </p:cNvSpPr>
          <p:nvPr>
            <p:ph type="sldNum" sz="quarter" idx="12"/>
          </p:nvPr>
        </p:nvSpPr>
        <p:spPr/>
        <p:txBody>
          <a:bodyPr/>
          <a:lstStyle>
            <a:lvl1pPr>
              <a:defRPr/>
            </a:lvl1pPr>
          </a:lstStyle>
          <a:p>
            <a:fld id="{8760429E-4C49-431D-AC08-4BBAECBD1A09}" type="slidenum">
              <a:rPr lang="ru-RU" altLang="ru-RU"/>
              <a:pPr/>
              <a:t>‹#›</a:t>
            </a:fld>
            <a:endParaRPr lang="ru-RU" altLang="ru-RU"/>
          </a:p>
        </p:txBody>
      </p:sp>
    </p:spTree>
    <p:extLst>
      <p:ext uri="{BB962C8B-B14F-4D97-AF65-F5344CB8AC3E}">
        <p14:creationId xmlns:p14="http://schemas.microsoft.com/office/powerpoint/2010/main" val="2031114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EFA9108-7434-411D-A0A7-6D4CCAAB1E4F}"/>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475D7CC3-6B22-4ABA-AD9E-1D0D9565C61F}"/>
              </a:ext>
            </a:extLst>
          </p:cNvPr>
          <p:cNvSpPr>
            <a:spLocks noGrp="1"/>
          </p:cNvSpPr>
          <p:nvPr>
            <p:ph sz="half" idx="1"/>
          </p:nvPr>
        </p:nvSpPr>
        <p:spPr>
          <a:xfrm>
            <a:off x="685800" y="1981200"/>
            <a:ext cx="3810000" cy="411480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a:extLst>
              <a:ext uri="{FF2B5EF4-FFF2-40B4-BE49-F238E27FC236}">
                <a16:creationId xmlns:a16="http://schemas.microsoft.com/office/drawing/2014/main" id="{B533E146-2A1D-4923-BD42-B1BD563C51A1}"/>
              </a:ext>
            </a:extLst>
          </p:cNvPr>
          <p:cNvSpPr>
            <a:spLocks noGrp="1"/>
          </p:cNvSpPr>
          <p:nvPr>
            <p:ph sz="half" idx="2"/>
          </p:nvPr>
        </p:nvSpPr>
        <p:spPr>
          <a:xfrm>
            <a:off x="4648200" y="1981200"/>
            <a:ext cx="3810000" cy="411480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a:extLst>
              <a:ext uri="{FF2B5EF4-FFF2-40B4-BE49-F238E27FC236}">
                <a16:creationId xmlns:a16="http://schemas.microsoft.com/office/drawing/2014/main" id="{8C958E4D-5E20-4D95-B5CA-B4F3FB1825D3}"/>
              </a:ext>
            </a:extLst>
          </p:cNvPr>
          <p:cNvSpPr>
            <a:spLocks noGrp="1"/>
          </p:cNvSpPr>
          <p:nvPr>
            <p:ph type="dt" sz="half" idx="10"/>
          </p:nvPr>
        </p:nvSpPr>
        <p:spPr/>
        <p:txBody>
          <a:bodyPr/>
          <a:lstStyle>
            <a:lvl1pPr>
              <a:defRPr/>
            </a:lvl1pPr>
          </a:lstStyle>
          <a:p>
            <a:endParaRPr lang="ru-RU" altLang="ru-RU"/>
          </a:p>
        </p:txBody>
      </p:sp>
      <p:sp>
        <p:nvSpPr>
          <p:cNvPr id="6" name="Нижний колонтитул 5">
            <a:extLst>
              <a:ext uri="{FF2B5EF4-FFF2-40B4-BE49-F238E27FC236}">
                <a16:creationId xmlns:a16="http://schemas.microsoft.com/office/drawing/2014/main" id="{A7143DFD-A846-4482-AF3B-FE78349E28E5}"/>
              </a:ext>
            </a:extLst>
          </p:cNvPr>
          <p:cNvSpPr>
            <a:spLocks noGrp="1"/>
          </p:cNvSpPr>
          <p:nvPr>
            <p:ph type="ftr" sz="quarter" idx="11"/>
          </p:nvPr>
        </p:nvSpPr>
        <p:spPr/>
        <p:txBody>
          <a:bodyPr/>
          <a:lstStyle>
            <a:lvl1pPr>
              <a:defRPr/>
            </a:lvl1pPr>
          </a:lstStyle>
          <a:p>
            <a:endParaRPr lang="ru-RU" altLang="ru-RU"/>
          </a:p>
        </p:txBody>
      </p:sp>
      <p:sp>
        <p:nvSpPr>
          <p:cNvPr id="7" name="Номер слайда 6">
            <a:extLst>
              <a:ext uri="{FF2B5EF4-FFF2-40B4-BE49-F238E27FC236}">
                <a16:creationId xmlns:a16="http://schemas.microsoft.com/office/drawing/2014/main" id="{80BDCD03-CB51-4B22-B556-6F567543EEC7}"/>
              </a:ext>
            </a:extLst>
          </p:cNvPr>
          <p:cNvSpPr>
            <a:spLocks noGrp="1"/>
          </p:cNvSpPr>
          <p:nvPr>
            <p:ph type="sldNum" sz="quarter" idx="12"/>
          </p:nvPr>
        </p:nvSpPr>
        <p:spPr/>
        <p:txBody>
          <a:bodyPr/>
          <a:lstStyle>
            <a:lvl1pPr>
              <a:defRPr/>
            </a:lvl1pPr>
          </a:lstStyle>
          <a:p>
            <a:fld id="{E460300E-2638-43A5-AECC-5472D276D1D1}" type="slidenum">
              <a:rPr lang="ru-RU" altLang="ru-RU"/>
              <a:pPr/>
              <a:t>‹#›</a:t>
            </a:fld>
            <a:endParaRPr lang="ru-RU" altLang="ru-RU"/>
          </a:p>
        </p:txBody>
      </p:sp>
    </p:spTree>
    <p:extLst>
      <p:ext uri="{BB962C8B-B14F-4D97-AF65-F5344CB8AC3E}">
        <p14:creationId xmlns:p14="http://schemas.microsoft.com/office/powerpoint/2010/main" val="26289712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8ECB812-C07F-49EF-BD34-0BBEBB06CF89}"/>
              </a:ext>
            </a:extLst>
          </p:cNvPr>
          <p:cNvSpPr>
            <a:spLocks noGrp="1"/>
          </p:cNvSpPr>
          <p:nvPr>
            <p:ph type="title"/>
          </p:nvPr>
        </p:nvSpPr>
        <p:spPr>
          <a:xfrm>
            <a:off x="630238" y="365125"/>
            <a:ext cx="7886700" cy="1325563"/>
          </a:xfrm>
        </p:spPr>
        <p:txBody>
          <a:bodyPr/>
          <a:lstStyle/>
          <a:p>
            <a:r>
              <a:rPr lang="ru-RU"/>
              <a:t>Образец заголовка</a:t>
            </a:r>
          </a:p>
        </p:txBody>
      </p:sp>
      <p:sp>
        <p:nvSpPr>
          <p:cNvPr id="3" name="Текст 2">
            <a:extLst>
              <a:ext uri="{FF2B5EF4-FFF2-40B4-BE49-F238E27FC236}">
                <a16:creationId xmlns:a16="http://schemas.microsoft.com/office/drawing/2014/main" id="{465C5DFE-BC58-43A9-B95D-D3F4B9EEEC7A}"/>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a:extLst>
              <a:ext uri="{FF2B5EF4-FFF2-40B4-BE49-F238E27FC236}">
                <a16:creationId xmlns:a16="http://schemas.microsoft.com/office/drawing/2014/main" id="{BB755921-3611-4662-8B89-E520F4D0CAEA}"/>
              </a:ext>
            </a:extLst>
          </p:cNvPr>
          <p:cNvSpPr>
            <a:spLocks noGrp="1"/>
          </p:cNvSpPr>
          <p:nvPr>
            <p:ph sz="half" idx="2"/>
          </p:nvPr>
        </p:nvSpPr>
        <p:spPr>
          <a:xfrm>
            <a:off x="630238" y="2505075"/>
            <a:ext cx="386873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a:extLst>
              <a:ext uri="{FF2B5EF4-FFF2-40B4-BE49-F238E27FC236}">
                <a16:creationId xmlns:a16="http://schemas.microsoft.com/office/drawing/2014/main" id="{63CC3F56-8006-48CC-9D96-D5C2C09C5409}"/>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a:extLst>
              <a:ext uri="{FF2B5EF4-FFF2-40B4-BE49-F238E27FC236}">
                <a16:creationId xmlns:a16="http://schemas.microsoft.com/office/drawing/2014/main" id="{3D1601B0-0A5D-4CA9-8E5B-281E0EE51D69}"/>
              </a:ext>
            </a:extLst>
          </p:cNvPr>
          <p:cNvSpPr>
            <a:spLocks noGrp="1"/>
          </p:cNvSpPr>
          <p:nvPr>
            <p:ph sz="quarter" idx="4"/>
          </p:nvPr>
        </p:nvSpPr>
        <p:spPr>
          <a:xfrm>
            <a:off x="4629150" y="2505075"/>
            <a:ext cx="38877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a:extLst>
              <a:ext uri="{FF2B5EF4-FFF2-40B4-BE49-F238E27FC236}">
                <a16:creationId xmlns:a16="http://schemas.microsoft.com/office/drawing/2014/main" id="{0E125F77-342A-49CC-8FE5-6B145C29C46A}"/>
              </a:ext>
            </a:extLst>
          </p:cNvPr>
          <p:cNvSpPr>
            <a:spLocks noGrp="1"/>
          </p:cNvSpPr>
          <p:nvPr>
            <p:ph type="dt" sz="half" idx="10"/>
          </p:nvPr>
        </p:nvSpPr>
        <p:spPr/>
        <p:txBody>
          <a:bodyPr/>
          <a:lstStyle>
            <a:lvl1pPr>
              <a:defRPr/>
            </a:lvl1pPr>
          </a:lstStyle>
          <a:p>
            <a:endParaRPr lang="ru-RU" altLang="ru-RU"/>
          </a:p>
        </p:txBody>
      </p:sp>
      <p:sp>
        <p:nvSpPr>
          <p:cNvPr id="8" name="Нижний колонтитул 7">
            <a:extLst>
              <a:ext uri="{FF2B5EF4-FFF2-40B4-BE49-F238E27FC236}">
                <a16:creationId xmlns:a16="http://schemas.microsoft.com/office/drawing/2014/main" id="{0F47229E-3115-44D0-8C5F-D0D2AEDD166D}"/>
              </a:ext>
            </a:extLst>
          </p:cNvPr>
          <p:cNvSpPr>
            <a:spLocks noGrp="1"/>
          </p:cNvSpPr>
          <p:nvPr>
            <p:ph type="ftr" sz="quarter" idx="11"/>
          </p:nvPr>
        </p:nvSpPr>
        <p:spPr/>
        <p:txBody>
          <a:bodyPr/>
          <a:lstStyle>
            <a:lvl1pPr>
              <a:defRPr/>
            </a:lvl1pPr>
          </a:lstStyle>
          <a:p>
            <a:endParaRPr lang="ru-RU" altLang="ru-RU"/>
          </a:p>
        </p:txBody>
      </p:sp>
      <p:sp>
        <p:nvSpPr>
          <p:cNvPr id="9" name="Номер слайда 8">
            <a:extLst>
              <a:ext uri="{FF2B5EF4-FFF2-40B4-BE49-F238E27FC236}">
                <a16:creationId xmlns:a16="http://schemas.microsoft.com/office/drawing/2014/main" id="{17BF819F-B1CD-468C-BAB0-FFBEEE152C58}"/>
              </a:ext>
            </a:extLst>
          </p:cNvPr>
          <p:cNvSpPr>
            <a:spLocks noGrp="1"/>
          </p:cNvSpPr>
          <p:nvPr>
            <p:ph type="sldNum" sz="quarter" idx="12"/>
          </p:nvPr>
        </p:nvSpPr>
        <p:spPr/>
        <p:txBody>
          <a:bodyPr/>
          <a:lstStyle>
            <a:lvl1pPr>
              <a:defRPr/>
            </a:lvl1pPr>
          </a:lstStyle>
          <a:p>
            <a:fld id="{860B4202-266E-4D5C-B2F4-750FD0CE34F8}" type="slidenum">
              <a:rPr lang="ru-RU" altLang="ru-RU"/>
              <a:pPr/>
              <a:t>‹#›</a:t>
            </a:fld>
            <a:endParaRPr lang="ru-RU" altLang="ru-RU"/>
          </a:p>
        </p:txBody>
      </p:sp>
    </p:spTree>
    <p:extLst>
      <p:ext uri="{BB962C8B-B14F-4D97-AF65-F5344CB8AC3E}">
        <p14:creationId xmlns:p14="http://schemas.microsoft.com/office/powerpoint/2010/main" val="36109904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A58E3F8-E43D-4289-8E5B-D5D475FF423B}"/>
              </a:ext>
            </a:extLst>
          </p:cNvPr>
          <p:cNvSpPr>
            <a:spLocks noGrp="1"/>
          </p:cNvSpPr>
          <p:nvPr>
            <p:ph type="title"/>
          </p:nvPr>
        </p:nvSpPr>
        <p:spPr/>
        <p:txBody>
          <a:bodyPr/>
          <a:lstStyle/>
          <a:p>
            <a:r>
              <a:rPr lang="ru-RU"/>
              <a:t>Образец заголовка</a:t>
            </a:r>
          </a:p>
        </p:txBody>
      </p:sp>
      <p:sp>
        <p:nvSpPr>
          <p:cNvPr id="3" name="Дата 2">
            <a:extLst>
              <a:ext uri="{FF2B5EF4-FFF2-40B4-BE49-F238E27FC236}">
                <a16:creationId xmlns:a16="http://schemas.microsoft.com/office/drawing/2014/main" id="{40C03D46-63A0-47B6-81F4-4320C3C4C165}"/>
              </a:ext>
            </a:extLst>
          </p:cNvPr>
          <p:cNvSpPr>
            <a:spLocks noGrp="1"/>
          </p:cNvSpPr>
          <p:nvPr>
            <p:ph type="dt" sz="half" idx="10"/>
          </p:nvPr>
        </p:nvSpPr>
        <p:spPr/>
        <p:txBody>
          <a:bodyPr/>
          <a:lstStyle>
            <a:lvl1pPr>
              <a:defRPr/>
            </a:lvl1pPr>
          </a:lstStyle>
          <a:p>
            <a:endParaRPr lang="ru-RU" altLang="ru-RU"/>
          </a:p>
        </p:txBody>
      </p:sp>
      <p:sp>
        <p:nvSpPr>
          <p:cNvPr id="4" name="Нижний колонтитул 3">
            <a:extLst>
              <a:ext uri="{FF2B5EF4-FFF2-40B4-BE49-F238E27FC236}">
                <a16:creationId xmlns:a16="http://schemas.microsoft.com/office/drawing/2014/main" id="{BC84A62F-B204-4589-8727-C3A099AAEF3C}"/>
              </a:ext>
            </a:extLst>
          </p:cNvPr>
          <p:cNvSpPr>
            <a:spLocks noGrp="1"/>
          </p:cNvSpPr>
          <p:nvPr>
            <p:ph type="ftr" sz="quarter" idx="11"/>
          </p:nvPr>
        </p:nvSpPr>
        <p:spPr/>
        <p:txBody>
          <a:bodyPr/>
          <a:lstStyle>
            <a:lvl1pPr>
              <a:defRPr/>
            </a:lvl1pPr>
          </a:lstStyle>
          <a:p>
            <a:endParaRPr lang="ru-RU" altLang="ru-RU"/>
          </a:p>
        </p:txBody>
      </p:sp>
      <p:sp>
        <p:nvSpPr>
          <p:cNvPr id="5" name="Номер слайда 4">
            <a:extLst>
              <a:ext uri="{FF2B5EF4-FFF2-40B4-BE49-F238E27FC236}">
                <a16:creationId xmlns:a16="http://schemas.microsoft.com/office/drawing/2014/main" id="{02830383-2022-47B1-81E8-07751F77A4BA}"/>
              </a:ext>
            </a:extLst>
          </p:cNvPr>
          <p:cNvSpPr>
            <a:spLocks noGrp="1"/>
          </p:cNvSpPr>
          <p:nvPr>
            <p:ph type="sldNum" sz="quarter" idx="12"/>
          </p:nvPr>
        </p:nvSpPr>
        <p:spPr/>
        <p:txBody>
          <a:bodyPr/>
          <a:lstStyle>
            <a:lvl1pPr>
              <a:defRPr/>
            </a:lvl1pPr>
          </a:lstStyle>
          <a:p>
            <a:fld id="{BDFF1842-6EFD-423C-A493-C0422FC3278C}" type="slidenum">
              <a:rPr lang="ru-RU" altLang="ru-RU"/>
              <a:pPr/>
              <a:t>‹#›</a:t>
            </a:fld>
            <a:endParaRPr lang="ru-RU" altLang="ru-RU"/>
          </a:p>
        </p:txBody>
      </p:sp>
    </p:spTree>
    <p:extLst>
      <p:ext uri="{BB962C8B-B14F-4D97-AF65-F5344CB8AC3E}">
        <p14:creationId xmlns:p14="http://schemas.microsoft.com/office/powerpoint/2010/main" val="42674917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a:extLst>
              <a:ext uri="{FF2B5EF4-FFF2-40B4-BE49-F238E27FC236}">
                <a16:creationId xmlns:a16="http://schemas.microsoft.com/office/drawing/2014/main" id="{675F0D3D-9244-4748-B1E9-D25717A94983}"/>
              </a:ext>
            </a:extLst>
          </p:cNvPr>
          <p:cNvSpPr>
            <a:spLocks noGrp="1"/>
          </p:cNvSpPr>
          <p:nvPr>
            <p:ph type="dt" sz="half" idx="10"/>
          </p:nvPr>
        </p:nvSpPr>
        <p:spPr/>
        <p:txBody>
          <a:bodyPr/>
          <a:lstStyle>
            <a:lvl1pPr>
              <a:defRPr/>
            </a:lvl1pPr>
          </a:lstStyle>
          <a:p>
            <a:endParaRPr lang="ru-RU" altLang="ru-RU"/>
          </a:p>
        </p:txBody>
      </p:sp>
      <p:sp>
        <p:nvSpPr>
          <p:cNvPr id="3" name="Нижний колонтитул 2">
            <a:extLst>
              <a:ext uri="{FF2B5EF4-FFF2-40B4-BE49-F238E27FC236}">
                <a16:creationId xmlns:a16="http://schemas.microsoft.com/office/drawing/2014/main" id="{6B0BEA77-0F6C-42E7-9275-BAA1EFD13B41}"/>
              </a:ext>
            </a:extLst>
          </p:cNvPr>
          <p:cNvSpPr>
            <a:spLocks noGrp="1"/>
          </p:cNvSpPr>
          <p:nvPr>
            <p:ph type="ftr" sz="quarter" idx="11"/>
          </p:nvPr>
        </p:nvSpPr>
        <p:spPr/>
        <p:txBody>
          <a:bodyPr/>
          <a:lstStyle>
            <a:lvl1pPr>
              <a:defRPr/>
            </a:lvl1pPr>
          </a:lstStyle>
          <a:p>
            <a:endParaRPr lang="ru-RU" altLang="ru-RU"/>
          </a:p>
        </p:txBody>
      </p:sp>
      <p:sp>
        <p:nvSpPr>
          <p:cNvPr id="4" name="Номер слайда 3">
            <a:extLst>
              <a:ext uri="{FF2B5EF4-FFF2-40B4-BE49-F238E27FC236}">
                <a16:creationId xmlns:a16="http://schemas.microsoft.com/office/drawing/2014/main" id="{85460596-EFD0-4BDD-B356-15CA02D23073}"/>
              </a:ext>
            </a:extLst>
          </p:cNvPr>
          <p:cNvSpPr>
            <a:spLocks noGrp="1"/>
          </p:cNvSpPr>
          <p:nvPr>
            <p:ph type="sldNum" sz="quarter" idx="12"/>
          </p:nvPr>
        </p:nvSpPr>
        <p:spPr/>
        <p:txBody>
          <a:bodyPr/>
          <a:lstStyle>
            <a:lvl1pPr>
              <a:defRPr/>
            </a:lvl1pPr>
          </a:lstStyle>
          <a:p>
            <a:fld id="{D4D8CA45-24B4-4A12-82A4-CFFCA2AD986D}" type="slidenum">
              <a:rPr lang="ru-RU" altLang="ru-RU"/>
              <a:pPr/>
              <a:t>‹#›</a:t>
            </a:fld>
            <a:endParaRPr lang="ru-RU" altLang="ru-RU"/>
          </a:p>
        </p:txBody>
      </p:sp>
    </p:spTree>
    <p:extLst>
      <p:ext uri="{BB962C8B-B14F-4D97-AF65-F5344CB8AC3E}">
        <p14:creationId xmlns:p14="http://schemas.microsoft.com/office/powerpoint/2010/main" val="28859626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EC14AAA-3226-4E68-82F5-47F3056F2BB9}"/>
              </a:ext>
            </a:extLst>
          </p:cNvPr>
          <p:cNvSpPr>
            <a:spLocks noGrp="1"/>
          </p:cNvSpPr>
          <p:nvPr>
            <p:ph type="title"/>
          </p:nvPr>
        </p:nvSpPr>
        <p:spPr>
          <a:xfrm>
            <a:off x="630238" y="457200"/>
            <a:ext cx="2949575" cy="1600200"/>
          </a:xfrm>
        </p:spPr>
        <p:txBody>
          <a:bodyPr anchor="b"/>
          <a:lstStyle>
            <a:lvl1pPr>
              <a:defRPr sz="3200"/>
            </a:lvl1pPr>
          </a:lstStyle>
          <a:p>
            <a:r>
              <a:rPr lang="ru-RU"/>
              <a:t>Образец заголовка</a:t>
            </a:r>
          </a:p>
        </p:txBody>
      </p:sp>
      <p:sp>
        <p:nvSpPr>
          <p:cNvPr id="3" name="Объект 2">
            <a:extLst>
              <a:ext uri="{FF2B5EF4-FFF2-40B4-BE49-F238E27FC236}">
                <a16:creationId xmlns:a16="http://schemas.microsoft.com/office/drawing/2014/main" id="{67C8153C-0648-4597-8118-E2BE290C328B}"/>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a:extLst>
              <a:ext uri="{FF2B5EF4-FFF2-40B4-BE49-F238E27FC236}">
                <a16:creationId xmlns:a16="http://schemas.microsoft.com/office/drawing/2014/main" id="{821DA58D-DB6A-45AA-BC73-C75A1075B880}"/>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EEC550DF-A875-4AED-A50B-55765B821A2D}"/>
              </a:ext>
            </a:extLst>
          </p:cNvPr>
          <p:cNvSpPr>
            <a:spLocks noGrp="1"/>
          </p:cNvSpPr>
          <p:nvPr>
            <p:ph type="dt" sz="half" idx="10"/>
          </p:nvPr>
        </p:nvSpPr>
        <p:spPr/>
        <p:txBody>
          <a:bodyPr/>
          <a:lstStyle>
            <a:lvl1pPr>
              <a:defRPr/>
            </a:lvl1pPr>
          </a:lstStyle>
          <a:p>
            <a:endParaRPr lang="ru-RU" altLang="ru-RU"/>
          </a:p>
        </p:txBody>
      </p:sp>
      <p:sp>
        <p:nvSpPr>
          <p:cNvPr id="6" name="Нижний колонтитул 5">
            <a:extLst>
              <a:ext uri="{FF2B5EF4-FFF2-40B4-BE49-F238E27FC236}">
                <a16:creationId xmlns:a16="http://schemas.microsoft.com/office/drawing/2014/main" id="{6B6EA2A1-A15D-4E20-A2FC-CD0954631922}"/>
              </a:ext>
            </a:extLst>
          </p:cNvPr>
          <p:cNvSpPr>
            <a:spLocks noGrp="1"/>
          </p:cNvSpPr>
          <p:nvPr>
            <p:ph type="ftr" sz="quarter" idx="11"/>
          </p:nvPr>
        </p:nvSpPr>
        <p:spPr/>
        <p:txBody>
          <a:bodyPr/>
          <a:lstStyle>
            <a:lvl1pPr>
              <a:defRPr/>
            </a:lvl1pPr>
          </a:lstStyle>
          <a:p>
            <a:endParaRPr lang="ru-RU" altLang="ru-RU"/>
          </a:p>
        </p:txBody>
      </p:sp>
      <p:sp>
        <p:nvSpPr>
          <p:cNvPr id="7" name="Номер слайда 6">
            <a:extLst>
              <a:ext uri="{FF2B5EF4-FFF2-40B4-BE49-F238E27FC236}">
                <a16:creationId xmlns:a16="http://schemas.microsoft.com/office/drawing/2014/main" id="{47BDA71B-781A-4FC4-A8A7-F40C865AA9B8}"/>
              </a:ext>
            </a:extLst>
          </p:cNvPr>
          <p:cNvSpPr>
            <a:spLocks noGrp="1"/>
          </p:cNvSpPr>
          <p:nvPr>
            <p:ph type="sldNum" sz="quarter" idx="12"/>
          </p:nvPr>
        </p:nvSpPr>
        <p:spPr/>
        <p:txBody>
          <a:bodyPr/>
          <a:lstStyle>
            <a:lvl1pPr>
              <a:defRPr/>
            </a:lvl1pPr>
          </a:lstStyle>
          <a:p>
            <a:fld id="{008AE434-5303-4164-85A9-9E9186776EEF}" type="slidenum">
              <a:rPr lang="ru-RU" altLang="ru-RU"/>
              <a:pPr/>
              <a:t>‹#›</a:t>
            </a:fld>
            <a:endParaRPr lang="ru-RU" altLang="ru-RU"/>
          </a:p>
        </p:txBody>
      </p:sp>
    </p:spTree>
    <p:extLst>
      <p:ext uri="{BB962C8B-B14F-4D97-AF65-F5344CB8AC3E}">
        <p14:creationId xmlns:p14="http://schemas.microsoft.com/office/powerpoint/2010/main" val="34693002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D7C3E34-B116-421E-BBB3-43F1F6D1DCBB}"/>
              </a:ext>
            </a:extLst>
          </p:cNvPr>
          <p:cNvSpPr>
            <a:spLocks noGrp="1"/>
          </p:cNvSpPr>
          <p:nvPr>
            <p:ph type="title"/>
          </p:nvPr>
        </p:nvSpPr>
        <p:spPr>
          <a:xfrm>
            <a:off x="630238" y="457200"/>
            <a:ext cx="2949575" cy="1600200"/>
          </a:xfrm>
        </p:spPr>
        <p:txBody>
          <a:bodyPr anchor="b"/>
          <a:lstStyle>
            <a:lvl1pPr>
              <a:defRPr sz="3200"/>
            </a:lvl1pPr>
          </a:lstStyle>
          <a:p>
            <a:r>
              <a:rPr lang="ru-RU"/>
              <a:t>Образец заголовка</a:t>
            </a:r>
          </a:p>
        </p:txBody>
      </p:sp>
      <p:sp>
        <p:nvSpPr>
          <p:cNvPr id="3" name="Рисунок 2">
            <a:extLst>
              <a:ext uri="{FF2B5EF4-FFF2-40B4-BE49-F238E27FC236}">
                <a16:creationId xmlns:a16="http://schemas.microsoft.com/office/drawing/2014/main" id="{F1A0622F-BEF0-4B3F-B673-7B76C8DF2218}"/>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a:extLst>
              <a:ext uri="{FF2B5EF4-FFF2-40B4-BE49-F238E27FC236}">
                <a16:creationId xmlns:a16="http://schemas.microsoft.com/office/drawing/2014/main" id="{B18E276B-C97F-432F-9C57-6387E8589133}"/>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65AB00A6-D9E5-4E77-A12A-16B9E17BE88E}"/>
              </a:ext>
            </a:extLst>
          </p:cNvPr>
          <p:cNvSpPr>
            <a:spLocks noGrp="1"/>
          </p:cNvSpPr>
          <p:nvPr>
            <p:ph type="dt" sz="half" idx="10"/>
          </p:nvPr>
        </p:nvSpPr>
        <p:spPr/>
        <p:txBody>
          <a:bodyPr/>
          <a:lstStyle>
            <a:lvl1pPr>
              <a:defRPr/>
            </a:lvl1pPr>
          </a:lstStyle>
          <a:p>
            <a:endParaRPr lang="ru-RU" altLang="ru-RU"/>
          </a:p>
        </p:txBody>
      </p:sp>
      <p:sp>
        <p:nvSpPr>
          <p:cNvPr id="6" name="Нижний колонтитул 5">
            <a:extLst>
              <a:ext uri="{FF2B5EF4-FFF2-40B4-BE49-F238E27FC236}">
                <a16:creationId xmlns:a16="http://schemas.microsoft.com/office/drawing/2014/main" id="{7830517A-088A-4A88-BE71-D982052A221A}"/>
              </a:ext>
            </a:extLst>
          </p:cNvPr>
          <p:cNvSpPr>
            <a:spLocks noGrp="1"/>
          </p:cNvSpPr>
          <p:nvPr>
            <p:ph type="ftr" sz="quarter" idx="11"/>
          </p:nvPr>
        </p:nvSpPr>
        <p:spPr/>
        <p:txBody>
          <a:bodyPr/>
          <a:lstStyle>
            <a:lvl1pPr>
              <a:defRPr/>
            </a:lvl1pPr>
          </a:lstStyle>
          <a:p>
            <a:endParaRPr lang="ru-RU" altLang="ru-RU"/>
          </a:p>
        </p:txBody>
      </p:sp>
      <p:sp>
        <p:nvSpPr>
          <p:cNvPr id="7" name="Номер слайда 6">
            <a:extLst>
              <a:ext uri="{FF2B5EF4-FFF2-40B4-BE49-F238E27FC236}">
                <a16:creationId xmlns:a16="http://schemas.microsoft.com/office/drawing/2014/main" id="{CD76D19E-087A-4BB0-9964-90C3B65BD130}"/>
              </a:ext>
            </a:extLst>
          </p:cNvPr>
          <p:cNvSpPr>
            <a:spLocks noGrp="1"/>
          </p:cNvSpPr>
          <p:nvPr>
            <p:ph type="sldNum" sz="quarter" idx="12"/>
          </p:nvPr>
        </p:nvSpPr>
        <p:spPr/>
        <p:txBody>
          <a:bodyPr/>
          <a:lstStyle>
            <a:lvl1pPr>
              <a:defRPr/>
            </a:lvl1pPr>
          </a:lstStyle>
          <a:p>
            <a:fld id="{7AF1722A-5D63-4344-9410-9547BCF41997}" type="slidenum">
              <a:rPr lang="ru-RU" altLang="ru-RU"/>
              <a:pPr/>
              <a:t>‹#›</a:t>
            </a:fld>
            <a:endParaRPr lang="ru-RU" altLang="ru-RU"/>
          </a:p>
        </p:txBody>
      </p:sp>
    </p:spTree>
    <p:extLst>
      <p:ext uri="{BB962C8B-B14F-4D97-AF65-F5344CB8AC3E}">
        <p14:creationId xmlns:p14="http://schemas.microsoft.com/office/powerpoint/2010/main" val="41307683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EB853541-EE88-4FD0-94D7-C088645DE72C}"/>
              </a:ext>
            </a:extLst>
          </p:cNvPr>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ru-RU" altLang="ru-RU"/>
              <a:t>Образец заголовка</a:t>
            </a:r>
          </a:p>
        </p:txBody>
      </p:sp>
      <p:sp>
        <p:nvSpPr>
          <p:cNvPr id="1027" name="Rectangle 3">
            <a:extLst>
              <a:ext uri="{FF2B5EF4-FFF2-40B4-BE49-F238E27FC236}">
                <a16:creationId xmlns:a16="http://schemas.microsoft.com/office/drawing/2014/main" id="{7248C612-C73B-48DB-98EB-78266F413522}"/>
              </a:ext>
            </a:extLst>
          </p:cNvPr>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ru-RU" altLang="ru-RU"/>
              <a:t>Образец текста</a:t>
            </a:r>
          </a:p>
          <a:p>
            <a:pPr lvl="1"/>
            <a:r>
              <a:rPr lang="ru-RU" altLang="ru-RU"/>
              <a:t>Второй уровень</a:t>
            </a:r>
          </a:p>
          <a:p>
            <a:pPr lvl="2"/>
            <a:r>
              <a:rPr lang="ru-RU" altLang="ru-RU"/>
              <a:t>Третий уровень</a:t>
            </a:r>
          </a:p>
          <a:p>
            <a:pPr lvl="3"/>
            <a:r>
              <a:rPr lang="ru-RU" altLang="ru-RU"/>
              <a:t>Четвертый уровень</a:t>
            </a:r>
          </a:p>
          <a:p>
            <a:pPr lvl="4"/>
            <a:r>
              <a:rPr lang="ru-RU" altLang="ru-RU"/>
              <a:t>Пятый уровень</a:t>
            </a:r>
          </a:p>
        </p:txBody>
      </p:sp>
      <p:sp>
        <p:nvSpPr>
          <p:cNvPr id="1028" name="Rectangle 4">
            <a:extLst>
              <a:ext uri="{FF2B5EF4-FFF2-40B4-BE49-F238E27FC236}">
                <a16:creationId xmlns:a16="http://schemas.microsoft.com/office/drawing/2014/main" id="{63D5612A-3562-49EB-9C68-B3FF933C8E41}"/>
              </a:ext>
            </a:extLst>
          </p:cNvPr>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ru-RU" altLang="ru-RU"/>
          </a:p>
        </p:txBody>
      </p:sp>
      <p:sp>
        <p:nvSpPr>
          <p:cNvPr id="1029" name="Rectangle 5">
            <a:extLst>
              <a:ext uri="{FF2B5EF4-FFF2-40B4-BE49-F238E27FC236}">
                <a16:creationId xmlns:a16="http://schemas.microsoft.com/office/drawing/2014/main" id="{0081CCB6-9839-4490-ACE8-18B9364DEC35}"/>
              </a:ext>
            </a:extLst>
          </p:cNvPr>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ru-RU" altLang="ru-RU"/>
          </a:p>
        </p:txBody>
      </p:sp>
      <p:sp>
        <p:nvSpPr>
          <p:cNvPr id="1030" name="Rectangle 6">
            <a:extLst>
              <a:ext uri="{FF2B5EF4-FFF2-40B4-BE49-F238E27FC236}">
                <a16:creationId xmlns:a16="http://schemas.microsoft.com/office/drawing/2014/main" id="{5E7625A9-F9D0-4FB1-8A81-EABDC377E317}"/>
              </a:ext>
            </a:extLst>
          </p:cNvPr>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05648FD4-86C6-4155-944E-7AA611CE4DB6}" type="slidenum">
              <a:rPr lang="ru-RU" altLang="ru-RU"/>
              <a:pPr/>
              <a:t>‹#›</a:t>
            </a:fld>
            <a:endParaRPr lang="ru-RU" alt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anose="02020603050405020304" pitchFamily="18" charset="0"/>
        </a:defRPr>
      </a:lvl2pPr>
      <a:lvl3pPr algn="ctr" rtl="0" fontAlgn="base">
        <a:spcBef>
          <a:spcPct val="0"/>
        </a:spcBef>
        <a:spcAft>
          <a:spcPct val="0"/>
        </a:spcAft>
        <a:defRPr sz="4400">
          <a:solidFill>
            <a:schemeClr val="tx2"/>
          </a:solidFill>
          <a:latin typeface="Times New Roman" panose="02020603050405020304" pitchFamily="18" charset="0"/>
        </a:defRPr>
      </a:lvl3pPr>
      <a:lvl4pPr algn="ctr" rtl="0" fontAlgn="base">
        <a:spcBef>
          <a:spcPct val="0"/>
        </a:spcBef>
        <a:spcAft>
          <a:spcPct val="0"/>
        </a:spcAft>
        <a:defRPr sz="4400">
          <a:solidFill>
            <a:schemeClr val="tx2"/>
          </a:solidFill>
          <a:latin typeface="Times New Roman" panose="02020603050405020304" pitchFamily="18" charset="0"/>
        </a:defRPr>
      </a:lvl4pPr>
      <a:lvl5pPr algn="ctr" rtl="0" fontAlgn="base">
        <a:spcBef>
          <a:spcPct val="0"/>
        </a:spcBef>
        <a:spcAft>
          <a:spcPct val="0"/>
        </a:spcAft>
        <a:defRPr sz="4400">
          <a:solidFill>
            <a:schemeClr val="tx2"/>
          </a:solidFill>
          <a:latin typeface="Times New Roman" panose="02020603050405020304" pitchFamily="18" charset="0"/>
        </a:defRPr>
      </a:lvl5pPr>
      <a:lvl6pPr marL="457200" algn="ctr" rtl="0" fontAlgn="base">
        <a:spcBef>
          <a:spcPct val="0"/>
        </a:spcBef>
        <a:spcAft>
          <a:spcPct val="0"/>
        </a:spcAft>
        <a:defRPr sz="4400">
          <a:solidFill>
            <a:schemeClr val="tx2"/>
          </a:solidFill>
          <a:latin typeface="Times New Roman" panose="02020603050405020304" pitchFamily="18" charset="0"/>
        </a:defRPr>
      </a:lvl6pPr>
      <a:lvl7pPr marL="914400" algn="ctr" rtl="0" fontAlgn="base">
        <a:spcBef>
          <a:spcPct val="0"/>
        </a:spcBef>
        <a:spcAft>
          <a:spcPct val="0"/>
        </a:spcAft>
        <a:defRPr sz="4400">
          <a:solidFill>
            <a:schemeClr val="tx2"/>
          </a:solidFill>
          <a:latin typeface="Times New Roman" panose="02020603050405020304" pitchFamily="18" charset="0"/>
        </a:defRPr>
      </a:lvl7pPr>
      <a:lvl8pPr marL="1371600" algn="ctr" rtl="0" fontAlgn="base">
        <a:spcBef>
          <a:spcPct val="0"/>
        </a:spcBef>
        <a:spcAft>
          <a:spcPct val="0"/>
        </a:spcAft>
        <a:defRPr sz="4400">
          <a:solidFill>
            <a:schemeClr val="tx2"/>
          </a:solidFill>
          <a:latin typeface="Times New Roman" panose="02020603050405020304" pitchFamily="18" charset="0"/>
        </a:defRPr>
      </a:lvl8pPr>
      <a:lvl9pPr marL="1828800" algn="ctr" rtl="0" fontAlgn="base">
        <a:spcBef>
          <a:spcPct val="0"/>
        </a:spcBef>
        <a:spcAft>
          <a:spcPct val="0"/>
        </a:spcAft>
        <a:defRPr sz="4400">
          <a:solidFill>
            <a:schemeClr val="tx2"/>
          </a:solidFill>
          <a:latin typeface="Times New Roman" panose="02020603050405020304" pitchFamily="18" charset="0"/>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60.png"/><Relationship Id="rId7"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image" Target="../media/image680.png"/><Relationship Id="rId5" Type="http://schemas.openxmlformats.org/officeDocument/2006/relationships/image" Target="../media/image670.png"/><Relationship Id="rId4" Type="http://schemas.openxmlformats.org/officeDocument/2006/relationships/image" Target="../media/image590.png"/></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1.png"/><Relationship Id="rId7" Type="http://schemas.openxmlformats.org/officeDocument/2006/relationships/image" Target="../media/image20.png"/><Relationship Id="rId2" Type="http://schemas.openxmlformats.org/officeDocument/2006/relationships/image" Target="../media/image70.png"/><Relationship Id="rId1" Type="http://schemas.openxmlformats.org/officeDocument/2006/relationships/slideLayout" Target="../slideLayouts/slideLayout2.xml"/><Relationship Id="rId6" Type="http://schemas.openxmlformats.org/officeDocument/2006/relationships/image" Target="../media/image73.png"/><Relationship Id="rId5" Type="http://schemas.openxmlformats.org/officeDocument/2006/relationships/image" Target="../media/image72.png"/><Relationship Id="rId4" Type="http://schemas.openxmlformats.org/officeDocument/2006/relationships/image" Target="../media/image59.png"/></Relationships>
</file>

<file path=ppt/slides/_rels/slide1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8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0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40.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7.png"/><Relationship Id="rId7" Type="http://schemas.openxmlformats.org/officeDocument/2006/relationships/image" Target="../media/image6.png"/><Relationship Id="rId2" Type="http://schemas.openxmlformats.org/officeDocument/2006/relationships/image" Target="../media/image58.png"/><Relationship Id="rId1" Type="http://schemas.openxmlformats.org/officeDocument/2006/relationships/slideLayout" Target="../slideLayouts/slideLayout2.xml"/><Relationship Id="rId6" Type="http://schemas.openxmlformats.org/officeDocument/2006/relationships/image" Target="../media/image61.png"/><Relationship Id="rId5" Type="http://schemas.openxmlformats.org/officeDocument/2006/relationships/image" Target="../media/image60.png"/><Relationship Id="rId4" Type="http://schemas.openxmlformats.org/officeDocument/2006/relationships/image" Target="../media/image59.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A1DDCD9F-168C-472B-9387-EA4F9CA46AF5}"/>
              </a:ext>
            </a:extLst>
          </p:cNvPr>
          <p:cNvSpPr>
            <a:spLocks noGrp="1" noChangeArrowheads="1"/>
          </p:cNvSpPr>
          <p:nvPr>
            <p:ph type="title" idx="4294967295"/>
          </p:nvPr>
        </p:nvSpPr>
        <p:spPr>
          <a:xfrm>
            <a:off x="114300" y="1844824"/>
            <a:ext cx="8915400" cy="1728192"/>
          </a:xfrm>
        </p:spPr>
        <p:txBody>
          <a:bodyPr/>
          <a:lstStyle/>
          <a:p>
            <a:r>
              <a:rPr lang="ru-RU" altLang="ru-RU" dirty="0">
                <a:solidFill>
                  <a:srgbClr val="FF3300"/>
                </a:solidFill>
              </a:rPr>
              <a:t>Многогранники, вписанные в сферу</a:t>
            </a:r>
            <a:br>
              <a:rPr lang="en-US" altLang="ru-RU" dirty="0">
                <a:solidFill>
                  <a:srgbClr val="FF3300"/>
                </a:solidFill>
              </a:rPr>
            </a:br>
            <a:r>
              <a:rPr lang="ru-RU" altLang="ru-RU" dirty="0">
                <a:solidFill>
                  <a:srgbClr val="FF3300"/>
                </a:solidFill>
              </a:rPr>
              <a:t>пирамида</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Box 3"/>
          <p:cNvSpPr txBox="1">
            <a:spLocks noChangeArrowheads="1"/>
          </p:cNvSpPr>
          <p:nvPr/>
        </p:nvSpPr>
        <p:spPr bwMode="auto">
          <a:xfrm>
            <a:off x="-36214" y="22682"/>
            <a:ext cx="9144000"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ru-RU" sz="2200" dirty="0"/>
              <a:t>	Найдите радиус сферы, описанной около правильной четырёхугольной пирамиды, рёбра которой равны 1.</a:t>
            </a:r>
          </a:p>
        </p:txBody>
      </p:sp>
      <mc:AlternateContent xmlns:mc="http://schemas.openxmlformats.org/markup-compatibility/2006">
        <mc:Choice xmlns:a14="http://schemas.microsoft.com/office/drawing/2010/main" Requires="a14">
          <p:sp>
            <p:nvSpPr>
              <p:cNvPr id="4" name="Text Box 3">
                <a:extLst>
                  <a:ext uri="{FF2B5EF4-FFF2-40B4-BE49-F238E27FC236}">
                    <a16:creationId xmlns:a16="http://schemas.microsoft.com/office/drawing/2014/main" id="{256876AD-ECBF-49C5-A65D-1B835E5F2451}"/>
                  </a:ext>
                </a:extLst>
              </p:cNvPr>
              <p:cNvSpPr txBox="1">
                <a:spLocks noChangeArrowheads="1"/>
              </p:cNvSpPr>
              <p:nvPr/>
            </p:nvSpPr>
            <p:spPr bwMode="auto">
              <a:xfrm>
                <a:off x="1108" y="5081539"/>
                <a:ext cx="9144000" cy="1680525"/>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a:spAutoFit/>
              </a:bodyPr>
              <a:lstStyle/>
              <a:p>
                <a:pPr algn="just">
                  <a:spcBef>
                    <a:spcPct val="50000"/>
                  </a:spcBef>
                </a:pPr>
                <a:r>
                  <a:rPr lang="ru-RU" sz="2200" dirty="0"/>
                  <a:t>	</a:t>
                </a:r>
                <a:r>
                  <a:rPr lang="ru-RU" sz="2200" dirty="0">
                    <a:solidFill>
                      <a:srgbClr val="FF0000"/>
                    </a:solidFill>
                  </a:rPr>
                  <a:t>Решение.</a:t>
                </a:r>
                <a:r>
                  <a:rPr lang="ru-RU" sz="2200" dirty="0"/>
                  <a:t> Осевым сечением соответствующего конуса является равнобедренный прямоугольный треугольник, гипотенуза которого равна </a:t>
                </a:r>
                <a14:m>
                  <m:oMath xmlns:m="http://schemas.openxmlformats.org/officeDocument/2006/math">
                    <m:rad>
                      <m:radPr>
                        <m:degHide m:val="on"/>
                        <m:ctrlPr>
                          <a:rPr lang="ru-RU" sz="2200" i="1" smtClean="0">
                            <a:solidFill>
                              <a:schemeClr val="tx1"/>
                            </a:solidFill>
                            <a:latin typeface="Cambria Math" panose="02040503050406030204" pitchFamily="18" charset="0"/>
                          </a:rPr>
                        </m:ctrlPr>
                      </m:radPr>
                      <m:deg/>
                      <m:e>
                        <m:r>
                          <a:rPr lang="ru-RU" sz="2200" i="1">
                            <a:solidFill>
                              <a:schemeClr val="tx1"/>
                            </a:solidFill>
                            <a:latin typeface="Cambria Math"/>
                          </a:rPr>
                          <m:t>2</m:t>
                        </m:r>
                      </m:e>
                    </m:rad>
                  </m:oMath>
                </a14:m>
                <a:r>
                  <a:rPr lang="ru-RU" sz="2200" dirty="0">
                    <a:solidFill>
                      <a:schemeClr val="tx1"/>
                    </a:solidFill>
                  </a:rPr>
                  <a:t>. Центром описанной сферы является центр основания пирамиды. Радиус сферы равен </a:t>
                </a:r>
                <a14:m>
                  <m:oMath xmlns:m="http://schemas.openxmlformats.org/officeDocument/2006/math">
                    <m:f>
                      <m:fPr>
                        <m:ctrlPr>
                          <a:rPr lang="ru-RU" sz="2200" i="1">
                            <a:solidFill>
                              <a:schemeClr val="tx1"/>
                            </a:solidFill>
                            <a:latin typeface="Cambria Math" panose="02040503050406030204" pitchFamily="18" charset="0"/>
                          </a:rPr>
                        </m:ctrlPr>
                      </m:fPr>
                      <m:num>
                        <m:rad>
                          <m:radPr>
                            <m:degHide m:val="on"/>
                            <m:ctrlPr>
                              <a:rPr lang="ru-RU" sz="2200" i="1">
                                <a:solidFill>
                                  <a:schemeClr val="tx1"/>
                                </a:solidFill>
                                <a:latin typeface="Cambria Math" panose="02040503050406030204" pitchFamily="18" charset="0"/>
                              </a:rPr>
                            </m:ctrlPr>
                          </m:radPr>
                          <m:deg/>
                          <m:e>
                            <m:r>
                              <a:rPr lang="ru-RU" sz="2200" b="0" i="1" smtClean="0">
                                <a:solidFill>
                                  <a:schemeClr val="tx1"/>
                                </a:solidFill>
                                <a:latin typeface="Cambria Math"/>
                              </a:rPr>
                              <m:t>2</m:t>
                            </m:r>
                          </m:e>
                        </m:rad>
                      </m:num>
                      <m:den>
                        <m:r>
                          <a:rPr lang="ru-RU" sz="2200" b="0" i="1" smtClean="0">
                            <a:solidFill>
                              <a:schemeClr val="tx1"/>
                            </a:solidFill>
                            <a:latin typeface="Cambria Math"/>
                          </a:rPr>
                          <m:t>2</m:t>
                        </m:r>
                      </m:den>
                    </m:f>
                    <m:r>
                      <a:rPr lang="ru-RU" sz="2200" i="1">
                        <a:solidFill>
                          <a:schemeClr val="tx1"/>
                        </a:solidFill>
                        <a:latin typeface="Cambria Math"/>
                      </a:rPr>
                      <m:t>.</m:t>
                    </m:r>
                  </m:oMath>
                </a14:m>
                <a:endParaRPr lang="ru-RU" sz="2200" dirty="0"/>
              </a:p>
            </p:txBody>
          </p:sp>
        </mc:Choice>
        <mc:Fallback>
          <p:sp>
            <p:nvSpPr>
              <p:cNvPr id="4" name="Text Box 3">
                <a:extLst>
                  <a:ext uri="{FF2B5EF4-FFF2-40B4-BE49-F238E27FC236}">
                    <a16:creationId xmlns:a16="http://schemas.microsoft.com/office/drawing/2014/main" id="{256876AD-ECBF-49C5-A65D-1B835E5F2451}"/>
                  </a:ext>
                </a:extLst>
              </p:cNvPr>
              <p:cNvSpPr txBox="1">
                <a:spLocks noRot="1" noChangeAspect="1" noMove="1" noResize="1" noEditPoints="1" noAdjustHandles="1" noChangeArrowheads="1" noChangeShapeType="1" noTextEdit="1"/>
              </p:cNvSpPr>
              <p:nvPr/>
            </p:nvSpPr>
            <p:spPr bwMode="auto">
              <a:xfrm>
                <a:off x="1108" y="5081539"/>
                <a:ext cx="9144000" cy="1680525"/>
              </a:xfrm>
              <a:prstGeom prst="rect">
                <a:avLst/>
              </a:prstGeom>
              <a:blipFill>
                <a:blip r:embed="rId2"/>
                <a:stretch>
                  <a:fillRect l="-867" t="-2545" r="-867" b="-2182"/>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ru-RU">
                    <a:noFill/>
                  </a:rPr>
                  <a:t> </a:t>
                </a:r>
              </a:p>
            </p:txBody>
          </p:sp>
        </mc:Fallback>
      </mc:AlternateContent>
      <p:pic>
        <p:nvPicPr>
          <p:cNvPr id="5" name="Picture 2">
            <a:extLst>
              <a:ext uri="{FF2B5EF4-FFF2-40B4-BE49-F238E27FC236}">
                <a16:creationId xmlns:a16="http://schemas.microsoft.com/office/drawing/2014/main" id="{9225D3EA-AB1E-4860-B51F-E67FF42499F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39752" y="1052736"/>
            <a:ext cx="4092152" cy="40288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10720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Box 3"/>
          <p:cNvSpPr txBox="1">
            <a:spLocks noChangeArrowheads="1"/>
          </p:cNvSpPr>
          <p:nvPr/>
        </p:nvSpPr>
        <p:spPr bwMode="auto">
          <a:xfrm>
            <a:off x="-36214" y="22682"/>
            <a:ext cx="9144000" cy="1107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ru-RU" sz="2200" dirty="0"/>
              <a:t>	Найдите радиус сферы, описанной около четырёхугольной пирамиды, боковые рёбра которой равны 2, а основанием является прямоугольник со сторонами 1 и 2.</a:t>
            </a:r>
          </a:p>
        </p:txBody>
      </p:sp>
      <mc:AlternateContent xmlns:mc="http://schemas.openxmlformats.org/markup-compatibility/2006" xmlns:a14="http://schemas.microsoft.com/office/drawing/2010/main">
        <mc:Choice Requires="a14">
          <p:sp>
            <p:nvSpPr>
              <p:cNvPr id="4" name="Text Box 3">
                <a:extLst>
                  <a:ext uri="{FF2B5EF4-FFF2-40B4-BE49-F238E27FC236}">
                    <a16:creationId xmlns:a16="http://schemas.microsoft.com/office/drawing/2014/main" id="{256876AD-ECBF-49C5-A65D-1B835E5F2451}"/>
                  </a:ext>
                </a:extLst>
              </p:cNvPr>
              <p:cNvSpPr txBox="1">
                <a:spLocks noChangeArrowheads="1"/>
              </p:cNvSpPr>
              <p:nvPr/>
            </p:nvSpPr>
            <p:spPr bwMode="auto">
              <a:xfrm>
                <a:off x="1108" y="5196538"/>
                <a:ext cx="9144000" cy="1323824"/>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a:spAutoFit/>
              </a:bodyPr>
              <a:lstStyle/>
              <a:p>
                <a:pPr algn="just">
                  <a:spcBef>
                    <a:spcPct val="50000"/>
                  </a:spcBef>
                </a:pPr>
                <a:r>
                  <a:rPr lang="ru-RU" sz="2200" dirty="0"/>
                  <a:t>	</a:t>
                </a:r>
                <a:r>
                  <a:rPr lang="ru-RU" sz="2200" dirty="0">
                    <a:solidFill>
                      <a:srgbClr val="FF0000"/>
                    </a:solidFill>
                  </a:rPr>
                  <a:t>Решение.</a:t>
                </a:r>
                <a:r>
                  <a:rPr lang="ru-RU" sz="2200" dirty="0"/>
                  <a:t> Осевым сечением соответствующего конуса является равнобедренный треугольник</a:t>
                </a:r>
                <a:r>
                  <a:rPr lang="en-US" sz="2200" dirty="0"/>
                  <a:t> </a:t>
                </a:r>
                <a:r>
                  <a:rPr lang="en-US" sz="2200" i="1" dirty="0"/>
                  <a:t>SAC</a:t>
                </a:r>
                <a:r>
                  <a:rPr lang="ru-RU" sz="2200" dirty="0"/>
                  <a:t>, у которого </a:t>
                </a:r>
                <a:r>
                  <a:rPr lang="en-US" sz="2200" i="1" dirty="0"/>
                  <a:t>SA = SC = </a:t>
                </a:r>
                <a:r>
                  <a:rPr lang="en-US" sz="2200" dirty="0"/>
                  <a:t>2, </a:t>
                </a:r>
                <a:r>
                  <a:rPr lang="en-US" sz="2200" i="1" dirty="0"/>
                  <a:t>AC = </a:t>
                </a:r>
                <a14:m>
                  <m:oMath xmlns:m="http://schemas.openxmlformats.org/officeDocument/2006/math">
                    <m:r>
                      <a:rPr lang="en-US" sz="2200" b="0" i="1" smtClean="0">
                        <a:latin typeface="Cambria Math" panose="02040503050406030204" pitchFamily="18" charset="0"/>
                      </a:rPr>
                      <m:t>5,</m:t>
                    </m:r>
                  </m:oMath>
                </a14:m>
                <a:r>
                  <a:rPr lang="en-US" sz="2200" i="1" dirty="0"/>
                  <a:t> </a:t>
                </a:r>
                <a:r>
                  <a:rPr lang="ru-RU" sz="2200" dirty="0"/>
                  <a:t>высота </a:t>
                </a:r>
                <a:r>
                  <a:rPr lang="en-US" sz="2200" i="1" dirty="0"/>
                  <a:t>SE </a:t>
                </a:r>
                <a:r>
                  <a:rPr lang="ru-RU" sz="2200" dirty="0"/>
                  <a:t>равна </a:t>
                </a:r>
                <a14:m>
                  <m:oMath xmlns:m="http://schemas.openxmlformats.org/officeDocument/2006/math">
                    <m:f>
                      <m:fPr>
                        <m:ctrlPr>
                          <a:rPr lang="ru-RU" sz="2200" i="1">
                            <a:latin typeface="Cambria Math" panose="02040503050406030204" pitchFamily="18" charset="0"/>
                          </a:rPr>
                        </m:ctrlPr>
                      </m:fPr>
                      <m:num>
                        <m:rad>
                          <m:radPr>
                            <m:degHide m:val="on"/>
                            <m:ctrlPr>
                              <a:rPr lang="ru-RU" sz="2200" i="1">
                                <a:latin typeface="Cambria Math" panose="02040503050406030204" pitchFamily="18" charset="0"/>
                              </a:rPr>
                            </m:ctrlPr>
                          </m:radPr>
                          <m:deg/>
                          <m:e>
                            <m:r>
                              <a:rPr lang="ru-RU" sz="2200" b="0" i="1" smtClean="0">
                                <a:latin typeface="Cambria Math" panose="02040503050406030204" pitchFamily="18" charset="0"/>
                              </a:rPr>
                              <m:t>11</m:t>
                            </m:r>
                          </m:e>
                        </m:rad>
                      </m:num>
                      <m:den>
                        <m:r>
                          <a:rPr lang="ru-RU" sz="2200" i="1">
                            <a:latin typeface="Cambria Math"/>
                          </a:rPr>
                          <m:t>2</m:t>
                        </m:r>
                      </m:den>
                    </m:f>
                  </m:oMath>
                </a14:m>
                <a:r>
                  <a:rPr lang="ru-RU" sz="2200" i="1" dirty="0"/>
                  <a:t>. </a:t>
                </a:r>
                <a:r>
                  <a:rPr lang="ru-RU" sz="2200" dirty="0">
                    <a:solidFill>
                      <a:schemeClr val="tx1"/>
                    </a:solidFill>
                  </a:rPr>
                  <a:t>Радиус описанной сферы равен </a:t>
                </a:r>
                <a14:m>
                  <m:oMath xmlns:m="http://schemas.openxmlformats.org/officeDocument/2006/math">
                    <m:f>
                      <m:fPr>
                        <m:ctrlPr>
                          <a:rPr lang="ru-RU" sz="2200" i="1">
                            <a:solidFill>
                              <a:schemeClr val="tx1"/>
                            </a:solidFill>
                            <a:latin typeface="Cambria Math" panose="02040503050406030204" pitchFamily="18" charset="0"/>
                          </a:rPr>
                        </m:ctrlPr>
                      </m:fPr>
                      <m:num>
                        <m:r>
                          <a:rPr lang="ru-RU" sz="2200" b="0" i="1" smtClean="0">
                            <a:solidFill>
                              <a:schemeClr val="tx1"/>
                            </a:solidFill>
                            <a:latin typeface="Cambria Math" panose="02040503050406030204" pitchFamily="18" charset="0"/>
                          </a:rPr>
                          <m:t>4</m:t>
                        </m:r>
                        <m:rad>
                          <m:radPr>
                            <m:degHide m:val="on"/>
                            <m:ctrlPr>
                              <a:rPr lang="ru-RU" sz="2200" i="1">
                                <a:solidFill>
                                  <a:schemeClr val="tx1"/>
                                </a:solidFill>
                                <a:latin typeface="Cambria Math" panose="02040503050406030204" pitchFamily="18" charset="0"/>
                              </a:rPr>
                            </m:ctrlPr>
                          </m:radPr>
                          <m:deg/>
                          <m:e>
                            <m:r>
                              <a:rPr lang="ru-RU" sz="2200" b="0" i="1" smtClean="0">
                                <a:solidFill>
                                  <a:schemeClr val="tx1"/>
                                </a:solidFill>
                                <a:latin typeface="Cambria Math" panose="02040503050406030204" pitchFamily="18" charset="0"/>
                              </a:rPr>
                              <m:t>11</m:t>
                            </m:r>
                          </m:e>
                        </m:rad>
                      </m:num>
                      <m:den>
                        <m:r>
                          <a:rPr lang="ru-RU" sz="2200" b="0" i="1" smtClean="0">
                            <a:solidFill>
                              <a:schemeClr val="tx1"/>
                            </a:solidFill>
                            <a:latin typeface="Cambria Math" panose="02040503050406030204" pitchFamily="18" charset="0"/>
                          </a:rPr>
                          <m:t>11</m:t>
                        </m:r>
                      </m:den>
                    </m:f>
                    <m:r>
                      <a:rPr lang="ru-RU" sz="2200" i="1">
                        <a:solidFill>
                          <a:schemeClr val="tx1"/>
                        </a:solidFill>
                        <a:latin typeface="Cambria Math"/>
                      </a:rPr>
                      <m:t>.</m:t>
                    </m:r>
                  </m:oMath>
                </a14:m>
                <a:endParaRPr lang="ru-RU" sz="2200" dirty="0"/>
              </a:p>
            </p:txBody>
          </p:sp>
        </mc:Choice>
        <mc:Fallback xmlns="">
          <p:sp>
            <p:nvSpPr>
              <p:cNvPr id="4" name="Text Box 3">
                <a:extLst>
                  <a:ext uri="{FF2B5EF4-FFF2-40B4-BE49-F238E27FC236}">
                    <a16:creationId xmlns:a16="http://schemas.microsoft.com/office/drawing/2014/main" id="{256876AD-ECBF-49C5-A65D-1B835E5F2451}"/>
                  </a:ext>
                </a:extLst>
              </p:cNvPr>
              <p:cNvSpPr txBox="1">
                <a:spLocks noRot="1" noChangeAspect="1" noMove="1" noResize="1" noEditPoints="1" noAdjustHandles="1" noChangeArrowheads="1" noChangeShapeType="1" noTextEdit="1"/>
              </p:cNvSpPr>
              <p:nvPr/>
            </p:nvSpPr>
            <p:spPr bwMode="auto">
              <a:xfrm>
                <a:off x="1108" y="5196538"/>
                <a:ext cx="9144000" cy="1323824"/>
              </a:xfrm>
              <a:prstGeom prst="rect">
                <a:avLst/>
              </a:prstGeom>
              <a:blipFill>
                <a:blip r:embed="rId2"/>
                <a:stretch>
                  <a:fillRect l="-867" t="-2752" r="-867" b="-1835"/>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ru-RU">
                    <a:noFill/>
                  </a:rPr>
                  <a:t> </a:t>
                </a:r>
              </a:p>
            </p:txBody>
          </p:sp>
        </mc:Fallback>
      </mc:AlternateContent>
      <p:pic>
        <p:nvPicPr>
          <p:cNvPr id="3" name="Рисунок 2">
            <a:extLst>
              <a:ext uri="{FF2B5EF4-FFF2-40B4-BE49-F238E27FC236}">
                <a16:creationId xmlns:a16="http://schemas.microsoft.com/office/drawing/2014/main" id="{6B84D671-ACF9-BCDB-DD58-7B8E98FDC62E}"/>
              </a:ext>
            </a:extLst>
          </p:cNvPr>
          <p:cNvPicPr>
            <a:picLocks noChangeAspect="1"/>
          </p:cNvPicPr>
          <p:nvPr/>
        </p:nvPicPr>
        <p:blipFill>
          <a:blip r:embed="rId3"/>
          <a:stretch>
            <a:fillRect/>
          </a:stretch>
        </p:blipFill>
        <p:spPr>
          <a:xfrm>
            <a:off x="2411760" y="1130678"/>
            <a:ext cx="3974164" cy="3914403"/>
          </a:xfrm>
          <a:prstGeom prst="rect">
            <a:avLst/>
          </a:prstGeom>
        </p:spPr>
      </p:pic>
    </p:spTree>
    <p:extLst>
      <p:ext uri="{BB962C8B-B14F-4D97-AF65-F5344CB8AC3E}">
        <p14:creationId xmlns:p14="http://schemas.microsoft.com/office/powerpoint/2010/main" val="1065286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Box 6"/>
          <p:cNvSpPr txBox="1">
            <a:spLocks noChangeArrowheads="1"/>
          </p:cNvSpPr>
          <p:nvPr/>
        </p:nvSpPr>
        <p:spPr bwMode="auto">
          <a:xfrm>
            <a:off x="-20806" y="-1"/>
            <a:ext cx="9164806"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spcBef>
                <a:spcPts val="0"/>
              </a:spcBef>
            </a:pPr>
            <a:r>
              <a:rPr lang="ru-RU" dirty="0"/>
              <a:t>	</a:t>
            </a:r>
            <a:r>
              <a:rPr lang="ru-RU" dirty="0">
                <a:cs typeface="Times New Roman" pitchFamily="18" charset="0"/>
              </a:rPr>
              <a:t> </a:t>
            </a:r>
            <a:r>
              <a:rPr lang="ru-RU" sz="2800" dirty="0">
                <a:cs typeface="Times New Roman" pitchFamily="18" charset="0"/>
              </a:rPr>
              <a:t>Найдите радиус сферы, описанной около правильной </a:t>
            </a:r>
            <a:r>
              <a:rPr lang="en-US" sz="2800" dirty="0">
                <a:cs typeface="Times New Roman" pitchFamily="18" charset="0"/>
              </a:rPr>
              <a:t>4-</a:t>
            </a:r>
            <a:r>
              <a:rPr lang="ru-RU" sz="2800" dirty="0">
                <a:cs typeface="Times New Roman" pitchFamily="18" charset="0"/>
              </a:rPr>
              <a:t>угольной пирамиды, стороны основания которой равны 2, а боковые рёбра равны 3.</a:t>
            </a:r>
            <a:endParaRPr lang="ru-RU" sz="2800" dirty="0"/>
          </a:p>
        </p:txBody>
      </p:sp>
      <p:pic>
        <p:nvPicPr>
          <p:cNvPr id="5" name="Рисунок 4">
            <a:extLst>
              <a:ext uri="{FF2B5EF4-FFF2-40B4-BE49-F238E27FC236}">
                <a16:creationId xmlns:a16="http://schemas.microsoft.com/office/drawing/2014/main" id="{C518C3F8-3EE6-F3F4-3170-A95B44EAB2AB}"/>
              </a:ext>
            </a:extLst>
          </p:cNvPr>
          <p:cNvPicPr>
            <a:picLocks noChangeAspect="1"/>
          </p:cNvPicPr>
          <p:nvPr/>
        </p:nvPicPr>
        <p:blipFill>
          <a:blip r:embed="rId2"/>
          <a:stretch>
            <a:fillRect/>
          </a:stretch>
        </p:blipFill>
        <p:spPr>
          <a:xfrm>
            <a:off x="2406262" y="1556792"/>
            <a:ext cx="4310670" cy="4332719"/>
          </a:xfrm>
          <a:prstGeom prst="rect">
            <a:avLst/>
          </a:prstGeom>
        </p:spPr>
      </p:pic>
    </p:spTree>
    <p:extLst>
      <p:ext uri="{BB962C8B-B14F-4D97-AF65-F5344CB8AC3E}">
        <p14:creationId xmlns:p14="http://schemas.microsoft.com/office/powerpoint/2010/main" val="42069937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Box 6"/>
          <p:cNvSpPr txBox="1">
            <a:spLocks noChangeArrowheads="1"/>
          </p:cNvSpPr>
          <p:nvPr/>
        </p:nvSpPr>
        <p:spPr bwMode="auto">
          <a:xfrm>
            <a:off x="1178" y="42632"/>
            <a:ext cx="8908186"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spcBef>
                <a:spcPts val="0"/>
              </a:spcBef>
            </a:pPr>
            <a:r>
              <a:rPr lang="ru-RU" sz="2800" dirty="0">
                <a:solidFill>
                  <a:srgbClr val="FF0000"/>
                </a:solidFill>
              </a:rPr>
              <a:t>	</a:t>
            </a:r>
            <a:r>
              <a:rPr lang="ru-RU" sz="2800" dirty="0">
                <a:solidFill>
                  <a:srgbClr val="FF0000"/>
                </a:solidFill>
                <a:cs typeface="Times New Roman" pitchFamily="18" charset="0"/>
              </a:rPr>
              <a:t> Решение.</a:t>
            </a:r>
            <a:r>
              <a:rPr lang="ru-RU" dirty="0">
                <a:cs typeface="Times New Roman" pitchFamily="18" charset="0"/>
              </a:rPr>
              <a:t> </a:t>
            </a:r>
            <a:r>
              <a:rPr lang="ru-RU" sz="2800" dirty="0">
                <a:cs typeface="Times New Roman" pitchFamily="18" charset="0"/>
              </a:rPr>
              <a:t>Сфере будет описана около конуса, </a:t>
            </a:r>
            <a:endParaRPr lang="ru-RU" sz="2800" dirty="0"/>
          </a:p>
        </p:txBody>
      </p:sp>
      <mc:AlternateContent xmlns:mc="http://schemas.openxmlformats.org/markup-compatibility/2006">
        <mc:Choice xmlns:a14="http://schemas.microsoft.com/office/drawing/2010/main" Requires="a14">
          <p:sp>
            <p:nvSpPr>
              <p:cNvPr id="6" name="Text Box 6">
                <a:extLst>
                  <a:ext uri="{FF2B5EF4-FFF2-40B4-BE49-F238E27FC236}">
                    <a16:creationId xmlns:a16="http://schemas.microsoft.com/office/drawing/2014/main" id="{965C993D-686F-11B1-CA76-98A51DB8BDA4}"/>
                  </a:ext>
                </a:extLst>
              </p:cNvPr>
              <p:cNvSpPr txBox="1">
                <a:spLocks noChangeArrowheads="1"/>
              </p:cNvSpPr>
              <p:nvPr/>
            </p:nvSpPr>
            <p:spPr bwMode="auto">
              <a:xfrm>
                <a:off x="1120096" y="1119866"/>
                <a:ext cx="3672407" cy="523220"/>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square">
                <a:spAutoFit/>
              </a:bodyPr>
              <a:lstStyle/>
              <a:p>
                <a:pPr algn="just">
                  <a:spcBef>
                    <a:spcPts val="0"/>
                  </a:spcBef>
                </a:pPr>
                <a:r>
                  <a:rPr lang="ru-RU" sz="2800" dirty="0">
                    <a:cs typeface="Times New Roman" pitchFamily="18" charset="0"/>
                  </a:rPr>
                  <a:t>Образующая равна </a:t>
                </a:r>
                <a14:m>
                  <m:oMath xmlns:m="http://schemas.openxmlformats.org/officeDocument/2006/math">
                    <m:r>
                      <a:rPr lang="en-US" sz="2800" i="1" dirty="0">
                        <a:latin typeface="Cambria Math" panose="02040503050406030204" pitchFamily="18" charset="0"/>
                        <a:cs typeface="Times New Roman" pitchFamily="18" charset="0"/>
                      </a:rPr>
                      <m:t>3</m:t>
                    </m:r>
                    <m:r>
                      <a:rPr lang="ru-RU" sz="2800" b="0" i="0" smtClean="0">
                        <a:latin typeface="Cambria Math" panose="02040503050406030204" pitchFamily="18" charset="0"/>
                        <a:cs typeface="Times New Roman" pitchFamily="18" charset="0"/>
                      </a:rPr>
                      <m:t>.</m:t>
                    </m:r>
                  </m:oMath>
                </a14:m>
                <a:r>
                  <a:rPr lang="ru-RU" sz="2800" dirty="0">
                    <a:cs typeface="Times New Roman" pitchFamily="18" charset="0"/>
                  </a:rPr>
                  <a:t> </a:t>
                </a:r>
                <a:endParaRPr lang="ru-RU" sz="2800" dirty="0"/>
              </a:p>
            </p:txBody>
          </p:sp>
        </mc:Choice>
        <mc:Fallback>
          <p:sp>
            <p:nvSpPr>
              <p:cNvPr id="6" name="Text Box 6">
                <a:extLst>
                  <a:ext uri="{FF2B5EF4-FFF2-40B4-BE49-F238E27FC236}">
                    <a16:creationId xmlns:a16="http://schemas.microsoft.com/office/drawing/2014/main" id="{965C993D-686F-11B1-CA76-98A51DB8BDA4}"/>
                  </a:ext>
                </a:extLst>
              </p:cNvPr>
              <p:cNvSpPr txBox="1">
                <a:spLocks noRot="1" noChangeAspect="1" noMove="1" noResize="1" noEditPoints="1" noAdjustHandles="1" noChangeArrowheads="1" noChangeShapeType="1" noTextEdit="1"/>
              </p:cNvSpPr>
              <p:nvPr/>
            </p:nvSpPr>
            <p:spPr bwMode="auto">
              <a:xfrm>
                <a:off x="1120096" y="1119866"/>
                <a:ext cx="3672407" cy="523220"/>
              </a:xfrm>
              <a:prstGeom prst="rect">
                <a:avLst/>
              </a:prstGeom>
              <a:blipFill>
                <a:blip r:embed="rId2"/>
                <a:stretch>
                  <a:fillRect l="-3488" t="-12791" b="-31395"/>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7" name="Text Box 6">
                <a:extLst>
                  <a:ext uri="{FF2B5EF4-FFF2-40B4-BE49-F238E27FC236}">
                    <a16:creationId xmlns:a16="http://schemas.microsoft.com/office/drawing/2014/main" id="{9FC7BEC2-3568-F4BC-36B9-30CE4EFD2BE9}"/>
                  </a:ext>
                </a:extLst>
              </p:cNvPr>
              <p:cNvSpPr txBox="1">
                <a:spLocks noChangeArrowheads="1"/>
              </p:cNvSpPr>
              <p:nvPr/>
            </p:nvSpPr>
            <p:spPr bwMode="auto">
              <a:xfrm>
                <a:off x="4809731" y="1081955"/>
                <a:ext cx="4104455" cy="583750"/>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square">
                <a:spAutoFit/>
              </a:bodyPr>
              <a:lstStyle/>
              <a:p>
                <a:pPr algn="just">
                  <a:spcBef>
                    <a:spcPts val="0"/>
                  </a:spcBef>
                </a:pPr>
                <a:r>
                  <a:rPr lang="ru-RU" sz="2800" dirty="0">
                    <a:cs typeface="Times New Roman" pitchFamily="18" charset="0"/>
                  </a:rPr>
                  <a:t>Высота равна</a:t>
                </a:r>
                <a14:m>
                  <m:oMath xmlns:m="http://schemas.openxmlformats.org/officeDocument/2006/math">
                    <m:rad>
                      <m:radPr>
                        <m:degHide m:val="on"/>
                        <m:ctrlPr>
                          <a:rPr lang="ru-RU" sz="2800" i="1" smtClean="0">
                            <a:latin typeface="Cambria Math" panose="02040503050406030204" pitchFamily="18" charset="0"/>
                            <a:cs typeface="Times New Roman" pitchFamily="18" charset="0"/>
                          </a:rPr>
                        </m:ctrlPr>
                      </m:radPr>
                      <m:deg/>
                      <m:e>
                        <m:r>
                          <a:rPr lang="en-US" sz="2800" b="0" i="1" smtClean="0">
                            <a:latin typeface="Cambria Math" panose="02040503050406030204" pitchFamily="18" charset="0"/>
                            <a:cs typeface="Times New Roman" pitchFamily="18" charset="0"/>
                          </a:rPr>
                          <m:t>7</m:t>
                        </m:r>
                      </m:e>
                    </m:rad>
                  </m:oMath>
                </a14:m>
                <a:r>
                  <a:rPr lang="ru-RU" sz="2800" dirty="0">
                    <a:cs typeface="Times New Roman" pitchFamily="18" charset="0"/>
                  </a:rPr>
                  <a:t>. </a:t>
                </a:r>
                <a:endParaRPr lang="ru-RU" sz="2800" dirty="0"/>
              </a:p>
            </p:txBody>
          </p:sp>
        </mc:Choice>
        <mc:Fallback xmlns="">
          <p:sp>
            <p:nvSpPr>
              <p:cNvPr id="7" name="Text Box 6">
                <a:extLst>
                  <a:ext uri="{FF2B5EF4-FFF2-40B4-BE49-F238E27FC236}">
                    <a16:creationId xmlns:a16="http://schemas.microsoft.com/office/drawing/2014/main" id="{9FC7BEC2-3568-F4BC-36B9-30CE4EFD2BE9}"/>
                  </a:ext>
                </a:extLst>
              </p:cNvPr>
              <p:cNvSpPr txBox="1">
                <a:spLocks noRot="1" noChangeAspect="1" noMove="1" noResize="1" noEditPoints="1" noAdjustHandles="1" noChangeArrowheads="1" noChangeShapeType="1" noTextEdit="1"/>
              </p:cNvSpPr>
              <p:nvPr/>
            </p:nvSpPr>
            <p:spPr bwMode="auto">
              <a:xfrm>
                <a:off x="4809731" y="1081955"/>
                <a:ext cx="4104455" cy="583750"/>
              </a:xfrm>
              <a:prstGeom prst="rect">
                <a:avLst/>
              </a:prstGeom>
              <a:blipFill>
                <a:blip r:embed="rId3"/>
                <a:stretch>
                  <a:fillRect l="-3120" t="-3125" b="-25000"/>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08F3C6A4-DBEE-2547-2688-94CCD6C43ED0}"/>
                  </a:ext>
                </a:extLst>
              </p:cNvPr>
              <p:cNvSpPr txBox="1"/>
              <p:nvPr/>
            </p:nvSpPr>
            <p:spPr>
              <a:xfrm>
                <a:off x="0" y="1790483"/>
                <a:ext cx="9143999" cy="723853"/>
              </a:xfrm>
              <a:prstGeom prst="rect">
                <a:avLst/>
              </a:prstGeom>
              <a:noFill/>
            </p:spPr>
            <p:txBody>
              <a:bodyPr wrap="square">
                <a:spAutoFit/>
              </a:bodyPr>
              <a:lstStyle/>
              <a:p>
                <a:r>
                  <a:rPr lang="ru-RU" sz="2800" dirty="0">
                    <a:cs typeface="Times New Roman" pitchFamily="18" charset="0"/>
                  </a:rPr>
                  <a:t>Радиус описанной сферы находим по формуле </a:t>
                </a:r>
                <a:r>
                  <a:rPr lang="en-US" sz="2800" i="1" dirty="0">
                    <a:cs typeface="Times New Roman" pitchFamily="18" charset="0"/>
                  </a:rPr>
                  <a:t>R</a:t>
                </a:r>
                <a14:m>
                  <m:oMath xmlns:m="http://schemas.openxmlformats.org/officeDocument/2006/math">
                    <m:r>
                      <a:rPr lang="en-US" sz="2800" i="1">
                        <a:latin typeface="Cambria Math" panose="02040503050406030204" pitchFamily="18" charset="0"/>
                        <a:cs typeface="Times New Roman" pitchFamily="18" charset="0"/>
                      </a:rPr>
                      <m:t>=</m:t>
                    </m:r>
                    <m:f>
                      <m:fPr>
                        <m:ctrlPr>
                          <a:rPr lang="en-US" sz="2800" i="1">
                            <a:latin typeface="Cambria Math" panose="02040503050406030204" pitchFamily="18" charset="0"/>
                            <a:cs typeface="Times New Roman" pitchFamily="18" charset="0"/>
                          </a:rPr>
                        </m:ctrlPr>
                      </m:fPr>
                      <m:num>
                        <m:r>
                          <a:rPr lang="en-US" sz="2800" b="0" i="1" smtClean="0">
                            <a:latin typeface="Cambria Math" panose="02040503050406030204" pitchFamily="18" charset="0"/>
                            <a:cs typeface="Times New Roman" pitchFamily="18" charset="0"/>
                          </a:rPr>
                          <m:t>𝑎𝑏𝑐</m:t>
                        </m:r>
                      </m:num>
                      <m:den>
                        <m:r>
                          <a:rPr lang="en-US" sz="2800" b="0" i="0" smtClean="0">
                            <a:latin typeface="Cambria Math" panose="02040503050406030204" pitchFamily="18" charset="0"/>
                            <a:cs typeface="Times New Roman" pitchFamily="18" charset="0"/>
                          </a:rPr>
                          <m:t>4</m:t>
                        </m:r>
                        <m:r>
                          <m:rPr>
                            <m:sty m:val="p"/>
                          </m:rPr>
                          <a:rPr lang="en-US" sz="2800" b="0" i="0" smtClean="0">
                            <a:latin typeface="Cambria Math" panose="02040503050406030204" pitchFamily="18" charset="0"/>
                            <a:cs typeface="Times New Roman" pitchFamily="18" charset="0"/>
                          </a:rPr>
                          <m:t>S</m:t>
                        </m:r>
                      </m:den>
                    </m:f>
                    <m:r>
                      <a:rPr lang="en-US" sz="2800" i="1">
                        <a:latin typeface="Cambria Math" panose="02040503050406030204" pitchFamily="18" charset="0"/>
                        <a:cs typeface="Times New Roman" pitchFamily="18" charset="0"/>
                      </a:rPr>
                      <m:t>.</m:t>
                    </m:r>
                  </m:oMath>
                </a14:m>
                <a:r>
                  <a:rPr lang="en-US" sz="2800" dirty="0">
                    <a:cs typeface="Times New Roman" pitchFamily="18" charset="0"/>
                  </a:rPr>
                  <a:t> </a:t>
                </a:r>
                <a:endParaRPr lang="ru-RU" sz="2800" dirty="0"/>
              </a:p>
            </p:txBody>
          </p:sp>
        </mc:Choice>
        <mc:Fallback xmlns="">
          <p:sp>
            <p:nvSpPr>
              <p:cNvPr id="9" name="TextBox 8">
                <a:extLst>
                  <a:ext uri="{FF2B5EF4-FFF2-40B4-BE49-F238E27FC236}">
                    <a16:creationId xmlns:a16="http://schemas.microsoft.com/office/drawing/2014/main" id="{08F3C6A4-DBEE-2547-2688-94CCD6C43ED0}"/>
                  </a:ext>
                </a:extLst>
              </p:cNvPr>
              <p:cNvSpPr txBox="1">
                <a:spLocks noRot="1" noChangeAspect="1" noMove="1" noResize="1" noEditPoints="1" noAdjustHandles="1" noChangeArrowheads="1" noChangeShapeType="1" noTextEdit="1"/>
              </p:cNvSpPr>
              <p:nvPr/>
            </p:nvSpPr>
            <p:spPr>
              <a:xfrm>
                <a:off x="0" y="1790483"/>
                <a:ext cx="9143999" cy="723853"/>
              </a:xfrm>
              <a:prstGeom prst="rect">
                <a:avLst/>
              </a:prstGeom>
              <a:blipFill>
                <a:blip r:embed="rId4"/>
                <a:stretch>
                  <a:fillRect l="-1333" b="-8475"/>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CBDC0F40-E276-1FA6-984D-083B10E6C256}"/>
                  </a:ext>
                </a:extLst>
              </p:cNvPr>
              <p:cNvSpPr txBox="1"/>
              <p:nvPr/>
            </p:nvSpPr>
            <p:spPr>
              <a:xfrm>
                <a:off x="252535" y="2510607"/>
                <a:ext cx="4710222" cy="797911"/>
              </a:xfrm>
              <a:prstGeom prst="rect">
                <a:avLst/>
              </a:prstGeom>
              <a:noFill/>
            </p:spPr>
            <p:txBody>
              <a:bodyPr wrap="square">
                <a:spAutoFit/>
              </a:bodyPr>
              <a:lstStyle/>
              <a:p>
                <a:r>
                  <a:rPr lang="ru-RU" sz="2800" dirty="0">
                    <a:cs typeface="Times New Roman" pitchFamily="18" charset="0"/>
                  </a:rPr>
                  <a:t>Ответ.</a:t>
                </a:r>
                <a:r>
                  <a:rPr lang="ru-RU" sz="2400" dirty="0">
                    <a:cs typeface="Times New Roman" pitchFamily="18" charset="0"/>
                  </a:rPr>
                  <a:t> </a:t>
                </a:r>
                <a:r>
                  <a:rPr lang="en-US" sz="2400" i="1" dirty="0">
                    <a:cs typeface="Times New Roman" pitchFamily="18" charset="0"/>
                  </a:rPr>
                  <a:t>R</a:t>
                </a:r>
                <a14:m>
                  <m:oMath xmlns:m="http://schemas.openxmlformats.org/officeDocument/2006/math">
                    <m:r>
                      <a:rPr lang="en-US" sz="2800" dirty="0">
                        <a:latin typeface="Cambria Math" panose="02040503050406030204" pitchFamily="18" charset="0"/>
                        <a:cs typeface="Times New Roman" pitchFamily="18" charset="0"/>
                      </a:rPr>
                      <m:t>=</m:t>
                    </m:r>
                    <m:f>
                      <m:fPr>
                        <m:ctrlPr>
                          <a:rPr lang="ru-RU" sz="2800" i="1">
                            <a:latin typeface="Cambria Math" panose="02040503050406030204" pitchFamily="18" charset="0"/>
                            <a:cs typeface="Times New Roman" pitchFamily="18" charset="0"/>
                          </a:rPr>
                        </m:ctrlPr>
                      </m:fPr>
                      <m:num>
                        <m:r>
                          <a:rPr lang="en-US" sz="2800" b="0" i="1" smtClean="0">
                            <a:latin typeface="Cambria Math" panose="02040503050406030204" pitchFamily="18" charset="0"/>
                            <a:cs typeface="Times New Roman" pitchFamily="18" charset="0"/>
                          </a:rPr>
                          <m:t>18</m:t>
                        </m:r>
                        <m:rad>
                          <m:radPr>
                            <m:degHide m:val="on"/>
                            <m:ctrlPr>
                              <a:rPr lang="ru-RU" sz="2800" i="1">
                                <a:latin typeface="Cambria Math" panose="02040503050406030204" pitchFamily="18" charset="0"/>
                                <a:cs typeface="Times New Roman" pitchFamily="18" charset="0"/>
                              </a:rPr>
                            </m:ctrlPr>
                          </m:radPr>
                          <m:deg/>
                          <m:e>
                            <m:r>
                              <a:rPr lang="en-US" sz="2800" b="0" i="1" smtClean="0">
                                <a:latin typeface="Cambria Math" panose="02040503050406030204" pitchFamily="18" charset="0"/>
                                <a:cs typeface="Times New Roman" pitchFamily="18" charset="0"/>
                              </a:rPr>
                              <m:t>7</m:t>
                            </m:r>
                          </m:e>
                        </m:rad>
                      </m:num>
                      <m:den>
                        <m:r>
                          <a:rPr lang="en-US" sz="2800" b="0" i="1" smtClean="0">
                            <a:latin typeface="Cambria Math" panose="02040503050406030204" pitchFamily="18" charset="0"/>
                            <a:cs typeface="Times New Roman" pitchFamily="18" charset="0"/>
                          </a:rPr>
                          <m:t>7</m:t>
                        </m:r>
                      </m:den>
                    </m:f>
                    <m:r>
                      <a:rPr lang="en-US" sz="2800" i="1">
                        <a:latin typeface="Cambria Math" panose="02040503050406030204" pitchFamily="18" charset="0"/>
                        <a:cs typeface="Times New Roman" pitchFamily="18" charset="0"/>
                      </a:rPr>
                      <m:t>.</m:t>
                    </m:r>
                  </m:oMath>
                </a14:m>
                <a:endParaRPr lang="ru-RU" sz="2800" dirty="0"/>
              </a:p>
            </p:txBody>
          </p:sp>
        </mc:Choice>
        <mc:Fallback xmlns="">
          <p:sp>
            <p:nvSpPr>
              <p:cNvPr id="11" name="TextBox 10">
                <a:extLst>
                  <a:ext uri="{FF2B5EF4-FFF2-40B4-BE49-F238E27FC236}">
                    <a16:creationId xmlns:a16="http://schemas.microsoft.com/office/drawing/2014/main" id="{CBDC0F40-E276-1FA6-984D-083B10E6C256}"/>
                  </a:ext>
                </a:extLst>
              </p:cNvPr>
              <p:cNvSpPr txBox="1">
                <a:spLocks noRot="1" noChangeAspect="1" noMove="1" noResize="1" noEditPoints="1" noAdjustHandles="1" noChangeArrowheads="1" noChangeShapeType="1" noTextEdit="1"/>
              </p:cNvSpPr>
              <p:nvPr/>
            </p:nvSpPr>
            <p:spPr>
              <a:xfrm>
                <a:off x="252535" y="2510607"/>
                <a:ext cx="4710222" cy="797911"/>
              </a:xfrm>
              <a:prstGeom prst="rect">
                <a:avLst/>
              </a:prstGeom>
              <a:blipFill>
                <a:blip r:embed="rId5"/>
                <a:stretch>
                  <a:fillRect l="-2587" b="-6107"/>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12" name="Text Box 6">
                <a:extLst>
                  <a:ext uri="{FF2B5EF4-FFF2-40B4-BE49-F238E27FC236}">
                    <a16:creationId xmlns:a16="http://schemas.microsoft.com/office/drawing/2014/main" id="{FD8C6848-C6CA-8F22-8BB3-D8C86D4396EC}"/>
                  </a:ext>
                </a:extLst>
              </p:cNvPr>
              <p:cNvSpPr txBox="1">
                <a:spLocks noChangeArrowheads="1"/>
              </p:cNvSpPr>
              <p:nvPr/>
            </p:nvSpPr>
            <p:spPr bwMode="auto">
              <a:xfrm>
                <a:off x="1178" y="500238"/>
                <a:ext cx="8908186" cy="583750"/>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square">
                <a:spAutoFit/>
              </a:bodyPr>
              <a:lstStyle/>
              <a:p>
                <a:pPr algn="just">
                  <a:spcBef>
                    <a:spcPts val="0"/>
                  </a:spcBef>
                </a:pPr>
                <a:r>
                  <a:rPr lang="ru-RU" sz="2800" dirty="0">
                    <a:solidFill>
                      <a:srgbClr val="FF0000"/>
                    </a:solidFill>
                  </a:rPr>
                  <a:t>	</a:t>
                </a:r>
                <a:r>
                  <a:rPr lang="ru-RU" sz="2800" dirty="0">
                    <a:cs typeface="Times New Roman" pitchFamily="18" charset="0"/>
                  </a:rPr>
                  <a:t>радиус основания которого равен</a:t>
                </a:r>
                <a14:m>
                  <m:oMath xmlns:m="http://schemas.openxmlformats.org/officeDocument/2006/math">
                    <m:rad>
                      <m:radPr>
                        <m:degHide m:val="on"/>
                        <m:ctrlPr>
                          <a:rPr lang="ru-RU" sz="2800" i="1">
                            <a:latin typeface="Cambria Math" panose="02040503050406030204" pitchFamily="18" charset="0"/>
                            <a:cs typeface="Times New Roman" pitchFamily="18" charset="0"/>
                          </a:rPr>
                        </m:ctrlPr>
                      </m:radPr>
                      <m:deg/>
                      <m:e>
                        <m:r>
                          <a:rPr lang="en-US" sz="2800" b="0" i="1" smtClean="0">
                            <a:latin typeface="Cambria Math" panose="02040503050406030204" pitchFamily="18" charset="0"/>
                            <a:cs typeface="Times New Roman" pitchFamily="18" charset="0"/>
                          </a:rPr>
                          <m:t>2</m:t>
                        </m:r>
                      </m:e>
                    </m:rad>
                    <m:r>
                      <a:rPr lang="ru-RU" sz="2800" b="0" i="1" smtClean="0">
                        <a:latin typeface="Cambria Math" panose="02040503050406030204" pitchFamily="18" charset="0"/>
                        <a:cs typeface="Times New Roman" pitchFamily="18" charset="0"/>
                      </a:rPr>
                      <m:t>.</m:t>
                    </m:r>
                  </m:oMath>
                </a14:m>
                <a:r>
                  <a:rPr lang="ru-RU" sz="2800" dirty="0">
                    <a:cs typeface="Times New Roman" pitchFamily="18" charset="0"/>
                  </a:rPr>
                  <a:t> </a:t>
                </a:r>
                <a:endParaRPr lang="ru-RU" sz="2800" dirty="0"/>
              </a:p>
            </p:txBody>
          </p:sp>
        </mc:Choice>
        <mc:Fallback xmlns="">
          <p:sp>
            <p:nvSpPr>
              <p:cNvPr id="12" name="Text Box 6">
                <a:extLst>
                  <a:ext uri="{FF2B5EF4-FFF2-40B4-BE49-F238E27FC236}">
                    <a16:creationId xmlns:a16="http://schemas.microsoft.com/office/drawing/2014/main" id="{FD8C6848-C6CA-8F22-8BB3-D8C86D4396EC}"/>
                  </a:ext>
                </a:extLst>
              </p:cNvPr>
              <p:cNvSpPr txBox="1">
                <a:spLocks noRot="1" noChangeAspect="1" noMove="1" noResize="1" noEditPoints="1" noAdjustHandles="1" noChangeArrowheads="1" noChangeShapeType="1" noTextEdit="1"/>
              </p:cNvSpPr>
              <p:nvPr/>
            </p:nvSpPr>
            <p:spPr bwMode="auto">
              <a:xfrm>
                <a:off x="1178" y="500238"/>
                <a:ext cx="8908186" cy="583750"/>
              </a:xfrm>
              <a:prstGeom prst="rect">
                <a:avLst/>
              </a:prstGeom>
              <a:blipFill>
                <a:blip r:embed="rId6"/>
                <a:stretch>
                  <a:fillRect t="-3125" b="-25000"/>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ru-RU">
                    <a:noFill/>
                  </a:rPr>
                  <a:t> </a:t>
                </a:r>
              </a:p>
            </p:txBody>
          </p:sp>
        </mc:Fallback>
      </mc:AlternateContent>
      <p:pic>
        <p:nvPicPr>
          <p:cNvPr id="4" name="Рисунок 3">
            <a:extLst>
              <a:ext uri="{FF2B5EF4-FFF2-40B4-BE49-F238E27FC236}">
                <a16:creationId xmlns:a16="http://schemas.microsoft.com/office/drawing/2014/main" id="{8C7AD6AF-6366-6CD3-076A-8E8CA97321E3}"/>
              </a:ext>
            </a:extLst>
          </p:cNvPr>
          <p:cNvPicPr>
            <a:picLocks noChangeAspect="1"/>
          </p:cNvPicPr>
          <p:nvPr/>
        </p:nvPicPr>
        <p:blipFill>
          <a:blip r:embed="rId7"/>
          <a:stretch>
            <a:fillRect/>
          </a:stretch>
        </p:blipFill>
        <p:spPr>
          <a:xfrm>
            <a:off x="3563888" y="2780928"/>
            <a:ext cx="3896269" cy="3762900"/>
          </a:xfrm>
          <a:prstGeom prst="rect">
            <a:avLst/>
          </a:prstGeom>
        </p:spPr>
      </p:pic>
    </p:spTree>
    <p:extLst>
      <p:ext uri="{BB962C8B-B14F-4D97-AF65-F5344CB8AC3E}">
        <p14:creationId xmlns:p14="http://schemas.microsoft.com/office/powerpoint/2010/main" val="3479334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up)">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up)">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up)">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up)">
                                      <p:cBhvr>
                                        <p:cTn id="2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9" grpId="0"/>
      <p:bldP spid="11" grpId="0"/>
      <p:bldP spid="1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3"/>
          <p:cNvSpPr txBox="1">
            <a:spLocks noChangeArrowheads="1"/>
          </p:cNvSpPr>
          <p:nvPr/>
        </p:nvSpPr>
        <p:spPr bwMode="auto">
          <a:xfrm>
            <a:off x="0" y="44624"/>
            <a:ext cx="9144000" cy="1107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ru-RU" sz="2200" dirty="0"/>
              <a:t>	Найдите радиус сферы, описанной около правильной шестиугольной пирамиды, стороны основания которой равны 1, а боковые рёбра равны 2.</a:t>
            </a:r>
          </a:p>
        </p:txBody>
      </p:sp>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55776" y="1412776"/>
            <a:ext cx="3606759" cy="36724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218252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Box 6"/>
          <p:cNvSpPr txBox="1">
            <a:spLocks noChangeArrowheads="1"/>
          </p:cNvSpPr>
          <p:nvPr/>
        </p:nvSpPr>
        <p:spPr bwMode="auto">
          <a:xfrm>
            <a:off x="1178" y="42632"/>
            <a:ext cx="8908186"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spcBef>
                <a:spcPts val="0"/>
              </a:spcBef>
            </a:pPr>
            <a:r>
              <a:rPr lang="ru-RU" sz="2800" dirty="0">
                <a:solidFill>
                  <a:srgbClr val="FF0000"/>
                </a:solidFill>
              </a:rPr>
              <a:t>	</a:t>
            </a:r>
            <a:r>
              <a:rPr lang="ru-RU" sz="2800" dirty="0">
                <a:solidFill>
                  <a:srgbClr val="FF0000"/>
                </a:solidFill>
                <a:cs typeface="Times New Roman" pitchFamily="18" charset="0"/>
              </a:rPr>
              <a:t> Решение.</a:t>
            </a:r>
            <a:r>
              <a:rPr lang="ru-RU" dirty="0">
                <a:cs typeface="Times New Roman" pitchFamily="18" charset="0"/>
              </a:rPr>
              <a:t> </a:t>
            </a:r>
            <a:r>
              <a:rPr lang="ru-RU" sz="2800" dirty="0">
                <a:cs typeface="Times New Roman" pitchFamily="18" charset="0"/>
              </a:rPr>
              <a:t>Сфере будет описана около конуса, </a:t>
            </a:r>
            <a:endParaRPr lang="ru-RU" sz="2800" dirty="0"/>
          </a:p>
        </p:txBody>
      </p:sp>
      <mc:AlternateContent xmlns:mc="http://schemas.openxmlformats.org/markup-compatibility/2006" xmlns:a14="http://schemas.microsoft.com/office/drawing/2010/main">
        <mc:Choice Requires="a14">
          <p:sp>
            <p:nvSpPr>
              <p:cNvPr id="6" name="Text Box 6">
                <a:extLst>
                  <a:ext uri="{FF2B5EF4-FFF2-40B4-BE49-F238E27FC236}">
                    <a16:creationId xmlns:a16="http://schemas.microsoft.com/office/drawing/2014/main" id="{965C993D-686F-11B1-CA76-98A51DB8BDA4}"/>
                  </a:ext>
                </a:extLst>
              </p:cNvPr>
              <p:cNvSpPr txBox="1">
                <a:spLocks noChangeArrowheads="1"/>
              </p:cNvSpPr>
              <p:nvPr/>
            </p:nvSpPr>
            <p:spPr bwMode="auto">
              <a:xfrm>
                <a:off x="1043608" y="1133967"/>
                <a:ext cx="3672407" cy="523220"/>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square">
                <a:spAutoFit/>
              </a:bodyPr>
              <a:lstStyle/>
              <a:p>
                <a:pPr algn="just">
                  <a:spcBef>
                    <a:spcPts val="0"/>
                  </a:spcBef>
                </a:pPr>
                <a:r>
                  <a:rPr lang="ru-RU" sz="2800" dirty="0">
                    <a:cs typeface="Times New Roman" pitchFamily="18" charset="0"/>
                  </a:rPr>
                  <a:t>Образующая равна </a:t>
                </a:r>
                <a14:m>
                  <m:oMath xmlns:m="http://schemas.openxmlformats.org/officeDocument/2006/math">
                    <m:r>
                      <a:rPr lang="en-US" sz="2800" i="1" dirty="0" smtClean="0">
                        <a:latin typeface="Cambria Math" panose="02040503050406030204" pitchFamily="18" charset="0"/>
                        <a:cs typeface="Times New Roman" pitchFamily="18" charset="0"/>
                      </a:rPr>
                      <m:t>2</m:t>
                    </m:r>
                    <m:r>
                      <a:rPr lang="ru-RU" sz="2800" b="0" i="0" smtClean="0">
                        <a:latin typeface="Cambria Math" panose="02040503050406030204" pitchFamily="18" charset="0"/>
                        <a:cs typeface="Times New Roman" pitchFamily="18" charset="0"/>
                      </a:rPr>
                      <m:t>.</m:t>
                    </m:r>
                  </m:oMath>
                </a14:m>
                <a:r>
                  <a:rPr lang="ru-RU" sz="2800" dirty="0">
                    <a:cs typeface="Times New Roman" pitchFamily="18" charset="0"/>
                  </a:rPr>
                  <a:t> </a:t>
                </a:r>
                <a:endParaRPr lang="ru-RU" sz="2800" dirty="0"/>
              </a:p>
            </p:txBody>
          </p:sp>
        </mc:Choice>
        <mc:Fallback xmlns="">
          <p:sp>
            <p:nvSpPr>
              <p:cNvPr id="6" name="Text Box 6">
                <a:extLst>
                  <a:ext uri="{FF2B5EF4-FFF2-40B4-BE49-F238E27FC236}">
                    <a16:creationId xmlns:a16="http://schemas.microsoft.com/office/drawing/2014/main" id="{965C993D-686F-11B1-CA76-98A51DB8BDA4}"/>
                  </a:ext>
                </a:extLst>
              </p:cNvPr>
              <p:cNvSpPr txBox="1">
                <a:spLocks noRot="1" noChangeAspect="1" noMove="1" noResize="1" noEditPoints="1" noAdjustHandles="1" noChangeArrowheads="1" noChangeShapeType="1" noTextEdit="1"/>
              </p:cNvSpPr>
              <p:nvPr/>
            </p:nvSpPr>
            <p:spPr bwMode="auto">
              <a:xfrm>
                <a:off x="1043608" y="1133967"/>
                <a:ext cx="3672407" cy="523220"/>
              </a:xfrm>
              <a:prstGeom prst="rect">
                <a:avLst/>
              </a:prstGeom>
              <a:blipFill>
                <a:blip r:embed="rId2"/>
                <a:stretch>
                  <a:fillRect l="-3317" t="-11628" b="-31395"/>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7" name="Text Box 6">
                <a:extLst>
                  <a:ext uri="{FF2B5EF4-FFF2-40B4-BE49-F238E27FC236}">
                    <a16:creationId xmlns:a16="http://schemas.microsoft.com/office/drawing/2014/main" id="{9FC7BEC2-3568-F4BC-36B9-30CE4EFD2BE9}"/>
                  </a:ext>
                </a:extLst>
              </p:cNvPr>
              <p:cNvSpPr txBox="1">
                <a:spLocks noChangeArrowheads="1"/>
              </p:cNvSpPr>
              <p:nvPr/>
            </p:nvSpPr>
            <p:spPr bwMode="auto">
              <a:xfrm>
                <a:off x="4809731" y="1081955"/>
                <a:ext cx="4104455" cy="583750"/>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square">
                <a:spAutoFit/>
              </a:bodyPr>
              <a:lstStyle/>
              <a:p>
                <a:pPr algn="just">
                  <a:spcBef>
                    <a:spcPts val="0"/>
                  </a:spcBef>
                </a:pPr>
                <a:r>
                  <a:rPr lang="ru-RU" sz="2800" dirty="0">
                    <a:cs typeface="Times New Roman" pitchFamily="18" charset="0"/>
                  </a:rPr>
                  <a:t>Высота равна</a:t>
                </a:r>
                <a14:m>
                  <m:oMath xmlns:m="http://schemas.openxmlformats.org/officeDocument/2006/math">
                    <m:rad>
                      <m:radPr>
                        <m:degHide m:val="on"/>
                        <m:ctrlPr>
                          <a:rPr lang="ru-RU" sz="2800" i="1" smtClean="0">
                            <a:latin typeface="Cambria Math" panose="02040503050406030204" pitchFamily="18" charset="0"/>
                            <a:cs typeface="Times New Roman" pitchFamily="18" charset="0"/>
                          </a:rPr>
                        </m:ctrlPr>
                      </m:radPr>
                      <m:deg/>
                      <m:e>
                        <m:r>
                          <a:rPr lang="en-US" sz="2800" b="0" i="1" smtClean="0">
                            <a:latin typeface="Cambria Math" panose="02040503050406030204" pitchFamily="18" charset="0"/>
                            <a:cs typeface="Times New Roman" pitchFamily="18" charset="0"/>
                          </a:rPr>
                          <m:t>3</m:t>
                        </m:r>
                      </m:e>
                    </m:rad>
                  </m:oMath>
                </a14:m>
                <a:r>
                  <a:rPr lang="ru-RU" sz="2800" dirty="0">
                    <a:cs typeface="Times New Roman" pitchFamily="18" charset="0"/>
                  </a:rPr>
                  <a:t>. </a:t>
                </a:r>
                <a:endParaRPr lang="ru-RU" sz="2800" dirty="0"/>
              </a:p>
            </p:txBody>
          </p:sp>
        </mc:Choice>
        <mc:Fallback xmlns="">
          <p:sp>
            <p:nvSpPr>
              <p:cNvPr id="7" name="Text Box 6">
                <a:extLst>
                  <a:ext uri="{FF2B5EF4-FFF2-40B4-BE49-F238E27FC236}">
                    <a16:creationId xmlns:a16="http://schemas.microsoft.com/office/drawing/2014/main" id="{9FC7BEC2-3568-F4BC-36B9-30CE4EFD2BE9}"/>
                  </a:ext>
                </a:extLst>
              </p:cNvPr>
              <p:cNvSpPr txBox="1">
                <a:spLocks noRot="1" noChangeAspect="1" noMove="1" noResize="1" noEditPoints="1" noAdjustHandles="1" noChangeArrowheads="1" noChangeShapeType="1" noTextEdit="1"/>
              </p:cNvSpPr>
              <p:nvPr/>
            </p:nvSpPr>
            <p:spPr bwMode="auto">
              <a:xfrm>
                <a:off x="4809731" y="1081955"/>
                <a:ext cx="4104455" cy="583750"/>
              </a:xfrm>
              <a:prstGeom prst="rect">
                <a:avLst/>
              </a:prstGeom>
              <a:blipFill>
                <a:blip r:embed="rId3"/>
                <a:stretch>
                  <a:fillRect l="-3120" t="-3125" b="-25000"/>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08F3C6A4-DBEE-2547-2688-94CCD6C43ED0}"/>
                  </a:ext>
                </a:extLst>
              </p:cNvPr>
              <p:cNvSpPr txBox="1"/>
              <p:nvPr/>
            </p:nvSpPr>
            <p:spPr>
              <a:xfrm>
                <a:off x="0" y="1790483"/>
                <a:ext cx="9143999" cy="723853"/>
              </a:xfrm>
              <a:prstGeom prst="rect">
                <a:avLst/>
              </a:prstGeom>
              <a:noFill/>
            </p:spPr>
            <p:txBody>
              <a:bodyPr wrap="square">
                <a:spAutoFit/>
              </a:bodyPr>
              <a:lstStyle/>
              <a:p>
                <a:r>
                  <a:rPr lang="ru-RU" sz="2800" dirty="0">
                    <a:cs typeface="Times New Roman" pitchFamily="18" charset="0"/>
                  </a:rPr>
                  <a:t>Радиус описанной сферы находим по формуле </a:t>
                </a:r>
                <a:r>
                  <a:rPr lang="en-US" sz="2800" i="1" dirty="0">
                    <a:cs typeface="Times New Roman" pitchFamily="18" charset="0"/>
                  </a:rPr>
                  <a:t>R</a:t>
                </a:r>
                <a14:m>
                  <m:oMath xmlns:m="http://schemas.openxmlformats.org/officeDocument/2006/math">
                    <m:r>
                      <a:rPr lang="en-US" sz="2800" i="1">
                        <a:latin typeface="Cambria Math" panose="02040503050406030204" pitchFamily="18" charset="0"/>
                        <a:cs typeface="Times New Roman" pitchFamily="18" charset="0"/>
                      </a:rPr>
                      <m:t>=</m:t>
                    </m:r>
                    <m:f>
                      <m:fPr>
                        <m:ctrlPr>
                          <a:rPr lang="en-US" sz="2800" i="1">
                            <a:latin typeface="Cambria Math" panose="02040503050406030204" pitchFamily="18" charset="0"/>
                            <a:cs typeface="Times New Roman" pitchFamily="18" charset="0"/>
                          </a:rPr>
                        </m:ctrlPr>
                      </m:fPr>
                      <m:num>
                        <m:r>
                          <a:rPr lang="en-US" sz="2800" b="0" i="1" smtClean="0">
                            <a:latin typeface="Cambria Math" panose="02040503050406030204" pitchFamily="18" charset="0"/>
                            <a:cs typeface="Times New Roman" pitchFamily="18" charset="0"/>
                          </a:rPr>
                          <m:t>𝑎𝑏𝑐</m:t>
                        </m:r>
                      </m:num>
                      <m:den>
                        <m:r>
                          <a:rPr lang="en-US" sz="2800" b="0" i="0" smtClean="0">
                            <a:latin typeface="Cambria Math" panose="02040503050406030204" pitchFamily="18" charset="0"/>
                            <a:cs typeface="Times New Roman" pitchFamily="18" charset="0"/>
                          </a:rPr>
                          <m:t>4</m:t>
                        </m:r>
                        <m:r>
                          <m:rPr>
                            <m:sty m:val="p"/>
                          </m:rPr>
                          <a:rPr lang="en-US" sz="2800" b="0" i="0" smtClean="0">
                            <a:latin typeface="Cambria Math" panose="02040503050406030204" pitchFamily="18" charset="0"/>
                            <a:cs typeface="Times New Roman" pitchFamily="18" charset="0"/>
                          </a:rPr>
                          <m:t>S</m:t>
                        </m:r>
                      </m:den>
                    </m:f>
                    <m:r>
                      <a:rPr lang="en-US" sz="2800" i="1">
                        <a:latin typeface="Cambria Math" panose="02040503050406030204" pitchFamily="18" charset="0"/>
                        <a:cs typeface="Times New Roman" pitchFamily="18" charset="0"/>
                      </a:rPr>
                      <m:t>.</m:t>
                    </m:r>
                  </m:oMath>
                </a14:m>
                <a:r>
                  <a:rPr lang="en-US" sz="2800" dirty="0">
                    <a:cs typeface="Times New Roman" pitchFamily="18" charset="0"/>
                  </a:rPr>
                  <a:t> </a:t>
                </a:r>
                <a:endParaRPr lang="ru-RU" sz="2800" dirty="0"/>
              </a:p>
            </p:txBody>
          </p:sp>
        </mc:Choice>
        <mc:Fallback xmlns="">
          <p:sp>
            <p:nvSpPr>
              <p:cNvPr id="9" name="TextBox 8">
                <a:extLst>
                  <a:ext uri="{FF2B5EF4-FFF2-40B4-BE49-F238E27FC236}">
                    <a16:creationId xmlns:a16="http://schemas.microsoft.com/office/drawing/2014/main" id="{08F3C6A4-DBEE-2547-2688-94CCD6C43ED0}"/>
                  </a:ext>
                </a:extLst>
              </p:cNvPr>
              <p:cNvSpPr txBox="1">
                <a:spLocks noRot="1" noChangeAspect="1" noMove="1" noResize="1" noEditPoints="1" noAdjustHandles="1" noChangeArrowheads="1" noChangeShapeType="1" noTextEdit="1"/>
              </p:cNvSpPr>
              <p:nvPr/>
            </p:nvSpPr>
            <p:spPr>
              <a:xfrm>
                <a:off x="0" y="1790483"/>
                <a:ext cx="9143999" cy="723853"/>
              </a:xfrm>
              <a:prstGeom prst="rect">
                <a:avLst/>
              </a:prstGeom>
              <a:blipFill>
                <a:blip r:embed="rId4"/>
                <a:stretch>
                  <a:fillRect l="-1333" b="-8475"/>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CBDC0F40-E276-1FA6-984D-083B10E6C256}"/>
                  </a:ext>
                </a:extLst>
              </p:cNvPr>
              <p:cNvSpPr txBox="1"/>
              <p:nvPr/>
            </p:nvSpPr>
            <p:spPr>
              <a:xfrm>
                <a:off x="252535" y="2510607"/>
                <a:ext cx="4710222" cy="797911"/>
              </a:xfrm>
              <a:prstGeom prst="rect">
                <a:avLst/>
              </a:prstGeom>
              <a:noFill/>
            </p:spPr>
            <p:txBody>
              <a:bodyPr wrap="square">
                <a:spAutoFit/>
              </a:bodyPr>
              <a:lstStyle/>
              <a:p>
                <a:r>
                  <a:rPr lang="ru-RU" sz="2800" dirty="0">
                    <a:cs typeface="Times New Roman" pitchFamily="18" charset="0"/>
                  </a:rPr>
                  <a:t>Ответ.</a:t>
                </a:r>
                <a:r>
                  <a:rPr lang="ru-RU" sz="2400" dirty="0">
                    <a:cs typeface="Times New Roman" pitchFamily="18" charset="0"/>
                  </a:rPr>
                  <a:t> </a:t>
                </a:r>
                <a:r>
                  <a:rPr lang="en-US" sz="2400" i="1" dirty="0">
                    <a:cs typeface="Times New Roman" pitchFamily="18" charset="0"/>
                  </a:rPr>
                  <a:t>R</a:t>
                </a:r>
                <a14:m>
                  <m:oMath xmlns:m="http://schemas.openxmlformats.org/officeDocument/2006/math">
                    <m:r>
                      <a:rPr lang="en-US" sz="2800" dirty="0">
                        <a:latin typeface="Cambria Math" panose="02040503050406030204" pitchFamily="18" charset="0"/>
                        <a:cs typeface="Times New Roman" pitchFamily="18" charset="0"/>
                      </a:rPr>
                      <m:t>=</m:t>
                    </m:r>
                    <m:f>
                      <m:fPr>
                        <m:ctrlPr>
                          <a:rPr lang="ru-RU" sz="2800" i="1">
                            <a:latin typeface="Cambria Math" panose="02040503050406030204" pitchFamily="18" charset="0"/>
                            <a:cs typeface="Times New Roman" pitchFamily="18" charset="0"/>
                          </a:rPr>
                        </m:ctrlPr>
                      </m:fPr>
                      <m:num>
                        <m:r>
                          <a:rPr lang="en-US" sz="2800" b="0" i="1" smtClean="0">
                            <a:latin typeface="Cambria Math" panose="02040503050406030204" pitchFamily="18" charset="0"/>
                            <a:cs typeface="Times New Roman" pitchFamily="18" charset="0"/>
                          </a:rPr>
                          <m:t>2</m:t>
                        </m:r>
                        <m:rad>
                          <m:radPr>
                            <m:degHide m:val="on"/>
                            <m:ctrlPr>
                              <a:rPr lang="ru-RU" sz="2800" i="1">
                                <a:latin typeface="Cambria Math" panose="02040503050406030204" pitchFamily="18" charset="0"/>
                                <a:cs typeface="Times New Roman" pitchFamily="18" charset="0"/>
                              </a:rPr>
                            </m:ctrlPr>
                          </m:radPr>
                          <m:deg/>
                          <m:e>
                            <m:r>
                              <a:rPr lang="en-US" sz="2800" b="0" i="1" smtClean="0">
                                <a:latin typeface="Cambria Math" panose="02040503050406030204" pitchFamily="18" charset="0"/>
                                <a:cs typeface="Times New Roman" pitchFamily="18" charset="0"/>
                              </a:rPr>
                              <m:t>3</m:t>
                            </m:r>
                          </m:e>
                        </m:rad>
                      </m:num>
                      <m:den>
                        <m:r>
                          <a:rPr lang="en-US" sz="2800" b="0" i="1" smtClean="0">
                            <a:latin typeface="Cambria Math" panose="02040503050406030204" pitchFamily="18" charset="0"/>
                            <a:cs typeface="Times New Roman" pitchFamily="18" charset="0"/>
                          </a:rPr>
                          <m:t>3</m:t>
                        </m:r>
                      </m:den>
                    </m:f>
                    <m:r>
                      <a:rPr lang="en-US" sz="2800" i="1">
                        <a:latin typeface="Cambria Math" panose="02040503050406030204" pitchFamily="18" charset="0"/>
                        <a:cs typeface="Times New Roman" pitchFamily="18" charset="0"/>
                      </a:rPr>
                      <m:t>.</m:t>
                    </m:r>
                  </m:oMath>
                </a14:m>
                <a:endParaRPr lang="ru-RU" sz="2800" dirty="0"/>
              </a:p>
            </p:txBody>
          </p:sp>
        </mc:Choice>
        <mc:Fallback xmlns="">
          <p:sp>
            <p:nvSpPr>
              <p:cNvPr id="11" name="TextBox 10">
                <a:extLst>
                  <a:ext uri="{FF2B5EF4-FFF2-40B4-BE49-F238E27FC236}">
                    <a16:creationId xmlns:a16="http://schemas.microsoft.com/office/drawing/2014/main" id="{CBDC0F40-E276-1FA6-984D-083B10E6C256}"/>
                  </a:ext>
                </a:extLst>
              </p:cNvPr>
              <p:cNvSpPr txBox="1">
                <a:spLocks noRot="1" noChangeAspect="1" noMove="1" noResize="1" noEditPoints="1" noAdjustHandles="1" noChangeArrowheads="1" noChangeShapeType="1" noTextEdit="1"/>
              </p:cNvSpPr>
              <p:nvPr/>
            </p:nvSpPr>
            <p:spPr>
              <a:xfrm>
                <a:off x="252535" y="2510607"/>
                <a:ext cx="4710222" cy="797911"/>
              </a:xfrm>
              <a:prstGeom prst="rect">
                <a:avLst/>
              </a:prstGeom>
              <a:blipFill>
                <a:blip r:embed="rId5"/>
                <a:stretch>
                  <a:fillRect l="-2587" b="-6107"/>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12" name="Text Box 6">
                <a:extLst>
                  <a:ext uri="{FF2B5EF4-FFF2-40B4-BE49-F238E27FC236}">
                    <a16:creationId xmlns:a16="http://schemas.microsoft.com/office/drawing/2014/main" id="{FD8C6848-C6CA-8F22-8BB3-D8C86D4396EC}"/>
                  </a:ext>
                </a:extLst>
              </p:cNvPr>
              <p:cNvSpPr txBox="1">
                <a:spLocks noChangeArrowheads="1"/>
              </p:cNvSpPr>
              <p:nvPr/>
            </p:nvSpPr>
            <p:spPr bwMode="auto">
              <a:xfrm>
                <a:off x="1178" y="500238"/>
                <a:ext cx="8908186" cy="523220"/>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square">
                <a:spAutoFit/>
              </a:bodyPr>
              <a:lstStyle/>
              <a:p>
                <a:pPr algn="just">
                  <a:spcBef>
                    <a:spcPts val="0"/>
                  </a:spcBef>
                </a:pPr>
                <a:r>
                  <a:rPr lang="ru-RU" sz="2800" dirty="0">
                    <a:solidFill>
                      <a:srgbClr val="FF0000"/>
                    </a:solidFill>
                  </a:rPr>
                  <a:t>	</a:t>
                </a:r>
                <a:r>
                  <a:rPr lang="ru-RU" sz="2800" dirty="0">
                    <a:cs typeface="Times New Roman" pitchFamily="18" charset="0"/>
                  </a:rPr>
                  <a:t>радиус основания которого равен</a:t>
                </a:r>
                <a14:m>
                  <m:oMath xmlns:m="http://schemas.openxmlformats.org/officeDocument/2006/math">
                    <m:r>
                      <a:rPr lang="en-US" sz="2800" b="0" i="0" smtClean="0">
                        <a:latin typeface="Cambria Math" panose="02040503050406030204" pitchFamily="18" charset="0"/>
                        <a:cs typeface="Times New Roman" pitchFamily="18" charset="0"/>
                      </a:rPr>
                      <m:t> </m:t>
                    </m:r>
                    <m:r>
                      <a:rPr lang="en-US" sz="2800" i="1" smtClean="0">
                        <a:latin typeface="Cambria Math" panose="02040503050406030204" pitchFamily="18" charset="0"/>
                        <a:cs typeface="Times New Roman" pitchFamily="18" charset="0"/>
                      </a:rPr>
                      <m:t>1</m:t>
                    </m:r>
                    <m:r>
                      <a:rPr lang="ru-RU" sz="2800" b="0" i="1" smtClean="0">
                        <a:latin typeface="Cambria Math" panose="02040503050406030204" pitchFamily="18" charset="0"/>
                        <a:cs typeface="Times New Roman" pitchFamily="18" charset="0"/>
                      </a:rPr>
                      <m:t>.</m:t>
                    </m:r>
                  </m:oMath>
                </a14:m>
                <a:r>
                  <a:rPr lang="ru-RU" sz="2800" dirty="0">
                    <a:cs typeface="Times New Roman" pitchFamily="18" charset="0"/>
                  </a:rPr>
                  <a:t> </a:t>
                </a:r>
                <a:endParaRPr lang="ru-RU" sz="2800" dirty="0"/>
              </a:p>
            </p:txBody>
          </p:sp>
        </mc:Choice>
        <mc:Fallback xmlns="">
          <p:sp>
            <p:nvSpPr>
              <p:cNvPr id="12" name="Text Box 6">
                <a:extLst>
                  <a:ext uri="{FF2B5EF4-FFF2-40B4-BE49-F238E27FC236}">
                    <a16:creationId xmlns:a16="http://schemas.microsoft.com/office/drawing/2014/main" id="{FD8C6848-C6CA-8F22-8BB3-D8C86D4396EC}"/>
                  </a:ext>
                </a:extLst>
              </p:cNvPr>
              <p:cNvSpPr txBox="1">
                <a:spLocks noRot="1" noChangeAspect="1" noMove="1" noResize="1" noEditPoints="1" noAdjustHandles="1" noChangeArrowheads="1" noChangeShapeType="1" noTextEdit="1"/>
              </p:cNvSpPr>
              <p:nvPr/>
            </p:nvSpPr>
            <p:spPr bwMode="auto">
              <a:xfrm>
                <a:off x="1178" y="500238"/>
                <a:ext cx="8908186" cy="523220"/>
              </a:xfrm>
              <a:prstGeom prst="rect">
                <a:avLst/>
              </a:prstGeom>
              <a:blipFill>
                <a:blip r:embed="rId6"/>
                <a:stretch>
                  <a:fillRect t="-11628" b="-31395"/>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ru-RU">
                    <a:noFill/>
                  </a:rPr>
                  <a:t> </a:t>
                </a:r>
              </a:p>
            </p:txBody>
          </p:sp>
        </mc:Fallback>
      </mc:AlternateContent>
      <p:pic>
        <p:nvPicPr>
          <p:cNvPr id="3" name="Рисунок 2">
            <a:extLst>
              <a:ext uri="{FF2B5EF4-FFF2-40B4-BE49-F238E27FC236}">
                <a16:creationId xmlns:a16="http://schemas.microsoft.com/office/drawing/2014/main" id="{0E86E092-62F2-0B2D-BF79-33B6EEBD8C9F}"/>
              </a:ext>
            </a:extLst>
          </p:cNvPr>
          <p:cNvPicPr>
            <a:picLocks noChangeAspect="1"/>
          </p:cNvPicPr>
          <p:nvPr/>
        </p:nvPicPr>
        <p:blipFill>
          <a:blip r:embed="rId7"/>
          <a:stretch>
            <a:fillRect/>
          </a:stretch>
        </p:blipFill>
        <p:spPr>
          <a:xfrm>
            <a:off x="3007916" y="2681520"/>
            <a:ext cx="4045462" cy="3967664"/>
          </a:xfrm>
          <a:prstGeom prst="rect">
            <a:avLst/>
          </a:prstGeom>
        </p:spPr>
      </p:pic>
    </p:spTree>
    <p:extLst>
      <p:ext uri="{BB962C8B-B14F-4D97-AF65-F5344CB8AC3E}">
        <p14:creationId xmlns:p14="http://schemas.microsoft.com/office/powerpoint/2010/main" val="2939030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up)">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up)">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up)">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up)">
                                      <p:cBhvr>
                                        <p:cTn id="2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9" grpId="0"/>
      <p:bldP spid="11" grpId="0"/>
      <p:bldP spid="1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2" name="Text Box 7"/>
          <p:cNvSpPr txBox="1">
            <a:spLocks noChangeArrowheads="1"/>
          </p:cNvSpPr>
          <p:nvPr/>
        </p:nvSpPr>
        <p:spPr bwMode="auto">
          <a:xfrm>
            <a:off x="152400" y="762000"/>
            <a:ext cx="85344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eaLnBrk="1" hangingPunct="1">
              <a:spcBef>
                <a:spcPct val="50000"/>
              </a:spcBef>
            </a:pPr>
            <a:r>
              <a:rPr lang="ru-RU" altLang="ru-RU" dirty="0"/>
              <a:t>	Найдите радиус сферы, описанной около единичного октаэдра.</a:t>
            </a:r>
          </a:p>
        </p:txBody>
      </p:sp>
      <p:pic>
        <p:nvPicPr>
          <p:cNvPr id="2" name="Picture 23">
            <a:extLst>
              <a:ext uri="{FF2B5EF4-FFF2-40B4-BE49-F238E27FC236}">
                <a16:creationId xmlns:a16="http://schemas.microsoft.com/office/drawing/2014/main" id="{3A92285D-70FB-5F9F-8C09-F1134192FC8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95736" y="2045439"/>
            <a:ext cx="4060330" cy="40711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240705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2775" name="Text Box 11"/>
              <p:cNvSpPr txBox="1">
                <a:spLocks noChangeArrowheads="1"/>
              </p:cNvSpPr>
              <p:nvPr/>
            </p:nvSpPr>
            <p:spPr bwMode="auto">
              <a:xfrm>
                <a:off x="0" y="144648"/>
                <a:ext cx="9144000" cy="1419491"/>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eaLnBrk="1" hangingPunct="1">
                  <a:spcBef>
                    <a:spcPct val="50000"/>
                  </a:spcBef>
                </a:pPr>
                <a:r>
                  <a:rPr lang="ru-RU" altLang="ru-RU" dirty="0">
                    <a:solidFill>
                      <a:srgbClr val="FF3300"/>
                    </a:solidFill>
                  </a:rPr>
                  <a:t>	Решение.</a:t>
                </a:r>
                <a:r>
                  <a:rPr lang="ru-RU" altLang="ru-RU" b="1" dirty="0">
                    <a:solidFill>
                      <a:srgbClr val="FF3300"/>
                    </a:solidFill>
                  </a:rPr>
                  <a:t> </a:t>
                </a:r>
                <a:r>
                  <a:rPr lang="ru-RU" altLang="ru-RU" dirty="0">
                    <a:cs typeface="Times New Roman" panose="02020603050405020304" pitchFamily="18" charset="0"/>
                  </a:rPr>
                  <a:t>Радиус </a:t>
                </a:r>
                <a:r>
                  <a:rPr lang="en-US" altLang="ru-RU" i="1" dirty="0">
                    <a:cs typeface="Times New Roman" panose="02020603050405020304" pitchFamily="18" charset="0"/>
                  </a:rPr>
                  <a:t>R </a:t>
                </a:r>
                <a:r>
                  <a:rPr lang="ru-RU" altLang="ru-RU" dirty="0">
                    <a:cs typeface="Times New Roman" panose="02020603050405020304" pitchFamily="18" charset="0"/>
                  </a:rPr>
                  <a:t>описанной сферы равен радиусу окружности, описанной около единичного квадрата. Следовательно, </a:t>
                </a:r>
                <a14:m>
                  <m:oMath xmlns:m="http://schemas.openxmlformats.org/officeDocument/2006/math">
                    <m:r>
                      <a:rPr lang="ru-RU" i="1" smtClean="0">
                        <a:solidFill>
                          <a:schemeClr val="tx1"/>
                        </a:solidFill>
                        <a:latin typeface="Cambria Math" panose="02040503050406030204" pitchFamily="18" charset="0"/>
                      </a:rPr>
                      <m:t>𝑅</m:t>
                    </m:r>
                    <m:r>
                      <a:rPr lang="ru-RU" i="1" smtClean="0">
                        <a:solidFill>
                          <a:schemeClr val="tx1"/>
                        </a:solidFill>
                        <a:latin typeface="Cambria Math" panose="02040503050406030204" pitchFamily="18" charset="0"/>
                      </a:rPr>
                      <m:t>=</m:t>
                    </m:r>
                    <m:f>
                      <m:fPr>
                        <m:ctrlPr>
                          <a:rPr lang="ru-RU" i="1">
                            <a:solidFill>
                              <a:schemeClr val="tx1"/>
                            </a:solidFill>
                            <a:latin typeface="Cambria Math" panose="02040503050406030204" pitchFamily="18" charset="0"/>
                          </a:rPr>
                        </m:ctrlPr>
                      </m:fPr>
                      <m:num>
                        <m:rad>
                          <m:radPr>
                            <m:degHide m:val="on"/>
                            <m:ctrlPr>
                              <a:rPr lang="ru-RU" i="1">
                                <a:solidFill>
                                  <a:schemeClr val="tx1"/>
                                </a:solidFill>
                                <a:latin typeface="Cambria Math" panose="02040503050406030204" pitchFamily="18" charset="0"/>
                              </a:rPr>
                            </m:ctrlPr>
                          </m:radPr>
                          <m:deg/>
                          <m:e>
                            <m:r>
                              <a:rPr lang="ru-RU" i="1">
                                <a:solidFill>
                                  <a:schemeClr val="tx1"/>
                                </a:solidFill>
                                <a:latin typeface="Cambria Math" panose="02040503050406030204" pitchFamily="18" charset="0"/>
                              </a:rPr>
                              <m:t>2</m:t>
                            </m:r>
                          </m:e>
                        </m:rad>
                      </m:num>
                      <m:den>
                        <m:r>
                          <a:rPr lang="ru-RU" i="1">
                            <a:solidFill>
                              <a:schemeClr val="tx1"/>
                            </a:solidFill>
                            <a:latin typeface="Cambria Math" panose="02040503050406030204" pitchFamily="18" charset="0"/>
                          </a:rPr>
                          <m:t>2</m:t>
                        </m:r>
                      </m:den>
                    </m:f>
                    <m:r>
                      <a:rPr lang="ru-RU" i="1">
                        <a:solidFill>
                          <a:schemeClr val="tx1"/>
                        </a:solidFill>
                        <a:latin typeface="Cambria Math" panose="02040503050406030204" pitchFamily="18" charset="0"/>
                      </a:rPr>
                      <m:t>.</m:t>
                    </m:r>
                  </m:oMath>
                </a14:m>
                <a:r>
                  <a:rPr lang="ru-RU" altLang="ru-RU" dirty="0">
                    <a:solidFill>
                      <a:schemeClr val="tx1"/>
                    </a:solidFill>
                    <a:cs typeface="Times New Roman" panose="02020603050405020304" pitchFamily="18" charset="0"/>
                  </a:rPr>
                  <a:t> </a:t>
                </a:r>
                <a:endParaRPr lang="ru-RU" altLang="ru-RU" dirty="0">
                  <a:cs typeface="Times New Roman" panose="02020603050405020304" pitchFamily="18" charset="0"/>
                </a:endParaRPr>
              </a:p>
            </p:txBody>
          </p:sp>
        </mc:Choice>
        <mc:Fallback xmlns="">
          <p:sp>
            <p:nvSpPr>
              <p:cNvPr id="32775" name="Text Box 11"/>
              <p:cNvSpPr txBox="1">
                <a:spLocks noRot="1" noChangeAspect="1" noMove="1" noResize="1" noEditPoints="1" noAdjustHandles="1" noChangeArrowheads="1" noChangeShapeType="1" noTextEdit="1"/>
              </p:cNvSpPr>
              <p:nvPr/>
            </p:nvSpPr>
            <p:spPr bwMode="auto">
              <a:xfrm>
                <a:off x="0" y="144648"/>
                <a:ext cx="9144000" cy="1419491"/>
              </a:xfrm>
              <a:prstGeom prst="rect">
                <a:avLst/>
              </a:prstGeom>
              <a:blipFill>
                <a:blip r:embed="rId2"/>
                <a:stretch>
                  <a:fillRect l="-1000" t="-3433" r="-1000"/>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ru-RU">
                    <a:noFill/>
                  </a:rPr>
                  <a:t> </a:t>
                </a:r>
              </a:p>
            </p:txBody>
          </p:sp>
        </mc:Fallback>
      </mc:AlternateContent>
      <p:pic>
        <p:nvPicPr>
          <p:cNvPr id="2" name="Picture 23">
            <a:extLst>
              <a:ext uri="{FF2B5EF4-FFF2-40B4-BE49-F238E27FC236}">
                <a16:creationId xmlns:a16="http://schemas.microsoft.com/office/drawing/2014/main" id="{3A92285D-70FB-5F9F-8C09-F1134192FC8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51720" y="1700808"/>
            <a:ext cx="4060330" cy="40711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02967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2775"/>
                                        </p:tgtEl>
                                        <p:attrNameLst>
                                          <p:attrName>style.visibility</p:attrName>
                                        </p:attrNameLst>
                                      </p:cBhvr>
                                      <p:to>
                                        <p:strVal val="visible"/>
                                      </p:to>
                                    </p:set>
                                    <p:animEffect transition="in" filter="wipe(up)">
                                      <p:cBhvr>
                                        <p:cTn id="7" dur="500"/>
                                        <p:tgtEl>
                                          <p:spTgt spid="327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Text Box 6"/>
          <p:cNvSpPr txBox="1">
            <a:spLocks noChangeArrowheads="1"/>
          </p:cNvSpPr>
          <p:nvPr/>
        </p:nvSpPr>
        <p:spPr bwMode="auto">
          <a:xfrm>
            <a:off x="152400" y="609600"/>
            <a:ext cx="88392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eaLnBrk="1" hangingPunct="1">
              <a:spcBef>
                <a:spcPct val="50000"/>
              </a:spcBef>
            </a:pPr>
            <a:r>
              <a:rPr lang="ru-RU" altLang="ru-RU" dirty="0"/>
              <a:t>	Найдите радиус сферы, описанной около единичного икосаэдра.</a:t>
            </a:r>
          </a:p>
        </p:txBody>
      </p:sp>
      <p:pic>
        <p:nvPicPr>
          <p:cNvPr id="2" name="Picture 23">
            <a:extLst>
              <a:ext uri="{FF2B5EF4-FFF2-40B4-BE49-F238E27FC236}">
                <a16:creationId xmlns:a16="http://schemas.microsoft.com/office/drawing/2014/main" id="{34897C75-213E-297D-4A3F-EB7A61DBD1B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5736" y="1440597"/>
            <a:ext cx="4456762" cy="44811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03964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4823" name="Text Box 11"/>
              <p:cNvSpPr txBox="1">
                <a:spLocks noChangeArrowheads="1"/>
              </p:cNvSpPr>
              <p:nvPr/>
            </p:nvSpPr>
            <p:spPr bwMode="auto">
              <a:xfrm>
                <a:off x="0" y="116632"/>
                <a:ext cx="9180512" cy="2225738"/>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eaLnBrk="1" hangingPunct="1">
                  <a:spcBef>
                    <a:spcPct val="50000"/>
                  </a:spcBef>
                </a:pPr>
                <a:r>
                  <a:rPr lang="ru-RU" altLang="ru-RU" dirty="0">
                    <a:solidFill>
                      <a:srgbClr val="FF3300"/>
                    </a:solidFill>
                  </a:rPr>
                  <a:t>	Решение.</a:t>
                </a:r>
                <a:r>
                  <a:rPr lang="ru-RU" altLang="ru-RU" dirty="0">
                    <a:solidFill>
                      <a:schemeClr val="accent1"/>
                    </a:solidFill>
                  </a:rPr>
                  <a:t> </a:t>
                </a:r>
                <a:r>
                  <a:rPr lang="ru-RU" altLang="ru-RU" dirty="0"/>
                  <a:t>В прямоугольнике </a:t>
                </a:r>
                <a:r>
                  <a:rPr lang="en-US" altLang="ru-RU" i="1" dirty="0"/>
                  <a:t>ABCD AB = CD = </a:t>
                </a:r>
                <a:r>
                  <a:rPr lang="en-US" altLang="ru-RU" dirty="0"/>
                  <a:t>1, </a:t>
                </a:r>
                <a:r>
                  <a:rPr lang="en-US" altLang="ru-RU" i="1" dirty="0"/>
                  <a:t>BC </a:t>
                </a:r>
                <a:r>
                  <a:rPr lang="ru-RU" altLang="ru-RU" dirty="0"/>
                  <a:t>и</a:t>
                </a:r>
                <a:r>
                  <a:rPr lang="en-US" altLang="ru-RU" i="1" dirty="0"/>
                  <a:t> AD </a:t>
                </a:r>
                <a:r>
                  <a:rPr lang="ru-RU" altLang="ru-RU" i="1" dirty="0"/>
                  <a:t>– </a:t>
                </a:r>
                <a:r>
                  <a:rPr lang="ru-RU" altLang="ru-RU" dirty="0"/>
                  <a:t>диагонали правильных пятиугольников со сторонами 1. Следовательно, </a:t>
                </a:r>
                <a:r>
                  <a:rPr lang="en-US" altLang="ru-RU" i="1" dirty="0"/>
                  <a:t>BC = AD = </a:t>
                </a:r>
                <a14:m>
                  <m:oMath xmlns:m="http://schemas.openxmlformats.org/officeDocument/2006/math">
                    <m:f>
                      <m:fPr>
                        <m:ctrlPr>
                          <a:rPr lang="ru-RU" i="1" smtClean="0">
                            <a:solidFill>
                              <a:srgbClr val="000000"/>
                            </a:solidFill>
                            <a:latin typeface="Cambria Math" panose="02040503050406030204" pitchFamily="18" charset="0"/>
                          </a:rPr>
                        </m:ctrlPr>
                      </m:fPr>
                      <m:num>
                        <m:r>
                          <a:rPr lang="ru-RU" i="1">
                            <a:solidFill>
                              <a:srgbClr val="000000"/>
                            </a:solidFill>
                            <a:latin typeface="Cambria Math" panose="02040503050406030204" pitchFamily="18" charset="0"/>
                          </a:rPr>
                          <m:t>1+</m:t>
                        </m:r>
                        <m:rad>
                          <m:radPr>
                            <m:degHide m:val="on"/>
                            <m:ctrlPr>
                              <a:rPr lang="ru-RU" i="1">
                                <a:solidFill>
                                  <a:srgbClr val="000000"/>
                                </a:solidFill>
                                <a:latin typeface="Cambria Math" panose="02040503050406030204" pitchFamily="18" charset="0"/>
                              </a:rPr>
                            </m:ctrlPr>
                          </m:radPr>
                          <m:deg/>
                          <m:e>
                            <m:r>
                              <a:rPr lang="ru-RU" i="1">
                                <a:solidFill>
                                  <a:srgbClr val="000000"/>
                                </a:solidFill>
                                <a:latin typeface="Cambria Math" panose="02040503050406030204" pitchFamily="18" charset="0"/>
                              </a:rPr>
                              <m:t>5</m:t>
                            </m:r>
                          </m:e>
                        </m:rad>
                      </m:num>
                      <m:den>
                        <m:r>
                          <a:rPr lang="ru-RU" i="1">
                            <a:solidFill>
                              <a:srgbClr val="000000"/>
                            </a:solidFill>
                            <a:latin typeface="Cambria Math" panose="02040503050406030204" pitchFamily="18" charset="0"/>
                          </a:rPr>
                          <m:t>2</m:t>
                        </m:r>
                      </m:den>
                    </m:f>
                    <m:r>
                      <a:rPr lang="ru-RU" i="1">
                        <a:solidFill>
                          <a:srgbClr val="000000"/>
                        </a:solidFill>
                        <a:latin typeface="Cambria Math" panose="02040503050406030204" pitchFamily="18" charset="0"/>
                      </a:rPr>
                      <m:t>.</m:t>
                    </m:r>
                  </m:oMath>
                </a14:m>
                <a:r>
                  <a:rPr lang="ru-RU" altLang="ru-RU" dirty="0"/>
                  <a:t> По теореме Пифагора </a:t>
                </a:r>
                <a:r>
                  <a:rPr lang="en-US" altLang="ru-RU" i="1" dirty="0"/>
                  <a:t>AC = </a:t>
                </a:r>
                <a14:m>
                  <m:oMath xmlns:m="http://schemas.openxmlformats.org/officeDocument/2006/math">
                    <m:rad>
                      <m:radPr>
                        <m:degHide m:val="on"/>
                        <m:ctrlPr>
                          <a:rPr lang="ru-RU" i="1">
                            <a:solidFill>
                              <a:srgbClr val="000000"/>
                            </a:solidFill>
                            <a:latin typeface="Cambria Math" panose="02040503050406030204" pitchFamily="18" charset="0"/>
                          </a:rPr>
                        </m:ctrlPr>
                      </m:radPr>
                      <m:deg/>
                      <m:e>
                        <m:f>
                          <m:fPr>
                            <m:ctrlPr>
                              <a:rPr lang="ru-RU" i="1">
                                <a:solidFill>
                                  <a:srgbClr val="000000"/>
                                </a:solidFill>
                                <a:latin typeface="Cambria Math" panose="02040503050406030204" pitchFamily="18" charset="0"/>
                              </a:rPr>
                            </m:ctrlPr>
                          </m:fPr>
                          <m:num>
                            <m:r>
                              <a:rPr lang="ru-RU" i="1">
                                <a:solidFill>
                                  <a:srgbClr val="000000"/>
                                </a:solidFill>
                                <a:latin typeface="Cambria Math" panose="02040503050406030204" pitchFamily="18" charset="0"/>
                              </a:rPr>
                              <m:t>5+</m:t>
                            </m:r>
                            <m:rad>
                              <m:radPr>
                                <m:degHide m:val="on"/>
                                <m:ctrlPr>
                                  <a:rPr lang="ru-RU" i="1">
                                    <a:solidFill>
                                      <a:srgbClr val="000000"/>
                                    </a:solidFill>
                                    <a:latin typeface="Cambria Math" panose="02040503050406030204" pitchFamily="18" charset="0"/>
                                  </a:rPr>
                                </m:ctrlPr>
                              </m:radPr>
                              <m:deg/>
                              <m:e>
                                <m:r>
                                  <a:rPr lang="ru-RU" i="1">
                                    <a:solidFill>
                                      <a:srgbClr val="000000"/>
                                    </a:solidFill>
                                    <a:latin typeface="Cambria Math" panose="02040503050406030204" pitchFamily="18" charset="0"/>
                                  </a:rPr>
                                  <m:t>5</m:t>
                                </m:r>
                              </m:e>
                            </m:rad>
                          </m:num>
                          <m:den>
                            <m:r>
                              <a:rPr lang="ru-RU" i="1">
                                <a:solidFill>
                                  <a:srgbClr val="000000"/>
                                </a:solidFill>
                                <a:latin typeface="Cambria Math" panose="02040503050406030204" pitchFamily="18" charset="0"/>
                              </a:rPr>
                              <m:t>2</m:t>
                            </m:r>
                          </m:den>
                        </m:f>
                      </m:e>
                    </m:rad>
                    <m:r>
                      <a:rPr lang="ru-RU" i="1">
                        <a:solidFill>
                          <a:srgbClr val="000000"/>
                        </a:solidFill>
                        <a:latin typeface="Cambria Math" panose="02040503050406030204" pitchFamily="18" charset="0"/>
                      </a:rPr>
                      <m:t>.</m:t>
                    </m:r>
                  </m:oMath>
                </a14:m>
                <a:r>
                  <a:rPr lang="en-US" altLang="ru-RU" i="1" dirty="0"/>
                  <a:t> </a:t>
                </a:r>
                <a:r>
                  <a:rPr lang="ru-RU" altLang="ru-RU" dirty="0"/>
                  <a:t>Искомый радиус равен половине этой диагонали, т. е. </a:t>
                </a:r>
                <a14:m>
                  <m:oMath xmlns:m="http://schemas.openxmlformats.org/officeDocument/2006/math">
                    <m:r>
                      <a:rPr lang="ru-RU" i="1" smtClean="0">
                        <a:solidFill>
                          <a:schemeClr val="tx1"/>
                        </a:solidFill>
                        <a:latin typeface="Cambria Math" panose="02040503050406030204" pitchFamily="18" charset="0"/>
                      </a:rPr>
                      <m:t>𝑅</m:t>
                    </m:r>
                    <m:r>
                      <a:rPr lang="ru-RU" i="1" smtClean="0">
                        <a:solidFill>
                          <a:schemeClr val="tx1"/>
                        </a:solidFill>
                        <a:latin typeface="Cambria Math" panose="02040503050406030204" pitchFamily="18" charset="0"/>
                      </a:rPr>
                      <m:t>=</m:t>
                    </m:r>
                    <m:f>
                      <m:fPr>
                        <m:ctrlPr>
                          <a:rPr lang="ru-RU" i="1">
                            <a:solidFill>
                              <a:schemeClr val="tx1"/>
                            </a:solidFill>
                            <a:latin typeface="Cambria Math" panose="02040503050406030204" pitchFamily="18" charset="0"/>
                          </a:rPr>
                        </m:ctrlPr>
                      </m:fPr>
                      <m:num>
                        <m:rad>
                          <m:radPr>
                            <m:degHide m:val="on"/>
                            <m:ctrlPr>
                              <a:rPr lang="ru-RU" i="1">
                                <a:solidFill>
                                  <a:schemeClr val="tx1"/>
                                </a:solidFill>
                                <a:latin typeface="Cambria Math" panose="02040503050406030204" pitchFamily="18" charset="0"/>
                              </a:rPr>
                            </m:ctrlPr>
                          </m:radPr>
                          <m:deg/>
                          <m:e>
                            <m:r>
                              <a:rPr lang="ru-RU" i="1">
                                <a:solidFill>
                                  <a:schemeClr val="tx1"/>
                                </a:solidFill>
                                <a:latin typeface="Cambria Math" panose="02040503050406030204" pitchFamily="18" charset="0"/>
                              </a:rPr>
                              <m:t>10+2</m:t>
                            </m:r>
                            <m:rad>
                              <m:radPr>
                                <m:degHide m:val="on"/>
                                <m:ctrlPr>
                                  <a:rPr lang="ru-RU" i="1">
                                    <a:solidFill>
                                      <a:schemeClr val="tx1"/>
                                    </a:solidFill>
                                    <a:latin typeface="Cambria Math" panose="02040503050406030204" pitchFamily="18" charset="0"/>
                                  </a:rPr>
                                </m:ctrlPr>
                              </m:radPr>
                              <m:deg/>
                              <m:e>
                                <m:r>
                                  <a:rPr lang="ru-RU" i="1">
                                    <a:solidFill>
                                      <a:schemeClr val="tx1"/>
                                    </a:solidFill>
                                    <a:latin typeface="Cambria Math" panose="02040503050406030204" pitchFamily="18" charset="0"/>
                                  </a:rPr>
                                  <m:t>5</m:t>
                                </m:r>
                              </m:e>
                            </m:rad>
                          </m:e>
                        </m:rad>
                      </m:num>
                      <m:den>
                        <m:r>
                          <a:rPr lang="ru-RU" i="1">
                            <a:solidFill>
                              <a:schemeClr val="tx1"/>
                            </a:solidFill>
                            <a:latin typeface="Cambria Math" panose="02040503050406030204" pitchFamily="18" charset="0"/>
                          </a:rPr>
                          <m:t>4</m:t>
                        </m:r>
                      </m:den>
                    </m:f>
                    <m:r>
                      <a:rPr lang="ru-RU" i="1">
                        <a:solidFill>
                          <a:schemeClr val="tx1"/>
                        </a:solidFill>
                        <a:latin typeface="Cambria Math" panose="02040503050406030204" pitchFamily="18" charset="0"/>
                      </a:rPr>
                      <m:t>.</m:t>
                    </m:r>
                  </m:oMath>
                </a14:m>
                <a:endParaRPr lang="ru-RU" altLang="ru-RU" dirty="0"/>
              </a:p>
            </p:txBody>
          </p:sp>
        </mc:Choice>
        <mc:Fallback xmlns="">
          <p:sp>
            <p:nvSpPr>
              <p:cNvPr id="34823" name="Text Box 11"/>
              <p:cNvSpPr txBox="1">
                <a:spLocks noRot="1" noChangeAspect="1" noMove="1" noResize="1" noEditPoints="1" noAdjustHandles="1" noChangeArrowheads="1" noChangeShapeType="1" noTextEdit="1"/>
              </p:cNvSpPr>
              <p:nvPr/>
            </p:nvSpPr>
            <p:spPr bwMode="auto">
              <a:xfrm>
                <a:off x="0" y="116632"/>
                <a:ext cx="9180512" cy="2225738"/>
              </a:xfrm>
              <a:prstGeom prst="rect">
                <a:avLst/>
              </a:prstGeom>
              <a:blipFill>
                <a:blip r:embed="rId2"/>
                <a:stretch>
                  <a:fillRect l="-996" t="-2192" r="-996" b="-1644"/>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ru-RU">
                    <a:noFill/>
                  </a:rPr>
                  <a:t> </a:t>
                </a:r>
              </a:p>
            </p:txBody>
          </p:sp>
        </mc:Fallback>
      </mc:AlternateContent>
      <p:pic>
        <p:nvPicPr>
          <p:cNvPr id="34826" name="Picture 1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67744" y="2453468"/>
            <a:ext cx="3697288" cy="4124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101928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609600" y="0"/>
            <a:ext cx="7772400" cy="692696"/>
          </a:xfrm>
        </p:spPr>
        <p:txBody>
          <a:bodyPr/>
          <a:lstStyle/>
          <a:p>
            <a:r>
              <a:rPr lang="ru-RU" sz="3600" dirty="0">
                <a:solidFill>
                  <a:srgbClr val="FF3300"/>
                </a:solidFill>
              </a:rPr>
              <a:t>Пирамида, вписанная в сферу</a:t>
            </a:r>
          </a:p>
        </p:txBody>
      </p:sp>
      <p:sp>
        <p:nvSpPr>
          <p:cNvPr id="5" name="Text Box 14"/>
          <p:cNvSpPr txBox="1">
            <a:spLocks noChangeArrowheads="1"/>
          </p:cNvSpPr>
          <p:nvPr/>
        </p:nvSpPr>
        <p:spPr bwMode="auto">
          <a:xfrm>
            <a:off x="-18107" y="692696"/>
            <a:ext cx="8991600" cy="27392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en-US" sz="2800" dirty="0">
                <a:solidFill>
                  <a:srgbClr val="FF3300"/>
                </a:solidFill>
              </a:rPr>
              <a:t>	</a:t>
            </a:r>
            <a:r>
              <a:rPr lang="ru-RU" dirty="0">
                <a:solidFill>
                  <a:srgbClr val="FF3300"/>
                </a:solidFill>
              </a:rPr>
              <a:t>Теорема. </a:t>
            </a:r>
            <a:r>
              <a:rPr lang="ru-RU" dirty="0">
                <a:cs typeface="Times New Roman" pitchFamily="18" charset="0"/>
              </a:rPr>
              <a:t>Около пирамиды можно описать сферу тогда и только тогда, когда около основания этой пирамиды можно описать окружность. Её центром является точка пересечения перпендикуляра, проходящего через центр этой окружности и перпендикулярного плоскости основания, и плоскости, проходящей через середину бокового ребра и перпендикулярной этому ребру.	</a:t>
            </a:r>
            <a:endParaRPr lang="ru-RU" dirty="0"/>
          </a:p>
        </p:txBody>
      </p:sp>
      <p:pic>
        <p:nvPicPr>
          <p:cNvPr id="6"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2" y="3454649"/>
            <a:ext cx="3256617" cy="32140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806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88024" y="3284984"/>
            <a:ext cx="3675370" cy="35985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348762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Text Box 6"/>
          <p:cNvSpPr txBox="1">
            <a:spLocks noChangeArrowheads="1"/>
          </p:cNvSpPr>
          <p:nvPr/>
        </p:nvSpPr>
        <p:spPr bwMode="auto">
          <a:xfrm>
            <a:off x="152400" y="609600"/>
            <a:ext cx="88392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eaLnBrk="1" hangingPunct="1">
              <a:spcBef>
                <a:spcPct val="50000"/>
              </a:spcBef>
            </a:pPr>
            <a:r>
              <a:rPr lang="ru-RU" altLang="ru-RU" dirty="0"/>
              <a:t>	Найдите радиус сферы, описанной около единичного додекаэдра.</a:t>
            </a:r>
          </a:p>
        </p:txBody>
      </p:sp>
      <p:pic>
        <p:nvPicPr>
          <p:cNvPr id="2" name="Picture 23">
            <a:extLst>
              <a:ext uri="{FF2B5EF4-FFF2-40B4-BE49-F238E27FC236}">
                <a16:creationId xmlns:a16="http://schemas.microsoft.com/office/drawing/2014/main" id="{C7137DBC-749B-1C35-F144-E6F1CD0EBA5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83768" y="1772816"/>
            <a:ext cx="3941704" cy="37400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811689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71" name="Picture 1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81653" y="3140968"/>
            <a:ext cx="3580694" cy="347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a14="http://schemas.microsoft.com/office/drawing/2010/main">
        <mc:Choice Requires="a14">
          <p:sp>
            <p:nvSpPr>
              <p:cNvPr id="36872" name="Text Box 18"/>
              <p:cNvSpPr txBox="1">
                <a:spLocks noChangeArrowheads="1"/>
              </p:cNvSpPr>
              <p:nvPr/>
            </p:nvSpPr>
            <p:spPr bwMode="auto">
              <a:xfrm>
                <a:off x="0" y="-3284"/>
                <a:ext cx="9109864" cy="2927981"/>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eaLnBrk="1" hangingPunct="1">
                  <a:spcBef>
                    <a:spcPts val="0"/>
                  </a:spcBef>
                </a:pPr>
                <a:r>
                  <a:rPr lang="ru-RU" altLang="ru-RU" dirty="0">
                    <a:solidFill>
                      <a:srgbClr val="FF3300"/>
                    </a:solidFill>
                  </a:rPr>
                  <a:t>	Решение.</a:t>
                </a:r>
                <a:r>
                  <a:rPr lang="ru-RU" altLang="ru-RU" dirty="0">
                    <a:solidFill>
                      <a:schemeClr val="accent1"/>
                    </a:solidFill>
                  </a:rPr>
                  <a:t> </a:t>
                </a:r>
                <a:r>
                  <a:rPr lang="en-US" altLang="ru-RU" i="1" dirty="0"/>
                  <a:t>ABCDE </a:t>
                </a:r>
                <a:r>
                  <a:rPr lang="ru-RU" altLang="ru-RU" dirty="0"/>
                  <a:t>– правильный пятиугольник со стороной </a:t>
                </a:r>
                <a14:m>
                  <m:oMath xmlns:m="http://schemas.openxmlformats.org/officeDocument/2006/math">
                    <m:f>
                      <m:fPr>
                        <m:ctrlPr>
                          <a:rPr lang="ru-RU" i="1" smtClean="0">
                            <a:solidFill>
                              <a:srgbClr val="000000"/>
                            </a:solidFill>
                            <a:latin typeface="Cambria Math" panose="02040503050406030204" pitchFamily="18" charset="0"/>
                          </a:rPr>
                        </m:ctrlPr>
                      </m:fPr>
                      <m:num>
                        <m:r>
                          <a:rPr lang="ru-RU" i="1">
                            <a:solidFill>
                              <a:srgbClr val="000000"/>
                            </a:solidFill>
                            <a:latin typeface="Cambria Math" panose="02040503050406030204" pitchFamily="18" charset="0"/>
                          </a:rPr>
                          <m:t>1+</m:t>
                        </m:r>
                        <m:rad>
                          <m:radPr>
                            <m:degHide m:val="on"/>
                            <m:ctrlPr>
                              <a:rPr lang="ru-RU" i="1">
                                <a:solidFill>
                                  <a:srgbClr val="000000"/>
                                </a:solidFill>
                                <a:latin typeface="Cambria Math" panose="02040503050406030204" pitchFamily="18" charset="0"/>
                              </a:rPr>
                            </m:ctrlPr>
                          </m:radPr>
                          <m:deg/>
                          <m:e>
                            <m:r>
                              <a:rPr lang="ru-RU" i="1">
                                <a:solidFill>
                                  <a:srgbClr val="000000"/>
                                </a:solidFill>
                                <a:latin typeface="Cambria Math" panose="02040503050406030204" pitchFamily="18" charset="0"/>
                              </a:rPr>
                              <m:t>5</m:t>
                            </m:r>
                          </m:e>
                        </m:rad>
                      </m:num>
                      <m:den>
                        <m:r>
                          <a:rPr lang="ru-RU" i="1">
                            <a:solidFill>
                              <a:srgbClr val="000000"/>
                            </a:solidFill>
                            <a:latin typeface="Cambria Math" panose="02040503050406030204" pitchFamily="18" charset="0"/>
                          </a:rPr>
                          <m:t>2</m:t>
                        </m:r>
                      </m:den>
                    </m:f>
                    <m:r>
                      <a:rPr lang="ru-RU" i="1">
                        <a:solidFill>
                          <a:srgbClr val="000000"/>
                        </a:solidFill>
                        <a:latin typeface="Cambria Math" panose="02040503050406030204" pitchFamily="18" charset="0"/>
                      </a:rPr>
                      <m:t>.</m:t>
                    </m:r>
                  </m:oMath>
                </a14:m>
                <a:r>
                  <a:rPr lang="ru-RU" altLang="ru-RU" dirty="0"/>
                  <a:t> В прямоугольнике </a:t>
                </a:r>
                <a:r>
                  <a:rPr lang="en-US" altLang="ru-RU" i="1" dirty="0"/>
                  <a:t>ACGF AF = CG = </a:t>
                </a:r>
                <a:r>
                  <a:rPr lang="en-US" altLang="ru-RU" dirty="0"/>
                  <a:t>1, </a:t>
                </a:r>
                <a:r>
                  <a:rPr lang="en-US" altLang="ru-RU" i="1" dirty="0"/>
                  <a:t>AC </a:t>
                </a:r>
                <a:r>
                  <a:rPr lang="ru-RU" altLang="ru-RU" dirty="0"/>
                  <a:t>и</a:t>
                </a:r>
                <a:r>
                  <a:rPr lang="en-US" altLang="ru-RU" i="1" dirty="0"/>
                  <a:t> FG </a:t>
                </a:r>
                <a:r>
                  <a:rPr lang="ru-RU" altLang="ru-RU" i="1" dirty="0"/>
                  <a:t>– </a:t>
                </a:r>
                <a:r>
                  <a:rPr lang="ru-RU" altLang="ru-RU" dirty="0"/>
                  <a:t>диагонали  пятиугольника </a:t>
                </a:r>
                <a:r>
                  <a:rPr lang="en-US" altLang="ru-RU" i="1" dirty="0"/>
                  <a:t>ABCDE </a:t>
                </a:r>
                <a:r>
                  <a:rPr lang="ru-RU" altLang="ru-RU" dirty="0"/>
                  <a:t>и, следовательно, </a:t>
                </a:r>
                <a:r>
                  <a:rPr lang="en-US" altLang="ru-RU" i="1" dirty="0"/>
                  <a:t>AC = FG =</a:t>
                </a:r>
                <a:r>
                  <a:rPr lang="ru-RU" altLang="ru-RU" i="1" dirty="0"/>
                  <a:t> </a:t>
                </a:r>
                <a14:m>
                  <m:oMath xmlns:m="http://schemas.openxmlformats.org/officeDocument/2006/math">
                    <m:f>
                      <m:fPr>
                        <m:ctrlPr>
                          <a:rPr lang="ru-RU" i="1" smtClean="0">
                            <a:solidFill>
                              <a:srgbClr val="000000"/>
                            </a:solidFill>
                            <a:latin typeface="Cambria Math" panose="02040503050406030204" pitchFamily="18" charset="0"/>
                          </a:rPr>
                        </m:ctrlPr>
                      </m:fPr>
                      <m:num>
                        <m:r>
                          <a:rPr lang="ru-RU" i="1">
                            <a:solidFill>
                              <a:srgbClr val="000000"/>
                            </a:solidFill>
                            <a:latin typeface="Cambria Math" panose="02040503050406030204" pitchFamily="18" charset="0"/>
                          </a:rPr>
                          <m:t>3+</m:t>
                        </m:r>
                        <m:rad>
                          <m:radPr>
                            <m:degHide m:val="on"/>
                            <m:ctrlPr>
                              <a:rPr lang="ru-RU" i="1">
                                <a:solidFill>
                                  <a:srgbClr val="000000"/>
                                </a:solidFill>
                                <a:latin typeface="Cambria Math" panose="02040503050406030204" pitchFamily="18" charset="0"/>
                              </a:rPr>
                            </m:ctrlPr>
                          </m:radPr>
                          <m:deg/>
                          <m:e>
                            <m:r>
                              <a:rPr lang="ru-RU" i="1">
                                <a:solidFill>
                                  <a:srgbClr val="000000"/>
                                </a:solidFill>
                                <a:latin typeface="Cambria Math" panose="02040503050406030204" pitchFamily="18" charset="0"/>
                              </a:rPr>
                              <m:t>5</m:t>
                            </m:r>
                          </m:e>
                        </m:rad>
                      </m:num>
                      <m:den>
                        <m:r>
                          <a:rPr lang="ru-RU" i="1">
                            <a:solidFill>
                              <a:srgbClr val="000000"/>
                            </a:solidFill>
                            <a:latin typeface="Cambria Math" panose="02040503050406030204" pitchFamily="18" charset="0"/>
                          </a:rPr>
                          <m:t>2</m:t>
                        </m:r>
                      </m:den>
                    </m:f>
                    <m:r>
                      <a:rPr lang="ru-RU" i="1">
                        <a:solidFill>
                          <a:srgbClr val="000000"/>
                        </a:solidFill>
                        <a:latin typeface="Cambria Math" panose="02040503050406030204" pitchFamily="18" charset="0"/>
                      </a:rPr>
                      <m:t>.</m:t>
                    </m:r>
                  </m:oMath>
                </a14:m>
                <a:r>
                  <a:rPr lang="en-US" altLang="ru-RU" i="1" dirty="0"/>
                  <a:t> </a:t>
                </a:r>
              </a:p>
              <a:p>
                <a:pPr algn="just" eaLnBrk="1" hangingPunct="1">
                  <a:spcBef>
                    <a:spcPts val="0"/>
                  </a:spcBef>
                </a:pPr>
                <a:r>
                  <a:rPr lang="ru-RU" altLang="ru-RU" dirty="0"/>
                  <a:t>	По теореме Пифагора </a:t>
                </a:r>
                <a:r>
                  <a:rPr lang="en-US" altLang="ru-RU" i="1" dirty="0"/>
                  <a:t>FC = </a:t>
                </a:r>
                <a14:m>
                  <m:oMath xmlns:m="http://schemas.openxmlformats.org/officeDocument/2006/math">
                    <m:f>
                      <m:fPr>
                        <m:ctrlPr>
                          <a:rPr lang="ru-RU" i="1" smtClean="0">
                            <a:solidFill>
                              <a:srgbClr val="000000"/>
                            </a:solidFill>
                            <a:latin typeface="Cambria Math" panose="02040503050406030204" pitchFamily="18" charset="0"/>
                          </a:rPr>
                        </m:ctrlPr>
                      </m:fPr>
                      <m:num>
                        <m:rad>
                          <m:radPr>
                            <m:degHide m:val="on"/>
                            <m:ctrlPr>
                              <a:rPr lang="ru-RU" i="1">
                                <a:solidFill>
                                  <a:srgbClr val="000000"/>
                                </a:solidFill>
                                <a:latin typeface="Cambria Math" panose="02040503050406030204" pitchFamily="18" charset="0"/>
                              </a:rPr>
                            </m:ctrlPr>
                          </m:radPr>
                          <m:deg/>
                          <m:e>
                            <m:r>
                              <a:rPr lang="ru-RU" i="1">
                                <a:solidFill>
                                  <a:srgbClr val="000000"/>
                                </a:solidFill>
                                <a:latin typeface="Cambria Math" panose="02040503050406030204" pitchFamily="18" charset="0"/>
                              </a:rPr>
                              <m:t>18+6</m:t>
                            </m:r>
                            <m:rad>
                              <m:radPr>
                                <m:degHide m:val="on"/>
                                <m:ctrlPr>
                                  <a:rPr lang="ru-RU" i="1">
                                    <a:solidFill>
                                      <a:srgbClr val="000000"/>
                                    </a:solidFill>
                                    <a:latin typeface="Cambria Math" panose="02040503050406030204" pitchFamily="18" charset="0"/>
                                  </a:rPr>
                                </m:ctrlPr>
                              </m:radPr>
                              <m:deg/>
                              <m:e>
                                <m:r>
                                  <a:rPr lang="ru-RU" i="1">
                                    <a:solidFill>
                                      <a:srgbClr val="000000"/>
                                    </a:solidFill>
                                    <a:latin typeface="Cambria Math" panose="02040503050406030204" pitchFamily="18" charset="0"/>
                                  </a:rPr>
                                  <m:t>5</m:t>
                                </m:r>
                              </m:e>
                            </m:rad>
                          </m:e>
                        </m:rad>
                      </m:num>
                      <m:den>
                        <m:r>
                          <a:rPr lang="ru-RU" i="1">
                            <a:solidFill>
                              <a:srgbClr val="000000"/>
                            </a:solidFill>
                            <a:latin typeface="Cambria Math" panose="02040503050406030204" pitchFamily="18" charset="0"/>
                          </a:rPr>
                          <m:t>2</m:t>
                        </m:r>
                      </m:den>
                    </m:f>
                    <m:r>
                      <a:rPr lang="ru-RU" i="1">
                        <a:solidFill>
                          <a:srgbClr val="000000"/>
                        </a:solidFill>
                        <a:latin typeface="Cambria Math" panose="02040503050406030204" pitchFamily="18" charset="0"/>
                      </a:rPr>
                      <m:t>.</m:t>
                    </m:r>
                  </m:oMath>
                </a14:m>
                <a:r>
                  <a:rPr lang="en-US" altLang="ru-RU" i="1" dirty="0"/>
                  <a:t> </a:t>
                </a:r>
                <a:r>
                  <a:rPr lang="ru-RU" altLang="ru-RU" dirty="0"/>
                  <a:t>Искомый радиус равен половине этой диагонали, т. е. </a:t>
                </a:r>
                <a14:m>
                  <m:oMath xmlns:m="http://schemas.openxmlformats.org/officeDocument/2006/math">
                    <m:r>
                      <a:rPr lang="ru-RU" i="1" smtClean="0">
                        <a:solidFill>
                          <a:schemeClr val="tx1"/>
                        </a:solidFill>
                        <a:latin typeface="Cambria Math" panose="02040503050406030204" pitchFamily="18" charset="0"/>
                      </a:rPr>
                      <m:t>𝑅</m:t>
                    </m:r>
                    <m:r>
                      <a:rPr lang="ru-RU" i="1" smtClean="0">
                        <a:solidFill>
                          <a:schemeClr val="tx1"/>
                        </a:solidFill>
                        <a:latin typeface="Cambria Math" panose="02040503050406030204" pitchFamily="18" charset="0"/>
                      </a:rPr>
                      <m:t>=</m:t>
                    </m:r>
                    <m:f>
                      <m:fPr>
                        <m:ctrlPr>
                          <a:rPr lang="ru-RU" i="1">
                            <a:solidFill>
                              <a:schemeClr val="tx1"/>
                            </a:solidFill>
                            <a:latin typeface="Cambria Math" panose="02040503050406030204" pitchFamily="18" charset="0"/>
                          </a:rPr>
                        </m:ctrlPr>
                      </m:fPr>
                      <m:num>
                        <m:rad>
                          <m:radPr>
                            <m:degHide m:val="on"/>
                            <m:ctrlPr>
                              <a:rPr lang="ru-RU" i="1">
                                <a:solidFill>
                                  <a:schemeClr val="tx1"/>
                                </a:solidFill>
                                <a:latin typeface="Cambria Math" panose="02040503050406030204" pitchFamily="18" charset="0"/>
                              </a:rPr>
                            </m:ctrlPr>
                          </m:radPr>
                          <m:deg/>
                          <m:e>
                            <m:r>
                              <a:rPr lang="ru-RU" i="1">
                                <a:solidFill>
                                  <a:schemeClr val="tx1"/>
                                </a:solidFill>
                                <a:latin typeface="Cambria Math" panose="02040503050406030204" pitchFamily="18" charset="0"/>
                              </a:rPr>
                              <m:t>18+6</m:t>
                            </m:r>
                            <m:rad>
                              <m:radPr>
                                <m:degHide m:val="on"/>
                                <m:ctrlPr>
                                  <a:rPr lang="ru-RU" i="1">
                                    <a:solidFill>
                                      <a:schemeClr val="tx1"/>
                                    </a:solidFill>
                                    <a:latin typeface="Cambria Math" panose="02040503050406030204" pitchFamily="18" charset="0"/>
                                  </a:rPr>
                                </m:ctrlPr>
                              </m:radPr>
                              <m:deg/>
                              <m:e>
                                <m:r>
                                  <a:rPr lang="ru-RU" i="1">
                                    <a:solidFill>
                                      <a:schemeClr val="tx1"/>
                                    </a:solidFill>
                                    <a:latin typeface="Cambria Math" panose="02040503050406030204" pitchFamily="18" charset="0"/>
                                  </a:rPr>
                                  <m:t>5</m:t>
                                </m:r>
                              </m:e>
                            </m:rad>
                          </m:e>
                        </m:rad>
                      </m:num>
                      <m:den>
                        <m:r>
                          <a:rPr lang="ru-RU" i="1">
                            <a:solidFill>
                              <a:schemeClr val="tx1"/>
                            </a:solidFill>
                            <a:latin typeface="Cambria Math" panose="02040503050406030204" pitchFamily="18" charset="0"/>
                          </a:rPr>
                          <m:t>4</m:t>
                        </m:r>
                      </m:den>
                    </m:f>
                    <m:r>
                      <a:rPr lang="ru-RU" i="1">
                        <a:solidFill>
                          <a:schemeClr val="tx1"/>
                        </a:solidFill>
                        <a:latin typeface="Cambria Math" panose="02040503050406030204" pitchFamily="18" charset="0"/>
                      </a:rPr>
                      <m:t>.</m:t>
                    </m:r>
                  </m:oMath>
                </a14:m>
                <a:endParaRPr lang="ru-RU" altLang="ru-RU" dirty="0"/>
              </a:p>
            </p:txBody>
          </p:sp>
        </mc:Choice>
        <mc:Fallback xmlns="">
          <p:sp>
            <p:nvSpPr>
              <p:cNvPr id="36872" name="Text Box 18"/>
              <p:cNvSpPr txBox="1">
                <a:spLocks noRot="1" noChangeAspect="1" noMove="1" noResize="1" noEditPoints="1" noAdjustHandles="1" noChangeArrowheads="1" noChangeShapeType="1" noTextEdit="1"/>
              </p:cNvSpPr>
              <p:nvPr/>
            </p:nvSpPr>
            <p:spPr bwMode="auto">
              <a:xfrm>
                <a:off x="0" y="-3284"/>
                <a:ext cx="9109864" cy="2927981"/>
              </a:xfrm>
              <a:prstGeom prst="rect">
                <a:avLst/>
              </a:prstGeom>
              <a:blipFill>
                <a:blip r:embed="rId3"/>
                <a:stretch>
                  <a:fillRect l="-1004" t="-1663" r="-1004" b="-1040"/>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ru-RU">
                    <a:noFill/>
                  </a:rPr>
                  <a:t> </a:t>
                </a:r>
              </a:p>
            </p:txBody>
          </p:sp>
        </mc:Fallback>
      </mc:AlternateContent>
    </p:spTree>
    <p:extLst>
      <p:ext uri="{BB962C8B-B14F-4D97-AF65-F5344CB8AC3E}">
        <p14:creationId xmlns:p14="http://schemas.microsoft.com/office/powerpoint/2010/main" val="16592534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1" name="Text Box 3">
            <a:extLst>
              <a:ext uri="{FF2B5EF4-FFF2-40B4-BE49-F238E27FC236}">
                <a16:creationId xmlns:a16="http://schemas.microsoft.com/office/drawing/2014/main" id="{4854AD7C-71CE-45F6-B286-1DCEA7D86410}"/>
              </a:ext>
            </a:extLst>
          </p:cNvPr>
          <p:cNvSpPr txBox="1">
            <a:spLocks noChangeArrowheads="1"/>
          </p:cNvSpPr>
          <p:nvPr/>
        </p:nvSpPr>
        <p:spPr bwMode="auto">
          <a:xfrm>
            <a:off x="0" y="11088"/>
            <a:ext cx="9144000" cy="29238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ts val="0"/>
              </a:spcBef>
            </a:pPr>
            <a:r>
              <a:rPr lang="ru-RU" altLang="ru-RU" dirty="0"/>
              <a:t>	</a:t>
            </a:r>
            <a:r>
              <a:rPr lang="ru-RU" altLang="ru-RU" sz="2000" dirty="0"/>
              <a:t> Пирамиду с описанной около неё сферой можно получить в программе </a:t>
            </a:r>
            <a:r>
              <a:rPr lang="en-US" altLang="ru-RU" sz="2000" dirty="0"/>
              <a:t>GeoGebra</a:t>
            </a:r>
            <a:r>
              <a:rPr lang="ru-RU" altLang="ru-RU" sz="2000" dirty="0"/>
              <a:t>. Для этого построим многоугольник, вписанный в окружность. Построим пирамиду, основанием которой является данный многоугольник. Отметим центр </a:t>
            </a:r>
            <a:r>
              <a:rPr lang="en-US" altLang="ru-RU" sz="2000" i="1" dirty="0"/>
              <a:t>P </a:t>
            </a:r>
            <a:r>
              <a:rPr lang="ru-RU" altLang="ru-RU" sz="2000" dirty="0"/>
              <a:t>окружности, описанной около её основания. Через точку </a:t>
            </a:r>
            <a:r>
              <a:rPr lang="en-US" altLang="ru-RU" sz="2000" i="1" dirty="0"/>
              <a:t>P </a:t>
            </a:r>
            <a:r>
              <a:rPr lang="ru-RU" altLang="ru-RU" sz="2000" dirty="0"/>
              <a:t>проведём прямую </a:t>
            </a:r>
            <a:r>
              <a:rPr lang="en-US" altLang="ru-RU" sz="2000" i="1" dirty="0"/>
              <a:t>p</a:t>
            </a:r>
            <a:r>
              <a:rPr lang="ru-RU" altLang="ru-RU" sz="2000" dirty="0"/>
              <a:t>, перпендикулярную плоскости основания. Через середину бокового ребра проведём плоскость, перпендикулярную этому ребру. Найдём точку </a:t>
            </a:r>
            <a:r>
              <a:rPr lang="en-US" altLang="ru-RU" sz="2000" i="1" dirty="0"/>
              <a:t>O </a:t>
            </a:r>
            <a:r>
              <a:rPr lang="ru-RU" altLang="ru-RU" sz="2000" dirty="0"/>
              <a:t>пересечения этой плоскости с прямой </a:t>
            </a:r>
            <a:r>
              <a:rPr lang="en-US" altLang="ru-RU" sz="2000" i="1" dirty="0"/>
              <a:t>p</a:t>
            </a:r>
            <a:r>
              <a:rPr lang="en-US" altLang="ru-RU" sz="2000" dirty="0"/>
              <a:t>.</a:t>
            </a:r>
            <a:r>
              <a:rPr lang="en-US" altLang="ru-RU" sz="2000" i="1" dirty="0"/>
              <a:t> </a:t>
            </a:r>
            <a:r>
              <a:rPr lang="ru-RU" altLang="ru-RU" sz="2000" dirty="0"/>
              <a:t>Используя инструмент «Сфера по центру и точке», построим сферу с центром </a:t>
            </a:r>
            <a:r>
              <a:rPr lang="en-US" altLang="ru-RU" sz="2000" i="1" dirty="0"/>
              <a:t>O </a:t>
            </a:r>
            <a:r>
              <a:rPr lang="ru-RU" altLang="ru-RU" sz="2000" dirty="0"/>
              <a:t>и вершиной основания. Она будет искомой сферой, описанной около данной пирамиды.	</a:t>
            </a:r>
          </a:p>
        </p:txBody>
      </p:sp>
      <p:pic>
        <p:nvPicPr>
          <p:cNvPr id="3" name="Рисунок 2">
            <a:extLst>
              <a:ext uri="{FF2B5EF4-FFF2-40B4-BE49-F238E27FC236}">
                <a16:creationId xmlns:a16="http://schemas.microsoft.com/office/drawing/2014/main" id="{2F90BBBE-D356-884C-8C0C-D3292DB21A71}"/>
              </a:ext>
            </a:extLst>
          </p:cNvPr>
          <p:cNvPicPr>
            <a:picLocks noChangeAspect="1"/>
          </p:cNvPicPr>
          <p:nvPr/>
        </p:nvPicPr>
        <p:blipFill>
          <a:blip r:embed="rId3"/>
          <a:stretch>
            <a:fillRect/>
          </a:stretch>
        </p:blipFill>
        <p:spPr>
          <a:xfrm>
            <a:off x="1979712" y="2924944"/>
            <a:ext cx="4939126" cy="3807399"/>
          </a:xfrm>
          <a:prstGeom prst="rect">
            <a:avLst/>
          </a:prstGeom>
        </p:spPr>
      </p:pic>
    </p:spTree>
    <p:extLst>
      <p:ext uri="{BB962C8B-B14F-4D97-AF65-F5344CB8AC3E}">
        <p14:creationId xmlns:p14="http://schemas.microsoft.com/office/powerpoint/2010/main" val="39510404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14"/>
          <p:cNvSpPr txBox="1">
            <a:spLocks noChangeArrowheads="1"/>
          </p:cNvSpPr>
          <p:nvPr/>
        </p:nvSpPr>
        <p:spPr bwMode="auto">
          <a:xfrm>
            <a:off x="-18107" y="18123"/>
            <a:ext cx="8991600" cy="20005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ts val="0"/>
              </a:spcBef>
            </a:pPr>
            <a:r>
              <a:rPr lang="en-US" sz="2800" dirty="0">
                <a:solidFill>
                  <a:srgbClr val="FF3300"/>
                </a:solidFill>
              </a:rPr>
              <a:t>	</a:t>
            </a:r>
            <a:r>
              <a:rPr lang="ru-RU" dirty="0">
                <a:cs typeface="Times New Roman" pitchFamily="18" charset="0"/>
              </a:rPr>
              <a:t>Для нахождения радиуса сферы, описанной около правильной пирамиды, заметим, что эта сфера будет описана около конуса, описанного около пирамиды. Следовательно, радиус сферы, описанной около пирамиды, равен радиусу сферы, описанной около конуса, описанного около этой пирамиды.</a:t>
            </a:r>
            <a:endParaRPr lang="ru-RU" dirty="0"/>
          </a:p>
        </p:txBody>
      </p:sp>
      <p:pic>
        <p:nvPicPr>
          <p:cNvPr id="9728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71800" y="2151312"/>
            <a:ext cx="3888432" cy="39592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277493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Box 6"/>
          <p:cNvSpPr txBox="1">
            <a:spLocks noChangeArrowheads="1"/>
          </p:cNvSpPr>
          <p:nvPr/>
        </p:nvSpPr>
        <p:spPr bwMode="auto">
          <a:xfrm>
            <a:off x="-20806" y="-1"/>
            <a:ext cx="9164806"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spcBef>
                <a:spcPts val="0"/>
              </a:spcBef>
            </a:pPr>
            <a:r>
              <a:rPr lang="ru-RU" dirty="0"/>
              <a:t>	</a:t>
            </a:r>
            <a:r>
              <a:rPr lang="ru-RU" dirty="0">
                <a:cs typeface="Times New Roman" pitchFamily="18" charset="0"/>
              </a:rPr>
              <a:t> </a:t>
            </a:r>
            <a:r>
              <a:rPr lang="ru-RU" sz="2800" dirty="0">
                <a:cs typeface="Times New Roman" pitchFamily="18" charset="0"/>
              </a:rPr>
              <a:t>Найдите радиус сферы, описанной около тетраэдра, все рёбра которого равны 1.</a:t>
            </a:r>
            <a:endParaRPr lang="ru-RU" sz="2800" dirty="0"/>
          </a:p>
        </p:txBody>
      </p:sp>
      <p:pic>
        <p:nvPicPr>
          <p:cNvPr id="3" name="Picture 2">
            <a:extLst>
              <a:ext uri="{FF2B5EF4-FFF2-40B4-BE49-F238E27FC236}">
                <a16:creationId xmlns:a16="http://schemas.microsoft.com/office/drawing/2014/main" id="{4F2FD91B-EA7B-2454-94C8-6C385A08C58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11760" y="1384994"/>
            <a:ext cx="4549874" cy="46805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041431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Box 6"/>
          <p:cNvSpPr txBox="1">
            <a:spLocks noChangeArrowheads="1"/>
          </p:cNvSpPr>
          <p:nvPr/>
        </p:nvSpPr>
        <p:spPr bwMode="auto">
          <a:xfrm>
            <a:off x="1178" y="42632"/>
            <a:ext cx="8908186"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spcBef>
                <a:spcPts val="0"/>
              </a:spcBef>
            </a:pPr>
            <a:r>
              <a:rPr lang="ru-RU" sz="2800" dirty="0">
                <a:solidFill>
                  <a:srgbClr val="FF0000"/>
                </a:solidFill>
              </a:rPr>
              <a:t>	</a:t>
            </a:r>
            <a:r>
              <a:rPr lang="ru-RU" sz="2800" dirty="0">
                <a:solidFill>
                  <a:srgbClr val="FF0000"/>
                </a:solidFill>
                <a:cs typeface="Times New Roman" pitchFamily="18" charset="0"/>
              </a:rPr>
              <a:t> Решение.</a:t>
            </a:r>
            <a:r>
              <a:rPr lang="ru-RU" dirty="0">
                <a:cs typeface="Times New Roman" pitchFamily="18" charset="0"/>
              </a:rPr>
              <a:t> </a:t>
            </a:r>
            <a:r>
              <a:rPr lang="ru-RU" sz="2800" dirty="0">
                <a:cs typeface="Times New Roman" pitchFamily="18" charset="0"/>
              </a:rPr>
              <a:t>Сфере будет описана около конуса, </a:t>
            </a:r>
            <a:endParaRPr lang="ru-RU" sz="2800" dirty="0"/>
          </a:p>
        </p:txBody>
      </p:sp>
      <mc:AlternateContent xmlns:mc="http://schemas.openxmlformats.org/markup-compatibility/2006" xmlns:a14="http://schemas.microsoft.com/office/drawing/2010/main">
        <mc:Choice Requires="a14">
          <p:sp>
            <p:nvSpPr>
              <p:cNvPr id="6" name="Text Box 6">
                <a:extLst>
                  <a:ext uri="{FF2B5EF4-FFF2-40B4-BE49-F238E27FC236}">
                    <a16:creationId xmlns:a16="http://schemas.microsoft.com/office/drawing/2014/main" id="{965C993D-686F-11B1-CA76-98A51DB8BDA4}"/>
                  </a:ext>
                </a:extLst>
              </p:cNvPr>
              <p:cNvSpPr txBox="1">
                <a:spLocks noChangeArrowheads="1"/>
              </p:cNvSpPr>
              <p:nvPr/>
            </p:nvSpPr>
            <p:spPr bwMode="auto">
              <a:xfrm>
                <a:off x="1043608" y="1260503"/>
                <a:ext cx="3672407" cy="523220"/>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square">
                <a:spAutoFit/>
              </a:bodyPr>
              <a:lstStyle/>
              <a:p>
                <a:pPr algn="just">
                  <a:spcBef>
                    <a:spcPts val="0"/>
                  </a:spcBef>
                </a:pPr>
                <a:r>
                  <a:rPr lang="ru-RU" sz="2800" dirty="0">
                    <a:cs typeface="Times New Roman" pitchFamily="18" charset="0"/>
                  </a:rPr>
                  <a:t>Образующая равна </a:t>
                </a:r>
                <a14:m>
                  <m:oMath xmlns:m="http://schemas.openxmlformats.org/officeDocument/2006/math">
                    <m:r>
                      <a:rPr lang="ru-RU" sz="2800" b="0" i="1" smtClean="0">
                        <a:latin typeface="Cambria Math" panose="02040503050406030204" pitchFamily="18" charset="0"/>
                        <a:cs typeface="Times New Roman" pitchFamily="18" charset="0"/>
                      </a:rPr>
                      <m:t>1</m:t>
                    </m:r>
                    <m:r>
                      <a:rPr lang="ru-RU" sz="2800" b="0" i="0" smtClean="0">
                        <a:latin typeface="Cambria Math" panose="02040503050406030204" pitchFamily="18" charset="0"/>
                        <a:cs typeface="Times New Roman" pitchFamily="18" charset="0"/>
                      </a:rPr>
                      <m:t>.</m:t>
                    </m:r>
                  </m:oMath>
                </a14:m>
                <a:r>
                  <a:rPr lang="ru-RU" sz="2800" dirty="0">
                    <a:cs typeface="Times New Roman" pitchFamily="18" charset="0"/>
                  </a:rPr>
                  <a:t> </a:t>
                </a:r>
                <a:endParaRPr lang="ru-RU" sz="2800" dirty="0"/>
              </a:p>
            </p:txBody>
          </p:sp>
        </mc:Choice>
        <mc:Fallback xmlns="">
          <p:sp>
            <p:nvSpPr>
              <p:cNvPr id="6" name="Text Box 6">
                <a:extLst>
                  <a:ext uri="{FF2B5EF4-FFF2-40B4-BE49-F238E27FC236}">
                    <a16:creationId xmlns:a16="http://schemas.microsoft.com/office/drawing/2014/main" id="{965C993D-686F-11B1-CA76-98A51DB8BDA4}"/>
                  </a:ext>
                </a:extLst>
              </p:cNvPr>
              <p:cNvSpPr txBox="1">
                <a:spLocks noRot="1" noChangeAspect="1" noMove="1" noResize="1" noEditPoints="1" noAdjustHandles="1" noChangeArrowheads="1" noChangeShapeType="1" noTextEdit="1"/>
              </p:cNvSpPr>
              <p:nvPr/>
            </p:nvSpPr>
            <p:spPr bwMode="auto">
              <a:xfrm>
                <a:off x="1043608" y="1260503"/>
                <a:ext cx="3672407" cy="523220"/>
              </a:xfrm>
              <a:prstGeom prst="rect">
                <a:avLst/>
              </a:prstGeom>
              <a:blipFill>
                <a:blip r:embed="rId2"/>
                <a:stretch>
                  <a:fillRect l="-3317" t="-12791" b="-31395"/>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7" name="Text Box 6">
                <a:extLst>
                  <a:ext uri="{FF2B5EF4-FFF2-40B4-BE49-F238E27FC236}">
                    <a16:creationId xmlns:a16="http://schemas.microsoft.com/office/drawing/2014/main" id="{9FC7BEC2-3568-F4BC-36B9-30CE4EFD2BE9}"/>
                  </a:ext>
                </a:extLst>
              </p:cNvPr>
              <p:cNvSpPr txBox="1">
                <a:spLocks noChangeArrowheads="1"/>
              </p:cNvSpPr>
              <p:nvPr/>
            </p:nvSpPr>
            <p:spPr bwMode="auto">
              <a:xfrm>
                <a:off x="4809731" y="1081955"/>
                <a:ext cx="4104455" cy="800091"/>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square">
                <a:spAutoFit/>
              </a:bodyPr>
              <a:lstStyle/>
              <a:p>
                <a:pPr algn="just">
                  <a:spcBef>
                    <a:spcPts val="0"/>
                  </a:spcBef>
                </a:pPr>
                <a:r>
                  <a:rPr lang="ru-RU" sz="2800" dirty="0">
                    <a:cs typeface="Times New Roman" pitchFamily="18" charset="0"/>
                  </a:rPr>
                  <a:t>Высота равна </a:t>
                </a:r>
                <a14:m>
                  <m:oMath xmlns:m="http://schemas.openxmlformats.org/officeDocument/2006/math">
                    <m:f>
                      <m:fPr>
                        <m:ctrlPr>
                          <a:rPr lang="ru-RU" sz="2800" i="1">
                            <a:latin typeface="Cambria Math" panose="02040503050406030204" pitchFamily="18" charset="0"/>
                            <a:cs typeface="Times New Roman" pitchFamily="18" charset="0"/>
                          </a:rPr>
                        </m:ctrlPr>
                      </m:fPr>
                      <m:num>
                        <m:rad>
                          <m:radPr>
                            <m:degHide m:val="on"/>
                            <m:ctrlPr>
                              <a:rPr lang="ru-RU" sz="2800" i="1">
                                <a:latin typeface="Cambria Math" panose="02040503050406030204" pitchFamily="18" charset="0"/>
                                <a:cs typeface="Times New Roman" pitchFamily="18" charset="0"/>
                              </a:rPr>
                            </m:ctrlPr>
                          </m:radPr>
                          <m:deg/>
                          <m:e>
                            <m:r>
                              <a:rPr lang="ru-RU" sz="2800" b="0" i="1" smtClean="0">
                                <a:latin typeface="Cambria Math" panose="02040503050406030204" pitchFamily="18" charset="0"/>
                                <a:cs typeface="Times New Roman" pitchFamily="18" charset="0"/>
                              </a:rPr>
                              <m:t>6</m:t>
                            </m:r>
                          </m:e>
                        </m:rad>
                      </m:num>
                      <m:den>
                        <m:r>
                          <a:rPr lang="ru-RU" sz="2800" b="0" i="1" smtClean="0">
                            <a:latin typeface="Cambria Math" panose="02040503050406030204" pitchFamily="18" charset="0"/>
                            <a:cs typeface="Times New Roman" pitchFamily="18" charset="0"/>
                          </a:rPr>
                          <m:t>3</m:t>
                        </m:r>
                      </m:den>
                    </m:f>
                  </m:oMath>
                </a14:m>
                <a:r>
                  <a:rPr lang="ru-RU" sz="2800" dirty="0">
                    <a:cs typeface="Times New Roman" pitchFamily="18" charset="0"/>
                  </a:rPr>
                  <a:t>. </a:t>
                </a:r>
                <a:endParaRPr lang="ru-RU" sz="2800" dirty="0"/>
              </a:p>
            </p:txBody>
          </p:sp>
        </mc:Choice>
        <mc:Fallback xmlns="">
          <p:sp>
            <p:nvSpPr>
              <p:cNvPr id="7" name="Text Box 6">
                <a:extLst>
                  <a:ext uri="{FF2B5EF4-FFF2-40B4-BE49-F238E27FC236}">
                    <a16:creationId xmlns:a16="http://schemas.microsoft.com/office/drawing/2014/main" id="{9FC7BEC2-3568-F4BC-36B9-30CE4EFD2BE9}"/>
                  </a:ext>
                </a:extLst>
              </p:cNvPr>
              <p:cNvSpPr txBox="1">
                <a:spLocks noRot="1" noChangeAspect="1" noMove="1" noResize="1" noEditPoints="1" noAdjustHandles="1" noChangeArrowheads="1" noChangeShapeType="1" noTextEdit="1"/>
              </p:cNvSpPr>
              <p:nvPr/>
            </p:nvSpPr>
            <p:spPr bwMode="auto">
              <a:xfrm>
                <a:off x="4809731" y="1081955"/>
                <a:ext cx="4104455" cy="800091"/>
              </a:xfrm>
              <a:prstGeom prst="rect">
                <a:avLst/>
              </a:prstGeom>
              <a:blipFill>
                <a:blip r:embed="rId3"/>
                <a:stretch>
                  <a:fillRect l="-3120" b="-5303"/>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08F3C6A4-DBEE-2547-2688-94CCD6C43ED0}"/>
                  </a:ext>
                </a:extLst>
              </p:cNvPr>
              <p:cNvSpPr txBox="1"/>
              <p:nvPr/>
            </p:nvSpPr>
            <p:spPr>
              <a:xfrm>
                <a:off x="0" y="1790483"/>
                <a:ext cx="9143999" cy="723853"/>
              </a:xfrm>
              <a:prstGeom prst="rect">
                <a:avLst/>
              </a:prstGeom>
              <a:noFill/>
            </p:spPr>
            <p:txBody>
              <a:bodyPr wrap="square">
                <a:spAutoFit/>
              </a:bodyPr>
              <a:lstStyle/>
              <a:p>
                <a:r>
                  <a:rPr lang="ru-RU" sz="2800" dirty="0">
                    <a:cs typeface="Times New Roman" pitchFamily="18" charset="0"/>
                  </a:rPr>
                  <a:t>Радиус описанной сферы находим по формуле </a:t>
                </a:r>
                <a:r>
                  <a:rPr lang="en-US" sz="2800" i="1" dirty="0">
                    <a:cs typeface="Times New Roman" pitchFamily="18" charset="0"/>
                  </a:rPr>
                  <a:t>R</a:t>
                </a:r>
                <a14:m>
                  <m:oMath xmlns:m="http://schemas.openxmlformats.org/officeDocument/2006/math">
                    <m:r>
                      <a:rPr lang="en-US" sz="2800" i="1">
                        <a:latin typeface="Cambria Math" panose="02040503050406030204" pitchFamily="18" charset="0"/>
                        <a:cs typeface="Times New Roman" pitchFamily="18" charset="0"/>
                      </a:rPr>
                      <m:t>=</m:t>
                    </m:r>
                    <m:f>
                      <m:fPr>
                        <m:ctrlPr>
                          <a:rPr lang="en-US" sz="2800" i="1">
                            <a:latin typeface="Cambria Math" panose="02040503050406030204" pitchFamily="18" charset="0"/>
                            <a:cs typeface="Times New Roman" pitchFamily="18" charset="0"/>
                          </a:rPr>
                        </m:ctrlPr>
                      </m:fPr>
                      <m:num>
                        <m:r>
                          <a:rPr lang="en-US" sz="2800" b="0" i="1" smtClean="0">
                            <a:latin typeface="Cambria Math" panose="02040503050406030204" pitchFamily="18" charset="0"/>
                            <a:cs typeface="Times New Roman" pitchFamily="18" charset="0"/>
                          </a:rPr>
                          <m:t>𝑎𝑏𝑐</m:t>
                        </m:r>
                      </m:num>
                      <m:den>
                        <m:r>
                          <a:rPr lang="en-US" sz="2800" b="0" i="0" smtClean="0">
                            <a:latin typeface="Cambria Math" panose="02040503050406030204" pitchFamily="18" charset="0"/>
                            <a:cs typeface="Times New Roman" pitchFamily="18" charset="0"/>
                          </a:rPr>
                          <m:t>4</m:t>
                        </m:r>
                        <m:r>
                          <m:rPr>
                            <m:sty m:val="p"/>
                          </m:rPr>
                          <a:rPr lang="en-US" sz="2800" b="0" i="0" smtClean="0">
                            <a:latin typeface="Cambria Math" panose="02040503050406030204" pitchFamily="18" charset="0"/>
                            <a:cs typeface="Times New Roman" pitchFamily="18" charset="0"/>
                          </a:rPr>
                          <m:t>S</m:t>
                        </m:r>
                      </m:den>
                    </m:f>
                    <m:r>
                      <a:rPr lang="en-US" sz="2800" i="1">
                        <a:latin typeface="Cambria Math" panose="02040503050406030204" pitchFamily="18" charset="0"/>
                        <a:cs typeface="Times New Roman" pitchFamily="18" charset="0"/>
                      </a:rPr>
                      <m:t>.</m:t>
                    </m:r>
                  </m:oMath>
                </a14:m>
                <a:r>
                  <a:rPr lang="en-US" sz="2800" dirty="0">
                    <a:cs typeface="Times New Roman" pitchFamily="18" charset="0"/>
                  </a:rPr>
                  <a:t> </a:t>
                </a:r>
                <a:endParaRPr lang="ru-RU" sz="2800" dirty="0"/>
              </a:p>
            </p:txBody>
          </p:sp>
        </mc:Choice>
        <mc:Fallback xmlns="">
          <p:sp>
            <p:nvSpPr>
              <p:cNvPr id="9" name="TextBox 8">
                <a:extLst>
                  <a:ext uri="{FF2B5EF4-FFF2-40B4-BE49-F238E27FC236}">
                    <a16:creationId xmlns:a16="http://schemas.microsoft.com/office/drawing/2014/main" id="{08F3C6A4-DBEE-2547-2688-94CCD6C43ED0}"/>
                  </a:ext>
                </a:extLst>
              </p:cNvPr>
              <p:cNvSpPr txBox="1">
                <a:spLocks noRot="1" noChangeAspect="1" noMove="1" noResize="1" noEditPoints="1" noAdjustHandles="1" noChangeArrowheads="1" noChangeShapeType="1" noTextEdit="1"/>
              </p:cNvSpPr>
              <p:nvPr/>
            </p:nvSpPr>
            <p:spPr>
              <a:xfrm>
                <a:off x="0" y="1790483"/>
                <a:ext cx="9143999" cy="723853"/>
              </a:xfrm>
              <a:prstGeom prst="rect">
                <a:avLst/>
              </a:prstGeom>
              <a:blipFill>
                <a:blip r:embed="rId4"/>
                <a:stretch>
                  <a:fillRect l="-1333" b="-8475"/>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CBDC0F40-E276-1FA6-984D-083B10E6C256}"/>
                  </a:ext>
                </a:extLst>
              </p:cNvPr>
              <p:cNvSpPr txBox="1"/>
              <p:nvPr/>
            </p:nvSpPr>
            <p:spPr>
              <a:xfrm>
                <a:off x="252535" y="2510607"/>
                <a:ext cx="4710222" cy="797911"/>
              </a:xfrm>
              <a:prstGeom prst="rect">
                <a:avLst/>
              </a:prstGeom>
              <a:noFill/>
            </p:spPr>
            <p:txBody>
              <a:bodyPr wrap="square">
                <a:spAutoFit/>
              </a:bodyPr>
              <a:lstStyle/>
              <a:p>
                <a:r>
                  <a:rPr lang="ru-RU" sz="2800" dirty="0">
                    <a:cs typeface="Times New Roman" pitchFamily="18" charset="0"/>
                  </a:rPr>
                  <a:t>Ответ.</a:t>
                </a:r>
                <a:r>
                  <a:rPr lang="ru-RU" sz="2400" dirty="0">
                    <a:cs typeface="Times New Roman" pitchFamily="18" charset="0"/>
                  </a:rPr>
                  <a:t> </a:t>
                </a:r>
                <a:r>
                  <a:rPr lang="en-US" sz="2400" i="1" dirty="0">
                    <a:cs typeface="Times New Roman" pitchFamily="18" charset="0"/>
                  </a:rPr>
                  <a:t>R</a:t>
                </a:r>
                <a14:m>
                  <m:oMath xmlns:m="http://schemas.openxmlformats.org/officeDocument/2006/math">
                    <m:r>
                      <a:rPr lang="en-US" sz="2800" dirty="0">
                        <a:latin typeface="Cambria Math" panose="02040503050406030204" pitchFamily="18" charset="0"/>
                        <a:cs typeface="Times New Roman" pitchFamily="18" charset="0"/>
                      </a:rPr>
                      <m:t>=</m:t>
                    </m:r>
                    <m:f>
                      <m:fPr>
                        <m:ctrlPr>
                          <a:rPr lang="ru-RU" sz="2800" i="1">
                            <a:latin typeface="Cambria Math" panose="02040503050406030204" pitchFamily="18" charset="0"/>
                            <a:cs typeface="Times New Roman" pitchFamily="18" charset="0"/>
                          </a:rPr>
                        </m:ctrlPr>
                      </m:fPr>
                      <m:num>
                        <m:rad>
                          <m:radPr>
                            <m:degHide m:val="on"/>
                            <m:ctrlPr>
                              <a:rPr lang="ru-RU" sz="2800" i="1">
                                <a:latin typeface="Cambria Math" panose="02040503050406030204" pitchFamily="18" charset="0"/>
                                <a:cs typeface="Times New Roman" pitchFamily="18" charset="0"/>
                              </a:rPr>
                            </m:ctrlPr>
                          </m:radPr>
                          <m:deg/>
                          <m:e>
                            <m:r>
                              <a:rPr lang="ru-RU" sz="2800" i="1">
                                <a:latin typeface="Cambria Math" panose="02040503050406030204" pitchFamily="18" charset="0"/>
                                <a:cs typeface="Times New Roman" pitchFamily="18" charset="0"/>
                              </a:rPr>
                              <m:t>6</m:t>
                            </m:r>
                          </m:e>
                        </m:rad>
                      </m:num>
                      <m:den>
                        <m:r>
                          <a:rPr lang="en-US" sz="2800" b="0" i="1" smtClean="0">
                            <a:latin typeface="Cambria Math" panose="02040503050406030204" pitchFamily="18" charset="0"/>
                            <a:cs typeface="Times New Roman" pitchFamily="18" charset="0"/>
                          </a:rPr>
                          <m:t>4</m:t>
                        </m:r>
                      </m:den>
                    </m:f>
                    <m:r>
                      <a:rPr lang="en-US" sz="2800" i="1">
                        <a:latin typeface="Cambria Math" panose="02040503050406030204" pitchFamily="18" charset="0"/>
                        <a:cs typeface="Times New Roman" pitchFamily="18" charset="0"/>
                      </a:rPr>
                      <m:t>.</m:t>
                    </m:r>
                  </m:oMath>
                </a14:m>
                <a:endParaRPr lang="ru-RU" sz="2800" dirty="0"/>
              </a:p>
            </p:txBody>
          </p:sp>
        </mc:Choice>
        <mc:Fallback xmlns="">
          <p:sp>
            <p:nvSpPr>
              <p:cNvPr id="11" name="TextBox 10">
                <a:extLst>
                  <a:ext uri="{FF2B5EF4-FFF2-40B4-BE49-F238E27FC236}">
                    <a16:creationId xmlns:a16="http://schemas.microsoft.com/office/drawing/2014/main" id="{CBDC0F40-E276-1FA6-984D-083B10E6C256}"/>
                  </a:ext>
                </a:extLst>
              </p:cNvPr>
              <p:cNvSpPr txBox="1">
                <a:spLocks noRot="1" noChangeAspect="1" noMove="1" noResize="1" noEditPoints="1" noAdjustHandles="1" noChangeArrowheads="1" noChangeShapeType="1" noTextEdit="1"/>
              </p:cNvSpPr>
              <p:nvPr/>
            </p:nvSpPr>
            <p:spPr>
              <a:xfrm>
                <a:off x="252535" y="2510607"/>
                <a:ext cx="4710222" cy="797911"/>
              </a:xfrm>
              <a:prstGeom prst="rect">
                <a:avLst/>
              </a:prstGeom>
              <a:blipFill>
                <a:blip r:embed="rId5"/>
                <a:stretch>
                  <a:fillRect l="-2587" b="-6107"/>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12" name="Text Box 6">
                <a:extLst>
                  <a:ext uri="{FF2B5EF4-FFF2-40B4-BE49-F238E27FC236}">
                    <a16:creationId xmlns:a16="http://schemas.microsoft.com/office/drawing/2014/main" id="{FD8C6848-C6CA-8F22-8BB3-D8C86D4396EC}"/>
                  </a:ext>
                </a:extLst>
              </p:cNvPr>
              <p:cNvSpPr txBox="1">
                <a:spLocks noChangeArrowheads="1"/>
              </p:cNvSpPr>
              <p:nvPr/>
            </p:nvSpPr>
            <p:spPr bwMode="auto">
              <a:xfrm>
                <a:off x="1178" y="500238"/>
                <a:ext cx="8908186" cy="777713"/>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square">
                <a:spAutoFit/>
              </a:bodyPr>
              <a:lstStyle/>
              <a:p>
                <a:pPr algn="just">
                  <a:spcBef>
                    <a:spcPts val="0"/>
                  </a:spcBef>
                </a:pPr>
                <a:r>
                  <a:rPr lang="ru-RU" sz="2800" dirty="0">
                    <a:solidFill>
                      <a:srgbClr val="FF0000"/>
                    </a:solidFill>
                  </a:rPr>
                  <a:t>	</a:t>
                </a:r>
                <a:r>
                  <a:rPr lang="ru-RU" sz="2800" dirty="0">
                    <a:cs typeface="Times New Roman" pitchFamily="18" charset="0"/>
                  </a:rPr>
                  <a:t>радиус основания которого равен</a:t>
                </a:r>
                <a:r>
                  <a:rPr lang="en-US" sz="2800" dirty="0">
                    <a:cs typeface="Times New Roman" pitchFamily="18" charset="0"/>
                  </a:rPr>
                  <a:t> </a:t>
                </a:r>
                <a14:m>
                  <m:oMath xmlns:m="http://schemas.openxmlformats.org/officeDocument/2006/math">
                    <m:f>
                      <m:fPr>
                        <m:ctrlPr>
                          <a:rPr lang="ru-RU" sz="2800" i="1">
                            <a:latin typeface="Cambria Math" panose="02040503050406030204" pitchFamily="18" charset="0"/>
                            <a:cs typeface="Times New Roman" pitchFamily="18" charset="0"/>
                          </a:rPr>
                        </m:ctrlPr>
                      </m:fPr>
                      <m:num>
                        <m:rad>
                          <m:radPr>
                            <m:degHide m:val="on"/>
                            <m:ctrlPr>
                              <a:rPr lang="ru-RU" sz="2800" i="1">
                                <a:latin typeface="Cambria Math" panose="02040503050406030204" pitchFamily="18" charset="0"/>
                                <a:cs typeface="Times New Roman" pitchFamily="18" charset="0"/>
                              </a:rPr>
                            </m:ctrlPr>
                          </m:radPr>
                          <m:deg/>
                          <m:e>
                            <m:r>
                              <a:rPr lang="ru-RU" sz="2800" i="1">
                                <a:latin typeface="Cambria Math" panose="02040503050406030204" pitchFamily="18" charset="0"/>
                                <a:cs typeface="Times New Roman" pitchFamily="18" charset="0"/>
                              </a:rPr>
                              <m:t>3</m:t>
                            </m:r>
                          </m:e>
                        </m:rad>
                      </m:num>
                      <m:den>
                        <m:r>
                          <a:rPr lang="ru-RU" sz="2800" b="0" i="1" smtClean="0">
                            <a:latin typeface="Cambria Math" panose="02040503050406030204" pitchFamily="18" charset="0"/>
                            <a:cs typeface="Times New Roman" pitchFamily="18" charset="0"/>
                          </a:rPr>
                          <m:t>3</m:t>
                        </m:r>
                      </m:den>
                    </m:f>
                    <m:r>
                      <a:rPr lang="ru-RU" sz="2800" b="0" i="1" smtClean="0">
                        <a:latin typeface="Cambria Math" panose="02040503050406030204" pitchFamily="18" charset="0"/>
                        <a:cs typeface="Times New Roman" pitchFamily="18" charset="0"/>
                      </a:rPr>
                      <m:t>.</m:t>
                    </m:r>
                  </m:oMath>
                </a14:m>
                <a:r>
                  <a:rPr lang="ru-RU" sz="2800" dirty="0">
                    <a:cs typeface="Times New Roman" pitchFamily="18" charset="0"/>
                  </a:rPr>
                  <a:t> </a:t>
                </a:r>
                <a:endParaRPr lang="ru-RU" sz="2800" dirty="0"/>
              </a:p>
            </p:txBody>
          </p:sp>
        </mc:Choice>
        <mc:Fallback xmlns="">
          <p:sp>
            <p:nvSpPr>
              <p:cNvPr id="12" name="Text Box 6">
                <a:extLst>
                  <a:ext uri="{FF2B5EF4-FFF2-40B4-BE49-F238E27FC236}">
                    <a16:creationId xmlns:a16="http://schemas.microsoft.com/office/drawing/2014/main" id="{FD8C6848-C6CA-8F22-8BB3-D8C86D4396EC}"/>
                  </a:ext>
                </a:extLst>
              </p:cNvPr>
              <p:cNvSpPr txBox="1">
                <a:spLocks noRot="1" noChangeAspect="1" noMove="1" noResize="1" noEditPoints="1" noAdjustHandles="1" noChangeArrowheads="1" noChangeShapeType="1" noTextEdit="1"/>
              </p:cNvSpPr>
              <p:nvPr/>
            </p:nvSpPr>
            <p:spPr bwMode="auto">
              <a:xfrm>
                <a:off x="1178" y="500238"/>
                <a:ext cx="8908186" cy="777713"/>
              </a:xfrm>
              <a:prstGeom prst="rect">
                <a:avLst/>
              </a:prstGeom>
              <a:blipFill>
                <a:blip r:embed="rId6"/>
                <a:stretch>
                  <a:fillRect b="-8594"/>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ru-RU">
                    <a:noFill/>
                  </a:rPr>
                  <a:t> </a:t>
                </a:r>
              </a:p>
            </p:txBody>
          </p:sp>
        </mc:Fallback>
      </mc:AlternateContent>
      <p:pic>
        <p:nvPicPr>
          <p:cNvPr id="2" name="Рисунок 1">
            <a:extLst>
              <a:ext uri="{FF2B5EF4-FFF2-40B4-BE49-F238E27FC236}">
                <a16:creationId xmlns:a16="http://schemas.microsoft.com/office/drawing/2014/main" id="{CB819634-C4AC-FB33-3292-53A0BEB76C7D}"/>
              </a:ext>
            </a:extLst>
          </p:cNvPr>
          <p:cNvPicPr>
            <a:picLocks noChangeAspect="1"/>
          </p:cNvPicPr>
          <p:nvPr/>
        </p:nvPicPr>
        <p:blipFill>
          <a:blip r:embed="rId7"/>
          <a:stretch>
            <a:fillRect/>
          </a:stretch>
        </p:blipFill>
        <p:spPr>
          <a:xfrm>
            <a:off x="3707904" y="2625156"/>
            <a:ext cx="4347569" cy="4254072"/>
          </a:xfrm>
          <a:prstGeom prst="rect">
            <a:avLst/>
          </a:prstGeom>
        </p:spPr>
      </p:pic>
    </p:spTree>
    <p:extLst>
      <p:ext uri="{BB962C8B-B14F-4D97-AF65-F5344CB8AC3E}">
        <p14:creationId xmlns:p14="http://schemas.microsoft.com/office/powerpoint/2010/main" val="3552027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up)">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up)">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up)">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up)">
                                      <p:cBhvr>
                                        <p:cTn id="2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9" grpId="0"/>
      <p:bldP spid="11" grpId="0"/>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a:extLst>
              <a:ext uri="{FF2B5EF4-FFF2-40B4-BE49-F238E27FC236}">
                <a16:creationId xmlns:a16="http://schemas.microsoft.com/office/drawing/2014/main" id="{B1137C84-965D-0263-7E56-FBB963BCC22E}"/>
              </a:ext>
            </a:extLst>
          </p:cNvPr>
          <p:cNvPicPr>
            <a:picLocks noChangeAspect="1"/>
          </p:cNvPicPr>
          <p:nvPr/>
        </p:nvPicPr>
        <p:blipFill>
          <a:blip r:embed="rId2"/>
          <a:stretch>
            <a:fillRect/>
          </a:stretch>
        </p:blipFill>
        <p:spPr>
          <a:xfrm>
            <a:off x="2483768" y="1260954"/>
            <a:ext cx="4104456" cy="4041431"/>
          </a:xfrm>
          <a:prstGeom prst="rect">
            <a:avLst/>
          </a:prstGeom>
        </p:spPr>
      </p:pic>
      <mc:AlternateContent xmlns:mc="http://schemas.openxmlformats.org/markup-compatibility/2006" xmlns:a14="http://schemas.microsoft.com/office/drawing/2010/main">
        <mc:Choice Requires="a14">
          <p:sp>
            <p:nvSpPr>
              <p:cNvPr id="4" name="Text Box 6">
                <a:extLst>
                  <a:ext uri="{FF2B5EF4-FFF2-40B4-BE49-F238E27FC236}">
                    <a16:creationId xmlns:a16="http://schemas.microsoft.com/office/drawing/2014/main" id="{250C3850-7C5C-6764-815B-8DD79FAEEF8C}"/>
                  </a:ext>
                </a:extLst>
              </p:cNvPr>
              <p:cNvSpPr txBox="1">
                <a:spLocks noChangeArrowheads="1"/>
              </p:cNvSpPr>
              <p:nvPr/>
            </p:nvSpPr>
            <p:spPr bwMode="auto">
              <a:xfrm>
                <a:off x="0" y="5589014"/>
                <a:ext cx="9144000" cy="1068369"/>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square">
                <a:spAutoFit/>
              </a:bodyPr>
              <a:lstStyle/>
              <a:p>
                <a:pPr algn="just">
                  <a:spcBef>
                    <a:spcPts val="0"/>
                  </a:spcBef>
                </a:pPr>
                <a:r>
                  <a:rPr lang="ru-RU" altLang="ru-RU" dirty="0">
                    <a:solidFill>
                      <a:srgbClr val="FF3300"/>
                    </a:solidFill>
                  </a:rPr>
                  <a:t>	Решение.</a:t>
                </a:r>
                <a:r>
                  <a:rPr lang="ru-RU" altLang="ru-RU" dirty="0">
                    <a:solidFill>
                      <a:schemeClr val="accent1"/>
                    </a:solidFill>
                  </a:rPr>
                  <a:t> </a:t>
                </a:r>
                <a:r>
                  <a:rPr lang="ru-RU" altLang="ru-RU" dirty="0"/>
                  <a:t>Сфера будет описана около прямоугольного параллелепипеда, рёбра которого равны 1, 1, 2. Её радиус равен </a:t>
                </a:r>
                <a14:m>
                  <m:oMath xmlns:m="http://schemas.openxmlformats.org/officeDocument/2006/math">
                    <m:f>
                      <m:fPr>
                        <m:ctrlPr>
                          <a:rPr lang="ru-RU" i="1" smtClean="0">
                            <a:solidFill>
                              <a:schemeClr val="tx1"/>
                            </a:solidFill>
                            <a:latin typeface="Cambria Math" panose="02040503050406030204" pitchFamily="18" charset="0"/>
                          </a:rPr>
                        </m:ctrlPr>
                      </m:fPr>
                      <m:num>
                        <m:rad>
                          <m:radPr>
                            <m:degHide m:val="on"/>
                            <m:ctrlPr>
                              <a:rPr lang="ru-RU" i="1">
                                <a:solidFill>
                                  <a:schemeClr val="tx1"/>
                                </a:solidFill>
                                <a:latin typeface="Cambria Math" panose="02040503050406030204" pitchFamily="18" charset="0"/>
                              </a:rPr>
                            </m:ctrlPr>
                          </m:radPr>
                          <m:deg/>
                          <m:e>
                            <m:r>
                              <a:rPr lang="ru-RU" b="0" i="1" smtClean="0">
                                <a:solidFill>
                                  <a:schemeClr val="tx1"/>
                                </a:solidFill>
                                <a:latin typeface="Cambria Math" panose="02040503050406030204" pitchFamily="18" charset="0"/>
                              </a:rPr>
                              <m:t>6</m:t>
                            </m:r>
                          </m:e>
                        </m:rad>
                      </m:num>
                      <m:den>
                        <m:r>
                          <a:rPr lang="ru-RU" b="0" i="1" smtClean="0">
                            <a:solidFill>
                              <a:schemeClr val="tx1"/>
                            </a:solidFill>
                            <a:latin typeface="Cambria Math" panose="02040503050406030204" pitchFamily="18" charset="0"/>
                          </a:rPr>
                          <m:t>2</m:t>
                        </m:r>
                      </m:den>
                    </m:f>
                    <m:r>
                      <a:rPr lang="ru-RU" i="1">
                        <a:solidFill>
                          <a:srgbClr val="FF0000"/>
                        </a:solidFill>
                        <a:latin typeface="Cambria Math" panose="02040503050406030204" pitchFamily="18" charset="0"/>
                      </a:rPr>
                      <m:t>.</m:t>
                    </m:r>
                  </m:oMath>
                </a14:m>
                <a:endParaRPr lang="ru-RU" altLang="ru-RU" dirty="0"/>
              </a:p>
            </p:txBody>
          </p:sp>
        </mc:Choice>
        <mc:Fallback xmlns="">
          <p:sp>
            <p:nvSpPr>
              <p:cNvPr id="4" name="Text Box 6">
                <a:extLst>
                  <a:ext uri="{FF2B5EF4-FFF2-40B4-BE49-F238E27FC236}">
                    <a16:creationId xmlns:a16="http://schemas.microsoft.com/office/drawing/2014/main" id="{250C3850-7C5C-6764-815B-8DD79FAEEF8C}"/>
                  </a:ext>
                </a:extLst>
              </p:cNvPr>
              <p:cNvSpPr txBox="1">
                <a:spLocks noRot="1" noChangeAspect="1" noMove="1" noResize="1" noEditPoints="1" noAdjustHandles="1" noChangeArrowheads="1" noChangeShapeType="1" noTextEdit="1"/>
              </p:cNvSpPr>
              <p:nvPr/>
            </p:nvSpPr>
            <p:spPr bwMode="auto">
              <a:xfrm>
                <a:off x="0" y="5589014"/>
                <a:ext cx="9144000" cy="1068369"/>
              </a:xfrm>
              <a:prstGeom prst="rect">
                <a:avLst/>
              </a:prstGeom>
              <a:blipFill>
                <a:blip r:embed="rId3"/>
                <a:stretch>
                  <a:fillRect l="-1000" t="-4571" r="-1000" b="-2857"/>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ru-RU">
                    <a:noFill/>
                  </a:rPr>
                  <a:t> </a:t>
                </a:r>
              </a:p>
            </p:txBody>
          </p:sp>
        </mc:Fallback>
      </mc:AlternateContent>
      <p:sp>
        <p:nvSpPr>
          <p:cNvPr id="5" name="Text Box 3">
            <a:extLst>
              <a:ext uri="{FF2B5EF4-FFF2-40B4-BE49-F238E27FC236}">
                <a16:creationId xmlns:a16="http://schemas.microsoft.com/office/drawing/2014/main" id="{1C8FB9F6-2808-2BD2-05B2-2E2B64C55F95}"/>
              </a:ext>
            </a:extLst>
          </p:cNvPr>
          <p:cNvSpPr txBox="1">
            <a:spLocks noChangeArrowheads="1"/>
          </p:cNvSpPr>
          <p:nvPr/>
        </p:nvSpPr>
        <p:spPr bwMode="auto">
          <a:xfrm>
            <a:off x="168052" y="109759"/>
            <a:ext cx="8807896"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spcBef>
                <a:spcPct val="50000"/>
              </a:spcBef>
            </a:pPr>
            <a:r>
              <a:rPr lang="ru-RU" altLang="ru-RU" dirty="0"/>
              <a:t>	В пирамиде </a:t>
            </a:r>
            <a:r>
              <a:rPr lang="en-US" altLang="ru-RU" i="1" dirty="0"/>
              <a:t>SABC</a:t>
            </a:r>
            <a:r>
              <a:rPr lang="ru-RU" altLang="ru-RU" dirty="0"/>
              <a:t> боковое</a:t>
            </a:r>
            <a:r>
              <a:rPr lang="en-US" altLang="ru-RU" i="1" dirty="0"/>
              <a:t> </a:t>
            </a:r>
            <a:r>
              <a:rPr lang="ru-RU" altLang="ru-RU" dirty="0"/>
              <a:t>ребро </a:t>
            </a:r>
            <a:r>
              <a:rPr lang="en-US" altLang="ru-RU" i="1" dirty="0"/>
              <a:t>SC </a:t>
            </a:r>
            <a:r>
              <a:rPr lang="ru-RU" altLang="ru-RU" dirty="0"/>
              <a:t>равно 2 и</a:t>
            </a:r>
            <a:r>
              <a:rPr lang="en-US" altLang="ru-RU" i="1" dirty="0"/>
              <a:t> </a:t>
            </a:r>
            <a:r>
              <a:rPr lang="ru-RU" altLang="ru-RU" dirty="0"/>
              <a:t>перпендикулярно плоскости основания </a:t>
            </a:r>
            <a:r>
              <a:rPr lang="en-US" altLang="ru-RU" i="1" dirty="0"/>
              <a:t>ABC</a:t>
            </a:r>
            <a:r>
              <a:rPr lang="ru-RU" altLang="ru-RU" dirty="0"/>
              <a:t>, угол </a:t>
            </a:r>
            <a:r>
              <a:rPr lang="en-US" altLang="ru-RU" i="1" dirty="0"/>
              <a:t>ACB </a:t>
            </a:r>
            <a:r>
              <a:rPr lang="ru-RU" altLang="ru-RU" dirty="0"/>
              <a:t>равен 90</a:t>
            </a:r>
            <a:r>
              <a:rPr lang="ru-RU" altLang="ru-RU" baseline="30000" dirty="0"/>
              <a:t>о</a:t>
            </a:r>
            <a:r>
              <a:rPr lang="ru-RU" altLang="ru-RU" dirty="0"/>
              <a:t>, </a:t>
            </a:r>
            <a:r>
              <a:rPr lang="en-US" altLang="ru-RU" i="1" dirty="0"/>
              <a:t>AC = BC</a:t>
            </a:r>
            <a:r>
              <a:rPr lang="ru-RU" altLang="ru-RU" i="1" dirty="0"/>
              <a:t> = </a:t>
            </a:r>
            <a:r>
              <a:rPr lang="ru-RU" altLang="ru-RU" dirty="0"/>
              <a:t>1</a:t>
            </a:r>
            <a:r>
              <a:rPr lang="en-US" altLang="ru-RU" dirty="0"/>
              <a:t>.</a:t>
            </a:r>
            <a:r>
              <a:rPr lang="ru-RU" altLang="ru-RU" dirty="0"/>
              <a:t> Найдите радиус описанной сферы.</a:t>
            </a:r>
          </a:p>
        </p:txBody>
      </p:sp>
    </p:spTree>
    <p:extLst>
      <p:ext uri="{BB962C8B-B14F-4D97-AF65-F5344CB8AC3E}">
        <p14:creationId xmlns:p14="http://schemas.microsoft.com/office/powerpoint/2010/main" val="17378095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5" name="Text Box 3">
            <a:extLst>
              <a:ext uri="{FF2B5EF4-FFF2-40B4-BE49-F238E27FC236}">
                <a16:creationId xmlns:a16="http://schemas.microsoft.com/office/drawing/2014/main" id="{18DDF7AA-AD09-4F1B-87D1-8DAA4EF67B50}"/>
              </a:ext>
            </a:extLst>
          </p:cNvPr>
          <p:cNvSpPr txBox="1">
            <a:spLocks noChangeArrowheads="1"/>
          </p:cNvSpPr>
          <p:nvPr/>
        </p:nvSpPr>
        <p:spPr bwMode="auto">
          <a:xfrm>
            <a:off x="0" y="45732"/>
            <a:ext cx="91440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spcBef>
                <a:spcPct val="50000"/>
              </a:spcBef>
            </a:pPr>
            <a:r>
              <a:rPr lang="ru-RU" altLang="ru-RU" dirty="0"/>
              <a:t>	Найдите радиус сферы, описанной около правильной треугольной пирамиды, боковые рёбра которой равны 1, и плоские углы при вершине равны 90</a:t>
            </a:r>
            <a:r>
              <a:rPr lang="ru-RU" altLang="ru-RU" baseline="30000" dirty="0"/>
              <a:t>о</a:t>
            </a:r>
            <a:r>
              <a:rPr lang="ru-RU" altLang="ru-RU" dirty="0"/>
              <a:t>.</a:t>
            </a:r>
          </a:p>
        </p:txBody>
      </p:sp>
      <mc:AlternateContent xmlns:mc="http://schemas.openxmlformats.org/markup-compatibility/2006" xmlns:a14="http://schemas.microsoft.com/office/drawing/2010/main">
        <mc:Choice Requires="a14">
          <p:sp>
            <p:nvSpPr>
              <p:cNvPr id="69638" name="Text Box 6">
                <a:extLst>
                  <a:ext uri="{FF2B5EF4-FFF2-40B4-BE49-F238E27FC236}">
                    <a16:creationId xmlns:a16="http://schemas.microsoft.com/office/drawing/2014/main" id="{E56E4C87-9026-464A-A4D2-FFA2C385CD7F}"/>
                  </a:ext>
                </a:extLst>
              </p:cNvPr>
              <p:cNvSpPr txBox="1">
                <a:spLocks noChangeArrowheads="1"/>
              </p:cNvSpPr>
              <p:nvPr/>
            </p:nvSpPr>
            <p:spPr bwMode="auto">
              <a:xfrm>
                <a:off x="0" y="5391879"/>
                <a:ext cx="9144000" cy="1420389"/>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square">
                <a:spAutoFit/>
              </a:bodyPr>
              <a:lstStyle/>
              <a:p>
                <a:pPr algn="just">
                  <a:spcBef>
                    <a:spcPts val="0"/>
                  </a:spcBef>
                </a:pPr>
                <a:r>
                  <a:rPr lang="ru-RU" altLang="ru-RU" dirty="0">
                    <a:solidFill>
                      <a:srgbClr val="FF3300"/>
                    </a:solidFill>
                  </a:rPr>
                  <a:t>	Решение.</a:t>
                </a:r>
                <a:r>
                  <a:rPr lang="ru-RU" altLang="ru-RU" dirty="0">
                    <a:solidFill>
                      <a:schemeClr val="accent1"/>
                    </a:solidFill>
                  </a:rPr>
                  <a:t> </a:t>
                </a:r>
                <a:r>
                  <a:rPr lang="ru-RU" altLang="ru-RU" dirty="0"/>
                  <a:t>Сфера будет описана около единичного куба, четырьмя вершинами которого являются вершины данной пирамиды. Её радиус равен </a:t>
                </a:r>
                <a14:m>
                  <m:oMath xmlns:m="http://schemas.openxmlformats.org/officeDocument/2006/math">
                    <m:f>
                      <m:fPr>
                        <m:ctrlPr>
                          <a:rPr lang="ru-RU" i="1" smtClean="0">
                            <a:solidFill>
                              <a:schemeClr val="tx1"/>
                            </a:solidFill>
                            <a:latin typeface="Cambria Math" panose="02040503050406030204" pitchFamily="18" charset="0"/>
                          </a:rPr>
                        </m:ctrlPr>
                      </m:fPr>
                      <m:num>
                        <m:rad>
                          <m:radPr>
                            <m:degHide m:val="on"/>
                            <m:ctrlPr>
                              <a:rPr lang="ru-RU" i="1">
                                <a:solidFill>
                                  <a:schemeClr val="tx1"/>
                                </a:solidFill>
                                <a:latin typeface="Cambria Math" panose="02040503050406030204" pitchFamily="18" charset="0"/>
                              </a:rPr>
                            </m:ctrlPr>
                          </m:radPr>
                          <m:deg/>
                          <m:e>
                            <m:r>
                              <a:rPr lang="ru-RU" i="1">
                                <a:solidFill>
                                  <a:schemeClr val="tx1"/>
                                </a:solidFill>
                                <a:latin typeface="Cambria Math" panose="02040503050406030204" pitchFamily="18" charset="0"/>
                              </a:rPr>
                              <m:t>3</m:t>
                            </m:r>
                          </m:e>
                        </m:rad>
                      </m:num>
                      <m:den>
                        <m:r>
                          <a:rPr lang="ru-RU" b="0" i="1" smtClean="0">
                            <a:solidFill>
                              <a:schemeClr val="tx1"/>
                            </a:solidFill>
                            <a:latin typeface="Cambria Math" panose="02040503050406030204" pitchFamily="18" charset="0"/>
                          </a:rPr>
                          <m:t>2</m:t>
                        </m:r>
                      </m:den>
                    </m:f>
                    <m:r>
                      <a:rPr lang="ru-RU" i="1">
                        <a:solidFill>
                          <a:schemeClr val="tx1"/>
                        </a:solidFill>
                        <a:latin typeface="Cambria Math" panose="02040503050406030204" pitchFamily="18" charset="0"/>
                      </a:rPr>
                      <m:t>.</m:t>
                    </m:r>
                  </m:oMath>
                </a14:m>
                <a:endParaRPr lang="ru-RU" altLang="ru-RU" dirty="0"/>
              </a:p>
            </p:txBody>
          </p:sp>
        </mc:Choice>
        <mc:Fallback xmlns="">
          <p:sp>
            <p:nvSpPr>
              <p:cNvPr id="69638" name="Text Box 6">
                <a:extLst>
                  <a:ext uri="{FF2B5EF4-FFF2-40B4-BE49-F238E27FC236}">
                    <a16:creationId xmlns:a16="http://schemas.microsoft.com/office/drawing/2014/main" id="{E56E4C87-9026-464A-A4D2-FFA2C385CD7F}"/>
                  </a:ext>
                </a:extLst>
              </p:cNvPr>
              <p:cNvSpPr txBox="1">
                <a:spLocks noRot="1" noChangeAspect="1" noMove="1" noResize="1" noEditPoints="1" noAdjustHandles="1" noChangeArrowheads="1" noChangeShapeType="1" noTextEdit="1"/>
              </p:cNvSpPr>
              <p:nvPr/>
            </p:nvSpPr>
            <p:spPr bwMode="auto">
              <a:xfrm>
                <a:off x="0" y="5391879"/>
                <a:ext cx="9144000" cy="1420389"/>
              </a:xfrm>
              <a:prstGeom prst="rect">
                <a:avLst/>
              </a:prstGeom>
              <a:blipFill>
                <a:blip r:embed="rId2"/>
                <a:stretch>
                  <a:fillRect l="-1000" t="-3433" r="-1000" b="-3004"/>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ru-RU">
                    <a:noFill/>
                  </a:rPr>
                  <a:t> </a:t>
                </a:r>
              </a:p>
            </p:txBody>
          </p:sp>
        </mc:Fallback>
      </mc:AlternateContent>
      <p:pic>
        <p:nvPicPr>
          <p:cNvPr id="2" name="Рисунок 1">
            <a:extLst>
              <a:ext uri="{FF2B5EF4-FFF2-40B4-BE49-F238E27FC236}">
                <a16:creationId xmlns:a16="http://schemas.microsoft.com/office/drawing/2014/main" id="{20909400-70D1-38D1-9F79-F6A1CF9CF09D}"/>
              </a:ext>
            </a:extLst>
          </p:cNvPr>
          <p:cNvPicPr>
            <a:picLocks noChangeAspect="1"/>
          </p:cNvPicPr>
          <p:nvPr/>
        </p:nvPicPr>
        <p:blipFill>
          <a:blip r:embed="rId3"/>
          <a:stretch>
            <a:fillRect/>
          </a:stretch>
        </p:blipFill>
        <p:spPr>
          <a:xfrm>
            <a:off x="2483768" y="1272741"/>
            <a:ext cx="4176464" cy="4131748"/>
          </a:xfrm>
          <a:prstGeom prst="rect">
            <a:avLst/>
          </a:prstGeom>
        </p:spPr>
      </p:pic>
    </p:spTree>
    <p:extLst>
      <p:ext uri="{BB962C8B-B14F-4D97-AF65-F5344CB8AC3E}">
        <p14:creationId xmlns:p14="http://schemas.microsoft.com/office/powerpoint/2010/main" val="3311175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69638"/>
                                        </p:tgtEl>
                                        <p:attrNameLst>
                                          <p:attrName>style.visibility</p:attrName>
                                        </p:attrNameLst>
                                      </p:cBhvr>
                                      <p:to>
                                        <p:strVal val="visible"/>
                                      </p:to>
                                    </p:set>
                                    <p:animEffect transition="in" filter="wipe(up)">
                                      <p:cBhvr>
                                        <p:cTn id="7" dur="500"/>
                                        <p:tgtEl>
                                          <p:spTgt spid="696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3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Box 3"/>
          <p:cNvSpPr txBox="1">
            <a:spLocks noChangeArrowheads="1"/>
          </p:cNvSpPr>
          <p:nvPr/>
        </p:nvSpPr>
        <p:spPr bwMode="auto">
          <a:xfrm>
            <a:off x="-36214" y="22682"/>
            <a:ext cx="9144000" cy="144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ru-RU" sz="2200" dirty="0"/>
              <a:t>	Найдите радиус сферы, описанной около четырёхугольной пирамиды </a:t>
            </a:r>
            <a:r>
              <a:rPr lang="en-US" sz="2200" i="1" dirty="0"/>
              <a:t>SABCD</a:t>
            </a:r>
            <a:r>
              <a:rPr lang="ru-RU" sz="2200" dirty="0"/>
              <a:t>, основанием которой является прямоугольник со сторонами </a:t>
            </a:r>
            <a:r>
              <a:rPr lang="en-US" sz="2200" i="1" dirty="0"/>
              <a:t>a</a:t>
            </a:r>
            <a:r>
              <a:rPr lang="ru-RU" sz="2200" dirty="0"/>
              <a:t> и </a:t>
            </a:r>
            <a:r>
              <a:rPr lang="en-US" sz="2200" i="1" dirty="0"/>
              <a:t>b</a:t>
            </a:r>
            <a:r>
              <a:rPr lang="en-US" sz="2200" dirty="0"/>
              <a:t>, </a:t>
            </a:r>
            <a:r>
              <a:rPr lang="ru-RU" sz="2200" dirty="0"/>
              <a:t>а боковое ребро </a:t>
            </a:r>
            <a:r>
              <a:rPr lang="en-US" sz="2200" i="1" dirty="0"/>
              <a:t>SA</a:t>
            </a:r>
            <a:r>
              <a:rPr lang="ru-RU" sz="2200" dirty="0"/>
              <a:t> перпендикулярно плоскости основания и равно </a:t>
            </a:r>
            <a:r>
              <a:rPr lang="en-US" sz="2200" i="1" dirty="0"/>
              <a:t>c</a:t>
            </a:r>
            <a:r>
              <a:rPr lang="ru-RU" sz="2200" dirty="0"/>
              <a:t>.</a:t>
            </a:r>
          </a:p>
        </p:txBody>
      </p:sp>
      <mc:AlternateContent xmlns:mc="http://schemas.openxmlformats.org/markup-compatibility/2006" xmlns:a14="http://schemas.microsoft.com/office/drawing/2010/main">
        <mc:Choice Requires="a14">
          <p:sp>
            <p:nvSpPr>
              <p:cNvPr id="4" name="Text Box 3">
                <a:extLst>
                  <a:ext uri="{FF2B5EF4-FFF2-40B4-BE49-F238E27FC236}">
                    <a16:creationId xmlns:a16="http://schemas.microsoft.com/office/drawing/2014/main" id="{256876AD-ECBF-49C5-A65D-1B835E5F2451}"/>
                  </a:ext>
                </a:extLst>
              </p:cNvPr>
              <p:cNvSpPr txBox="1">
                <a:spLocks noChangeArrowheads="1"/>
              </p:cNvSpPr>
              <p:nvPr/>
            </p:nvSpPr>
            <p:spPr bwMode="auto">
              <a:xfrm>
                <a:off x="1108" y="5229200"/>
                <a:ext cx="9144000" cy="1437573"/>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a:spAutoFit/>
              </a:bodyPr>
              <a:lstStyle/>
              <a:p>
                <a:pPr algn="just">
                  <a:spcBef>
                    <a:spcPct val="50000"/>
                  </a:spcBef>
                </a:pPr>
                <a:r>
                  <a:rPr lang="ru-RU" sz="2200" dirty="0"/>
                  <a:t>	</a:t>
                </a:r>
                <a:r>
                  <a:rPr lang="ru-RU" dirty="0">
                    <a:solidFill>
                      <a:srgbClr val="FF0000"/>
                    </a:solidFill>
                  </a:rPr>
                  <a:t>Решение.</a:t>
                </a:r>
                <a:r>
                  <a:rPr lang="ru-RU" dirty="0"/>
                  <a:t> Сфера будет описана около прямоугольного параллелепипеда, рёбра которого равны </a:t>
                </a:r>
                <a:r>
                  <a:rPr lang="en-US" i="1" dirty="0"/>
                  <a:t>a</a:t>
                </a:r>
                <a:r>
                  <a:rPr lang="en-US" dirty="0"/>
                  <a:t>, </a:t>
                </a:r>
                <a:r>
                  <a:rPr lang="en-US" i="1" dirty="0"/>
                  <a:t>b</a:t>
                </a:r>
                <a:r>
                  <a:rPr lang="en-US" dirty="0"/>
                  <a:t>, </a:t>
                </a:r>
                <a:r>
                  <a:rPr lang="en-US" i="1" dirty="0"/>
                  <a:t>c</a:t>
                </a:r>
                <a:r>
                  <a:rPr lang="en-US" dirty="0"/>
                  <a:t>. </a:t>
                </a:r>
                <a:r>
                  <a:rPr lang="ru-RU" dirty="0"/>
                  <a:t>Её радиус равен </a:t>
                </a:r>
                <a14:m>
                  <m:oMath xmlns:m="http://schemas.openxmlformats.org/officeDocument/2006/math">
                    <m:f>
                      <m:fPr>
                        <m:ctrlPr>
                          <a:rPr lang="ru-RU" i="1" smtClean="0">
                            <a:solidFill>
                              <a:schemeClr val="tx1"/>
                            </a:solidFill>
                            <a:latin typeface="Cambria Math" panose="02040503050406030204" pitchFamily="18" charset="0"/>
                          </a:rPr>
                        </m:ctrlPr>
                      </m:fPr>
                      <m:num>
                        <m:rad>
                          <m:radPr>
                            <m:degHide m:val="on"/>
                            <m:ctrlPr>
                              <a:rPr lang="ru-RU" i="1">
                                <a:latin typeface="Cambria Math" panose="02040503050406030204" pitchFamily="18" charset="0"/>
                              </a:rPr>
                            </m:ctrlPr>
                          </m:radPr>
                          <m:deg/>
                          <m:e>
                            <m:sSup>
                              <m:sSupPr>
                                <m:ctrlPr>
                                  <a:rPr lang="ru-RU" i="1">
                                    <a:latin typeface="Cambria Math" panose="02040503050406030204" pitchFamily="18" charset="0"/>
                                  </a:rPr>
                                </m:ctrlPr>
                              </m:sSupPr>
                              <m:e>
                                <m:r>
                                  <a:rPr lang="en-US" i="1">
                                    <a:latin typeface="Cambria Math" panose="02040503050406030204" pitchFamily="18" charset="0"/>
                                  </a:rPr>
                                  <m:t>𝑎</m:t>
                                </m:r>
                              </m:e>
                              <m:sup>
                                <m:r>
                                  <a:rPr lang="en-US" i="1">
                                    <a:latin typeface="Cambria Math" panose="02040503050406030204" pitchFamily="18" charset="0"/>
                                  </a:rPr>
                                  <m:t>2</m:t>
                                </m:r>
                              </m:sup>
                            </m:sSup>
                            <m:r>
                              <a:rPr lang="en-US" i="1">
                                <a:latin typeface="Cambria Math" panose="02040503050406030204" pitchFamily="18" charset="0"/>
                              </a:rPr>
                              <m:t>+</m:t>
                            </m:r>
                            <m:sSup>
                              <m:sSupPr>
                                <m:ctrlPr>
                                  <a:rPr lang="ru-RU" i="1">
                                    <a:latin typeface="Cambria Math" panose="02040503050406030204" pitchFamily="18" charset="0"/>
                                  </a:rPr>
                                </m:ctrlPr>
                              </m:sSupPr>
                              <m:e>
                                <m:r>
                                  <a:rPr lang="en-US" i="1">
                                    <a:latin typeface="Cambria Math" panose="02040503050406030204" pitchFamily="18" charset="0"/>
                                  </a:rPr>
                                  <m:t>𝑏</m:t>
                                </m:r>
                              </m:e>
                              <m:sup>
                                <m:r>
                                  <a:rPr lang="en-US" i="1">
                                    <a:latin typeface="Cambria Math" panose="02040503050406030204" pitchFamily="18" charset="0"/>
                                  </a:rPr>
                                  <m:t>2</m:t>
                                </m:r>
                              </m:sup>
                            </m:sSup>
                            <m:r>
                              <a:rPr lang="en-US" i="1">
                                <a:latin typeface="Cambria Math" panose="02040503050406030204" pitchFamily="18" charset="0"/>
                              </a:rPr>
                              <m:t>+</m:t>
                            </m:r>
                            <m:sSup>
                              <m:sSupPr>
                                <m:ctrlPr>
                                  <a:rPr lang="ru-RU" i="1">
                                    <a:latin typeface="Cambria Math" panose="02040503050406030204" pitchFamily="18" charset="0"/>
                                  </a:rPr>
                                </m:ctrlPr>
                              </m:sSupPr>
                              <m:e>
                                <m:r>
                                  <a:rPr lang="en-US" i="1">
                                    <a:latin typeface="Cambria Math" panose="02040503050406030204" pitchFamily="18" charset="0"/>
                                  </a:rPr>
                                  <m:t>𝑐</m:t>
                                </m:r>
                              </m:e>
                              <m:sup>
                                <m:r>
                                  <a:rPr lang="en-US" i="1">
                                    <a:latin typeface="Cambria Math" panose="02040503050406030204" pitchFamily="18" charset="0"/>
                                  </a:rPr>
                                  <m:t>2</m:t>
                                </m:r>
                              </m:sup>
                            </m:sSup>
                          </m:e>
                        </m:rad>
                      </m:num>
                      <m:den>
                        <m:r>
                          <a:rPr lang="ru-RU" b="0" i="1" smtClean="0">
                            <a:solidFill>
                              <a:schemeClr val="tx1"/>
                            </a:solidFill>
                            <a:latin typeface="Cambria Math" panose="02040503050406030204" pitchFamily="18" charset="0"/>
                          </a:rPr>
                          <m:t>2</m:t>
                        </m:r>
                      </m:den>
                    </m:f>
                    <m:r>
                      <a:rPr lang="ru-RU" b="0" i="1" smtClean="0">
                        <a:solidFill>
                          <a:schemeClr val="tx1"/>
                        </a:solidFill>
                        <a:latin typeface="Cambria Math" panose="02040503050406030204" pitchFamily="18" charset="0"/>
                      </a:rPr>
                      <m:t>.</m:t>
                    </m:r>
                  </m:oMath>
                </a14:m>
                <a:endParaRPr lang="ru-RU" dirty="0"/>
              </a:p>
            </p:txBody>
          </p:sp>
        </mc:Choice>
        <mc:Fallback xmlns="">
          <p:sp>
            <p:nvSpPr>
              <p:cNvPr id="4" name="Text Box 3">
                <a:extLst>
                  <a:ext uri="{FF2B5EF4-FFF2-40B4-BE49-F238E27FC236}">
                    <a16:creationId xmlns:a16="http://schemas.microsoft.com/office/drawing/2014/main" id="{256876AD-ECBF-49C5-A65D-1B835E5F2451}"/>
                  </a:ext>
                </a:extLst>
              </p:cNvPr>
              <p:cNvSpPr txBox="1">
                <a:spLocks noRot="1" noChangeAspect="1" noMove="1" noResize="1" noEditPoints="1" noAdjustHandles="1" noChangeArrowheads="1" noChangeShapeType="1" noTextEdit="1"/>
              </p:cNvSpPr>
              <p:nvPr/>
            </p:nvSpPr>
            <p:spPr bwMode="auto">
              <a:xfrm>
                <a:off x="1108" y="5229200"/>
                <a:ext cx="9144000" cy="1437573"/>
              </a:xfrm>
              <a:prstGeom prst="rect">
                <a:avLst/>
              </a:prstGeom>
              <a:blipFill>
                <a:blip r:embed="rId2"/>
                <a:stretch>
                  <a:fillRect l="-1000" t="-3390" r="-1067"/>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ru-RU">
                    <a:noFill/>
                  </a:rPr>
                  <a:t> </a:t>
                </a:r>
              </a:p>
            </p:txBody>
          </p:sp>
        </mc:Fallback>
      </mc:AlternateContent>
      <p:pic>
        <p:nvPicPr>
          <p:cNvPr id="2" name="Рисунок 1">
            <a:extLst>
              <a:ext uri="{FF2B5EF4-FFF2-40B4-BE49-F238E27FC236}">
                <a16:creationId xmlns:a16="http://schemas.microsoft.com/office/drawing/2014/main" id="{13F7CAA9-82C2-DEBE-6AFA-F22356789907}"/>
              </a:ext>
            </a:extLst>
          </p:cNvPr>
          <p:cNvPicPr>
            <a:picLocks noChangeAspect="1"/>
          </p:cNvPicPr>
          <p:nvPr/>
        </p:nvPicPr>
        <p:blipFill>
          <a:blip r:embed="rId3"/>
          <a:stretch>
            <a:fillRect/>
          </a:stretch>
        </p:blipFill>
        <p:spPr>
          <a:xfrm>
            <a:off x="2915816" y="1268760"/>
            <a:ext cx="4129141" cy="3960440"/>
          </a:xfrm>
          <a:prstGeom prst="rect">
            <a:avLst/>
          </a:prstGeom>
        </p:spPr>
      </p:pic>
    </p:spTree>
    <p:extLst>
      <p:ext uri="{BB962C8B-B14F-4D97-AF65-F5344CB8AC3E}">
        <p14:creationId xmlns:p14="http://schemas.microsoft.com/office/powerpoint/2010/main" val="1340164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theme1.xml><?xml version="1.0" encoding="utf-8"?>
<a:theme xmlns:a="http://schemas.openxmlformats.org/drawingml/2006/main" name="Оформление по умолчанию">
  <a:themeElements>
    <a:clrScheme name="Оформление по умолчанию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Оформление по умолчанию">
      <a:majorFont>
        <a:latin typeface="Times New Roman"/>
        <a:ea typeface=""/>
        <a:cs typeface=""/>
      </a:majorFont>
      <a:minorFont>
        <a:latin typeface="Times New Roman"/>
        <a:ea typeface=""/>
        <a:cs typeface=""/>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Оформление по умолчанию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Оформление по умолчанию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Оформление по умолчанию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Оформление по умолчанию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Оформление по умолчанию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Оформление по умолчанию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Оформление по умолчанию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1679</TotalTime>
  <Words>877</Words>
  <Application>Microsoft Office PowerPoint</Application>
  <PresentationFormat>Экран (4:3)</PresentationFormat>
  <Paragraphs>51</Paragraphs>
  <Slides>21</Slides>
  <Notes>4</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21</vt:i4>
      </vt:variant>
    </vt:vector>
  </HeadingPairs>
  <TitlesOfParts>
    <vt:vector size="25" baseType="lpstr">
      <vt:lpstr>Arial</vt:lpstr>
      <vt:lpstr>Cambria Math</vt:lpstr>
      <vt:lpstr>Times New Roman</vt:lpstr>
      <vt:lpstr>Оформление по умолчанию</vt:lpstr>
      <vt:lpstr>Многогранники, вписанные в сферу пирамида</vt:lpstr>
      <vt:lpstr>Пирамида, вписанная в сферу</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Сфера, вписанная в куб</dc:title>
  <dc:creator>*</dc:creator>
  <cp:lastModifiedBy>Смирнов Владимир Алексеевич</cp:lastModifiedBy>
  <cp:revision>58</cp:revision>
  <dcterms:created xsi:type="dcterms:W3CDTF">2006-06-14T12:10:42Z</dcterms:created>
  <dcterms:modified xsi:type="dcterms:W3CDTF">2025-05-15T02:32:08Z</dcterms:modified>
</cp:coreProperties>
</file>