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53" r:id="rId2"/>
    <p:sldId id="354" r:id="rId3"/>
    <p:sldId id="355" r:id="rId4"/>
    <p:sldId id="357" r:id="rId5"/>
    <p:sldId id="358" r:id="rId6"/>
    <p:sldId id="359" r:id="rId7"/>
    <p:sldId id="360" r:id="rId8"/>
    <p:sldId id="361" r:id="rId9"/>
    <p:sldId id="273" r:id="rId10"/>
    <p:sldId id="365" r:id="rId11"/>
    <p:sldId id="350" r:id="rId12"/>
    <p:sldId id="351" r:id="rId13"/>
    <p:sldId id="316" r:id="rId14"/>
    <p:sldId id="352" r:id="rId15"/>
    <p:sldId id="366" r:id="rId16"/>
    <p:sldId id="362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26" autoAdjust="0"/>
    <p:restoredTop sz="88902" autoAdjust="0"/>
  </p:normalViewPr>
  <p:slideViewPr>
    <p:cSldViewPr>
      <p:cViewPr varScale="1">
        <p:scale>
          <a:sx n="91" d="100"/>
          <a:sy n="91" d="100"/>
        </p:scale>
        <p:origin x="55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1234D6A8-8A5D-482A-9295-C965F5A0AF4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EE0643ED-E53C-4D6D-9AD6-AD690E26833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altLang="ru-RU"/>
          </a:p>
        </p:txBody>
      </p:sp>
      <p:sp>
        <p:nvSpPr>
          <p:cNvPr id="67588" name="Rectangle 4">
            <a:extLst>
              <a:ext uri="{FF2B5EF4-FFF2-40B4-BE49-F238E27FC236}">
                <a16:creationId xmlns:a16="http://schemas.microsoft.com/office/drawing/2014/main" id="{A3A624D7-C07C-4F2B-A00A-DA2B93FE354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9" name="Rectangle 5">
            <a:extLst>
              <a:ext uri="{FF2B5EF4-FFF2-40B4-BE49-F238E27FC236}">
                <a16:creationId xmlns:a16="http://schemas.microsoft.com/office/drawing/2014/main" id="{435C1FAC-DD60-4368-94B3-45D08CABD4C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67590" name="Rectangle 6">
            <a:extLst>
              <a:ext uri="{FF2B5EF4-FFF2-40B4-BE49-F238E27FC236}">
                <a16:creationId xmlns:a16="http://schemas.microsoft.com/office/drawing/2014/main" id="{8AD544A8-9551-4A69-B313-0D3ACAD116E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67591" name="Rectangle 7">
            <a:extLst>
              <a:ext uri="{FF2B5EF4-FFF2-40B4-BE49-F238E27FC236}">
                <a16:creationId xmlns:a16="http://schemas.microsoft.com/office/drawing/2014/main" id="{43E352E1-C245-4D93-89DA-4CB89E3E43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0286441-2B60-4A5C-A1B9-AFB1AAE1E32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C0AA164-4727-4495-B0D5-C8FBF42745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8717DE-EC3D-485A-9469-9B1E984A91D7}" type="slidenum">
              <a:rPr lang="ru-RU" altLang="ru-RU"/>
              <a:pPr/>
              <a:t>1</a:t>
            </a:fld>
            <a:endParaRPr lang="ru-RU" altLang="ru-RU"/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46079A7D-ADEC-4C80-95E8-9A8BC72136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3FF41BE1-1393-4DDB-9C30-85059137FE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B57587A-FD54-4806-B63E-527F7E00B1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98B84E-B0F1-48BB-9BB9-1A148D12E6E4}" type="slidenum">
              <a:rPr lang="ru-RU" altLang="ru-RU"/>
              <a:pPr/>
              <a:t>10</a:t>
            </a:fld>
            <a:endParaRPr lang="ru-RU" altLang="ru-RU"/>
          </a:p>
        </p:txBody>
      </p:sp>
      <p:sp>
        <p:nvSpPr>
          <p:cNvPr id="142338" name="Rectangle 2">
            <a:extLst>
              <a:ext uri="{FF2B5EF4-FFF2-40B4-BE49-F238E27FC236}">
                <a16:creationId xmlns:a16="http://schemas.microsoft.com/office/drawing/2014/main" id="{5FC59644-0351-46C4-9816-39588142EB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>
            <a:extLst>
              <a:ext uri="{FF2B5EF4-FFF2-40B4-BE49-F238E27FC236}">
                <a16:creationId xmlns:a16="http://schemas.microsoft.com/office/drawing/2014/main" id="{C7DF07DC-0704-4A82-B32F-0B0A556C85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8B6BC0A-B1DF-4515-86F7-77EB4E584B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D6A178-06D2-46FD-9C6F-56BEC0050C87}" type="slidenum">
              <a:rPr lang="ru-RU" altLang="ru-RU"/>
              <a:pPr/>
              <a:t>11</a:t>
            </a:fld>
            <a:endParaRPr lang="ru-RU" altLang="ru-RU"/>
          </a:p>
        </p:txBody>
      </p:sp>
      <p:sp>
        <p:nvSpPr>
          <p:cNvPr id="143362" name="Rectangle 2">
            <a:extLst>
              <a:ext uri="{FF2B5EF4-FFF2-40B4-BE49-F238E27FC236}">
                <a16:creationId xmlns:a16="http://schemas.microsoft.com/office/drawing/2014/main" id="{0E5B82FA-8867-4E80-BBEA-4E7D54501C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>
            <a:extLst>
              <a:ext uri="{FF2B5EF4-FFF2-40B4-BE49-F238E27FC236}">
                <a16:creationId xmlns:a16="http://schemas.microsoft.com/office/drawing/2014/main" id="{40E5A24C-F1C4-4D82-BBFD-E9A8FDA306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8BD663D-B2EE-4342-8CBC-95948ECB89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771563-F330-43A6-87B9-DE403F85DAB9}" type="slidenum">
              <a:rPr lang="ru-RU" altLang="ru-RU"/>
              <a:pPr/>
              <a:t>12</a:t>
            </a:fld>
            <a:endParaRPr lang="ru-RU" altLang="ru-RU"/>
          </a:p>
        </p:txBody>
      </p:sp>
      <p:sp>
        <p:nvSpPr>
          <p:cNvPr id="144386" name="Rectangle 2">
            <a:extLst>
              <a:ext uri="{FF2B5EF4-FFF2-40B4-BE49-F238E27FC236}">
                <a16:creationId xmlns:a16="http://schemas.microsoft.com/office/drawing/2014/main" id="{9F9EF74F-C3FA-45DE-811A-27056480A9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>
            <a:extLst>
              <a:ext uri="{FF2B5EF4-FFF2-40B4-BE49-F238E27FC236}">
                <a16:creationId xmlns:a16="http://schemas.microsoft.com/office/drawing/2014/main" id="{0AF72255-A3C0-4D37-BCE8-CE54971AC4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B90E122-96A0-4613-9635-BEDFEC41D1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366647-7141-448F-B092-AC2261261326}" type="slidenum">
              <a:rPr lang="ru-RU" altLang="ru-RU"/>
              <a:pPr/>
              <a:t>13</a:t>
            </a:fld>
            <a:endParaRPr lang="ru-RU" altLang="ru-RU"/>
          </a:p>
        </p:txBody>
      </p:sp>
      <p:sp>
        <p:nvSpPr>
          <p:cNvPr id="145410" name="Rectangle 2">
            <a:extLst>
              <a:ext uri="{FF2B5EF4-FFF2-40B4-BE49-F238E27FC236}">
                <a16:creationId xmlns:a16="http://schemas.microsoft.com/office/drawing/2014/main" id="{E82F92D9-6B20-416C-9D4A-6ADB4B7105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>
            <a:extLst>
              <a:ext uri="{FF2B5EF4-FFF2-40B4-BE49-F238E27FC236}">
                <a16:creationId xmlns:a16="http://schemas.microsoft.com/office/drawing/2014/main" id="{AF46A1F7-34D8-4602-A8E7-6C6120FC80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AA54F71-8DE6-492C-A8D0-5633556498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944EE8-D580-4C4E-AF71-F387F2D0CF4D}" type="slidenum">
              <a:rPr lang="ru-RU" altLang="ru-RU"/>
              <a:pPr/>
              <a:t>14</a:t>
            </a:fld>
            <a:endParaRPr lang="ru-RU" altLang="ru-RU"/>
          </a:p>
        </p:txBody>
      </p:sp>
      <p:sp>
        <p:nvSpPr>
          <p:cNvPr id="146434" name="Rectangle 2">
            <a:extLst>
              <a:ext uri="{FF2B5EF4-FFF2-40B4-BE49-F238E27FC236}">
                <a16:creationId xmlns:a16="http://schemas.microsoft.com/office/drawing/2014/main" id="{E6623E61-6DD4-40CB-8FE8-12768C891B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2C47E898-C5B5-4253-B494-D6C685EAFF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AA54F71-8DE6-492C-A8D0-5633556498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944EE8-D580-4C4E-AF71-F387F2D0CF4D}" type="slidenum">
              <a:rPr lang="ru-RU" altLang="ru-RU"/>
              <a:pPr/>
              <a:t>15</a:t>
            </a:fld>
            <a:endParaRPr lang="ru-RU" altLang="ru-RU"/>
          </a:p>
        </p:txBody>
      </p:sp>
      <p:sp>
        <p:nvSpPr>
          <p:cNvPr id="146434" name="Rectangle 2">
            <a:extLst>
              <a:ext uri="{FF2B5EF4-FFF2-40B4-BE49-F238E27FC236}">
                <a16:creationId xmlns:a16="http://schemas.microsoft.com/office/drawing/2014/main" id="{E6623E61-6DD4-40CB-8FE8-12768C891B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2C47E898-C5B5-4253-B494-D6C685EAFF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270516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DC8BAF4-AD08-4B4B-BAE6-02EB6946E4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43F3B0-11EE-4581-8709-C6AD276A25D7}" type="slidenum">
              <a:rPr lang="ru-RU" altLang="ru-RU"/>
              <a:pPr/>
              <a:t>16</a:t>
            </a:fld>
            <a:endParaRPr lang="ru-RU" altLang="ru-RU"/>
          </a:p>
        </p:txBody>
      </p:sp>
      <p:sp>
        <p:nvSpPr>
          <p:cNvPr id="83970" name="Rectangle 2">
            <a:extLst>
              <a:ext uri="{FF2B5EF4-FFF2-40B4-BE49-F238E27FC236}">
                <a16:creationId xmlns:a16="http://schemas.microsoft.com/office/drawing/2014/main" id="{9A217821-CAF4-4AB8-B141-CEE18752FD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A335F5BF-6EFF-4F3D-995C-85A1E66C16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931670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C0AA164-4727-4495-B0D5-C8FBF42745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8717DE-EC3D-485A-9469-9B1E984A91D7}" type="slidenum">
              <a:rPr lang="ru-RU" altLang="ru-RU"/>
              <a:pPr/>
              <a:t>2</a:t>
            </a:fld>
            <a:endParaRPr lang="ru-RU" altLang="ru-RU"/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46079A7D-ADEC-4C80-95E8-9A8BC72136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3FF41BE1-1393-4DDB-9C30-85059137FE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324967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CCC7BE3-E1DF-44F1-8C02-114966F29E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A1C87B-4748-44DB-9F5B-37D3D346596F}" type="slidenum">
              <a:rPr lang="ru-RU" altLang="ru-RU"/>
              <a:pPr/>
              <a:t>3</a:t>
            </a:fld>
            <a:endParaRPr lang="ru-RU" altLang="ru-RU"/>
          </a:p>
        </p:txBody>
      </p:sp>
      <p:sp>
        <p:nvSpPr>
          <p:cNvPr id="120834" name="Rectangle 2">
            <a:extLst>
              <a:ext uri="{FF2B5EF4-FFF2-40B4-BE49-F238E27FC236}">
                <a16:creationId xmlns:a16="http://schemas.microsoft.com/office/drawing/2014/main" id="{3B36F025-AF5C-42EF-AC50-1879E70A3C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25873A61-42DE-47F0-9216-9A697059E8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CCC7BE3-E1DF-44F1-8C02-114966F29E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A1C87B-4748-44DB-9F5B-37D3D346596F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120834" name="Rectangle 2">
            <a:extLst>
              <a:ext uri="{FF2B5EF4-FFF2-40B4-BE49-F238E27FC236}">
                <a16:creationId xmlns:a16="http://schemas.microsoft.com/office/drawing/2014/main" id="{3B36F025-AF5C-42EF-AC50-1879E70A3C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25873A61-42DE-47F0-9216-9A697059E8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093960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D65242C-D251-4558-A1BC-5748AA6BCE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DDE53C-9E28-42F4-83A6-C39D2B5096E0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125954" name="Rectangle 2">
            <a:extLst>
              <a:ext uri="{FF2B5EF4-FFF2-40B4-BE49-F238E27FC236}">
                <a16:creationId xmlns:a16="http://schemas.microsoft.com/office/drawing/2014/main" id="{A9CD4D34-5683-4D29-8EF1-EC39B0A5C1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5" name="Rectangle 3">
            <a:extLst>
              <a:ext uri="{FF2B5EF4-FFF2-40B4-BE49-F238E27FC236}">
                <a16:creationId xmlns:a16="http://schemas.microsoft.com/office/drawing/2014/main" id="{348360F0-0010-4BEC-87DC-9BB2FF0C0B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D65242C-D251-4558-A1BC-5748AA6BCE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DDE53C-9E28-42F4-83A6-C39D2B5096E0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125954" name="Rectangle 2">
            <a:extLst>
              <a:ext uri="{FF2B5EF4-FFF2-40B4-BE49-F238E27FC236}">
                <a16:creationId xmlns:a16="http://schemas.microsoft.com/office/drawing/2014/main" id="{A9CD4D34-5683-4D29-8EF1-EC39B0A5C1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5" name="Rectangle 3">
            <a:extLst>
              <a:ext uri="{FF2B5EF4-FFF2-40B4-BE49-F238E27FC236}">
                <a16:creationId xmlns:a16="http://schemas.microsoft.com/office/drawing/2014/main" id="{348360F0-0010-4BEC-87DC-9BB2FF0C0B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1803984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EBCBE34-8C28-4A85-BAA7-417E955C7F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884D47-DA34-470B-8815-3E05F7E6C83C}" type="slidenum">
              <a:rPr lang="ru-RU" altLang="ru-RU"/>
              <a:pPr/>
              <a:t>7</a:t>
            </a:fld>
            <a:endParaRPr lang="ru-RU" altLang="ru-RU"/>
          </a:p>
        </p:txBody>
      </p:sp>
      <p:sp>
        <p:nvSpPr>
          <p:cNvPr id="132098" name="Rectangle 2">
            <a:extLst>
              <a:ext uri="{FF2B5EF4-FFF2-40B4-BE49-F238E27FC236}">
                <a16:creationId xmlns:a16="http://schemas.microsoft.com/office/drawing/2014/main" id="{F6531289-AFC3-43EA-BB93-73052F057C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9" name="Rectangle 3">
            <a:extLst>
              <a:ext uri="{FF2B5EF4-FFF2-40B4-BE49-F238E27FC236}">
                <a16:creationId xmlns:a16="http://schemas.microsoft.com/office/drawing/2014/main" id="{57324687-246D-4ACF-A966-FD8F5278EB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EBCBE34-8C28-4A85-BAA7-417E955C7F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884D47-DA34-470B-8815-3E05F7E6C83C}" type="slidenum">
              <a:rPr lang="ru-RU" altLang="ru-RU"/>
              <a:pPr/>
              <a:t>8</a:t>
            </a:fld>
            <a:endParaRPr lang="ru-RU" altLang="ru-RU"/>
          </a:p>
        </p:txBody>
      </p:sp>
      <p:sp>
        <p:nvSpPr>
          <p:cNvPr id="132098" name="Rectangle 2">
            <a:extLst>
              <a:ext uri="{FF2B5EF4-FFF2-40B4-BE49-F238E27FC236}">
                <a16:creationId xmlns:a16="http://schemas.microsoft.com/office/drawing/2014/main" id="{F6531289-AFC3-43EA-BB93-73052F057C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9" name="Rectangle 3">
            <a:extLst>
              <a:ext uri="{FF2B5EF4-FFF2-40B4-BE49-F238E27FC236}">
                <a16:creationId xmlns:a16="http://schemas.microsoft.com/office/drawing/2014/main" id="{57324687-246D-4ACF-A966-FD8F5278EB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7258321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9EF3804-7E25-4B5C-928F-00E5096088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9685C3-AC4E-47CF-87D4-53D3B62A3290}" type="slidenum">
              <a:rPr lang="ru-RU" altLang="ru-RU"/>
              <a:pPr/>
              <a:t>9</a:t>
            </a:fld>
            <a:endParaRPr lang="ru-RU" altLang="ru-RU"/>
          </a:p>
        </p:txBody>
      </p:sp>
      <p:sp>
        <p:nvSpPr>
          <p:cNvPr id="141314" name="Rectangle 2">
            <a:extLst>
              <a:ext uri="{FF2B5EF4-FFF2-40B4-BE49-F238E27FC236}">
                <a16:creationId xmlns:a16="http://schemas.microsoft.com/office/drawing/2014/main" id="{7D863BE2-DD1B-4F49-B919-0D12E57744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79D30D96-E9E8-4BAC-9C5A-14F1B28084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98414A-A3A2-475E-84C8-5CA7A87FC6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D33AF17-9664-4059-A84B-79E4A3A084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3FD0EA-2415-4AAE-968B-ACB81E080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23DAAC-F08C-4682-85E2-90D251627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7AECE2-802C-40BA-A316-85AABB56B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729A7C-E138-4006-81DB-0EDE25E11B7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917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F808FC-5B97-478E-A57B-90B315633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0452551-B98F-4A5A-A1A8-7359B50660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E6075E-6C19-4783-AAA8-8AF65DDD2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780802-E6F1-407A-B380-07637838E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F50B51-73F5-4FA0-B389-2EA63756D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DD4634-1AB4-48E1-8388-BF9E7365B3E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7662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9823052-03E6-4763-A226-5E49955FF3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68F595F-E5AC-432F-B9BC-235CAEF147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1D6E5F-F9A3-466C-9D21-B0D6F6DAD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3E6B47-CA6E-43DB-9725-062D4A53C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562CC1-4C0E-4D32-9104-FE7BCB952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60C69D-CBBD-4B25-AB0A-B327692910A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40923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5AC467-F303-46B2-A635-B54F8DEDC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0E1404-FCFB-4E02-A165-00A7DC7608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07E506-B02D-4C96-8D7C-A00A79A57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3C03F8-B59E-4222-AEB0-815CEE320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330D72-EE3A-483F-BB8F-1E823D6F9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664260-19F4-4F00-B62E-A496A473491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2798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BF1757-7E3B-41B6-9CDB-AF9E6F2BD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043895-21EA-4818-A446-25377DABD7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A8C16C-EF5C-4AA0-8C3E-717531A6A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74DA2B-47A2-4E93-AB41-7904946FB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9F4DFD-086B-4AA4-9F2D-12D8D1C18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756B03-1542-41BA-8182-491DAD48DDE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6799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F90256-E315-4222-890B-26CB49BAD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7B5881-4C5D-4FC1-A4AC-1C339FC1D8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58A699F-C65B-4EF5-AD90-A95FE31FF8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36A4D8-BF20-49F9-B574-98CB6739D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A8E21B-2CBB-4AF6-A4CB-9A293F16E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284E28-D4DD-4761-A2D7-1A5997834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804B40-419D-4450-8317-23308B27B67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5559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D8C111-F203-4025-9B25-C79B0E84F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2F55662-0383-4114-A19D-F6D3F79363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7AA7EEA-D260-42C4-92F7-783DCD8C07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4653BF2-434F-49BF-96DD-E02F24DAE5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2F3C729-9A9A-4D7F-AD89-E1B6090412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AB8E237-A5C4-4627-8DE9-EBD4D5A9A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F45D1F3-0067-43F9-8191-583B31ED2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28B1603-F515-4A39-B51F-7C943FD61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58ABEB-65AB-4245-8B87-AF255AE7252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844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1BB348-2C9A-473B-8B8E-0AA27E7DB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E2E9BBC-718B-4839-9E6A-0B41D8FD7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A38A703-4B0D-4FAA-AE9A-10C4D2B55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162AAA8-9F45-47D8-8779-C6684D155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99EE00-566C-45E0-9863-CC702B01D5D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15099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3AB0F4D-8CF4-4C20-91E8-3115AEDF6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57F3730-EAF5-4F31-AF69-1B49C479C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EB28271-E767-4229-93D2-D4DEFA35D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78DDB4-AF33-4257-957F-B5F2AB47A1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36777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38228-8CCD-4224-89AB-F402EA29E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526362-1EAD-48EB-B509-AAC1979B8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01662A2-6CCD-4506-AFAC-6D6C2D13D4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2418B7-6022-4784-A0B7-C52089A96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5EFF654-C8DC-4E8F-B104-246DFB4A1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3C7C9B9-40D6-4419-B8B9-B829BCBF9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65055F-B2C3-436B-AD6D-CB890693121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170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F47C79-E6C9-4BF0-84A0-C90432DB3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2BB2545-D47A-4520-8B29-EFB71042AB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C44D763-44E7-4F61-94E0-CC065F2381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1AB325-A0F6-4F54-A789-142348E4B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DA9AE98-425B-4C7F-A2DF-3CA945D8B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F8661F-D045-456C-A45B-AA2AE3577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35F40F-9685-4EAB-9EEE-B68DEDA8088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471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F363FA6-EBAE-41DC-A989-74A000A06B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9845C35-4503-4C8D-8098-2676977E94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015A9E5-38BE-433F-9D1C-34A5E77C999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1A61AA3-BEC5-4C0E-A9F9-B4C4760AD31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C49CC5C-C29B-4E40-865D-9DFA010D15F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B0B7D37-3CF7-4D5A-8033-0205395C72B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65D605C9-D2FE-4E81-BE4B-8B1E06DA59F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0500" y="2276872"/>
            <a:ext cx="87630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КОНИЧЕСКИЕ СЕЧЕНИЯ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>
            <a:extLst>
              <a:ext uri="{FF2B5EF4-FFF2-40B4-BE49-F238E27FC236}">
                <a16:creationId xmlns:a16="http://schemas.microsoft.com/office/drawing/2014/main" id="{680BBE5C-B557-4BD7-BC6D-125B2B0D242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76200"/>
            <a:ext cx="7772400" cy="328464"/>
          </a:xfrm>
        </p:spPr>
        <p:txBody>
          <a:bodyPr/>
          <a:lstStyle/>
          <a:p>
            <a:r>
              <a:rPr lang="ru-RU" altLang="ru-RU" sz="2800" dirty="0">
                <a:solidFill>
                  <a:srgbClr val="FF3300"/>
                </a:solidFill>
              </a:rPr>
              <a:t>Упражнение</a:t>
            </a:r>
            <a:r>
              <a:rPr lang="en-US" altLang="ru-RU" sz="2800" dirty="0">
                <a:solidFill>
                  <a:srgbClr val="FF3300"/>
                </a:solidFill>
              </a:rPr>
              <a:t> 2</a:t>
            </a:r>
            <a:endParaRPr lang="ru-RU" altLang="ru-RU" sz="2800" dirty="0">
              <a:solidFill>
                <a:srgbClr val="FF3300"/>
              </a:solidFill>
            </a:endParaRPr>
          </a:p>
        </p:txBody>
      </p:sp>
      <p:sp>
        <p:nvSpPr>
          <p:cNvPr id="137219" name="Text Box 3">
            <a:extLst>
              <a:ext uri="{FF2B5EF4-FFF2-40B4-BE49-F238E27FC236}">
                <a16:creationId xmlns:a16="http://schemas.microsoft.com/office/drawing/2014/main" id="{C8AA5079-0F63-4F1D-83F4-EF8E931C4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04664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Пучок света карманного фонарика имеет форму конуса. Какую форму имеет освещенный фонариком участок ровной поверхности в зависимости от угла наклона фонарика?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805F78B-E347-4509-9610-BE3C06C4593D}"/>
              </a:ext>
            </a:extLst>
          </p:cNvPr>
          <p:cNvGrpSpPr/>
          <p:nvPr/>
        </p:nvGrpSpPr>
        <p:grpSpPr>
          <a:xfrm>
            <a:off x="89756" y="1700808"/>
            <a:ext cx="8964488" cy="3456384"/>
            <a:chOff x="0" y="1700808"/>
            <a:chExt cx="9144000" cy="3456384"/>
          </a:xfrm>
        </p:grpSpPr>
        <p:sp>
          <p:nvSpPr>
            <p:cNvPr id="5" name="Text Box 9">
              <a:extLst>
                <a:ext uri="{FF2B5EF4-FFF2-40B4-BE49-F238E27FC236}">
                  <a16:creationId xmlns:a16="http://schemas.microsoft.com/office/drawing/2014/main" id="{6506D663-D69A-47AB-8012-03EA898E78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4264640"/>
              <a:ext cx="9144000" cy="8925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sz="2800" dirty="0">
                  <a:solidFill>
                    <a:srgbClr val="FF3300"/>
                  </a:solidFill>
                </a:rPr>
                <a:t>	</a:t>
              </a:r>
              <a:r>
                <a:rPr lang="ru-RU" altLang="ru-RU" dirty="0">
                  <a:solidFill>
                    <a:srgbClr val="FF3300"/>
                  </a:solidFill>
                </a:rPr>
                <a:t>Ответ:</a:t>
              </a:r>
              <a:r>
                <a:rPr lang="ru-RU" altLang="ru-RU" dirty="0">
                  <a:solidFill>
                    <a:schemeClr val="accent1"/>
                  </a:solidFill>
                </a:rPr>
                <a:t> </a:t>
              </a:r>
              <a:r>
                <a:rPr lang="ru-RU" altLang="ru-RU" dirty="0">
                  <a:cs typeface="Times New Roman" panose="02020603050405020304" pitchFamily="18" charset="0"/>
                </a:rPr>
                <a:t>Эллипс, если угол наклона оси светового конуса фонарика больше угла между осью и образующей этого конуса.</a:t>
              </a:r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372F458F-890A-4B6F-9C89-26A9ED7220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1521" y="1700808"/>
              <a:ext cx="2520280" cy="2464047"/>
            </a:xfrm>
            <a:prstGeom prst="rect">
              <a:avLst/>
            </a:prstGeom>
          </p:spPr>
        </p:pic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D0F6E1E2-77DC-43E1-81F0-A77595252B4E}"/>
              </a:ext>
            </a:extLst>
          </p:cNvPr>
          <p:cNvGrpSpPr/>
          <p:nvPr/>
        </p:nvGrpSpPr>
        <p:grpSpPr>
          <a:xfrm>
            <a:off x="89756" y="1832354"/>
            <a:ext cx="8964488" cy="4155835"/>
            <a:chOff x="0" y="1832354"/>
            <a:chExt cx="9144000" cy="4155835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C9383378-4589-4B19-9FBD-BA81F23368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39515" y="1832354"/>
              <a:ext cx="2857998" cy="2160926"/>
            </a:xfrm>
            <a:prstGeom prst="rect">
              <a:avLst/>
            </a:prstGeom>
          </p:spPr>
        </p:pic>
        <p:sp>
          <p:nvSpPr>
            <p:cNvPr id="12" name="Text Box 9">
              <a:extLst>
                <a:ext uri="{FF2B5EF4-FFF2-40B4-BE49-F238E27FC236}">
                  <a16:creationId xmlns:a16="http://schemas.microsoft.com/office/drawing/2014/main" id="{B9473D8B-B368-45E3-8B3B-B68130E6CF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5157192"/>
              <a:ext cx="914400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dirty="0"/>
                <a:t>	Парабола</a:t>
              </a:r>
              <a:r>
                <a:rPr lang="ru-RU" altLang="ru-RU" dirty="0">
                  <a:cs typeface="Times New Roman" panose="02020603050405020304" pitchFamily="18" charset="0"/>
                </a:rPr>
                <a:t>, если угол наклона оси светового конуса фонарика равен углу между осью и образующей этого конуса.</a:t>
              </a: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0D1383BA-09BB-4DBD-B8B3-49617331FFC1}"/>
              </a:ext>
            </a:extLst>
          </p:cNvPr>
          <p:cNvGrpSpPr/>
          <p:nvPr/>
        </p:nvGrpSpPr>
        <p:grpSpPr>
          <a:xfrm>
            <a:off x="-3417" y="1807483"/>
            <a:ext cx="9144000" cy="4970049"/>
            <a:chOff x="-3417" y="1807483"/>
            <a:chExt cx="9144000" cy="4970049"/>
          </a:xfrm>
        </p:grpSpPr>
        <p:sp>
          <p:nvSpPr>
            <p:cNvPr id="14" name="Text Box 9">
              <a:extLst>
                <a:ext uri="{FF2B5EF4-FFF2-40B4-BE49-F238E27FC236}">
                  <a16:creationId xmlns:a16="http://schemas.microsoft.com/office/drawing/2014/main" id="{0927493E-757B-404B-8D7E-10F8AA0CE7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417" y="5946535"/>
              <a:ext cx="914400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dirty="0"/>
                <a:t>	Гипербола</a:t>
              </a:r>
              <a:r>
                <a:rPr lang="ru-RU" altLang="ru-RU" dirty="0">
                  <a:cs typeface="Times New Roman" panose="02020603050405020304" pitchFamily="18" charset="0"/>
                </a:rPr>
                <a:t>, если угол наклона оси светового конуса фонарика меньше угла между осью и образующей этого конуса.</a:t>
              </a:r>
            </a:p>
          </p:txBody>
        </p:sp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E64CCBD5-E8A4-4906-956F-9D8183EE8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15405" y="1807483"/>
              <a:ext cx="2804665" cy="222979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Text Box 3">
            <a:extLst>
              <a:ext uri="{FF2B5EF4-FFF2-40B4-BE49-F238E27FC236}">
                <a16:creationId xmlns:a16="http://schemas.microsoft.com/office/drawing/2014/main" id="{B732A486-317E-4A1A-93C8-65708086FB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764704"/>
            <a:ext cx="8534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Что представляет собой сечение конической поверхности, параллельное: а) оси; б) образующей?</a:t>
            </a:r>
          </a:p>
        </p:txBody>
      </p:sp>
      <p:sp>
        <p:nvSpPr>
          <p:cNvPr id="138244" name="Text Box 4">
            <a:extLst>
              <a:ext uri="{FF2B5EF4-FFF2-40B4-BE49-F238E27FC236}">
                <a16:creationId xmlns:a16="http://schemas.microsoft.com/office/drawing/2014/main" id="{F9AE128F-762F-4CC1-A93C-BFA7BB526E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181600"/>
            <a:ext cx="3352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>
                <a:solidFill>
                  <a:srgbClr val="FF3300"/>
                </a:solidFill>
              </a:rPr>
              <a:t>Ответ:</a:t>
            </a:r>
            <a:r>
              <a:rPr lang="ru-RU" altLang="ru-RU" sz="2800">
                <a:solidFill>
                  <a:schemeClr val="accent1"/>
                </a:solidFill>
              </a:rPr>
              <a:t> </a:t>
            </a:r>
            <a:r>
              <a:rPr lang="ru-RU" altLang="ru-RU" sz="2800">
                <a:cs typeface="Times New Roman" panose="02020603050405020304" pitchFamily="18" charset="0"/>
              </a:rPr>
              <a:t>а) Гипербола; </a:t>
            </a:r>
          </a:p>
        </p:txBody>
      </p:sp>
      <p:sp>
        <p:nvSpPr>
          <p:cNvPr id="138245" name="Text Box 5">
            <a:extLst>
              <a:ext uri="{FF2B5EF4-FFF2-40B4-BE49-F238E27FC236}">
                <a16:creationId xmlns:a16="http://schemas.microsoft.com/office/drawing/2014/main" id="{A35B6A0A-91AB-4BF4-BF8B-A4074C626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5181600"/>
            <a:ext cx="3352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>
                <a:cs typeface="Times New Roman" panose="02020603050405020304" pitchFamily="18" charset="0"/>
              </a:rPr>
              <a:t>б) парабола. 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7253271-F817-4576-AFB4-84D7BEEB80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762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3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8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4" grpId="0" autoUpdateAnimBg="0"/>
      <p:bldP spid="138245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Text Box 3">
            <a:extLst>
              <a:ext uri="{FF2B5EF4-FFF2-40B4-BE49-F238E27FC236}">
                <a16:creationId xmlns:a16="http://schemas.microsoft.com/office/drawing/2014/main" id="{E762133A-5BA1-49D1-9D86-051AA44CA9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762000"/>
            <a:ext cx="85344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Через центр основания конуса и середину образующей проведена плоскость. Что представляет собой сечение конуса этой плоскостью?</a:t>
            </a:r>
          </a:p>
        </p:txBody>
      </p:sp>
      <p:sp>
        <p:nvSpPr>
          <p:cNvPr id="139268" name="Text Box 4">
            <a:extLst>
              <a:ext uri="{FF2B5EF4-FFF2-40B4-BE49-F238E27FC236}">
                <a16:creationId xmlns:a16="http://schemas.microsoft.com/office/drawing/2014/main" id="{F02B7F54-06A7-41B6-B790-C867481F8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181600"/>
            <a:ext cx="7772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>
                <a:solidFill>
                  <a:srgbClr val="FF3300"/>
                </a:solidFill>
              </a:rPr>
              <a:t>Ответ:</a:t>
            </a:r>
            <a:r>
              <a:rPr lang="ru-RU" altLang="ru-RU" sz="2800">
                <a:solidFill>
                  <a:schemeClr val="accent1"/>
                </a:solidFill>
              </a:rPr>
              <a:t> </a:t>
            </a:r>
            <a:r>
              <a:rPr lang="ru-RU" altLang="ru-RU" sz="2800">
                <a:cs typeface="Times New Roman" panose="02020603050405020304" pitchFamily="18" charset="0"/>
              </a:rPr>
              <a:t>Фигура, ограниченная параболой. 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8E454B4-B5EA-43B2-A0CE-C7CC811CAC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762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4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8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Text Box 3">
            <a:extLst>
              <a:ext uri="{FF2B5EF4-FFF2-40B4-BE49-F238E27FC236}">
                <a16:creationId xmlns:a16="http://schemas.microsoft.com/office/drawing/2014/main" id="{EC0009DD-7AAD-4523-B259-0D469567A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762000"/>
            <a:ext cx="85344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Высота конуса равна радиусу основания. Что представляет собой сечение конуса плоскостью, образующей с осью угол: а) 30°; б) 45°; в) 60°?</a:t>
            </a:r>
          </a:p>
        </p:txBody>
      </p:sp>
      <p:sp>
        <p:nvSpPr>
          <p:cNvPr id="93188" name="Text Box 4">
            <a:extLst>
              <a:ext uri="{FF2B5EF4-FFF2-40B4-BE49-F238E27FC236}">
                <a16:creationId xmlns:a16="http://schemas.microsoft.com/office/drawing/2014/main" id="{4B8F7B76-7A92-4A1C-BEAF-39D084F5D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800600"/>
            <a:ext cx="845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>
                <a:solidFill>
                  <a:srgbClr val="FF3300"/>
                </a:solidFill>
              </a:rPr>
              <a:t>Ответ: </a:t>
            </a:r>
            <a:r>
              <a:rPr lang="ru-RU" altLang="ru-RU" sz="2800">
                <a:cs typeface="Times New Roman" panose="02020603050405020304" pitchFamily="18" charset="0"/>
              </a:rPr>
              <a:t>Фигура, ограниченная: а) гиперболой; </a:t>
            </a:r>
          </a:p>
        </p:txBody>
      </p:sp>
      <p:sp>
        <p:nvSpPr>
          <p:cNvPr id="93192" name="Text Box 8">
            <a:extLst>
              <a:ext uri="{FF2B5EF4-FFF2-40B4-BE49-F238E27FC236}">
                <a16:creationId xmlns:a16="http://schemas.microsoft.com/office/drawing/2014/main" id="{7035A595-9CC6-4B21-8835-C08B828E53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181600"/>
            <a:ext cx="2362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>
                <a:cs typeface="Times New Roman" panose="02020603050405020304" pitchFamily="18" charset="0"/>
              </a:rPr>
              <a:t>б) параболой; </a:t>
            </a:r>
          </a:p>
        </p:txBody>
      </p:sp>
      <p:sp>
        <p:nvSpPr>
          <p:cNvPr id="93193" name="Text Box 9">
            <a:extLst>
              <a:ext uri="{FF2B5EF4-FFF2-40B4-BE49-F238E27FC236}">
                <a16:creationId xmlns:a16="http://schemas.microsoft.com/office/drawing/2014/main" id="{82D11999-66F9-44D7-8EF6-ADF37C63E8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5181600"/>
            <a:ext cx="2362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>
                <a:cs typeface="Times New Roman" panose="02020603050405020304" pitchFamily="18" charset="0"/>
              </a:rPr>
              <a:t>в) эллипсом.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39A0235-DB85-4FDB-B589-39FC2F348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762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5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3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3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8" grpId="0" autoUpdateAnimBg="0"/>
      <p:bldP spid="93192" grpId="0" autoUpdateAnimBg="0"/>
      <p:bldP spid="93193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Text Box 3">
            <a:extLst>
              <a:ext uri="{FF2B5EF4-FFF2-40B4-BE49-F238E27FC236}">
                <a16:creationId xmlns:a16="http://schemas.microsoft.com/office/drawing/2014/main" id="{D83462A6-4B3C-44E8-AD08-E0CCC5F151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762000"/>
            <a:ext cx="853440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Образующая конуса в два раза больше радиуса основания. Под каким углом к оси нужно провести сечение конуса плоскостью, чтобы в сечении конической поверхности получить: а) эллипс; б) параболу; в) гиперболу?</a:t>
            </a:r>
          </a:p>
        </p:txBody>
      </p:sp>
      <p:sp>
        <p:nvSpPr>
          <p:cNvPr id="140292" name="Text Box 4">
            <a:extLst>
              <a:ext uri="{FF2B5EF4-FFF2-40B4-BE49-F238E27FC236}">
                <a16:creationId xmlns:a16="http://schemas.microsoft.com/office/drawing/2014/main" id="{6D120AF7-2EEF-436A-978E-DDDA54557A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800600"/>
            <a:ext cx="3657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Ответ: </a:t>
            </a:r>
            <a:r>
              <a:rPr lang="ru-RU" altLang="ru-RU" sz="2800" dirty="0">
                <a:cs typeface="Times New Roman" panose="02020603050405020304" pitchFamily="18" charset="0"/>
              </a:rPr>
              <a:t>а) Больше 30</a:t>
            </a:r>
            <a:r>
              <a:rPr lang="ru-RU" altLang="ru-RU" sz="2800" baseline="30000" dirty="0"/>
              <a:t>о</a:t>
            </a:r>
            <a:r>
              <a:rPr lang="ru-RU" altLang="ru-RU" sz="2800" dirty="0">
                <a:cs typeface="Times New Roman" panose="02020603050405020304" pitchFamily="18" charset="0"/>
              </a:rPr>
              <a:t>; </a:t>
            </a:r>
          </a:p>
        </p:txBody>
      </p:sp>
      <p:sp>
        <p:nvSpPr>
          <p:cNvPr id="140293" name="Text Box 5">
            <a:extLst>
              <a:ext uri="{FF2B5EF4-FFF2-40B4-BE49-F238E27FC236}">
                <a16:creationId xmlns:a16="http://schemas.microsoft.com/office/drawing/2014/main" id="{AA98D39D-A19B-470B-8FD6-18DFDF2EE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4800600"/>
            <a:ext cx="121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б) 30</a:t>
            </a:r>
            <a:r>
              <a:rPr lang="ru-RU" altLang="ru-RU" sz="2800" baseline="30000" dirty="0"/>
              <a:t>о</a:t>
            </a:r>
            <a:r>
              <a:rPr lang="ru-RU" altLang="ru-RU" sz="2800" dirty="0">
                <a:cs typeface="Times New Roman" panose="02020603050405020304" pitchFamily="18" charset="0"/>
              </a:rPr>
              <a:t>; </a:t>
            </a:r>
          </a:p>
        </p:txBody>
      </p:sp>
      <p:sp>
        <p:nvSpPr>
          <p:cNvPr id="140294" name="Text Box 6">
            <a:extLst>
              <a:ext uri="{FF2B5EF4-FFF2-40B4-BE49-F238E27FC236}">
                <a16:creationId xmlns:a16="http://schemas.microsoft.com/office/drawing/2014/main" id="{2EFADB34-48E2-4FE4-B0D8-918A4E4A4C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4800600"/>
            <a:ext cx="2743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в) меньше 30</a:t>
            </a:r>
            <a:r>
              <a:rPr lang="ru-RU" altLang="ru-RU" sz="2800" baseline="30000" dirty="0"/>
              <a:t>о</a:t>
            </a:r>
            <a:r>
              <a:rPr lang="ru-RU" altLang="ru-RU" sz="2800" dirty="0"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9FE3E66-094B-45F5-9059-18B748F3A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762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6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0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0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0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2" grpId="0" autoUpdateAnimBg="0"/>
      <p:bldP spid="140293" grpId="0" autoUpdateAnimBg="0"/>
      <p:bldP spid="140294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Text Box 3">
            <a:extLst>
              <a:ext uri="{FF2B5EF4-FFF2-40B4-BE49-F238E27FC236}">
                <a16:creationId xmlns:a16="http://schemas.microsoft.com/office/drawing/2014/main" id="{D83462A6-4B3C-44E8-AD08-E0CCC5F151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65013"/>
            <a:ext cx="9144000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</a:t>
            </a:r>
            <a:r>
              <a:rPr lang="ru-RU" altLang="ru-RU" dirty="0">
                <a:cs typeface="Times New Roman" panose="02020603050405020304" pitchFamily="18" charset="0"/>
              </a:rPr>
              <a:t>Осевым сечением конуса является правильный треугольника </a:t>
            </a:r>
            <a:r>
              <a:rPr lang="en-US" altLang="ru-RU" i="1" dirty="0">
                <a:cs typeface="Times New Roman" panose="02020603050405020304" pitchFamily="18" charset="0"/>
              </a:rPr>
              <a:t>SAB</a:t>
            </a:r>
            <a:r>
              <a:rPr lang="ru-RU" altLang="ru-RU" dirty="0">
                <a:cs typeface="Times New Roman" panose="02020603050405020304" pitchFamily="18" charset="0"/>
              </a:rPr>
              <a:t>, стороны которого равны 2. Через середину </a:t>
            </a:r>
            <a:r>
              <a:rPr lang="en-US" altLang="ru-RU" i="1" dirty="0">
                <a:cs typeface="Times New Roman" panose="02020603050405020304" pitchFamily="18" charset="0"/>
              </a:rPr>
              <a:t>C </a:t>
            </a:r>
            <a:r>
              <a:rPr lang="ru-RU" altLang="ru-RU" dirty="0">
                <a:cs typeface="Times New Roman" panose="02020603050405020304" pitchFamily="18" charset="0"/>
              </a:rPr>
              <a:t>образующей </a:t>
            </a:r>
            <a:r>
              <a:rPr lang="en-US" altLang="ru-RU" i="1" dirty="0">
                <a:cs typeface="Times New Roman" panose="02020603050405020304" pitchFamily="18" charset="0"/>
              </a:rPr>
              <a:t>SB </a:t>
            </a:r>
            <a:r>
              <a:rPr lang="ru-RU" altLang="ru-RU" dirty="0">
                <a:cs typeface="Times New Roman" panose="02020603050405020304" pitchFamily="18" charset="0"/>
              </a:rPr>
              <a:t>проведено сечение, перпендикулярное этой образующей. Изобразите эллипс, получившийся в сечении боковой поверхности этого конуса. Найдите его большую полуось.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0292" name="Text Box 4">
                <a:extLst>
                  <a:ext uri="{FF2B5EF4-FFF2-40B4-BE49-F238E27FC236}">
                    <a16:creationId xmlns:a16="http://schemas.microsoft.com/office/drawing/2014/main" id="{6D120AF7-2EEF-436A-978E-DDDA54557A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3400" y="5595076"/>
                <a:ext cx="3657600" cy="7979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altLang="ru-RU" sz="2800" dirty="0">
                    <a:solidFill>
                      <a:srgbClr val="FF3300"/>
                    </a:solidFill>
                  </a:rPr>
                  <a:t>Ответ: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altLang="ru-RU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altLang="ru-RU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altLang="ru-RU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ru-RU" altLang="ru-RU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altLang="ru-RU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altLang="ru-RU" sz="2800" dirty="0"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0292" name="Text Box 4">
                <a:extLst>
                  <a:ext uri="{FF2B5EF4-FFF2-40B4-BE49-F238E27FC236}">
                    <a16:creationId xmlns:a16="http://schemas.microsoft.com/office/drawing/2014/main" id="{6D120AF7-2EEF-436A-978E-DDDA54557A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5595076"/>
                <a:ext cx="3657600" cy="797911"/>
              </a:xfrm>
              <a:prstGeom prst="rect">
                <a:avLst/>
              </a:prstGeom>
              <a:blipFill>
                <a:blip r:embed="rId3"/>
                <a:stretch>
                  <a:fillRect l="-3500" b="-610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2">
            <a:extLst>
              <a:ext uri="{FF2B5EF4-FFF2-40B4-BE49-F238E27FC236}">
                <a16:creationId xmlns:a16="http://schemas.microsoft.com/office/drawing/2014/main" id="{49FE3E66-094B-45F5-9059-18B748F3A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76200"/>
            <a:ext cx="7772400" cy="400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3600" dirty="0">
                <a:solidFill>
                  <a:srgbClr val="FF3300"/>
                </a:solidFill>
              </a:rPr>
              <a:t>Упражнение 7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68FBF30-E620-4E94-9C55-33CE0AF717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848" y="2594252"/>
            <a:ext cx="3888432" cy="392278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18E5522-3CE6-4F25-B16B-C5C5D588E4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4698" y="2598003"/>
            <a:ext cx="3857582" cy="391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40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0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2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Text Box 3">
            <a:extLst>
              <a:ext uri="{FF2B5EF4-FFF2-40B4-BE49-F238E27FC236}">
                <a16:creationId xmlns:a16="http://schemas.microsoft.com/office/drawing/2014/main" id="{37CA728D-69CF-4E30-80EE-76D1199C68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1836"/>
            <a:ext cx="9144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В конусе, радиус основания которого равен 1, образующая равна 2, провели сечение плоскостью, образующей угол 45</a:t>
            </a:r>
            <a:r>
              <a:rPr lang="ru-RU" altLang="ru-RU" baseline="30000" dirty="0">
                <a:cs typeface="Times New Roman" panose="02020603050405020304" pitchFamily="18" charset="0"/>
              </a:rPr>
              <a:t>о</a:t>
            </a:r>
            <a:r>
              <a:rPr lang="ru-RU" altLang="ru-RU" dirty="0">
                <a:cs typeface="Times New Roman" panose="02020603050405020304" pitchFamily="18" charset="0"/>
              </a:rPr>
              <a:t> с плоскостью основания. Боковую поверхность разрезали по образующей </a:t>
            </a:r>
            <a:r>
              <a:rPr lang="en-US" altLang="ru-RU" i="1" dirty="0">
                <a:cs typeface="Times New Roman" panose="02020603050405020304" pitchFamily="18" charset="0"/>
              </a:rPr>
              <a:t>SG </a:t>
            </a:r>
            <a:r>
              <a:rPr lang="ru-RU" altLang="ru-RU" dirty="0">
                <a:cs typeface="Times New Roman" panose="02020603050405020304" pitchFamily="18" charset="0"/>
              </a:rPr>
              <a:t>и развернули на плоскость. Изобразите кривую, образованную линией сечения конуса.</a:t>
            </a:r>
            <a:r>
              <a:rPr lang="en-US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>
                <a:cs typeface="Times New Roman" panose="02020603050405020304" pitchFamily="18" charset="0"/>
              </a:rPr>
              <a:t>Воспользуйтесь программой </a:t>
            </a:r>
            <a:r>
              <a:rPr lang="en-US" altLang="ru-RU" dirty="0">
                <a:cs typeface="Times New Roman" panose="02020603050405020304" pitchFamily="18" charset="0"/>
              </a:rPr>
              <a:t>GeoGebra.</a:t>
            </a:r>
            <a:endParaRPr lang="en-US" alt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9BB3DF-BBDD-4A82-9574-0014325B48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234" y="2924944"/>
            <a:ext cx="3761316" cy="378904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940A33F-376D-4E79-9F2E-2442871F3F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5548" y="3789040"/>
            <a:ext cx="5068452" cy="2731001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0C9C6E80-E786-4282-ABEF-F5ACF7C08A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762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8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44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Text Box 10">
            <a:extLst>
              <a:ext uri="{FF2B5EF4-FFF2-40B4-BE49-F238E27FC236}">
                <a16:creationId xmlns:a16="http://schemas.microsoft.com/office/drawing/2014/main" id="{89BDF986-3AAC-4802-803E-407B25A3C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8640"/>
            <a:ext cx="8991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Для данного конуса рассмотрим коническую поверхность, образованную прямыми, проходящими через вершину конуса и точки окружности основания конуса. </a:t>
            </a:r>
            <a:endParaRPr lang="en-US" altLang="ru-RU" dirty="0">
              <a:cs typeface="Times New Roman" panose="02020603050405020304" pitchFamily="18" charset="0"/>
            </a:endParaRPr>
          </a:p>
        </p:txBody>
      </p:sp>
      <p:sp>
        <p:nvSpPr>
          <p:cNvPr id="2073" name="Text Box 25">
            <a:extLst>
              <a:ext uri="{FF2B5EF4-FFF2-40B4-BE49-F238E27FC236}">
                <a16:creationId xmlns:a16="http://schemas.microsoft.com/office/drawing/2014/main" id="{C4355DDC-8CFF-41D6-BA67-621311E5E3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1600200"/>
            <a:ext cx="487680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>
                <a:solidFill>
                  <a:schemeClr val="accent1"/>
                </a:solidFill>
              </a:rPr>
              <a:t>     </a:t>
            </a:r>
            <a:r>
              <a:rPr lang="ru-RU" altLang="ru-RU">
                <a:cs typeface="Times New Roman" panose="02020603050405020304" pitchFamily="18" charset="0"/>
              </a:rPr>
              <a:t>Сечения конической поверхности плоскостью можно рассматривать как центральную проекцию окружности основания конуса на эту плоскость. Поэтому, если плоскость параллельна плоскости основания и не проходит через вершину конуса, то в сечении конической поверхности получается окружность. </a:t>
            </a:r>
            <a:endParaRPr lang="en-US" altLang="ru-RU">
              <a:cs typeface="Times New Roman" panose="02020603050405020304" pitchFamily="18" charset="0"/>
            </a:endParaRPr>
          </a:p>
        </p:txBody>
      </p:sp>
      <p:pic>
        <p:nvPicPr>
          <p:cNvPr id="2078" name="Picture 30">
            <a:extLst>
              <a:ext uri="{FF2B5EF4-FFF2-40B4-BE49-F238E27FC236}">
                <a16:creationId xmlns:a16="http://schemas.microsoft.com/office/drawing/2014/main" id="{4B782A11-2EB8-4862-AB6E-3D3670184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6400"/>
            <a:ext cx="3638550" cy="387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1997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Text Box 3">
            <a:extLst>
              <a:ext uri="{FF2B5EF4-FFF2-40B4-BE49-F238E27FC236}">
                <a16:creationId xmlns:a16="http://schemas.microsoft.com/office/drawing/2014/main" id="{9633C14D-655B-47BC-A08E-8555A87402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1128"/>
            <a:ext cx="8991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FF0000"/>
                </a:solidFill>
                <a:cs typeface="Times New Roman" panose="02020603050405020304" pitchFamily="18" charset="0"/>
              </a:rPr>
              <a:t>	Теорема 1.</a:t>
            </a:r>
            <a:r>
              <a:rPr lang="ru-RU" altLang="ru-RU" dirty="0">
                <a:cs typeface="Times New Roman" panose="02020603050405020304" pitchFamily="18" charset="0"/>
              </a:rPr>
              <a:t> Если плоскость образует с осью конуса угол, больший, чем угол между образующей и этой осью, то в сечении конической поверхности получается эллипс.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CF1FA3C-71DA-4F52-BDCA-C453DFACBB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1340768"/>
            <a:ext cx="4260487" cy="482453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6D72B23-751E-4E4B-A65D-6B3062309A46}"/>
              </a:ext>
            </a:extLst>
          </p:cNvPr>
          <p:cNvGrpSpPr/>
          <p:nvPr/>
        </p:nvGrpSpPr>
        <p:grpSpPr>
          <a:xfrm>
            <a:off x="0" y="31128"/>
            <a:ext cx="8991600" cy="5744247"/>
            <a:chOff x="0" y="31128"/>
            <a:chExt cx="8991600" cy="5744247"/>
          </a:xfrm>
        </p:grpSpPr>
        <p:sp>
          <p:nvSpPr>
            <p:cNvPr id="119811" name="Text Box 3">
              <a:extLst>
                <a:ext uri="{FF2B5EF4-FFF2-40B4-BE49-F238E27FC236}">
                  <a16:creationId xmlns:a16="http://schemas.microsoft.com/office/drawing/2014/main" id="{9633C14D-655B-47BC-A08E-8555A87402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31128"/>
              <a:ext cx="8991600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	Доказательство.</a:t>
              </a:r>
              <a:r>
                <a:rPr lang="ru-RU" altLang="ru-RU" dirty="0">
                  <a:cs typeface="Times New Roman" panose="02020603050405020304" pitchFamily="18" charset="0"/>
                </a:rPr>
                <a:t> Впишем в коническую поверхность две сферы, касающиеся плоскости сечения в некоторых точках </a:t>
              </a:r>
              <a:r>
                <a:rPr lang="en-US" altLang="ru-RU" i="1" dirty="0">
                  <a:cs typeface="Times New Roman" panose="02020603050405020304" pitchFamily="18" charset="0"/>
                </a:rPr>
                <a:t>F</a:t>
              </a:r>
              <a:r>
                <a:rPr lang="ru-RU" altLang="ru-RU" baseline="-30000" dirty="0">
                  <a:cs typeface="Times New Roman" panose="02020603050405020304" pitchFamily="18" charset="0"/>
                </a:rPr>
                <a:t>1</a:t>
              </a:r>
              <a:r>
                <a:rPr lang="ru-RU" altLang="ru-RU" dirty="0">
                  <a:cs typeface="Times New Roman" panose="02020603050405020304" pitchFamily="18" charset="0"/>
                </a:rPr>
                <a:t>, </a:t>
              </a:r>
              <a:r>
                <a:rPr lang="en-US" altLang="ru-RU" i="1" dirty="0">
                  <a:cs typeface="Times New Roman" panose="02020603050405020304" pitchFamily="18" charset="0"/>
                </a:rPr>
                <a:t>F</a:t>
              </a:r>
              <a:r>
                <a:rPr lang="ru-RU" altLang="ru-RU" baseline="-30000" dirty="0">
                  <a:cs typeface="Times New Roman" panose="02020603050405020304" pitchFamily="18" charset="0"/>
                </a:rPr>
                <a:t>2</a:t>
              </a:r>
              <a:r>
                <a:rPr lang="ru-RU" altLang="ru-RU" dirty="0">
                  <a:cs typeface="Times New Roman" panose="02020603050405020304" pitchFamily="18" charset="0"/>
                </a:rPr>
                <a:t> и конической поверхности по окружностям </a:t>
              </a:r>
              <a:r>
                <a:rPr lang="en-US" altLang="ru-RU" i="1" dirty="0">
                  <a:cs typeface="Times New Roman" panose="02020603050405020304" pitchFamily="18" charset="0"/>
                </a:rPr>
                <a:t>C</a:t>
              </a:r>
              <a:r>
                <a:rPr lang="ru-RU" altLang="ru-RU" baseline="-30000" dirty="0">
                  <a:cs typeface="Times New Roman" panose="02020603050405020304" pitchFamily="18" charset="0"/>
                </a:rPr>
                <a:t>1</a:t>
              </a:r>
              <a:r>
                <a:rPr lang="ru-RU" altLang="ru-RU" dirty="0">
                  <a:cs typeface="Times New Roman" panose="02020603050405020304" pitchFamily="18" charset="0"/>
                </a:rPr>
                <a:t> и </a:t>
              </a:r>
              <a:r>
                <a:rPr lang="en-US" altLang="ru-RU" i="1" dirty="0">
                  <a:cs typeface="Times New Roman" panose="02020603050405020304" pitchFamily="18" charset="0"/>
                </a:rPr>
                <a:t>C</a:t>
              </a:r>
              <a:r>
                <a:rPr lang="ru-RU" altLang="ru-RU" baseline="-30000" dirty="0">
                  <a:cs typeface="Times New Roman" panose="02020603050405020304" pitchFamily="18" charset="0"/>
                </a:rPr>
                <a:t>2</a:t>
              </a:r>
              <a:r>
                <a:rPr lang="ru-RU" altLang="ru-RU" dirty="0">
                  <a:cs typeface="Times New Roman" panose="02020603050405020304" pitchFamily="18" charset="0"/>
                </a:rPr>
                <a:t> соответственно.</a:t>
              </a: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6700CD4B-4320-4861-8391-7A9BF231DF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9513" y="1340768"/>
              <a:ext cx="3816424" cy="4434607"/>
            </a:xfrm>
            <a:prstGeom prst="rect">
              <a:avLst/>
            </a:prstGeom>
          </p:spPr>
        </p:pic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6302DF49-400C-4232-A143-C8AB8B965E98}"/>
              </a:ext>
            </a:extLst>
          </p:cNvPr>
          <p:cNvGrpSpPr/>
          <p:nvPr/>
        </p:nvGrpSpPr>
        <p:grpSpPr>
          <a:xfrm>
            <a:off x="0" y="1206629"/>
            <a:ext cx="9054244" cy="4568746"/>
            <a:chOff x="89756" y="1206744"/>
            <a:chExt cx="9054244" cy="4568746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5C000ACE-0EDD-4B46-8E5C-BCBE155515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756" y="1206744"/>
              <a:ext cx="4378991" cy="456874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136A35D-1F1E-4DF7-B7A2-3CD9CAF072FE}"/>
                </a:ext>
              </a:extLst>
            </p:cNvPr>
            <p:cNvSpPr txBox="1"/>
            <p:nvPr/>
          </p:nvSpPr>
          <p:spPr>
            <a:xfrm>
              <a:off x="4445732" y="1340768"/>
              <a:ext cx="4698268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altLang="ru-RU" sz="2000" dirty="0">
                  <a:cs typeface="Times New Roman" panose="02020603050405020304" pitchFamily="18" charset="0"/>
                </a:rPr>
                <a:t>	Пусть </a:t>
              </a:r>
              <a:r>
                <a:rPr lang="ru-RU" altLang="ru-RU" sz="2000" i="1" dirty="0">
                  <a:cs typeface="Times New Roman" panose="02020603050405020304" pitchFamily="18" charset="0"/>
                </a:rPr>
                <a:t>А</a:t>
              </a:r>
              <a:r>
                <a:rPr lang="ru-RU" altLang="ru-RU" sz="2000" dirty="0">
                  <a:cs typeface="Times New Roman" panose="02020603050405020304" pitchFamily="18" charset="0"/>
                </a:rPr>
                <a:t> – произвольная точка сечения. Проведем образующую </a:t>
              </a:r>
              <a:r>
                <a:rPr lang="en-US" altLang="ru-RU" sz="2000" i="1" dirty="0">
                  <a:cs typeface="Times New Roman" panose="02020603050405020304" pitchFamily="18" charset="0"/>
                </a:rPr>
                <a:t>AS </a:t>
              </a:r>
              <a:r>
                <a:rPr lang="ru-RU" altLang="ru-RU" sz="2000" dirty="0">
                  <a:cs typeface="Times New Roman" panose="02020603050405020304" pitchFamily="18" charset="0"/>
                </a:rPr>
                <a:t>и обозначим через </a:t>
              </a:r>
              <a:r>
                <a:rPr lang="ru-RU" altLang="ru-RU" sz="2000" i="1" dirty="0">
                  <a:cs typeface="Times New Roman" panose="02020603050405020304" pitchFamily="18" charset="0"/>
                </a:rPr>
                <a:t>А</a:t>
              </a:r>
              <a:r>
                <a:rPr lang="ru-RU" altLang="ru-RU" sz="2000" baseline="-30000" dirty="0">
                  <a:cs typeface="Times New Roman" panose="02020603050405020304" pitchFamily="18" charset="0"/>
                </a:rPr>
                <a:t>1</a:t>
              </a:r>
              <a:r>
                <a:rPr lang="ru-RU" altLang="ru-RU" sz="2000" dirty="0">
                  <a:cs typeface="Times New Roman" panose="02020603050405020304" pitchFamily="18" charset="0"/>
                </a:rPr>
                <a:t>, </a:t>
              </a:r>
              <a:r>
                <a:rPr lang="ru-RU" altLang="ru-RU" sz="2000" i="1" dirty="0">
                  <a:cs typeface="Times New Roman" panose="02020603050405020304" pitchFamily="18" charset="0"/>
                </a:rPr>
                <a:t>А</a:t>
              </a:r>
              <a:r>
                <a:rPr lang="ru-RU" altLang="ru-RU" sz="2000" baseline="-30000" dirty="0">
                  <a:cs typeface="Times New Roman" panose="02020603050405020304" pitchFamily="18" charset="0"/>
                </a:rPr>
                <a:t>2</a:t>
              </a:r>
              <a:r>
                <a:rPr lang="ru-RU" altLang="ru-RU" sz="2000" dirty="0">
                  <a:cs typeface="Times New Roman" panose="02020603050405020304" pitchFamily="18" charset="0"/>
                </a:rPr>
                <a:t> точки ее пересечения с окружностями </a:t>
              </a:r>
              <a:r>
                <a:rPr lang="en-US" altLang="ru-RU" sz="2000" i="1" dirty="0">
                  <a:cs typeface="Times New Roman" panose="02020603050405020304" pitchFamily="18" charset="0"/>
                </a:rPr>
                <a:t>C</a:t>
              </a:r>
              <a:r>
                <a:rPr lang="ru-RU" altLang="ru-RU" sz="2000" baseline="-30000" dirty="0">
                  <a:cs typeface="Times New Roman" panose="02020603050405020304" pitchFamily="18" charset="0"/>
                </a:rPr>
                <a:t>1</a:t>
              </a:r>
              <a:r>
                <a:rPr lang="ru-RU" altLang="ru-RU" sz="2000" i="1" dirty="0">
                  <a:cs typeface="Times New Roman" panose="02020603050405020304" pitchFamily="18" charset="0"/>
                </a:rPr>
                <a:t>, </a:t>
              </a:r>
              <a:r>
                <a:rPr lang="en-US" altLang="ru-RU" sz="2000" i="1" dirty="0">
                  <a:cs typeface="Times New Roman" panose="02020603050405020304" pitchFamily="18" charset="0"/>
                </a:rPr>
                <a:t>C</a:t>
              </a:r>
              <a:r>
                <a:rPr lang="ru-RU" altLang="ru-RU" sz="2000" baseline="-30000" dirty="0">
                  <a:cs typeface="Times New Roman" panose="02020603050405020304" pitchFamily="18" charset="0"/>
                </a:rPr>
                <a:t>2</a:t>
              </a:r>
              <a:r>
                <a:rPr lang="ru-RU" altLang="ru-RU" sz="2000" dirty="0">
                  <a:cs typeface="Times New Roman" panose="02020603050405020304" pitchFamily="18" charset="0"/>
                </a:rPr>
                <a:t> соответственно.</a:t>
              </a:r>
              <a:r>
                <a:rPr lang="ru-RU" altLang="ru-RU" sz="2000" dirty="0"/>
                <a:t> </a:t>
              </a:r>
              <a:r>
                <a:rPr lang="ru-RU" altLang="ru-RU" sz="2000" dirty="0">
                  <a:cs typeface="Times New Roman" panose="02020603050405020304" pitchFamily="18" charset="0"/>
                </a:rPr>
                <a:t>Заметим, что прямая </a:t>
              </a:r>
              <a:r>
                <a:rPr lang="en-US" altLang="ru-RU" sz="2000" i="1" dirty="0">
                  <a:cs typeface="Times New Roman" panose="02020603050405020304" pitchFamily="18" charset="0"/>
                </a:rPr>
                <a:t>AS </a:t>
              </a:r>
              <a:r>
                <a:rPr lang="ru-RU" altLang="ru-RU" sz="2000" dirty="0">
                  <a:cs typeface="Times New Roman" panose="02020603050405020304" pitchFamily="18" charset="0"/>
                </a:rPr>
                <a:t>является касательной к обеим сферам.</a:t>
              </a:r>
              <a:endParaRPr lang="ru-RU" sz="2000" dirty="0"/>
            </a:p>
          </p:txBody>
        </p:sp>
      </p:grpSp>
      <p:sp>
        <p:nvSpPr>
          <p:cNvPr id="10" name="Text Box 5">
            <a:extLst>
              <a:ext uri="{FF2B5EF4-FFF2-40B4-BE49-F238E27FC236}">
                <a16:creationId xmlns:a16="http://schemas.microsoft.com/office/drawing/2014/main" id="{393D5535-4F36-4573-8ADB-2F1307CE0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732" y="3140968"/>
            <a:ext cx="4698268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</a:t>
            </a:r>
            <a:r>
              <a:rPr lang="ru-RU" altLang="ru-RU" sz="2000" dirty="0">
                <a:cs typeface="Times New Roman" panose="02020603050405020304" pitchFamily="18" charset="0"/>
              </a:rPr>
              <a:t>Воспользуемся тем, что отрезки касательных, проведенных к сфере из одной точки, равны. Тогда </a:t>
            </a:r>
            <a:r>
              <a:rPr lang="en-US" altLang="ru-RU" sz="2000" i="1" dirty="0">
                <a:cs typeface="Times New Roman" panose="02020603050405020304" pitchFamily="18" charset="0"/>
              </a:rPr>
              <a:t>AF</a:t>
            </a:r>
            <a:r>
              <a:rPr lang="ru-RU" altLang="ru-RU" sz="20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000" dirty="0">
                <a:cs typeface="Times New Roman" panose="02020603050405020304" pitchFamily="18" charset="0"/>
              </a:rPr>
              <a:t> = </a:t>
            </a:r>
            <a:r>
              <a:rPr lang="en-US" altLang="ru-RU" sz="2000" i="1" dirty="0">
                <a:cs typeface="Times New Roman" panose="02020603050405020304" pitchFamily="18" charset="0"/>
              </a:rPr>
              <a:t>AA</a:t>
            </a:r>
            <a:r>
              <a:rPr lang="ru-RU" altLang="ru-RU" sz="20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000" dirty="0">
                <a:cs typeface="Times New Roman" panose="02020603050405020304" pitchFamily="18" charset="0"/>
              </a:rPr>
              <a:t>, </a:t>
            </a:r>
            <a:r>
              <a:rPr lang="en-US" altLang="ru-RU" sz="2000" i="1" dirty="0">
                <a:cs typeface="Times New Roman" panose="02020603050405020304" pitchFamily="18" charset="0"/>
              </a:rPr>
              <a:t>AF</a:t>
            </a:r>
            <a:r>
              <a:rPr lang="ru-RU" altLang="ru-RU" sz="2000" baseline="-30000" dirty="0">
                <a:cs typeface="Times New Roman" panose="02020603050405020304" pitchFamily="18" charset="0"/>
              </a:rPr>
              <a:t>2</a:t>
            </a:r>
            <a:r>
              <a:rPr lang="ru-RU" altLang="ru-RU" sz="2000" dirty="0">
                <a:cs typeface="Times New Roman" panose="02020603050405020304" pitchFamily="18" charset="0"/>
              </a:rPr>
              <a:t> = </a:t>
            </a:r>
            <a:r>
              <a:rPr lang="en-US" altLang="ru-RU" sz="2000" i="1" dirty="0">
                <a:cs typeface="Times New Roman" panose="02020603050405020304" pitchFamily="18" charset="0"/>
              </a:rPr>
              <a:t>AA</a:t>
            </a:r>
            <a:r>
              <a:rPr lang="ru-RU" altLang="ru-RU" sz="2000" baseline="-30000" dirty="0">
                <a:cs typeface="Times New Roman" panose="02020603050405020304" pitchFamily="18" charset="0"/>
              </a:rPr>
              <a:t>2</a:t>
            </a:r>
            <a:r>
              <a:rPr lang="ru-RU" altLang="ru-RU" sz="2000" dirty="0">
                <a:cs typeface="Times New Roman" panose="02020603050405020304" pitchFamily="18" charset="0"/>
              </a:rPr>
              <a:t>. Поэтому </a:t>
            </a:r>
            <a:r>
              <a:rPr lang="en-US" altLang="ru-RU" sz="2000" i="1" dirty="0">
                <a:cs typeface="Times New Roman" panose="02020603050405020304" pitchFamily="18" charset="0"/>
              </a:rPr>
              <a:t>AF</a:t>
            </a:r>
            <a:r>
              <a:rPr lang="ru-RU" altLang="ru-RU" sz="20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000" dirty="0">
                <a:cs typeface="Times New Roman" panose="02020603050405020304" pitchFamily="18" charset="0"/>
              </a:rPr>
              <a:t> + </a:t>
            </a:r>
            <a:r>
              <a:rPr lang="en-US" altLang="ru-RU" sz="2000" i="1" dirty="0">
                <a:cs typeface="Times New Roman" panose="02020603050405020304" pitchFamily="18" charset="0"/>
              </a:rPr>
              <a:t>AF</a:t>
            </a:r>
            <a:r>
              <a:rPr lang="ru-RU" altLang="ru-RU" sz="2000" baseline="-30000" dirty="0">
                <a:cs typeface="Times New Roman" panose="02020603050405020304" pitchFamily="18" charset="0"/>
              </a:rPr>
              <a:t>2</a:t>
            </a:r>
            <a:r>
              <a:rPr lang="ru-RU" altLang="ru-RU" sz="2000" dirty="0">
                <a:cs typeface="Times New Roman" panose="02020603050405020304" pitchFamily="18" charset="0"/>
              </a:rPr>
              <a:t> = </a:t>
            </a:r>
            <a:r>
              <a:rPr lang="en-US" altLang="ru-RU" sz="2000" i="1" dirty="0">
                <a:cs typeface="Times New Roman" panose="02020603050405020304" pitchFamily="18" charset="0"/>
              </a:rPr>
              <a:t>AA</a:t>
            </a:r>
            <a:r>
              <a:rPr lang="ru-RU" altLang="ru-RU" sz="20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000" dirty="0">
                <a:cs typeface="Times New Roman" panose="02020603050405020304" pitchFamily="18" charset="0"/>
              </a:rPr>
              <a:t> + </a:t>
            </a:r>
            <a:r>
              <a:rPr lang="en-US" altLang="ru-RU" sz="2000" i="1" dirty="0">
                <a:cs typeface="Times New Roman" panose="02020603050405020304" pitchFamily="18" charset="0"/>
              </a:rPr>
              <a:t>AA</a:t>
            </a:r>
            <a:r>
              <a:rPr lang="ru-RU" altLang="ru-RU" sz="2000" baseline="-30000" dirty="0">
                <a:cs typeface="Times New Roman" panose="02020603050405020304" pitchFamily="18" charset="0"/>
              </a:rPr>
              <a:t>2</a:t>
            </a:r>
            <a:r>
              <a:rPr lang="ru-RU" altLang="ru-RU" sz="2000" dirty="0">
                <a:cs typeface="Times New Roman" panose="02020603050405020304" pitchFamily="18" charset="0"/>
              </a:rPr>
              <a:t> = </a:t>
            </a:r>
            <a:r>
              <a:rPr lang="en-US" altLang="ru-RU" sz="2000" i="1" dirty="0">
                <a:cs typeface="Times New Roman" panose="02020603050405020304" pitchFamily="18" charset="0"/>
              </a:rPr>
              <a:t>A</a:t>
            </a:r>
            <a:r>
              <a:rPr lang="ru-RU" altLang="ru-RU" sz="2000" baseline="-30000" dirty="0">
                <a:cs typeface="Times New Roman" panose="02020603050405020304" pitchFamily="18" charset="0"/>
              </a:rPr>
              <a:t>1</a:t>
            </a:r>
            <a:r>
              <a:rPr lang="en-US" altLang="ru-RU" sz="2000" i="1" dirty="0">
                <a:cs typeface="Times New Roman" panose="02020603050405020304" pitchFamily="18" charset="0"/>
              </a:rPr>
              <a:t>A</a:t>
            </a:r>
            <a:r>
              <a:rPr lang="ru-RU" altLang="ru-RU" sz="2000" baseline="-30000" dirty="0">
                <a:cs typeface="Times New Roman" panose="02020603050405020304" pitchFamily="18" charset="0"/>
              </a:rPr>
              <a:t>2</a:t>
            </a:r>
            <a:r>
              <a:rPr lang="ru-RU" altLang="ru-RU" sz="2000" dirty="0">
                <a:cs typeface="Times New Roman" panose="02020603050405020304" pitchFamily="18" charset="0"/>
              </a:rPr>
              <a:t>. Но длина отрезка </a:t>
            </a:r>
            <a:r>
              <a:rPr lang="ru-RU" altLang="ru-RU" sz="2000" i="1" dirty="0">
                <a:cs typeface="Times New Roman" panose="02020603050405020304" pitchFamily="18" charset="0"/>
              </a:rPr>
              <a:t>А</a:t>
            </a:r>
            <a:r>
              <a:rPr lang="ru-RU" altLang="ru-RU" sz="20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000" i="1" dirty="0">
                <a:cs typeface="Times New Roman" panose="02020603050405020304" pitchFamily="18" charset="0"/>
              </a:rPr>
              <a:t>А</a:t>
            </a:r>
            <a:r>
              <a:rPr lang="ru-RU" altLang="ru-RU" sz="2000" baseline="-30000" dirty="0">
                <a:cs typeface="Times New Roman" panose="02020603050405020304" pitchFamily="18" charset="0"/>
              </a:rPr>
              <a:t>2</a:t>
            </a:r>
            <a:r>
              <a:rPr lang="ru-RU" altLang="ru-RU" sz="2000" dirty="0">
                <a:cs typeface="Times New Roman" panose="02020603050405020304" pitchFamily="18" charset="0"/>
              </a:rPr>
              <a:t> не зависит от выбора точки </a:t>
            </a:r>
            <a:r>
              <a:rPr lang="ru-RU" altLang="ru-RU" sz="2000" i="1" dirty="0">
                <a:cs typeface="Times New Roman" panose="02020603050405020304" pitchFamily="18" charset="0"/>
              </a:rPr>
              <a:t>А</a:t>
            </a:r>
            <a:r>
              <a:rPr lang="ru-RU" altLang="ru-RU" sz="2000" dirty="0">
                <a:cs typeface="Times New Roman" panose="02020603050405020304" pitchFamily="18" charset="0"/>
              </a:rPr>
              <a:t> сечения. Она равна образующей соответствующего усеченного конуса. Поэтому сумма расстояний от точки </a:t>
            </a:r>
            <a:r>
              <a:rPr lang="ru-RU" altLang="ru-RU" sz="2000" i="1" dirty="0">
                <a:cs typeface="Times New Roman" panose="02020603050405020304" pitchFamily="18" charset="0"/>
              </a:rPr>
              <a:t>А</a:t>
            </a:r>
            <a:r>
              <a:rPr lang="ru-RU" altLang="ru-RU" sz="2000" dirty="0">
                <a:cs typeface="Times New Roman" panose="02020603050405020304" pitchFamily="18" charset="0"/>
              </a:rPr>
              <a:t> до точек </a:t>
            </a:r>
            <a:r>
              <a:rPr lang="en-US" altLang="ru-RU" sz="2000" i="1" dirty="0">
                <a:cs typeface="Times New Roman" panose="02020603050405020304" pitchFamily="18" charset="0"/>
              </a:rPr>
              <a:t>F</a:t>
            </a:r>
            <a:r>
              <a:rPr lang="ru-RU" altLang="ru-RU" sz="20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000" dirty="0">
                <a:cs typeface="Times New Roman" panose="02020603050405020304" pitchFamily="18" charset="0"/>
              </a:rPr>
              <a:t>, </a:t>
            </a:r>
            <a:r>
              <a:rPr lang="en-US" altLang="ru-RU" sz="2000" i="1" dirty="0">
                <a:cs typeface="Times New Roman" panose="02020603050405020304" pitchFamily="18" charset="0"/>
              </a:rPr>
              <a:t>F</a:t>
            </a:r>
            <a:r>
              <a:rPr lang="ru-RU" altLang="ru-RU" sz="2000" baseline="-30000" dirty="0">
                <a:cs typeface="Times New Roman" panose="02020603050405020304" pitchFamily="18" charset="0"/>
              </a:rPr>
              <a:t>2</a:t>
            </a:r>
            <a:r>
              <a:rPr lang="ru-RU" altLang="ru-RU" sz="2000" dirty="0">
                <a:cs typeface="Times New Roman" panose="02020603050405020304" pitchFamily="18" charset="0"/>
              </a:rPr>
              <a:t> будет постоянной. </a:t>
            </a:r>
            <a:endParaRPr lang="ru-RU" altLang="ru-RU" sz="2000" dirty="0"/>
          </a:p>
        </p:txBody>
      </p:sp>
    </p:spTree>
    <p:extLst>
      <p:ext uri="{BB962C8B-B14F-4D97-AF65-F5344CB8AC3E}">
        <p14:creationId xmlns:p14="http://schemas.microsoft.com/office/powerpoint/2010/main" val="1045141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Text Box 3">
            <a:extLst>
              <a:ext uri="{FF2B5EF4-FFF2-40B4-BE49-F238E27FC236}">
                <a16:creationId xmlns:a16="http://schemas.microsoft.com/office/drawing/2014/main" id="{B6594A6A-92C4-47AC-95D2-69D7881E3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408"/>
            <a:ext cx="8991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FF0000"/>
                </a:solidFill>
                <a:cs typeface="Times New Roman" panose="02020603050405020304" pitchFamily="18" charset="0"/>
              </a:rPr>
              <a:t>	Теорема 2. </a:t>
            </a:r>
            <a:r>
              <a:rPr lang="ru-RU" altLang="ru-RU" dirty="0">
                <a:cs typeface="Times New Roman" panose="02020603050405020304" pitchFamily="18" charset="0"/>
              </a:rPr>
              <a:t>Если плоскость образует с осью конуса угол, равный углу между образующей и этой осью, то в сечении конической поверхности получается парабола.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C4AD70F-2286-4CD0-A7B9-C6389F5204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1484784"/>
            <a:ext cx="4695625" cy="514134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Text Box 3">
            <a:extLst>
              <a:ext uri="{FF2B5EF4-FFF2-40B4-BE49-F238E27FC236}">
                <a16:creationId xmlns:a16="http://schemas.microsoft.com/office/drawing/2014/main" id="{B6594A6A-92C4-47AC-95D2-69D7881E3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89916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FF0000"/>
                </a:solidFill>
                <a:cs typeface="Times New Roman" panose="02020603050405020304" pitchFamily="18" charset="0"/>
              </a:rPr>
              <a:t>	</a:t>
            </a:r>
            <a:r>
              <a:rPr lang="ru-RU" altLang="ru-RU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Доказательство. </a:t>
            </a:r>
            <a:r>
              <a:rPr lang="ru-RU" altLang="ru-RU" sz="2000" dirty="0">
                <a:cs typeface="Times New Roman" panose="02020603050405020304" pitchFamily="18" charset="0"/>
              </a:rPr>
              <a:t>Впишем в коническую поверхность сферу, касающуюся плоскости </a:t>
            </a:r>
            <a:r>
              <a:rPr lang="en-US" altLang="ru-RU" sz="2000" dirty="0">
                <a:cs typeface="Times New Roman" panose="02020603050405020304" pitchFamily="18" charset="0"/>
              </a:rPr>
              <a:t>α</a:t>
            </a:r>
            <a:r>
              <a:rPr lang="ru-RU" altLang="ru-RU" sz="2000" dirty="0">
                <a:cs typeface="Times New Roman" panose="02020603050405020304" pitchFamily="18" charset="0"/>
              </a:rPr>
              <a:t> в некоторой точке </a:t>
            </a:r>
            <a:r>
              <a:rPr lang="en-US" altLang="ru-RU" sz="2000" i="1" dirty="0">
                <a:cs typeface="Times New Roman" panose="02020603050405020304" pitchFamily="18" charset="0"/>
              </a:rPr>
              <a:t>F</a:t>
            </a:r>
            <a:r>
              <a:rPr lang="ru-RU" altLang="ru-RU" sz="2000" dirty="0">
                <a:cs typeface="Times New Roman" panose="02020603050405020304" pitchFamily="18" charset="0"/>
              </a:rPr>
              <a:t> и конической поверхности по окружности </a:t>
            </a:r>
            <a:r>
              <a:rPr lang="en-US" altLang="ru-RU" sz="2000" i="1" dirty="0">
                <a:cs typeface="Times New Roman" panose="02020603050405020304" pitchFamily="18" charset="0"/>
              </a:rPr>
              <a:t>C</a:t>
            </a:r>
            <a:r>
              <a:rPr lang="ru-RU" altLang="ru-RU" sz="2000" dirty="0">
                <a:cs typeface="Times New Roman" panose="02020603050405020304" pitchFamily="18" charset="0"/>
              </a:rPr>
              <a:t>, лежащей в плоскости </a:t>
            </a:r>
            <a:r>
              <a:rPr lang="en-US" altLang="ru-RU" sz="2000" dirty="0">
                <a:cs typeface="Times New Roman" panose="02020603050405020304" pitchFamily="18" charset="0"/>
              </a:rPr>
              <a:t>β</a:t>
            </a:r>
            <a:r>
              <a:rPr lang="ru-RU" altLang="ru-RU" sz="2000" dirty="0">
                <a:cs typeface="Times New Roman" panose="02020603050405020304" pitchFamily="18" charset="0"/>
              </a:rPr>
              <a:t>, перпендикулярной оси. Плоскости </a:t>
            </a:r>
            <a:r>
              <a:rPr lang="en-US" altLang="ru-RU" sz="2000" dirty="0">
                <a:cs typeface="Times New Roman" panose="02020603050405020304" pitchFamily="18" charset="0"/>
              </a:rPr>
              <a:t>α</a:t>
            </a:r>
            <a:r>
              <a:rPr lang="ru-RU" altLang="ru-RU" sz="2000" dirty="0">
                <a:cs typeface="Times New Roman" panose="02020603050405020304" pitchFamily="18" charset="0"/>
              </a:rPr>
              <a:t> и </a:t>
            </a:r>
            <a:r>
              <a:rPr lang="en-US" altLang="ru-RU" sz="2000" dirty="0">
                <a:cs typeface="Times New Roman" panose="02020603050405020304" pitchFamily="18" charset="0"/>
              </a:rPr>
              <a:t>β</a:t>
            </a:r>
            <a:r>
              <a:rPr lang="ru-RU" altLang="ru-RU" sz="2000" dirty="0">
                <a:cs typeface="Times New Roman" panose="02020603050405020304" pitchFamily="18" charset="0"/>
              </a:rPr>
              <a:t> образуют между собой угол 90</a:t>
            </a:r>
            <a:r>
              <a:rPr lang="ru-RU" altLang="ru-RU" sz="2000" baseline="30000" dirty="0">
                <a:cs typeface="Times New Roman" panose="02020603050405020304" pitchFamily="18" charset="0"/>
              </a:rPr>
              <a:t>о</a:t>
            </a:r>
            <a:r>
              <a:rPr lang="ru-RU" altLang="ru-RU" sz="2000" dirty="0">
                <a:cs typeface="Times New Roman" panose="02020603050405020304" pitchFamily="18" charset="0"/>
              </a:rPr>
              <a:t>-</a:t>
            </a:r>
            <a:r>
              <a:rPr lang="en-US" altLang="ru-RU" sz="2000" dirty="0">
                <a:cs typeface="Times New Roman" panose="02020603050405020304" pitchFamily="18" charset="0"/>
              </a:rPr>
              <a:t>φ</a:t>
            </a:r>
            <a:r>
              <a:rPr lang="ru-RU" altLang="ru-RU" sz="2000" dirty="0">
                <a:cs typeface="Times New Roman" panose="02020603050405020304" pitchFamily="18" charset="0"/>
              </a:rPr>
              <a:t> и пересекаются по некоторой прямой </a:t>
            </a:r>
            <a:r>
              <a:rPr lang="en-US" altLang="ru-RU" sz="2000" i="1" dirty="0">
                <a:cs typeface="Times New Roman" panose="02020603050405020304" pitchFamily="18" charset="0"/>
              </a:rPr>
              <a:t>d</a:t>
            </a:r>
            <a:r>
              <a:rPr lang="ru-RU" altLang="ru-RU" sz="2000" i="1" dirty="0"/>
              <a:t>.</a:t>
            </a:r>
            <a:endParaRPr lang="ru-RU" altLang="ru-RU" sz="2000" dirty="0"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75E1CF9-095F-4AB7-8AD1-50AA02B14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402626"/>
            <a:ext cx="3566376" cy="3852492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AAAA98D7-68DE-46A6-BC31-0E459BE5A74E}"/>
              </a:ext>
            </a:extLst>
          </p:cNvPr>
          <p:cNvGrpSpPr/>
          <p:nvPr/>
        </p:nvGrpSpPr>
        <p:grpSpPr>
          <a:xfrm>
            <a:off x="113487" y="1351619"/>
            <a:ext cx="9030513" cy="4047445"/>
            <a:chOff x="113487" y="1351619"/>
            <a:chExt cx="9030513" cy="4047445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96CD4431-B55A-4F0B-A3DE-6FBCBEBAB8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3487" y="1400127"/>
              <a:ext cx="3704409" cy="3998937"/>
            </a:xfrm>
            <a:prstGeom prst="rect">
              <a:avLst/>
            </a:prstGeom>
          </p:spPr>
        </p:pic>
        <p:sp>
          <p:nvSpPr>
            <p:cNvPr id="8" name="Text Box 7">
              <a:extLst>
                <a:ext uri="{FF2B5EF4-FFF2-40B4-BE49-F238E27FC236}">
                  <a16:creationId xmlns:a16="http://schemas.microsoft.com/office/drawing/2014/main" id="{60996091-A9AE-400F-ACB4-C98C4A75A9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7896" y="1351619"/>
              <a:ext cx="5326104" cy="37856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sz="2000" dirty="0">
                  <a:cs typeface="Times New Roman" panose="02020603050405020304" pitchFamily="18" charset="0"/>
                </a:rPr>
                <a:t>	Пусть </a:t>
              </a:r>
              <a:r>
                <a:rPr lang="ru-RU" altLang="ru-RU" sz="2000" i="1" dirty="0">
                  <a:cs typeface="Times New Roman" panose="02020603050405020304" pitchFamily="18" charset="0"/>
                </a:rPr>
                <a:t>А</a:t>
              </a:r>
              <a:r>
                <a:rPr lang="ru-RU" altLang="ru-RU" sz="2000" dirty="0">
                  <a:cs typeface="Times New Roman" panose="02020603050405020304" pitchFamily="18" charset="0"/>
                </a:rPr>
                <a:t> - произвольная точка сечения.  Проведем образующую </a:t>
              </a:r>
              <a:r>
                <a:rPr lang="en-US" altLang="ru-RU" sz="2000" i="1" dirty="0">
                  <a:cs typeface="Times New Roman" panose="02020603050405020304" pitchFamily="18" charset="0"/>
                </a:rPr>
                <a:t>AS </a:t>
              </a:r>
              <a:r>
                <a:rPr lang="ru-RU" altLang="ru-RU" sz="2000" dirty="0">
                  <a:cs typeface="Times New Roman" panose="02020603050405020304" pitchFamily="18" charset="0"/>
                </a:rPr>
                <a:t>и обозначим через </a:t>
              </a:r>
              <a:r>
                <a:rPr lang="ru-RU" altLang="ru-RU" sz="2000" i="1" dirty="0">
                  <a:cs typeface="Times New Roman" panose="02020603050405020304" pitchFamily="18" charset="0"/>
                </a:rPr>
                <a:t>А</a:t>
              </a:r>
              <a:r>
                <a:rPr lang="ru-RU" altLang="ru-RU" sz="2000" baseline="-30000" dirty="0">
                  <a:cs typeface="Times New Roman" panose="02020603050405020304" pitchFamily="18" charset="0"/>
                </a:rPr>
                <a:t>1</a:t>
              </a:r>
              <a:r>
                <a:rPr lang="ru-RU" altLang="ru-RU" sz="2000" dirty="0">
                  <a:cs typeface="Times New Roman" panose="02020603050405020304" pitchFamily="18" charset="0"/>
                </a:rPr>
                <a:t> точку ее пересечения с окружностью </a:t>
              </a:r>
              <a:r>
                <a:rPr lang="en-US" altLang="ru-RU" sz="2000" i="1" dirty="0">
                  <a:cs typeface="Times New Roman" panose="02020603050405020304" pitchFamily="18" charset="0"/>
                </a:rPr>
                <a:t>C</a:t>
              </a:r>
              <a:r>
                <a:rPr lang="ru-RU" altLang="ru-RU" sz="2000" dirty="0">
                  <a:cs typeface="Times New Roman" panose="02020603050405020304" pitchFamily="18" charset="0"/>
                </a:rPr>
                <a:t>. Заметим, что прямая </a:t>
              </a:r>
              <a:r>
                <a:rPr lang="en-US" altLang="ru-RU" sz="2000" i="1" dirty="0">
                  <a:cs typeface="Times New Roman" panose="02020603050405020304" pitchFamily="18" charset="0"/>
                </a:rPr>
                <a:t>AS</a:t>
              </a:r>
              <a:r>
                <a:rPr lang="en-US" altLang="ru-RU" sz="2000" baseline="-30000" dirty="0">
                  <a:cs typeface="Times New Roman" panose="02020603050405020304" pitchFamily="18" charset="0"/>
                </a:rPr>
                <a:t> </a:t>
              </a:r>
              <a:r>
                <a:rPr lang="ru-RU" altLang="ru-RU" sz="2000" dirty="0">
                  <a:cs typeface="Times New Roman" panose="02020603050405020304" pitchFamily="18" charset="0"/>
                </a:rPr>
                <a:t>является касательной к сфере. Прямая </a:t>
              </a:r>
              <a:r>
                <a:rPr lang="en-US" altLang="ru-RU" sz="2000" i="1" dirty="0">
                  <a:cs typeface="Times New Roman" panose="02020603050405020304" pitchFamily="18" charset="0"/>
                </a:rPr>
                <a:t>AF </a:t>
              </a:r>
              <a:r>
                <a:rPr lang="ru-RU" altLang="ru-RU" sz="2000" dirty="0">
                  <a:cs typeface="Times New Roman" panose="02020603050405020304" pitchFamily="18" charset="0"/>
                </a:rPr>
                <a:t>также является касательной.  Отрезки </a:t>
              </a:r>
              <a:r>
                <a:rPr lang="ru-RU" altLang="ru-RU" sz="2000" i="1" dirty="0">
                  <a:cs typeface="Times New Roman" panose="02020603050405020304" pitchFamily="18" charset="0"/>
                </a:rPr>
                <a:t>А</a:t>
              </a:r>
              <a:r>
                <a:rPr lang="en-US" altLang="ru-RU" sz="2000" i="1" dirty="0">
                  <a:cs typeface="Times New Roman" panose="02020603050405020304" pitchFamily="18" charset="0"/>
                </a:rPr>
                <a:t>F</a:t>
              </a:r>
              <a:r>
                <a:rPr lang="ru-RU" altLang="ru-RU" sz="2000" dirty="0">
                  <a:cs typeface="Times New Roman" panose="02020603050405020304" pitchFamily="18" charset="0"/>
                </a:rPr>
                <a:t> и </a:t>
              </a:r>
              <a:r>
                <a:rPr lang="ru-RU" altLang="ru-RU" sz="2000" i="1" dirty="0">
                  <a:cs typeface="Times New Roman" panose="02020603050405020304" pitchFamily="18" charset="0"/>
                </a:rPr>
                <a:t>АА</a:t>
              </a:r>
              <a:r>
                <a:rPr lang="ru-RU" altLang="ru-RU" sz="2000" baseline="-30000" dirty="0">
                  <a:cs typeface="Times New Roman" panose="02020603050405020304" pitchFamily="18" charset="0"/>
                </a:rPr>
                <a:t>1 </a:t>
              </a:r>
              <a:r>
                <a:rPr lang="ru-RU" altLang="ru-RU" sz="2000" dirty="0">
                  <a:cs typeface="Times New Roman" panose="02020603050405020304" pitchFamily="18" charset="0"/>
                </a:rPr>
                <a:t>равны как отрезки касательных,  проведенных к сфере  из  одной  точки.</a:t>
              </a:r>
              <a:r>
                <a:rPr lang="ru-RU" altLang="ru-RU" sz="2000" dirty="0"/>
                <a:t> </a:t>
              </a:r>
              <a:r>
                <a:rPr lang="ru-RU" altLang="ru-RU" sz="2000" dirty="0">
                  <a:cs typeface="Times New Roman" panose="02020603050405020304" pitchFamily="18" charset="0"/>
                </a:rPr>
                <a:t>Опустим  из точки </a:t>
              </a:r>
              <a:r>
                <a:rPr lang="ru-RU" altLang="ru-RU" sz="2000" i="1" dirty="0">
                  <a:cs typeface="Times New Roman" panose="02020603050405020304" pitchFamily="18" charset="0"/>
                </a:rPr>
                <a:t>А</a:t>
              </a:r>
              <a:r>
                <a:rPr lang="ru-RU" altLang="ru-RU" sz="2000" dirty="0">
                  <a:cs typeface="Times New Roman" panose="02020603050405020304" pitchFamily="18" charset="0"/>
                </a:rPr>
                <a:t> перпендикуляр </a:t>
              </a:r>
              <a:r>
                <a:rPr lang="ru-RU" altLang="ru-RU" sz="2000" i="1" dirty="0">
                  <a:cs typeface="Times New Roman" panose="02020603050405020304" pitchFamily="18" charset="0"/>
                </a:rPr>
                <a:t>АВ</a:t>
              </a:r>
              <a:r>
                <a:rPr lang="ru-RU" altLang="ru-RU" sz="2000" dirty="0">
                  <a:cs typeface="Times New Roman" panose="02020603050405020304" pitchFamily="18" charset="0"/>
                </a:rPr>
                <a:t> на плоскость </a:t>
              </a:r>
              <a:r>
                <a:rPr lang="en-US" altLang="ru-RU" sz="2000" dirty="0">
                  <a:cs typeface="Times New Roman" panose="02020603050405020304" pitchFamily="18" charset="0"/>
                </a:rPr>
                <a:t>β</a:t>
              </a:r>
              <a:r>
                <a:rPr lang="ru-RU" altLang="ru-RU" sz="2000" dirty="0">
                  <a:cs typeface="Times New Roman" panose="02020603050405020304" pitchFamily="18" charset="0"/>
                </a:rPr>
                <a:t> и перпендикуляр </a:t>
              </a:r>
              <a:r>
                <a:rPr lang="ru-RU" altLang="ru-RU" sz="2000" i="1" dirty="0">
                  <a:cs typeface="Times New Roman" panose="02020603050405020304" pitchFamily="18" charset="0"/>
                </a:rPr>
                <a:t>А</a:t>
              </a:r>
              <a:r>
                <a:rPr lang="en-US" altLang="ru-RU" sz="2000" i="1" dirty="0">
                  <a:cs typeface="Times New Roman" panose="02020603050405020304" pitchFamily="18" charset="0"/>
                </a:rPr>
                <a:t>D </a:t>
              </a:r>
              <a:r>
                <a:rPr lang="ru-RU" altLang="ru-RU" sz="2000" dirty="0">
                  <a:cs typeface="Times New Roman" panose="02020603050405020304" pitchFamily="18" charset="0"/>
                </a:rPr>
                <a:t>на прямую </a:t>
              </a:r>
              <a:r>
                <a:rPr lang="en-US" altLang="ru-RU" sz="2000" i="1" dirty="0">
                  <a:cs typeface="Times New Roman" panose="02020603050405020304" pitchFamily="18" charset="0"/>
                </a:rPr>
                <a:t>d</a:t>
              </a:r>
              <a:r>
                <a:rPr lang="ru-RU" altLang="ru-RU" sz="2000" dirty="0">
                  <a:cs typeface="Times New Roman" panose="02020603050405020304" pitchFamily="18" charset="0"/>
                </a:rPr>
                <a:t>. Угол </a:t>
              </a:r>
              <a:r>
                <a:rPr lang="ru-RU" altLang="ru-RU" sz="2000" i="1" dirty="0">
                  <a:cs typeface="Times New Roman" panose="02020603050405020304" pitchFamily="18" charset="0"/>
                </a:rPr>
                <a:t>А</a:t>
              </a:r>
              <a:r>
                <a:rPr lang="ru-RU" altLang="ru-RU" sz="2000" baseline="-30000" dirty="0">
                  <a:cs typeface="Times New Roman" panose="02020603050405020304" pitchFamily="18" charset="0"/>
                </a:rPr>
                <a:t>1</a:t>
              </a:r>
              <a:r>
                <a:rPr lang="ru-RU" altLang="ru-RU" sz="2000" i="1" dirty="0">
                  <a:cs typeface="Times New Roman" panose="02020603050405020304" pitchFamily="18" charset="0"/>
                </a:rPr>
                <a:t>АВ</a:t>
              </a:r>
              <a:r>
                <a:rPr lang="ru-RU" altLang="ru-RU" sz="2000" dirty="0">
                  <a:cs typeface="Times New Roman" panose="02020603050405020304" pitchFamily="18" charset="0"/>
                </a:rPr>
                <a:t> равен </a:t>
              </a:r>
              <a:r>
                <a:rPr lang="en-US" altLang="ru-RU" sz="2000" dirty="0">
                  <a:cs typeface="Times New Roman" panose="02020603050405020304" pitchFamily="18" charset="0"/>
                </a:rPr>
                <a:t>φ</a:t>
              </a:r>
              <a:r>
                <a:rPr lang="ru-RU" altLang="ru-RU" sz="2000" dirty="0">
                  <a:cs typeface="Times New Roman" panose="02020603050405020304" pitchFamily="18" charset="0"/>
                </a:rPr>
                <a:t>. Угол </a:t>
              </a:r>
              <a:r>
                <a:rPr lang="ru-RU" altLang="ru-RU" sz="2000" i="1" dirty="0">
                  <a:cs typeface="Times New Roman" panose="02020603050405020304" pitchFamily="18" charset="0"/>
                </a:rPr>
                <a:t>А</a:t>
              </a:r>
              <a:r>
                <a:rPr lang="en-US" altLang="ru-RU" sz="2000" i="1" dirty="0">
                  <a:cs typeface="Times New Roman" panose="02020603050405020304" pitchFamily="18" charset="0"/>
                </a:rPr>
                <a:t>D</a:t>
              </a:r>
              <a:r>
                <a:rPr lang="ru-RU" altLang="ru-RU" sz="2000" i="1" dirty="0">
                  <a:cs typeface="Times New Roman" panose="02020603050405020304" pitchFamily="18" charset="0"/>
                </a:rPr>
                <a:t>В</a:t>
              </a:r>
              <a:r>
                <a:rPr lang="ru-RU" altLang="ru-RU" sz="2000" dirty="0">
                  <a:cs typeface="Times New Roman" panose="02020603050405020304" pitchFamily="18" charset="0"/>
                </a:rPr>
                <a:t> является углом между плоскостями  </a:t>
              </a:r>
              <a:r>
                <a:rPr lang="en-US" altLang="ru-RU" sz="2000" dirty="0">
                  <a:cs typeface="Times New Roman" panose="02020603050405020304" pitchFamily="18" charset="0"/>
                </a:rPr>
                <a:t>α</a:t>
              </a:r>
              <a:r>
                <a:rPr lang="ru-RU" altLang="ru-RU" sz="2000" dirty="0">
                  <a:cs typeface="Times New Roman" panose="02020603050405020304" pitchFamily="18" charset="0"/>
                </a:rPr>
                <a:t> и </a:t>
              </a:r>
              <a:r>
                <a:rPr lang="en-US" altLang="ru-RU" sz="2000" dirty="0">
                  <a:cs typeface="Times New Roman" panose="02020603050405020304" pitchFamily="18" charset="0"/>
                </a:rPr>
                <a:t>β</a:t>
              </a:r>
              <a:r>
                <a:rPr lang="ru-RU" altLang="ru-RU" sz="2000" dirty="0">
                  <a:cs typeface="Times New Roman" panose="02020603050405020304" pitchFamily="18" charset="0"/>
                </a:rPr>
                <a:t> и поэтому равен 90</a:t>
              </a:r>
              <a:r>
                <a:rPr lang="ru-RU" altLang="ru-RU" sz="2000" baseline="30000" dirty="0">
                  <a:cs typeface="Times New Roman" panose="02020603050405020304" pitchFamily="18" charset="0"/>
                </a:rPr>
                <a:t>о</a:t>
              </a:r>
              <a:r>
                <a:rPr lang="ru-RU" altLang="ru-RU" sz="2000" dirty="0">
                  <a:cs typeface="Times New Roman" panose="02020603050405020304" pitchFamily="18" charset="0"/>
                </a:rPr>
                <a:t>-</a:t>
              </a:r>
              <a:r>
                <a:rPr lang="en-US" altLang="ru-RU" sz="2000" dirty="0">
                  <a:cs typeface="Times New Roman" panose="02020603050405020304" pitchFamily="18" charset="0"/>
                </a:rPr>
                <a:t>φ</a:t>
              </a:r>
              <a:r>
                <a:rPr lang="ru-RU" altLang="ru-RU" sz="2000" dirty="0">
                  <a:cs typeface="Times New Roman" panose="02020603050405020304" pitchFamily="18" charset="0"/>
                </a:rPr>
                <a:t>.  Следовательно,  угол </a:t>
              </a:r>
              <a:r>
                <a:rPr lang="en-US" altLang="ru-RU" sz="2000" i="1" dirty="0">
                  <a:cs typeface="Times New Roman" panose="02020603050405020304" pitchFamily="18" charset="0"/>
                </a:rPr>
                <a:t>BAD</a:t>
              </a:r>
              <a:r>
                <a:rPr lang="ru-RU" altLang="ru-RU" sz="2000" dirty="0">
                  <a:cs typeface="Times New Roman" panose="02020603050405020304" pitchFamily="18" charset="0"/>
                </a:rPr>
                <a:t> равен </a:t>
              </a:r>
              <a:r>
                <a:rPr lang="en-US" altLang="ru-RU" sz="2000" dirty="0">
                  <a:cs typeface="Times New Roman" panose="02020603050405020304" pitchFamily="18" charset="0"/>
                </a:rPr>
                <a:t>φ</a:t>
              </a:r>
              <a:r>
                <a:rPr lang="ru-RU" altLang="ru-RU" sz="2000" dirty="0">
                  <a:cs typeface="Times New Roman" panose="02020603050405020304" pitchFamily="18" charset="0"/>
                </a:rPr>
                <a:t>.</a:t>
              </a:r>
              <a:r>
                <a:rPr lang="ru-RU" altLang="ru-RU" sz="2000" dirty="0"/>
                <a:t> </a:t>
              </a:r>
              <a:endParaRPr lang="ru-RU" altLang="ru-RU" sz="2000" dirty="0"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6E67000-64CD-4CE8-BB72-41BD1278BF1A}"/>
              </a:ext>
            </a:extLst>
          </p:cNvPr>
          <p:cNvSpPr txBox="1"/>
          <p:nvPr/>
        </p:nvSpPr>
        <p:spPr>
          <a:xfrm>
            <a:off x="0" y="5272594"/>
            <a:ext cx="91440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000" dirty="0">
                <a:cs typeface="Times New Roman" panose="02020603050405020304" pitchFamily="18" charset="0"/>
              </a:rPr>
              <a:t>	Прямоугольные треугольники </a:t>
            </a:r>
            <a:r>
              <a:rPr lang="ru-RU" altLang="ru-RU" sz="2000" i="1" dirty="0">
                <a:cs typeface="Times New Roman" panose="02020603050405020304" pitchFamily="18" charset="0"/>
              </a:rPr>
              <a:t>АВА</a:t>
            </a:r>
            <a:r>
              <a:rPr lang="ru-RU" altLang="ru-RU" sz="20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000" dirty="0">
                <a:cs typeface="Times New Roman" panose="02020603050405020304" pitchFamily="18" charset="0"/>
              </a:rPr>
              <a:t> и </a:t>
            </a:r>
            <a:r>
              <a:rPr lang="ru-RU" altLang="ru-RU" sz="2000" i="1" dirty="0">
                <a:cs typeface="Times New Roman" panose="02020603050405020304" pitchFamily="18" charset="0"/>
              </a:rPr>
              <a:t>АВ</a:t>
            </a:r>
            <a:r>
              <a:rPr lang="en-US" altLang="ru-RU" sz="2000" i="1" dirty="0">
                <a:cs typeface="Times New Roman" panose="02020603050405020304" pitchFamily="18" charset="0"/>
              </a:rPr>
              <a:t>D</a:t>
            </a:r>
            <a:r>
              <a:rPr lang="ru-RU" altLang="ru-RU" sz="2000" dirty="0">
                <a:cs typeface="Times New Roman" panose="02020603050405020304" pitchFamily="18" charset="0"/>
              </a:rPr>
              <a:t> равны, так как имеют общий катет и соответственно равные углы. Поэтому </a:t>
            </a:r>
            <a:r>
              <a:rPr lang="ru-RU" altLang="ru-RU" sz="2000" i="1" dirty="0">
                <a:cs typeface="Times New Roman" panose="02020603050405020304" pitchFamily="18" charset="0"/>
              </a:rPr>
              <a:t>АА</a:t>
            </a:r>
            <a:r>
              <a:rPr lang="ru-RU" altLang="ru-RU" sz="20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000" dirty="0">
                <a:cs typeface="Times New Roman" panose="02020603050405020304" pitchFamily="18" charset="0"/>
              </a:rPr>
              <a:t> = </a:t>
            </a:r>
            <a:r>
              <a:rPr lang="ru-RU" altLang="ru-RU" sz="2000" i="1" dirty="0">
                <a:cs typeface="Times New Roman" panose="02020603050405020304" pitchFamily="18" charset="0"/>
              </a:rPr>
              <a:t>А</a:t>
            </a:r>
            <a:r>
              <a:rPr lang="en-US" altLang="ru-RU" sz="2000" i="1" dirty="0">
                <a:cs typeface="Times New Roman" panose="02020603050405020304" pitchFamily="18" charset="0"/>
              </a:rPr>
              <a:t>D</a:t>
            </a:r>
            <a:r>
              <a:rPr lang="ru-RU" altLang="ru-RU" sz="2000" dirty="0">
                <a:cs typeface="Times New Roman" panose="02020603050405020304" pitchFamily="18" charset="0"/>
              </a:rPr>
              <a:t>. Окончательно получаем равенство </a:t>
            </a:r>
            <a:r>
              <a:rPr lang="en-US" altLang="ru-RU" sz="2000" i="1" dirty="0">
                <a:cs typeface="Times New Roman" panose="02020603050405020304" pitchFamily="18" charset="0"/>
              </a:rPr>
              <a:t>AF</a:t>
            </a:r>
            <a:r>
              <a:rPr lang="ru-RU" altLang="ru-RU" sz="2000" dirty="0">
                <a:cs typeface="Times New Roman" panose="02020603050405020304" pitchFamily="18" charset="0"/>
              </a:rPr>
              <a:t> = </a:t>
            </a:r>
            <a:r>
              <a:rPr lang="en-US" altLang="ru-RU" sz="2000" i="1" dirty="0">
                <a:cs typeface="Times New Roman" panose="02020603050405020304" pitchFamily="18" charset="0"/>
              </a:rPr>
              <a:t>AD</a:t>
            </a:r>
            <a:r>
              <a:rPr lang="ru-RU" altLang="ru-RU" sz="2000" dirty="0">
                <a:cs typeface="Times New Roman" panose="02020603050405020304" pitchFamily="18" charset="0"/>
              </a:rPr>
              <a:t>, которое означает, что расстояние от произвольной точки сечения до точки </a:t>
            </a:r>
            <a:r>
              <a:rPr lang="en-US" altLang="ru-RU" sz="2000" i="1" dirty="0">
                <a:cs typeface="Times New Roman" panose="02020603050405020304" pitchFamily="18" charset="0"/>
              </a:rPr>
              <a:t>F </a:t>
            </a:r>
            <a:r>
              <a:rPr lang="ru-RU" altLang="ru-RU" sz="2000" dirty="0">
                <a:cs typeface="Times New Roman" panose="02020603050405020304" pitchFamily="18" charset="0"/>
              </a:rPr>
              <a:t>равно расстоянию от этой точки до прямой </a:t>
            </a:r>
            <a:r>
              <a:rPr lang="en-US" altLang="ru-RU" sz="2000" i="1" dirty="0">
                <a:cs typeface="Times New Roman" panose="02020603050405020304" pitchFamily="18" charset="0"/>
              </a:rPr>
              <a:t>d</a:t>
            </a:r>
            <a:r>
              <a:rPr lang="ru-RU" altLang="ru-RU" sz="2000" dirty="0">
                <a:cs typeface="Times New Roman" panose="02020603050405020304" pitchFamily="18" charset="0"/>
              </a:rPr>
              <a:t>, т. е. сечением конической поверхности в этом случае является парабола. </a:t>
            </a:r>
            <a:endParaRPr lang="ru-RU" altLang="ru-RU" sz="2000" dirty="0"/>
          </a:p>
        </p:txBody>
      </p:sp>
    </p:spTree>
    <p:extLst>
      <p:ext uri="{BB962C8B-B14F-4D97-AF65-F5344CB8AC3E}">
        <p14:creationId xmlns:p14="http://schemas.microsoft.com/office/powerpoint/2010/main" val="331250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Text Box 3">
            <a:extLst>
              <a:ext uri="{FF2B5EF4-FFF2-40B4-BE49-F238E27FC236}">
                <a16:creationId xmlns:a16="http://schemas.microsoft.com/office/drawing/2014/main" id="{BFB884AB-A392-4593-9CB5-B9C06536EA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20737"/>
            <a:ext cx="8991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FF0000"/>
                </a:solidFill>
                <a:cs typeface="Times New Roman" panose="02020603050405020304" pitchFamily="18" charset="0"/>
              </a:rPr>
              <a:t>	Теорема 3. </a:t>
            </a:r>
            <a:r>
              <a:rPr lang="ru-RU" altLang="ru-RU" dirty="0">
                <a:cs typeface="Times New Roman" panose="02020603050405020304" pitchFamily="18" charset="0"/>
              </a:rPr>
              <a:t>Если плоскость образует с осью конуса угол, меньший угла между образующей и этой осью, то в сечении конической поверхности получается гипербола.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18E1F1F-AC9F-4F37-8E7D-A1CE0D5616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1412776"/>
            <a:ext cx="4281270" cy="489654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Text Box 3">
            <a:extLst>
              <a:ext uri="{FF2B5EF4-FFF2-40B4-BE49-F238E27FC236}">
                <a16:creationId xmlns:a16="http://schemas.microsoft.com/office/drawing/2014/main" id="{BFB884AB-A392-4593-9CB5-B9C06536EA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20737"/>
            <a:ext cx="8991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FF0000"/>
                </a:solidFill>
                <a:cs typeface="Times New Roman" panose="02020603050405020304" pitchFamily="18" charset="0"/>
              </a:rPr>
              <a:t>	Доказательство. </a:t>
            </a:r>
            <a:r>
              <a:rPr lang="ru-RU" altLang="ru-RU" sz="2400" dirty="0">
                <a:cs typeface="Times New Roman" panose="02020603050405020304" pitchFamily="18" charset="0"/>
              </a:rPr>
              <a:t>Впишем в коническую поверхность сферы, касающиеся плоскости сечения в некоторых точках </a:t>
            </a:r>
            <a:r>
              <a:rPr lang="en-US" altLang="ru-RU" sz="2400" i="1" dirty="0">
                <a:cs typeface="Times New Roman" panose="02020603050405020304" pitchFamily="18" charset="0"/>
              </a:rPr>
              <a:t>F</a:t>
            </a:r>
            <a:r>
              <a:rPr lang="ru-RU" altLang="ru-RU" sz="24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400" dirty="0">
                <a:cs typeface="Times New Roman" panose="02020603050405020304" pitchFamily="18" charset="0"/>
              </a:rPr>
              <a:t> и </a:t>
            </a:r>
            <a:r>
              <a:rPr lang="en-US" altLang="ru-RU" sz="2400" i="1" dirty="0">
                <a:cs typeface="Times New Roman" panose="02020603050405020304" pitchFamily="18" charset="0"/>
              </a:rPr>
              <a:t>F</a:t>
            </a:r>
            <a:r>
              <a:rPr lang="ru-RU" altLang="ru-RU" sz="2400" baseline="-30000" dirty="0">
                <a:cs typeface="Times New Roman" panose="02020603050405020304" pitchFamily="18" charset="0"/>
              </a:rPr>
              <a:t>2</a:t>
            </a:r>
            <a:r>
              <a:rPr lang="ru-RU" altLang="ru-RU" sz="2400" dirty="0">
                <a:cs typeface="Times New Roman" panose="02020603050405020304" pitchFamily="18" charset="0"/>
              </a:rPr>
              <a:t> и конической поверхности по окружностям </a:t>
            </a:r>
            <a:r>
              <a:rPr lang="en-US" altLang="ru-RU" sz="2400" i="1" dirty="0">
                <a:cs typeface="Times New Roman" panose="02020603050405020304" pitchFamily="18" charset="0"/>
              </a:rPr>
              <a:t>C</a:t>
            </a:r>
            <a:r>
              <a:rPr lang="ru-RU" altLang="ru-RU" sz="2400" baseline="-30000" dirty="0">
                <a:cs typeface="Times New Roman" panose="02020603050405020304" pitchFamily="18" charset="0"/>
              </a:rPr>
              <a:t>1 </a:t>
            </a:r>
            <a:r>
              <a:rPr lang="ru-RU" altLang="ru-RU" sz="2400" dirty="0">
                <a:cs typeface="Times New Roman" panose="02020603050405020304" pitchFamily="18" charset="0"/>
              </a:rPr>
              <a:t>и </a:t>
            </a:r>
            <a:r>
              <a:rPr lang="en-US" altLang="ru-RU" sz="2400" i="1" dirty="0">
                <a:cs typeface="Times New Roman" panose="02020603050405020304" pitchFamily="18" charset="0"/>
              </a:rPr>
              <a:t>C</a:t>
            </a:r>
            <a:r>
              <a:rPr lang="ru-RU" altLang="ru-RU" sz="2400" baseline="-30000" dirty="0">
                <a:cs typeface="Times New Roman" panose="02020603050405020304" pitchFamily="18" charset="0"/>
              </a:rPr>
              <a:t>2</a:t>
            </a:r>
            <a:r>
              <a:rPr lang="ru-RU" altLang="ru-RU" sz="2400" dirty="0">
                <a:cs typeface="Times New Roman" panose="02020603050405020304" pitchFamily="18" charset="0"/>
              </a:rPr>
              <a:t> соответственно.</a:t>
            </a:r>
            <a:r>
              <a:rPr lang="ru-RU" altLang="ru-RU" sz="2400" dirty="0"/>
              <a:t> </a:t>
            </a:r>
            <a:endParaRPr lang="ru-RU" altLang="ru-RU" dirty="0"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2D17D71-96B1-4622-BD73-4A9E50000C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0768"/>
            <a:ext cx="3850242" cy="4398524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592BECC0-96D3-440A-AB79-2356B7033856}"/>
              </a:ext>
            </a:extLst>
          </p:cNvPr>
          <p:cNvGrpSpPr/>
          <p:nvPr/>
        </p:nvGrpSpPr>
        <p:grpSpPr>
          <a:xfrm>
            <a:off x="107504" y="1198644"/>
            <a:ext cx="9036496" cy="5324535"/>
            <a:chOff x="107504" y="1198644"/>
            <a:chExt cx="9036496" cy="5324535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1327B4C3-44B4-48D3-98DB-5B8471C759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7504" y="1349772"/>
              <a:ext cx="3942527" cy="4510965"/>
            </a:xfrm>
            <a:prstGeom prst="rect">
              <a:avLst/>
            </a:prstGeom>
          </p:spPr>
        </p:pic>
        <p:sp>
          <p:nvSpPr>
            <p:cNvPr id="6" name="Text Box 7">
              <a:extLst>
                <a:ext uri="{FF2B5EF4-FFF2-40B4-BE49-F238E27FC236}">
                  <a16:creationId xmlns:a16="http://schemas.microsoft.com/office/drawing/2014/main" id="{278EC268-321B-4F38-85E7-0CC561907A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6200" y="1198644"/>
              <a:ext cx="5257800" cy="53245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sz="2000" dirty="0">
                  <a:cs typeface="Times New Roman" panose="02020603050405020304" pitchFamily="18" charset="0"/>
                </a:rPr>
                <a:t>	Пусть </a:t>
              </a:r>
              <a:r>
                <a:rPr lang="ru-RU" altLang="ru-RU" sz="2000" i="1" dirty="0">
                  <a:cs typeface="Times New Roman" panose="02020603050405020304" pitchFamily="18" charset="0"/>
                </a:rPr>
                <a:t>А</a:t>
              </a:r>
              <a:r>
                <a:rPr lang="ru-RU" altLang="ru-RU" sz="2000" dirty="0">
                  <a:cs typeface="Times New Roman" panose="02020603050405020304" pitchFamily="18" charset="0"/>
                </a:rPr>
                <a:t> - точка сечения, расположенная в той же части конической поверхности, что и точка </a:t>
              </a:r>
              <a:r>
                <a:rPr lang="en-US" altLang="ru-RU" sz="2000" i="1" dirty="0">
                  <a:cs typeface="Times New Roman" panose="02020603050405020304" pitchFamily="18" charset="0"/>
                </a:rPr>
                <a:t>F</a:t>
              </a:r>
              <a:r>
                <a:rPr lang="ru-RU" altLang="ru-RU" sz="2000" baseline="-30000" dirty="0">
                  <a:cs typeface="Times New Roman" panose="02020603050405020304" pitchFamily="18" charset="0"/>
                </a:rPr>
                <a:t>1</a:t>
              </a:r>
              <a:r>
                <a:rPr lang="ru-RU" altLang="ru-RU" sz="2000" dirty="0">
                  <a:cs typeface="Times New Roman" panose="02020603050405020304" pitchFamily="18" charset="0"/>
                </a:rPr>
                <a:t>. Проведем образующую </a:t>
              </a:r>
              <a:r>
                <a:rPr lang="ru-RU" altLang="ru-RU" sz="2000" i="1" dirty="0">
                  <a:cs typeface="Times New Roman" panose="02020603050405020304" pitchFamily="18" charset="0"/>
                </a:rPr>
                <a:t>AS</a:t>
              </a:r>
              <a:r>
                <a:rPr lang="ru-RU" altLang="ru-RU" sz="2000" dirty="0">
                  <a:cs typeface="Times New Roman" panose="02020603050405020304" pitchFamily="18" charset="0"/>
                </a:rPr>
                <a:t> и обозначим через </a:t>
              </a:r>
              <a:r>
                <a:rPr lang="ru-RU" altLang="ru-RU" sz="2000" i="1" dirty="0">
                  <a:cs typeface="Times New Roman" panose="02020603050405020304" pitchFamily="18" charset="0"/>
                </a:rPr>
                <a:t>А</a:t>
              </a:r>
              <a:r>
                <a:rPr lang="ru-RU" altLang="ru-RU" sz="2000" baseline="-30000" dirty="0">
                  <a:cs typeface="Times New Roman" panose="02020603050405020304" pitchFamily="18" charset="0"/>
                </a:rPr>
                <a:t>1</a:t>
              </a:r>
              <a:r>
                <a:rPr lang="ru-RU" altLang="ru-RU" sz="2000" dirty="0">
                  <a:cs typeface="Times New Roman" panose="02020603050405020304" pitchFamily="18" charset="0"/>
                </a:rPr>
                <a:t>, </a:t>
              </a:r>
              <a:r>
                <a:rPr lang="ru-RU" altLang="ru-RU" sz="2000" i="1" dirty="0">
                  <a:cs typeface="Times New Roman" panose="02020603050405020304" pitchFamily="18" charset="0"/>
                </a:rPr>
                <a:t>А</a:t>
              </a:r>
              <a:r>
                <a:rPr lang="ru-RU" altLang="ru-RU" sz="2000" baseline="-30000" dirty="0">
                  <a:cs typeface="Times New Roman" panose="02020603050405020304" pitchFamily="18" charset="0"/>
                </a:rPr>
                <a:t>2</a:t>
              </a:r>
              <a:r>
                <a:rPr lang="ru-RU" altLang="ru-RU" sz="2000" dirty="0">
                  <a:cs typeface="Times New Roman" panose="02020603050405020304" pitchFamily="18" charset="0"/>
                </a:rPr>
                <a:t> точки ее пересечения с окружностями </a:t>
              </a:r>
              <a:r>
                <a:rPr lang="ru-RU" altLang="ru-RU" sz="2000" i="1" dirty="0">
                  <a:cs typeface="Times New Roman" panose="02020603050405020304" pitchFamily="18" charset="0"/>
                </a:rPr>
                <a:t>C</a:t>
              </a:r>
              <a:r>
                <a:rPr lang="ru-RU" altLang="ru-RU" sz="2000" baseline="-30000" dirty="0">
                  <a:cs typeface="Times New Roman" panose="02020603050405020304" pitchFamily="18" charset="0"/>
                </a:rPr>
                <a:t>1</a:t>
              </a:r>
              <a:r>
                <a:rPr lang="ru-RU" altLang="ru-RU" sz="2000" dirty="0">
                  <a:cs typeface="Times New Roman" panose="02020603050405020304" pitchFamily="18" charset="0"/>
                </a:rPr>
                <a:t>, </a:t>
              </a:r>
              <a:r>
                <a:rPr lang="ru-RU" altLang="ru-RU" sz="2000" i="1" dirty="0">
                  <a:cs typeface="Times New Roman" panose="02020603050405020304" pitchFamily="18" charset="0"/>
                </a:rPr>
                <a:t>C</a:t>
              </a:r>
              <a:r>
                <a:rPr lang="ru-RU" altLang="ru-RU" sz="2000" baseline="-30000" dirty="0">
                  <a:cs typeface="Times New Roman" panose="02020603050405020304" pitchFamily="18" charset="0"/>
                </a:rPr>
                <a:t>2 </a:t>
              </a:r>
              <a:r>
                <a:rPr lang="ru-RU" altLang="ru-RU" sz="2000" dirty="0">
                  <a:cs typeface="Times New Roman" panose="02020603050405020304" pitchFamily="18" charset="0"/>
                </a:rPr>
                <a:t>соответственно. Воспользуемся тем, что отрезки касательных, проведенных к сфере из одной точки, равны. Тогда     </a:t>
              </a:r>
              <a:r>
                <a:rPr lang="ru-RU" altLang="ru-RU" sz="2000" i="1" dirty="0">
                  <a:cs typeface="Times New Roman" panose="02020603050405020304" pitchFamily="18" charset="0"/>
                </a:rPr>
                <a:t>AF</a:t>
              </a:r>
              <a:r>
                <a:rPr lang="ru-RU" altLang="ru-RU" sz="2000" baseline="-30000" dirty="0">
                  <a:cs typeface="Times New Roman" panose="02020603050405020304" pitchFamily="18" charset="0"/>
                </a:rPr>
                <a:t>1</a:t>
              </a:r>
              <a:r>
                <a:rPr lang="ru-RU" altLang="ru-RU" sz="2000" dirty="0">
                  <a:cs typeface="Times New Roman" panose="02020603050405020304" pitchFamily="18" charset="0"/>
                </a:rPr>
                <a:t> = </a:t>
              </a:r>
              <a:r>
                <a:rPr lang="ru-RU" altLang="ru-RU" sz="2000" i="1" dirty="0">
                  <a:cs typeface="Times New Roman" panose="02020603050405020304" pitchFamily="18" charset="0"/>
                </a:rPr>
                <a:t>AA</a:t>
              </a:r>
              <a:r>
                <a:rPr lang="ru-RU" altLang="ru-RU" sz="2000" baseline="-30000" dirty="0">
                  <a:cs typeface="Times New Roman" panose="02020603050405020304" pitchFamily="18" charset="0"/>
                </a:rPr>
                <a:t>1</a:t>
              </a:r>
              <a:r>
                <a:rPr lang="ru-RU" altLang="ru-RU" sz="2000" dirty="0">
                  <a:cs typeface="Times New Roman" panose="02020603050405020304" pitchFamily="18" charset="0"/>
                </a:rPr>
                <a:t>, </a:t>
              </a:r>
              <a:r>
                <a:rPr lang="ru-RU" altLang="ru-RU" sz="2000" i="1" dirty="0">
                  <a:cs typeface="Times New Roman" panose="02020603050405020304" pitchFamily="18" charset="0"/>
                </a:rPr>
                <a:t>AF</a:t>
              </a:r>
              <a:r>
                <a:rPr lang="ru-RU" altLang="ru-RU" sz="2000" baseline="-30000" dirty="0">
                  <a:cs typeface="Times New Roman" panose="02020603050405020304" pitchFamily="18" charset="0"/>
                </a:rPr>
                <a:t>2</a:t>
              </a:r>
              <a:r>
                <a:rPr lang="ru-RU" altLang="ru-RU" sz="2000" dirty="0">
                  <a:cs typeface="Times New Roman" panose="02020603050405020304" pitchFamily="18" charset="0"/>
                </a:rPr>
                <a:t> = </a:t>
              </a:r>
              <a:r>
                <a:rPr lang="ru-RU" altLang="ru-RU" sz="2000" i="1" dirty="0">
                  <a:cs typeface="Times New Roman" panose="02020603050405020304" pitchFamily="18" charset="0"/>
                </a:rPr>
                <a:t>AA</a:t>
              </a:r>
              <a:r>
                <a:rPr lang="ru-RU" altLang="ru-RU" sz="2000" baseline="-30000" dirty="0">
                  <a:cs typeface="Times New Roman" panose="02020603050405020304" pitchFamily="18" charset="0"/>
                </a:rPr>
                <a:t>2</a:t>
              </a:r>
              <a:r>
                <a:rPr lang="ru-RU" altLang="ru-RU" sz="2000" dirty="0">
                  <a:cs typeface="Times New Roman" panose="02020603050405020304" pitchFamily="18" charset="0"/>
                </a:rPr>
                <a:t>. Поэтому </a:t>
              </a:r>
              <a:r>
                <a:rPr lang="ru-RU" altLang="ru-RU" sz="2000" i="1" dirty="0">
                  <a:cs typeface="Times New Roman" panose="02020603050405020304" pitchFamily="18" charset="0"/>
                </a:rPr>
                <a:t>AF</a:t>
              </a:r>
              <a:r>
                <a:rPr lang="ru-RU" altLang="ru-RU" sz="2000" baseline="-30000" dirty="0">
                  <a:cs typeface="Times New Roman" panose="02020603050405020304" pitchFamily="18" charset="0"/>
                </a:rPr>
                <a:t>2</a:t>
              </a:r>
              <a:r>
                <a:rPr lang="ru-RU" altLang="ru-RU" sz="2000" dirty="0">
                  <a:cs typeface="Times New Roman" panose="02020603050405020304" pitchFamily="18" charset="0"/>
                </a:rPr>
                <a:t> - </a:t>
              </a:r>
              <a:r>
                <a:rPr lang="ru-RU" altLang="ru-RU" sz="2000" i="1" dirty="0">
                  <a:cs typeface="Times New Roman" panose="02020603050405020304" pitchFamily="18" charset="0"/>
                </a:rPr>
                <a:t>AF</a:t>
              </a:r>
              <a:r>
                <a:rPr lang="ru-RU" altLang="ru-RU" sz="2000" baseline="-30000" dirty="0">
                  <a:cs typeface="Times New Roman" panose="02020603050405020304" pitchFamily="18" charset="0"/>
                </a:rPr>
                <a:t>1</a:t>
              </a:r>
              <a:r>
                <a:rPr lang="ru-RU" altLang="ru-RU" sz="2000" dirty="0">
                  <a:cs typeface="Times New Roman" panose="02020603050405020304" pitchFamily="18" charset="0"/>
                </a:rPr>
                <a:t> = </a:t>
              </a:r>
              <a:r>
                <a:rPr lang="ru-RU" altLang="ru-RU" sz="2000" i="1" dirty="0">
                  <a:cs typeface="Times New Roman" panose="02020603050405020304" pitchFamily="18" charset="0"/>
                </a:rPr>
                <a:t>AA</a:t>
              </a:r>
              <a:r>
                <a:rPr lang="ru-RU" altLang="ru-RU" sz="2000" baseline="-30000" dirty="0">
                  <a:cs typeface="Times New Roman" panose="02020603050405020304" pitchFamily="18" charset="0"/>
                </a:rPr>
                <a:t>2</a:t>
              </a:r>
              <a:r>
                <a:rPr lang="ru-RU" altLang="ru-RU" sz="2000" dirty="0">
                  <a:cs typeface="Times New Roman" panose="02020603050405020304" pitchFamily="18" charset="0"/>
                </a:rPr>
                <a:t> - </a:t>
              </a:r>
              <a:r>
                <a:rPr lang="ru-RU" altLang="ru-RU" sz="2000" i="1" dirty="0">
                  <a:cs typeface="Times New Roman" panose="02020603050405020304" pitchFamily="18" charset="0"/>
                </a:rPr>
                <a:t>AA</a:t>
              </a:r>
              <a:r>
                <a:rPr lang="ru-RU" altLang="ru-RU" sz="2000" baseline="-30000" dirty="0">
                  <a:cs typeface="Times New Roman" panose="02020603050405020304" pitchFamily="18" charset="0"/>
                </a:rPr>
                <a:t>1</a:t>
              </a:r>
              <a:r>
                <a:rPr lang="ru-RU" altLang="ru-RU" sz="2000" dirty="0">
                  <a:cs typeface="Times New Roman" panose="02020603050405020304" pitchFamily="18" charset="0"/>
                </a:rPr>
                <a:t> = </a:t>
              </a:r>
              <a:r>
                <a:rPr lang="ru-RU" altLang="ru-RU" sz="2000" i="1" dirty="0">
                  <a:cs typeface="Times New Roman" panose="02020603050405020304" pitchFamily="18" charset="0"/>
                </a:rPr>
                <a:t>A</a:t>
              </a:r>
              <a:r>
                <a:rPr lang="ru-RU" altLang="ru-RU" sz="2000" baseline="-30000" dirty="0">
                  <a:cs typeface="Times New Roman" panose="02020603050405020304" pitchFamily="18" charset="0"/>
                </a:rPr>
                <a:t>1</a:t>
              </a:r>
              <a:r>
                <a:rPr lang="ru-RU" altLang="ru-RU" sz="2000" i="1" dirty="0">
                  <a:cs typeface="Times New Roman" panose="02020603050405020304" pitchFamily="18" charset="0"/>
                </a:rPr>
                <a:t>A</a:t>
              </a:r>
              <a:r>
                <a:rPr lang="ru-RU" altLang="ru-RU" sz="2000" baseline="-30000" dirty="0">
                  <a:cs typeface="Times New Roman" panose="02020603050405020304" pitchFamily="18" charset="0"/>
                </a:rPr>
                <a:t>2</a:t>
              </a:r>
              <a:r>
                <a:rPr lang="ru-RU" altLang="ru-RU" sz="2000" dirty="0">
                  <a:cs typeface="Times New Roman" panose="02020603050405020304" pitchFamily="18" charset="0"/>
                </a:rPr>
                <a:t>. Но длина отрезка </a:t>
              </a:r>
              <a:r>
                <a:rPr lang="ru-RU" altLang="ru-RU" sz="2000" i="1" dirty="0">
                  <a:cs typeface="Times New Roman" panose="02020603050405020304" pitchFamily="18" charset="0"/>
                </a:rPr>
                <a:t>А</a:t>
              </a:r>
              <a:r>
                <a:rPr lang="ru-RU" altLang="ru-RU" sz="2000" baseline="-30000" dirty="0">
                  <a:cs typeface="Times New Roman" panose="02020603050405020304" pitchFamily="18" charset="0"/>
                </a:rPr>
                <a:t>1</a:t>
              </a:r>
              <a:r>
                <a:rPr lang="ru-RU" altLang="ru-RU" sz="2000" i="1" dirty="0">
                  <a:cs typeface="Times New Roman" panose="02020603050405020304" pitchFamily="18" charset="0"/>
                </a:rPr>
                <a:t>А</a:t>
              </a:r>
              <a:r>
                <a:rPr lang="ru-RU" altLang="ru-RU" sz="2000" baseline="-30000" dirty="0">
                  <a:cs typeface="Times New Roman" panose="02020603050405020304" pitchFamily="18" charset="0"/>
                </a:rPr>
                <a:t>2</a:t>
              </a:r>
              <a:r>
                <a:rPr lang="ru-RU" altLang="ru-RU" sz="2000" dirty="0">
                  <a:cs typeface="Times New Roman" panose="02020603050405020304" pitchFamily="18" charset="0"/>
                </a:rPr>
                <a:t> не зависит от выбора точки </a:t>
              </a:r>
              <a:r>
                <a:rPr lang="ru-RU" altLang="ru-RU" sz="2000" i="1" dirty="0">
                  <a:cs typeface="Times New Roman" panose="02020603050405020304" pitchFamily="18" charset="0"/>
                </a:rPr>
                <a:t>А</a:t>
              </a:r>
              <a:r>
                <a:rPr lang="ru-RU" altLang="ru-RU" sz="2000" dirty="0">
                  <a:cs typeface="Times New Roman" panose="02020603050405020304" pitchFamily="18" charset="0"/>
                </a:rPr>
                <a:t> сечения. Она равна сумме образующих соответствующих конусов. Следовательно, разность   </a:t>
              </a:r>
              <a:r>
                <a:rPr lang="ru-RU" altLang="ru-RU" sz="2000" i="1" dirty="0">
                  <a:cs typeface="Times New Roman" panose="02020603050405020304" pitchFamily="18" charset="0"/>
                </a:rPr>
                <a:t>AF</a:t>
              </a:r>
              <a:r>
                <a:rPr lang="ru-RU" altLang="ru-RU" sz="2000" baseline="-30000" dirty="0">
                  <a:cs typeface="Times New Roman" panose="02020603050405020304" pitchFamily="18" charset="0"/>
                </a:rPr>
                <a:t>2</a:t>
              </a:r>
              <a:r>
                <a:rPr lang="ru-RU" altLang="ru-RU" sz="2000" dirty="0">
                  <a:cs typeface="Times New Roman" panose="02020603050405020304" pitchFamily="18" charset="0"/>
                </a:rPr>
                <a:t> - </a:t>
              </a:r>
              <a:r>
                <a:rPr lang="ru-RU" altLang="ru-RU" sz="2000" i="1" dirty="0">
                  <a:cs typeface="Times New Roman" panose="02020603050405020304" pitchFamily="18" charset="0"/>
                </a:rPr>
                <a:t>AF</a:t>
              </a:r>
              <a:r>
                <a:rPr lang="ru-RU" altLang="ru-RU" sz="2000" baseline="-30000" dirty="0">
                  <a:cs typeface="Times New Roman" panose="02020603050405020304" pitchFamily="18" charset="0"/>
                </a:rPr>
                <a:t>1</a:t>
              </a:r>
              <a:r>
                <a:rPr lang="ru-RU" altLang="ru-RU" sz="2000" dirty="0">
                  <a:cs typeface="Times New Roman" panose="02020603050405020304" pitchFamily="18" charset="0"/>
                </a:rPr>
                <a:t> расстояний от точки </a:t>
              </a:r>
              <a:r>
                <a:rPr lang="ru-RU" altLang="ru-RU" sz="2000" i="1" dirty="0">
                  <a:cs typeface="Times New Roman" panose="02020603050405020304" pitchFamily="18" charset="0"/>
                </a:rPr>
                <a:t>А</a:t>
              </a:r>
              <a:r>
                <a:rPr lang="ru-RU" altLang="ru-RU" sz="2000" dirty="0">
                  <a:cs typeface="Times New Roman" panose="02020603050405020304" pitchFamily="18" charset="0"/>
                </a:rPr>
                <a:t> до точек </a:t>
              </a:r>
              <a:r>
                <a:rPr lang="ru-RU" altLang="ru-RU" sz="2000" i="1" dirty="0">
                  <a:cs typeface="Times New Roman" panose="02020603050405020304" pitchFamily="18" charset="0"/>
                </a:rPr>
                <a:t>F</a:t>
              </a:r>
              <a:r>
                <a:rPr lang="ru-RU" altLang="ru-RU" sz="2000" baseline="-30000" dirty="0">
                  <a:cs typeface="Times New Roman" panose="02020603050405020304" pitchFamily="18" charset="0"/>
                </a:rPr>
                <a:t>1</a:t>
              </a:r>
              <a:r>
                <a:rPr lang="ru-RU" altLang="ru-RU" sz="2000" dirty="0">
                  <a:cs typeface="Times New Roman" panose="02020603050405020304" pitchFamily="18" charset="0"/>
                </a:rPr>
                <a:t>, </a:t>
              </a:r>
              <a:r>
                <a:rPr lang="ru-RU" altLang="ru-RU" sz="2000" i="1" dirty="0">
                  <a:cs typeface="Times New Roman" panose="02020603050405020304" pitchFamily="18" charset="0"/>
                </a:rPr>
                <a:t>F</a:t>
              </a:r>
              <a:r>
                <a:rPr lang="ru-RU" altLang="ru-RU" sz="2000" baseline="-30000" dirty="0">
                  <a:cs typeface="Times New Roman" panose="02020603050405020304" pitchFamily="18" charset="0"/>
                </a:rPr>
                <a:t>2</a:t>
              </a:r>
              <a:r>
                <a:rPr lang="ru-RU" altLang="ru-RU" sz="2000" dirty="0">
                  <a:cs typeface="Times New Roman" panose="02020603050405020304" pitchFamily="18" charset="0"/>
                </a:rPr>
                <a:t> будет постоянной. Таким образом, сечением конической поверхности в этом случае является гипербола.</a:t>
              </a:r>
              <a:r>
                <a:rPr lang="ru-RU" altLang="ru-RU" sz="2000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666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D3ADE3FF-B12C-466E-AED9-109B74090EE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1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26632" name="Text Box 8">
            <a:extLst>
              <a:ext uri="{FF2B5EF4-FFF2-40B4-BE49-F238E27FC236}">
                <a16:creationId xmlns:a16="http://schemas.microsoft.com/office/drawing/2014/main" id="{0CB5298A-3184-49FF-AFF1-B33727C71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762000"/>
            <a:ext cx="8534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Какую форму принимает поверхность воды в наклоненной конусообразной колбе?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F568AAC9-64F5-4617-88CF-30BCF9063B43}"/>
              </a:ext>
            </a:extLst>
          </p:cNvPr>
          <p:cNvGrpSpPr/>
          <p:nvPr/>
        </p:nvGrpSpPr>
        <p:grpSpPr>
          <a:xfrm>
            <a:off x="678814" y="1761520"/>
            <a:ext cx="7086600" cy="4847077"/>
            <a:chOff x="678814" y="1761520"/>
            <a:chExt cx="7086600" cy="4847077"/>
          </a:xfrm>
        </p:grpSpPr>
        <p:sp>
          <p:nvSpPr>
            <p:cNvPr id="26633" name="Text Box 9">
              <a:extLst>
                <a:ext uri="{FF2B5EF4-FFF2-40B4-BE49-F238E27FC236}">
                  <a16:creationId xmlns:a16="http://schemas.microsoft.com/office/drawing/2014/main" id="{800B0133-31CE-4C88-8280-9EE7F35764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8814" y="6089484"/>
              <a:ext cx="708660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800" dirty="0">
                  <a:solidFill>
                    <a:srgbClr val="FF3300"/>
                  </a:solidFill>
                </a:rPr>
                <a:t>Ответ:</a:t>
              </a:r>
              <a:r>
                <a:rPr lang="ru-RU" altLang="ru-RU" sz="2800" dirty="0">
                  <a:solidFill>
                    <a:schemeClr val="accent1"/>
                  </a:solidFill>
                </a:rPr>
                <a:t> </a:t>
              </a:r>
              <a:r>
                <a:rPr lang="ru-RU" altLang="ru-RU" sz="2800" dirty="0">
                  <a:cs typeface="Times New Roman" panose="02020603050405020304" pitchFamily="18" charset="0"/>
                </a:rPr>
                <a:t>Эллипс. </a:t>
              </a:r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F6469FE2-0446-4F33-ADFC-50E2987227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23855" y="1761520"/>
              <a:ext cx="4048690" cy="433448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1400</TotalTime>
  <Words>1219</Words>
  <Application>Microsoft Office PowerPoint</Application>
  <PresentationFormat>Экран (4:3)</PresentationFormat>
  <Paragraphs>76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Cambria Math</vt:lpstr>
      <vt:lpstr>Times New Roman</vt:lpstr>
      <vt:lpstr>Оформление по умолчанию</vt:lpstr>
      <vt:lpstr>КОНИЧЕСКИЕ СЕЧЕНИЯ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Упражнение 1</vt:lpstr>
      <vt:lpstr>Упражнение 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Сфера, вписанная в куб</dc:title>
  <dc:creator>*</dc:creator>
  <cp:lastModifiedBy>Vladimir Smirnov</cp:lastModifiedBy>
  <cp:revision>59</cp:revision>
  <dcterms:created xsi:type="dcterms:W3CDTF">2006-06-14T12:10:42Z</dcterms:created>
  <dcterms:modified xsi:type="dcterms:W3CDTF">2022-05-02T05:14:14Z</dcterms:modified>
</cp:coreProperties>
</file>