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8" r:id="rId2"/>
    <p:sldId id="688" r:id="rId3"/>
    <p:sldId id="690" r:id="rId4"/>
    <p:sldId id="692" r:id="rId5"/>
    <p:sldId id="703" r:id="rId6"/>
    <p:sldId id="305" r:id="rId7"/>
    <p:sldId id="306" r:id="rId8"/>
    <p:sldId id="307" r:id="rId9"/>
    <p:sldId id="677" r:id="rId10"/>
    <p:sldId id="679" r:id="rId11"/>
    <p:sldId id="680" r:id="rId12"/>
    <p:sldId id="682" r:id="rId13"/>
    <p:sldId id="706" r:id="rId14"/>
    <p:sldId id="309" r:id="rId15"/>
    <p:sldId id="310" r:id="rId16"/>
    <p:sldId id="31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1" autoAdjust="0"/>
    <p:restoredTop sz="90405" autoAdjust="0"/>
  </p:normalViewPr>
  <p:slideViewPr>
    <p:cSldViewPr>
      <p:cViewPr varScale="1">
        <p:scale>
          <a:sx n="97" d="100"/>
          <a:sy n="97" d="100"/>
        </p:scale>
        <p:origin x="4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DFCF13E-0A6E-4B29-8C88-CD5AC1D57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90F85BB-ED77-4F31-846B-04270E2DD4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A25DCA21-0CC5-4F94-BC0A-8CD586F94E9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AFBCFAD7-4C85-4E7D-B92D-088850940E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2AF3D1F3-16C6-4C97-86D6-9469296E16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CF9311D6-DDBD-41CC-9BCA-BCFD94F153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D95484-D43D-4A48-802A-D1A000AC2B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CD283F-46C0-4FB2-8365-33D01A522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10C91-7379-4B25-AC24-94D82E449FF5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AB932D4E-54E5-4205-9464-7876B76806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74496BAE-57B3-45DB-B05F-BAB9D3F3B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2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3827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9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5059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22733-FCF5-4FB6-A881-2527A3689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9FC1D2-3441-43FD-8E42-24E75387F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FE681F-DBDE-4845-893D-03242890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C6A4D2-47DB-4DDF-BE61-DD7250C6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E8618A-4405-4C7F-8D54-8FF5AD91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C990B-7387-473B-87F2-830D1B3FF4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693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5BE43-DEFA-40F2-BC48-0CFFE399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5C2728-A4E3-4199-9789-E68881CA4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6C914D-F7F3-45A4-AEB2-C6824EB5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A3F824-BEA6-455C-8049-185BDFBEE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B38270-1F5D-44A2-A9AC-CF879CA0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D18DC-FE7D-46A7-9B82-35F4730E90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70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0C5CD3-D0E3-4161-9838-1BF127A77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21222D-2664-4236-B108-885017057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A762C4-A6FD-4E5D-9476-BC633EDB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129D53-DD19-46D3-AFDE-C39F366E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CE0A2E-E4AC-4AFA-B977-44CDA6E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92A5A-5B3C-4929-AC61-8DC04E410D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190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07CE9-D7B2-41D7-B05F-67D7DF1CC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0BB45E-18E7-49A4-9A20-08313CC52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76ABDA-2E39-46B1-82D2-649B452B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B4839E-D56E-4F19-BFAD-96EFAACE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175012-6ED3-4A27-873B-810157FE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10681-12B5-4224-8FE1-7113D506D3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718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6A8A0-6D2D-4B8F-831C-7863461A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F4DBC7-9D2D-4F61-8587-8497F684B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69F041-2D56-4E39-93A4-B55C43C0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8FAD4B-130D-45AF-95CA-3AA26A830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106A57-B8D4-426F-9E9E-E7D36DEB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1A6B0-4F10-4E77-9F5E-04B2F95A0B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458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9220D-5533-4BAC-BC8A-6334B802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7D0D71-841A-4E24-8D30-F8155DDC8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975132-9BCE-46D2-919F-8752A004F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CE5679-9372-4316-8C0D-06F5B39C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45FE7F-A776-48D2-9992-C2FAF49A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A80521-3805-4DF6-86FB-E099B84C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E3592-BEB0-4055-BB50-0AD679AD36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256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B73FA-4B23-45F1-BECC-3C8977E7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C0F159-8A01-434E-8A21-51AECA898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6388AF-3D68-4440-A43A-81B4442DE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A6541C-225C-49AF-943F-6F818BCB3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6080E0-814E-4EB7-8B4F-59D5C1BDE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161260-5B93-4A36-A7C2-7713B658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023798-5A39-4A88-8EF6-25157B896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70B671-056B-46F4-A4A9-114EA7A6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E66DB-EE51-4684-86AC-D85BF6CDED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19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A66E8-1EBE-457F-A9CE-1E3A60AE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507116-E3D4-43B6-A567-13C8E848E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BAE447-0ECE-44CF-A284-67D913A5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8021C5-313E-456B-801A-E1172787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D9A56-427D-4A1D-B52A-90405B669E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3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24FA05-1A18-4F06-8429-B5E86703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ACC632-F68B-4125-BC25-02FC9024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A293AF-8EC7-455C-9FF6-D11E09D2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C6044-C9D6-4E28-989F-4B4877F3FE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10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2240E-F0D2-4C1B-8736-0AE6A06F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A0C2C0-A4FA-4C2E-A351-8ECEA589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7ED08D-3B93-4587-BB4A-B2D4B09A7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E963E6-8C8B-4E4C-885E-FA6F03F2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472C91-903C-4C47-BE7F-89719F00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B56E55-EA49-474F-8653-2ABE9741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C841A-DC09-4F30-8F9C-EA4186D92D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330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A9DFD-67FA-43DE-B5AB-F8A417FE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683DA1-32FE-4516-AF48-E41F679F5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48B57E-2318-4AF6-ACDC-D616A1049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D32108-13D7-47AC-8ADC-A6982E30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6DE5C4-7310-4F4F-B3DB-14520CBD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E509B1-A33D-462D-B567-79F37311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F036-5150-4368-9160-B795FB34B8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493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73D0CC-75DB-4FCB-ACF5-CDC1DB027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6A88A9-4279-4A41-A68A-6728EF789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827BA2-867A-4F3B-9F27-D5D61D5928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6291BA2-DFEB-40EA-93A1-4AF1B3E644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F0DE83-DD84-4C5F-8A4D-318ACF1BA1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65A90E-D254-48B8-984F-0AF2A3231C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4A5EB35-E56E-40C5-BBBF-E852262E3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1736576"/>
            <a:ext cx="7772400" cy="169242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Вписанные и описанные конусы (конус и пирамида)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-36512" y="52322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Изобразите какую-нибудь треугольную пирамиду, описанную около конуса.</a:t>
            </a:r>
          </a:p>
        </p:txBody>
      </p:sp>
      <p:sp>
        <p:nvSpPr>
          <p:cNvPr id="10" name="Text Box 1027"/>
          <p:cNvSpPr txBox="1">
            <a:spLocks noChangeArrowheads="1"/>
          </p:cNvSpPr>
          <p:nvPr/>
        </p:nvSpPr>
        <p:spPr bwMode="auto">
          <a:xfrm>
            <a:off x="-36512" y="0"/>
            <a:ext cx="9180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</a:rPr>
              <a:t>Упражнения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48271"/>
            <a:ext cx="3743489" cy="37434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848271"/>
            <a:ext cx="3743489" cy="374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6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-36512" y="52322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Изобразите какую-нибудь правильную треугольную пирамиду, описанную около конуса.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700808"/>
            <a:ext cx="3904401" cy="39044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700808"/>
            <a:ext cx="3904401" cy="390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0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-36512" y="52322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Изобразите какую-нибудь правильную четырёхугольную пирамиду, описанную около конуса.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700808"/>
            <a:ext cx="3976409" cy="397640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700808"/>
            <a:ext cx="3976409" cy="397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41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-36512" y="52322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Изобразите какую-нибудь правильную шестиугольную пирамиду, описанную около конуса.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556792"/>
            <a:ext cx="4192433" cy="41924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451" y="1581330"/>
            <a:ext cx="4167895" cy="416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6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>
            <a:extLst>
              <a:ext uri="{FF2B5EF4-FFF2-40B4-BE49-F238E27FC236}">
                <a16:creationId xmlns:a16="http://schemas.microsoft.com/office/drawing/2014/main" id="{C1BF9328-5FB3-4311-8188-86E3D3012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сторону основания правильной треугольной пирамиды, описанной около конуса, радиус основания которого равен 1. </a:t>
            </a:r>
          </a:p>
        </p:txBody>
      </p:sp>
      <p:grpSp>
        <p:nvGrpSpPr>
          <p:cNvPr id="59400" name="Group 8">
            <a:extLst>
              <a:ext uri="{FF2B5EF4-FFF2-40B4-BE49-F238E27FC236}">
                <a16:creationId xmlns:a16="http://schemas.microsoft.com/office/drawing/2014/main" id="{E8186C7E-7531-4958-AA58-807E2F9E9B3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410200"/>
            <a:ext cx="3048000" cy="457200"/>
            <a:chOff x="576" y="3408"/>
            <a:chExt cx="1920" cy="288"/>
          </a:xfrm>
        </p:grpSpPr>
        <p:sp>
          <p:nvSpPr>
            <p:cNvPr id="59397" name="Text Box 5">
              <a:extLst>
                <a:ext uri="{FF2B5EF4-FFF2-40B4-BE49-F238E27FC236}">
                  <a16:creationId xmlns:a16="http://schemas.microsoft.com/office/drawing/2014/main" id="{C143C27E-D78E-4D89-B7EE-B23956DE42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40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graphicFrame>
          <p:nvGraphicFramePr>
            <p:cNvPr id="59398" name="Object 6">
              <a:extLst>
                <a:ext uri="{FF2B5EF4-FFF2-40B4-BE49-F238E27FC236}">
                  <a16:creationId xmlns:a16="http://schemas.microsoft.com/office/drawing/2014/main" id="{FFCB4D67-7973-420E-8EB0-9B3450673D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72" y="3440"/>
            <a:ext cx="38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609480" imgH="393480" progId="Equation.DSMT4">
                    <p:embed/>
                  </p:oleObj>
                </mc:Choice>
                <mc:Fallback>
                  <p:oleObj name="Equation" r:id="rId2" imgW="609480" imgH="393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2" y="3440"/>
                          <a:ext cx="38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9399" name="Picture 7">
            <a:extLst>
              <a:ext uri="{FF2B5EF4-FFF2-40B4-BE49-F238E27FC236}">
                <a16:creationId xmlns:a16="http://schemas.microsoft.com/office/drawing/2014/main" id="{38E35E65-AB54-4C4D-BA67-756F32EC8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620838"/>
            <a:ext cx="3859213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1027">
            <a:extLst>
              <a:ext uri="{FF2B5EF4-FFF2-40B4-BE49-F238E27FC236}">
                <a16:creationId xmlns:a16="http://schemas.microsoft.com/office/drawing/2014/main" id="{84B54A43-34BB-4555-BFD0-F5B6B5196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1338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сторону основания правильной четырехугольной пирамиды, описанной около конуса, радиус основания которого равен 1. </a:t>
            </a:r>
          </a:p>
        </p:txBody>
      </p:sp>
      <p:sp>
        <p:nvSpPr>
          <p:cNvPr id="60420" name="Text Box 1028">
            <a:extLst>
              <a:ext uri="{FF2B5EF4-FFF2-40B4-BE49-F238E27FC236}">
                <a16:creationId xmlns:a16="http://schemas.microsoft.com/office/drawing/2014/main" id="{C19A9023-86A2-4363-A67B-D80B62B99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2.</a:t>
            </a:r>
          </a:p>
        </p:txBody>
      </p:sp>
      <p:pic>
        <p:nvPicPr>
          <p:cNvPr id="60421" name="Picture 1029">
            <a:extLst>
              <a:ext uri="{FF2B5EF4-FFF2-40B4-BE49-F238E27FC236}">
                <a16:creationId xmlns:a16="http://schemas.microsoft.com/office/drawing/2014/main" id="{3F1CA070-B6D9-4824-BD0F-44452CC74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1625600"/>
            <a:ext cx="3825875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>
            <a:extLst>
              <a:ext uri="{FF2B5EF4-FFF2-40B4-BE49-F238E27FC236}">
                <a16:creationId xmlns:a16="http://schemas.microsoft.com/office/drawing/2014/main" id="{CC16CBE7-CBB9-4AF8-BBB3-8C2C042B3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90435"/>
            <a:ext cx="81430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сторону основания правильной шестиугольной пирамиды, описанной около конуса, радиус основания которого равен 1. </a:t>
            </a: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E0752968-13FE-4956-B696-54E8A6E4F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557588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445" name="Group 5">
            <a:extLst>
              <a:ext uri="{FF2B5EF4-FFF2-40B4-BE49-F238E27FC236}">
                <a16:creationId xmlns:a16="http://schemas.microsoft.com/office/drawing/2014/main" id="{CB6B2FC6-085C-4917-9227-C0635E9B010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257800"/>
            <a:ext cx="3048000" cy="800100"/>
            <a:chOff x="576" y="3312"/>
            <a:chExt cx="1920" cy="504"/>
          </a:xfrm>
        </p:grpSpPr>
        <p:sp>
          <p:nvSpPr>
            <p:cNvPr id="61446" name="Text Box 6">
              <a:extLst>
                <a:ext uri="{FF2B5EF4-FFF2-40B4-BE49-F238E27FC236}">
                  <a16:creationId xmlns:a16="http://schemas.microsoft.com/office/drawing/2014/main" id="{096680A0-2B8B-4D33-A69D-219A2D0DE1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40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graphicFrame>
          <p:nvGraphicFramePr>
            <p:cNvPr id="61447" name="Object 7">
              <a:extLst>
                <a:ext uri="{FF2B5EF4-FFF2-40B4-BE49-F238E27FC236}">
                  <a16:creationId xmlns:a16="http://schemas.microsoft.com/office/drawing/2014/main" id="{77D23CDE-5A32-48A3-83E4-1FF1EFE5E7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3312"/>
            <a:ext cx="432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85800" imgH="799920" progId="Equation.DSMT4">
                    <p:embed/>
                  </p:oleObj>
                </mc:Choice>
                <mc:Fallback>
                  <p:oleObj name="Equation" r:id="rId3" imgW="685800" imgH="79992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312"/>
                          <a:ext cx="432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3600" dirty="0">
                <a:solidFill>
                  <a:srgbClr val="FF3300"/>
                </a:solidFill>
              </a:rPr>
              <a:t>Конус, описанный около пирамиды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52400" y="609600"/>
            <a:ext cx="8991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dirty="0"/>
              <a:t>	Конус называется описанным около пирамиды, если его вершина совпадает с вершиной пирамиды, а основание описано около основания пирамиды. Сама пирамида называется вписанной в конус.</a:t>
            </a:r>
          </a:p>
          <a:p>
            <a:pPr algn="just"/>
            <a:r>
              <a:rPr lang="ru-RU" sz="2800" dirty="0"/>
              <a:t> </a:t>
            </a:r>
          </a:p>
          <a:p>
            <a:pPr algn="just"/>
            <a:r>
              <a:rPr lang="ru-RU" sz="2800" dirty="0"/>
              <a:t>            </a:t>
            </a:r>
          </a:p>
          <a:p>
            <a:pPr algn="just"/>
            <a:r>
              <a:rPr lang="ru-RU" sz="2800" dirty="0"/>
              <a:t> </a:t>
            </a:r>
          </a:p>
          <a:p>
            <a:pPr algn="just"/>
            <a:r>
              <a:rPr lang="ru-RU" sz="2800" dirty="0"/>
              <a:t>	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	</a:t>
            </a:r>
          </a:p>
          <a:p>
            <a:pPr algn="just"/>
            <a:r>
              <a:rPr lang="ru-RU" sz="2800" dirty="0"/>
              <a:t>	</a:t>
            </a:r>
          </a:p>
          <a:p>
            <a:pPr algn="just"/>
            <a:endParaRPr lang="ru-RU" sz="2800" dirty="0">
              <a:solidFill>
                <a:srgbClr val="FF0000"/>
              </a:solidFill>
            </a:endParaRPr>
          </a:p>
          <a:p>
            <a:pPr algn="just"/>
            <a:r>
              <a:rPr lang="ru-RU" sz="2800" dirty="0">
                <a:solidFill>
                  <a:srgbClr val="FF00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</a:rPr>
              <a:t>Теорема. </a:t>
            </a:r>
            <a:r>
              <a:rPr lang="ru-RU" dirty="0"/>
              <a:t>Около пирамиды можно описать конус тогда и только тогда, когда около её основания можно описать окружность, и основание высоты пирамиды является центром этой окружности.</a:t>
            </a: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4" y="2393657"/>
            <a:ext cx="3337978" cy="314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3168352" cy="308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84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-36512" y="947488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Изобразите какую-нибудь правильную треугольную пирамиду, вписанную в конус.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348880"/>
            <a:ext cx="3960440" cy="39604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204" y="2348880"/>
            <a:ext cx="3952660" cy="395266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92328EB-9527-42DC-B972-04AA66791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val="286043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-36512" y="52322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Изобразите какую-нибудь правильную четырёхугольную пирамиду, вписанную в конус.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772816"/>
            <a:ext cx="4120425" cy="41204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803" y="1784867"/>
            <a:ext cx="4108374" cy="410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9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-36512" y="52322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Изобразите какую-нибудь правильную шестиугольную пирамиду, вписанную в конус.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700808"/>
            <a:ext cx="4048417" cy="40484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700808"/>
            <a:ext cx="4048417" cy="40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6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>
            <a:extLst>
              <a:ext uri="{FF2B5EF4-FFF2-40B4-BE49-F238E27FC236}">
                <a16:creationId xmlns:a16="http://schemas.microsoft.com/office/drawing/2014/main" id="{9414AB8D-1F3E-479F-8956-732C5331C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сторону основания правильной треугольной пирамиды, вписанной в конус, радиус основания которого равен 1. </a:t>
            </a:r>
          </a:p>
        </p:txBody>
      </p:sp>
      <p:pic>
        <p:nvPicPr>
          <p:cNvPr id="55300" name="Picture 4">
            <a:extLst>
              <a:ext uri="{FF2B5EF4-FFF2-40B4-BE49-F238E27FC236}">
                <a16:creationId xmlns:a16="http://schemas.microsoft.com/office/drawing/2014/main" id="{3CAC01C4-83CC-49E3-906E-6B093F2D3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302000" cy="349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5301" name="Group 5">
            <a:extLst>
              <a:ext uri="{FF2B5EF4-FFF2-40B4-BE49-F238E27FC236}">
                <a16:creationId xmlns:a16="http://schemas.microsoft.com/office/drawing/2014/main" id="{DA2A6C15-E616-419D-965C-A1BE37416AC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410200"/>
            <a:ext cx="3048000" cy="457200"/>
            <a:chOff x="576" y="3408"/>
            <a:chExt cx="1920" cy="288"/>
          </a:xfrm>
        </p:grpSpPr>
        <p:sp>
          <p:nvSpPr>
            <p:cNvPr id="55302" name="Text Box 6">
              <a:extLst>
                <a:ext uri="{FF2B5EF4-FFF2-40B4-BE49-F238E27FC236}">
                  <a16:creationId xmlns:a16="http://schemas.microsoft.com/office/drawing/2014/main" id="{CD3E8200-5A7A-4842-995E-A2922932FF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40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graphicFrame>
          <p:nvGraphicFramePr>
            <p:cNvPr id="55303" name="Object 7">
              <a:extLst>
                <a:ext uri="{FF2B5EF4-FFF2-40B4-BE49-F238E27FC236}">
                  <a16:creationId xmlns:a16="http://schemas.microsoft.com/office/drawing/2014/main" id="{9D49CBA5-4D48-4D16-B4DC-E0B05F40F0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3408"/>
            <a:ext cx="2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393480" progId="Equation.DSMT4">
                    <p:embed/>
                  </p:oleObj>
                </mc:Choice>
                <mc:Fallback>
                  <p:oleObj name="Equation" r:id="rId3" imgW="44424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408"/>
                          <a:ext cx="28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>
            <a:extLst>
              <a:ext uri="{FF2B5EF4-FFF2-40B4-BE49-F238E27FC236}">
                <a16:creationId xmlns:a16="http://schemas.microsoft.com/office/drawing/2014/main" id="{16470EA4-E931-40E7-93B7-EC800998F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сторону основания правильной четырехугольной пирамиды, вписанной в конус, диаметр основания которого равен 1. </a:t>
            </a:r>
          </a:p>
        </p:txBody>
      </p:sp>
      <p:grpSp>
        <p:nvGrpSpPr>
          <p:cNvPr id="56324" name="Group 4">
            <a:extLst>
              <a:ext uri="{FF2B5EF4-FFF2-40B4-BE49-F238E27FC236}">
                <a16:creationId xmlns:a16="http://schemas.microsoft.com/office/drawing/2014/main" id="{724CA10F-BD00-4F4E-8636-B9E53852A84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213350"/>
            <a:ext cx="3048000" cy="787400"/>
            <a:chOff x="576" y="3284"/>
            <a:chExt cx="1920" cy="496"/>
          </a:xfrm>
        </p:grpSpPr>
        <p:sp>
          <p:nvSpPr>
            <p:cNvPr id="56325" name="Text Box 5">
              <a:extLst>
                <a:ext uri="{FF2B5EF4-FFF2-40B4-BE49-F238E27FC236}">
                  <a16:creationId xmlns:a16="http://schemas.microsoft.com/office/drawing/2014/main" id="{330FC5C5-DDFE-4EA4-9C9E-C33D38746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40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graphicFrame>
          <p:nvGraphicFramePr>
            <p:cNvPr id="56326" name="Object 6">
              <a:extLst>
                <a:ext uri="{FF2B5EF4-FFF2-40B4-BE49-F238E27FC236}">
                  <a16:creationId xmlns:a16="http://schemas.microsoft.com/office/drawing/2014/main" id="{23A09703-9FA7-449F-88F3-FB0DEC15E22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68" y="3284"/>
            <a:ext cx="344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545760" imgH="787320" progId="Equation.DSMT4">
                    <p:embed/>
                  </p:oleObj>
                </mc:Choice>
                <mc:Fallback>
                  <p:oleObj name="Equation" r:id="rId2" imgW="545760" imgH="78732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3284"/>
                          <a:ext cx="344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6327" name="Picture 7">
            <a:extLst>
              <a:ext uri="{FF2B5EF4-FFF2-40B4-BE49-F238E27FC236}">
                <a16:creationId xmlns:a16="http://schemas.microsoft.com/office/drawing/2014/main" id="{6FB17166-B9D0-41A4-9F07-F31FFF7DB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322638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>
            <a:extLst>
              <a:ext uri="{FF2B5EF4-FFF2-40B4-BE49-F238E27FC236}">
                <a16:creationId xmlns:a16="http://schemas.microsoft.com/office/drawing/2014/main" id="{BC7591CC-E656-4013-AF0C-ACC899675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685800"/>
            <a:ext cx="83590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сторону основания правильной шестиугольной пирамиды, вписанной в конус, радиус основания которого равен 1. </a:t>
            </a: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FBF0AE7A-803E-494D-8C44-749A39137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1.</a:t>
            </a:r>
          </a:p>
        </p:txBody>
      </p:sp>
      <p:pic>
        <p:nvPicPr>
          <p:cNvPr id="57349" name="Picture 5">
            <a:extLst>
              <a:ext uri="{FF2B5EF4-FFF2-40B4-BE49-F238E27FC236}">
                <a16:creationId xmlns:a16="http://schemas.microsoft.com/office/drawing/2014/main" id="{86902754-35C4-476B-B262-D1878C4F2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1651000"/>
            <a:ext cx="3557587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915400" cy="457200"/>
          </a:xfrm>
        </p:spPr>
        <p:txBody>
          <a:bodyPr/>
          <a:lstStyle/>
          <a:p>
            <a:r>
              <a:rPr lang="ru-RU" sz="3600" dirty="0">
                <a:solidFill>
                  <a:srgbClr val="FF3300"/>
                </a:solidFill>
              </a:rPr>
              <a:t>Конус, вписанный в пирамиду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0" y="609600"/>
            <a:ext cx="91440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	</a:t>
            </a:r>
            <a:r>
              <a:rPr lang="ru-RU" dirty="0"/>
              <a:t> Конус называется вписанным в пирамиду, если его вершина совпадает с вершиной пирамиды, а основание вписано в основание пирамиды. Сама пирамида называется описанной около конуса.</a:t>
            </a:r>
          </a:p>
          <a:p>
            <a:pPr algn="just"/>
            <a:endParaRPr lang="ru-RU" dirty="0"/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	</a:t>
            </a:r>
          </a:p>
          <a:p>
            <a:pPr algn="just"/>
            <a:r>
              <a:rPr lang="ru-RU" sz="2800" dirty="0">
                <a:solidFill>
                  <a:srgbClr val="FF00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</a:rPr>
              <a:t>Теорема. </a:t>
            </a:r>
            <a:r>
              <a:rPr lang="ru-RU" dirty="0"/>
              <a:t>В пирамиду можно вписать конус тогда и только тогда, когда в её основание можно вписать окружность, и основание высоты пирамиды является центром этой окружности.</a:t>
            </a: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13149"/>
            <a:ext cx="3363633" cy="306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3168352" cy="312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55941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380</Words>
  <Application>Microsoft Office PowerPoint</Application>
  <PresentationFormat>Экран (4:3)</PresentationFormat>
  <Paragraphs>50</Paragraphs>
  <Slides>16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Times New Roman</vt:lpstr>
      <vt:lpstr>Оформление по умолчанию</vt:lpstr>
      <vt:lpstr>MathType 5.0 Equation</vt:lpstr>
      <vt:lpstr>Вписанные и описанные конусы (конус и пирамида)</vt:lpstr>
      <vt:lpstr>Конус, описанный около пирамиды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Конус, вписанный в пирамиду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Смирнов Владимир Алексеевич</cp:lastModifiedBy>
  <cp:revision>33</cp:revision>
  <dcterms:created xsi:type="dcterms:W3CDTF">2006-06-14T12:10:42Z</dcterms:created>
  <dcterms:modified xsi:type="dcterms:W3CDTF">2021-06-21T04:56:50Z</dcterms:modified>
</cp:coreProperties>
</file>