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719" r:id="rId3"/>
    <p:sldId id="298" r:id="rId4"/>
    <p:sldId id="771" r:id="rId5"/>
    <p:sldId id="769" r:id="rId6"/>
    <p:sldId id="299" r:id="rId7"/>
    <p:sldId id="304" r:id="rId8"/>
    <p:sldId id="312" r:id="rId9"/>
    <p:sldId id="723" r:id="rId10"/>
    <p:sldId id="727" r:id="rId11"/>
    <p:sldId id="728" r:id="rId12"/>
    <p:sldId id="770" r:id="rId13"/>
    <p:sldId id="721" r:id="rId14"/>
    <p:sldId id="726" r:id="rId15"/>
    <p:sldId id="725" r:id="rId16"/>
    <p:sldId id="302" r:id="rId17"/>
    <p:sldId id="724" r:id="rId18"/>
    <p:sldId id="729" r:id="rId19"/>
    <p:sldId id="730" r:id="rId20"/>
    <p:sldId id="759" r:id="rId21"/>
    <p:sldId id="293" r:id="rId22"/>
    <p:sldId id="318" r:id="rId23"/>
    <p:sldId id="763" r:id="rId24"/>
    <p:sldId id="767" r:id="rId25"/>
    <p:sldId id="768" r:id="rId26"/>
    <p:sldId id="319" r:id="rId27"/>
    <p:sldId id="761" r:id="rId28"/>
    <p:sldId id="764" r:id="rId29"/>
    <p:sldId id="765" r:id="rId30"/>
    <p:sldId id="766" r:id="rId31"/>
    <p:sldId id="320" r:id="rId32"/>
    <p:sldId id="772" r:id="rId33"/>
    <p:sldId id="773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3295" autoAdjust="0"/>
  </p:normalViewPr>
  <p:slideViewPr>
    <p:cSldViewPr>
      <p:cViewPr varScale="1">
        <p:scale>
          <a:sx n="100" d="100"/>
          <a:sy n="100" d="100"/>
        </p:scale>
        <p:origin x="3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50">
            <a:extLst>
              <a:ext uri="{FF2B5EF4-FFF2-40B4-BE49-F238E27FC236}">
                <a16:creationId xmlns:a16="http://schemas.microsoft.com/office/drawing/2014/main" id="{217D3029-72BD-4324-9463-2E2E2C3499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4275" name="Rectangle 2051">
            <a:extLst>
              <a:ext uri="{FF2B5EF4-FFF2-40B4-BE49-F238E27FC236}">
                <a16:creationId xmlns:a16="http://schemas.microsoft.com/office/drawing/2014/main" id="{9F285182-7DFE-453C-9D02-0E9535E63D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54276" name="Rectangle 2052">
            <a:extLst>
              <a:ext uri="{FF2B5EF4-FFF2-40B4-BE49-F238E27FC236}">
                <a16:creationId xmlns:a16="http://schemas.microsoft.com/office/drawing/2014/main" id="{F7E20A6B-8EF4-4463-B9C5-1B70216EAB2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2053">
            <a:extLst>
              <a:ext uri="{FF2B5EF4-FFF2-40B4-BE49-F238E27FC236}">
                <a16:creationId xmlns:a16="http://schemas.microsoft.com/office/drawing/2014/main" id="{E04FBE3D-5240-4E8E-94A8-98100E8AD0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4278" name="Rectangle 2054">
            <a:extLst>
              <a:ext uri="{FF2B5EF4-FFF2-40B4-BE49-F238E27FC236}">
                <a16:creationId xmlns:a16="http://schemas.microsoft.com/office/drawing/2014/main" id="{07B6B59E-83E1-437A-AFB8-01257A8F91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4279" name="Rectangle 2055">
            <a:extLst>
              <a:ext uri="{FF2B5EF4-FFF2-40B4-BE49-F238E27FC236}">
                <a16:creationId xmlns:a16="http://schemas.microsoft.com/office/drawing/2014/main" id="{59CB26EB-1F0B-43A7-94A8-5D18CC5CF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037E9C-1C95-45BD-A820-7350094A25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4FE12DBE-10F8-4C84-B3A1-0B363D5D95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EE9AF-4638-43F7-A550-4A686BBB76A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5298" name="Rectangle 2050">
            <a:extLst>
              <a:ext uri="{FF2B5EF4-FFF2-40B4-BE49-F238E27FC236}">
                <a16:creationId xmlns:a16="http://schemas.microsoft.com/office/drawing/2014/main" id="{E01EC843-5D98-4819-AE2B-BC1F03067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051">
            <a:extLst>
              <a:ext uri="{FF2B5EF4-FFF2-40B4-BE49-F238E27FC236}">
                <a16:creationId xmlns:a16="http://schemas.microsoft.com/office/drawing/2014/main" id="{AB1E432D-E674-49F3-A916-36AE749AA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AAF10-FA1B-47F0-A289-1EC6F45D9F4B}" type="slidenum">
              <a:rPr lang="ru-RU"/>
              <a:pPr/>
              <a:t>20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9394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88018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22150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43061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5341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7260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AAF10-FA1B-47F0-A289-1EC6F45D9F4B}" type="slidenum">
              <a:rPr lang="ru-RU"/>
              <a:pPr/>
              <a:t>2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350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3648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372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9488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2889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2881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586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426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006A5-5FD5-4BCB-A472-54E3D3559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D111E0-9353-49FE-813B-B2590FAB1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9BD33-FA00-440C-886F-7BFC3CE7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E7060-1CBC-4AE5-B06A-48572A4A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A0312A-3AB8-4C7C-AF16-55549B92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5F61-97D6-4FE4-9D81-22C1A7FD2B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94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42800-91FA-4E43-A36A-F23533B3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6DE5A7-240C-4724-9B1E-3C16AA8EE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B718C-12F0-4749-B813-D9FFDAD2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A42FC-0E25-4657-835B-ABB36BF5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DD952-1DD2-46FE-8D84-8B3DE5CA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3C02D-78FB-4CC2-B5F3-57A652E54D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92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856CB2-B82E-4284-8A72-EF1CFD6D3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800F23-AA2C-41CB-B2E4-E3114F187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DF2B5-5FA2-4FAC-ADBD-817D6C93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A3B8C-59F2-4918-A12E-996991D5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B65C6-1DEF-4576-9AF1-04357F6F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F6DF3-1BC3-444E-B4B8-3CFF71B72D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17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50501-A861-4F82-9C8D-66B4D1BB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5D6CA-6E67-4404-9B07-1C7A5B8DC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41D84-94C8-4C06-B795-B7845957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9789B-D4EF-497D-BF9D-B482E77D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3583DC-0120-48CE-BF8F-048A2DB0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111A6-E2A8-4A67-BDC5-91E9CDBC65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86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310C-FA49-4C3F-AF07-4F3430EE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CD446-2700-4691-A52B-FD5DE10D6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76C2E-FBB6-42D4-A73E-1754A42B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8696B-1FC6-499A-AA36-A7BC2A7E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E0CFD-F19F-48B5-9790-EE2A9BFA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21923-B526-4339-945F-7CCFA6CD37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781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B4487-AAA5-411A-B5C7-7812A502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BB5D59-BA96-4E51-8C97-442A07B9E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B44FE0-7B5E-4B7B-8B84-DA651247D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3A644-4FB0-4BA2-8440-9A031EEF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B575E-3DEF-4A93-9F79-6C418BB9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1D6C9C-009B-45B6-8D71-4C3D314A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1B748-D27D-46C9-9D34-53E51D748E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96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F72F7-D0BE-4E41-8358-33528727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3F10E-872E-40C1-9802-954D85D88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0BF211-F2D1-438F-8EB2-25FB76233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A5E845-AFCD-4A44-85B6-2C7EED988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608C36-6FC8-4EA1-BF90-6899C2E27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57B860-AA5A-4912-A6B8-CFAA6486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62AD2C-B62C-466A-83B9-3FF1B0F2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743CD3-0BAF-4318-B7DD-14F0CD2D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A4B7F-CBD4-42E3-896E-92CA6020D4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32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5B931-C318-40BF-954F-F1A4694D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C2D247-3B78-420E-9BB8-12982066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AEBCB3-C664-4C86-BA15-FB0AFA89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F3BF78-4B41-4E63-BC72-747C8981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5F7F3-B73A-4F66-B0BC-53C7CFE9B2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16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5FD18A-7123-4BF5-AFB3-91BC7E0E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F617B8-2DCB-4281-887C-6C30C6B3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AB9674-C963-4BAE-96BA-7BE3629B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AA156-9677-4912-96B6-C7A40EAD98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73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DEA3-D0FE-409F-A9CA-44FE28D5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4E874-5C4A-4ABF-BFB5-E4D1D593E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8092A0-171B-46F4-B6EE-C224C51D3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817E8-5123-4D6D-AFA9-34660F3E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BC17FE-FDAF-4FEC-A997-DBAB794A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BADBE1-E3D2-43D0-B146-DCD0800C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76221-B8A5-45F1-AEEB-4896B0EE5B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14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69AFB-8992-485E-8387-3C68447B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2F099A-FFFC-498F-BEA3-1152BBA2F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19B2AA-1BFB-4C4E-AB50-3BF36FDE3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475FC-2787-4745-BBCA-B20EE7C6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D4645C-3290-45CB-80C1-40D73B20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C8554-97AE-41F4-BD45-D46FDF36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7B051-1131-4448-BFF6-8254D9059A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91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0AA863-BF61-4DCF-9CDE-0FDBEACE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87FDA5-DB00-48EC-BD88-87116DAA8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ECE601-F36A-45FF-AD0B-620C8B1CD4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CB283D-B8F7-4CEC-A189-47990A004D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A46125-E505-41C5-A361-906499F64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884B6F-E5B1-4BCB-8F49-B388E9DA81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0C3A2E6-745E-408E-9775-A9FCA969F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84784"/>
            <a:ext cx="7772400" cy="2124472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Вписанные и описанные цилиндры (цилиндр и призма)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235188"/>
            <a:ext cx="9180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стороны основания правильной четырёхугольной призмы, вписанной в цилиндр, радиус основания которого равен 1.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23" y="1412776"/>
            <a:ext cx="4264441" cy="4264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4F7205-77AC-4190-B620-210B5FE8BED5}"/>
                  </a:ext>
                </a:extLst>
              </p:cNvPr>
              <p:cNvSpPr txBox="1"/>
              <p:nvPr/>
            </p:nvSpPr>
            <p:spPr>
              <a:xfrm>
                <a:off x="683568" y="5877272"/>
                <a:ext cx="3528392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4F7205-77AC-4190-B620-210B5FE8B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77272"/>
                <a:ext cx="3528392" cy="513602"/>
              </a:xfrm>
              <a:prstGeom prst="rect">
                <a:avLst/>
              </a:prstGeom>
              <a:blipFill>
                <a:blip r:embed="rId3"/>
                <a:stretch>
                  <a:fillRect l="-2591" t="-2381" b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44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119191"/>
            <a:ext cx="9180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радиус основания цилиндра, описанного около правильной четырёхугольной призмы, стороны основания которой равны 1.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23" y="1296779"/>
            <a:ext cx="4264441" cy="4264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193F61-20BA-48C4-8A60-1D67093CD085}"/>
                  </a:ext>
                </a:extLst>
              </p:cNvPr>
              <p:cNvSpPr txBox="1"/>
              <p:nvPr/>
            </p:nvSpPr>
            <p:spPr>
              <a:xfrm>
                <a:off x="683568" y="5733256"/>
                <a:ext cx="3528392" cy="69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193F61-20BA-48C4-8A60-1D67093CD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33256"/>
                <a:ext cx="3528392" cy="699487"/>
              </a:xfrm>
              <a:prstGeom prst="rect">
                <a:avLst/>
              </a:prstGeom>
              <a:blipFill>
                <a:blip r:embed="rId3"/>
                <a:stretch>
                  <a:fillRect l="-2591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3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1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44958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ортогональную проекцию правильного треугольника, вписанного в окружность, одна из вершин которого изображается данной точкой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эллипса, изображающего данную окружность.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071C13-6288-4A82-888F-0121FC34C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0" y="1772816"/>
            <a:ext cx="7092280" cy="3673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C21656-CC1C-4755-AB13-BCD62D5A3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84" y="1772816"/>
            <a:ext cx="7092255" cy="36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3588" y="529295"/>
            <a:ext cx="9180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Изобразите какую-нибудь правильную треугольную призму, вписанную в цилиндр. Используйте рисунок справа.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91080"/>
            <a:ext cx="3614129" cy="3614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64" y="1991080"/>
            <a:ext cx="3620204" cy="3620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991080"/>
            <a:ext cx="3614129" cy="36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163179"/>
            <a:ext cx="9180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стороны основания правильной треугольной призмы, вписанной в цилиндр, радиус основания которого равен 1.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3" y="1268760"/>
            <a:ext cx="3976408" cy="3976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170340-9EB3-4E18-9C7F-1431F5C54FCD}"/>
                  </a:ext>
                </a:extLst>
              </p:cNvPr>
              <p:cNvSpPr txBox="1"/>
              <p:nvPr/>
            </p:nvSpPr>
            <p:spPr>
              <a:xfrm>
                <a:off x="683568" y="5661248"/>
                <a:ext cx="3528392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170340-9EB3-4E18-9C7F-1431F5C54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61248"/>
                <a:ext cx="3528392" cy="496483"/>
              </a:xfrm>
              <a:prstGeom prst="rect">
                <a:avLst/>
              </a:prstGeom>
              <a:blipFill>
                <a:blip r:embed="rId3"/>
                <a:stretch>
                  <a:fillRect l="-2591" t="-2469" b="-28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9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163179"/>
            <a:ext cx="9180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радиус основания цилиндра, описанного около правильной треугольной призмы, стороны основания которой равны 1.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3" y="1268760"/>
            <a:ext cx="3976408" cy="3976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22FA02-0DA3-44E2-BEA3-BCB67685DED3}"/>
                  </a:ext>
                </a:extLst>
              </p:cNvPr>
              <p:cNvSpPr txBox="1"/>
              <p:nvPr/>
            </p:nvSpPr>
            <p:spPr>
              <a:xfrm>
                <a:off x="683568" y="5650653"/>
                <a:ext cx="3528392" cy="69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22FA02-0DA3-44E2-BEA3-BCB67685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50653"/>
                <a:ext cx="3528392" cy="699487"/>
              </a:xfrm>
              <a:prstGeom prst="rect">
                <a:avLst/>
              </a:prstGeom>
              <a:blipFill>
                <a:blip r:embed="rId3"/>
                <a:stretch>
                  <a:fillRect l="-2591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0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2" y="2231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44958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ортогональную проекцию правильного шестиугольника, вписанного в окружность, одна из вершин которого изображается данной точкой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эллипса, изображающего данную окружность.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5F50E1-B36E-45B3-86A1-E14BCE629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92" y="1772816"/>
            <a:ext cx="7020272" cy="36072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97698C-2262-45A9-B8EA-BD89EE504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92" y="1772816"/>
            <a:ext cx="6894884" cy="35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523220"/>
            <a:ext cx="9180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Изобразите какую-нибудь правильную шестиугольную призму, вписанную в цилиндр. Используйте рисунок справа.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3832393" cy="3832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03973"/>
            <a:ext cx="3817260" cy="3817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988840"/>
            <a:ext cx="3832393" cy="38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163180"/>
            <a:ext cx="9180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стороны основания правильной шестиугольной призмы, вписанной в цилиндр, радиус основания которого равен 1.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12776"/>
            <a:ext cx="4192433" cy="419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8D8F97-441A-40A6-B520-C28F062AED76}"/>
                  </a:ext>
                </a:extLst>
              </p:cNvPr>
              <p:cNvSpPr txBox="1"/>
              <p:nvPr/>
            </p:nvSpPr>
            <p:spPr>
              <a:xfrm>
                <a:off x="683568" y="6023199"/>
                <a:ext cx="3528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:r>
                  <a:rPr lang="ru-RU" dirty="0"/>
                  <a:t>1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8D8F97-441A-40A6-B520-C28F062AE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023199"/>
                <a:ext cx="3528392" cy="461665"/>
              </a:xfrm>
              <a:prstGeom prst="rect">
                <a:avLst/>
              </a:prstGeom>
              <a:blipFill>
                <a:blip r:embed="rId3"/>
                <a:stretch>
                  <a:fillRect l="-2591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0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163180"/>
            <a:ext cx="9180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радиус основания цилиндра, описанного около правильной шестиугольной призмы, стороны основания которой равны 1.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556792"/>
            <a:ext cx="4120425" cy="4120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53461C-439F-4FFA-814A-53B03F331407}"/>
                  </a:ext>
                </a:extLst>
              </p:cNvPr>
              <p:cNvSpPr txBox="1"/>
              <p:nvPr/>
            </p:nvSpPr>
            <p:spPr>
              <a:xfrm>
                <a:off x="683568" y="5949280"/>
                <a:ext cx="3528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:r>
                  <a:rPr lang="ru-RU" dirty="0"/>
                  <a:t>1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53461C-439F-4FFA-814A-53B03F331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949280"/>
                <a:ext cx="3528392" cy="461665"/>
              </a:xfrm>
              <a:prstGeom prst="rect">
                <a:avLst/>
              </a:prstGeom>
              <a:blipFill>
                <a:blip r:embed="rId3"/>
                <a:stretch>
                  <a:fillRect l="-2591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338"/>
            <a:ext cx="8915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Цилиндр, описанный около призмы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52400" y="885538"/>
            <a:ext cx="89916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dirty="0"/>
              <a:t> Цилиндр называется описанным около призмы, если его основания описаны около оснований призмы. Сама призма называется вписанной в цилиндр.</a:t>
            </a:r>
          </a:p>
          <a:p>
            <a:pPr algn="just"/>
            <a:endParaRPr lang="ru-RU" dirty="0"/>
          </a:p>
          <a:p>
            <a:r>
              <a:rPr lang="ru-RU" sz="2800" dirty="0"/>
              <a:t>                         </a:t>
            </a:r>
          </a:p>
          <a:p>
            <a:r>
              <a:rPr lang="ru-RU" sz="2800" dirty="0"/>
              <a:t> 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algn="just"/>
            <a:r>
              <a:rPr lang="ru-RU" sz="2800" dirty="0"/>
              <a:t>	</a:t>
            </a:r>
            <a:r>
              <a:rPr lang="ru-RU" dirty="0"/>
              <a:t>Ясно, что около призмы можно описать цилиндр тогда и только тогда, когда около её основания можно описать окружность.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4723"/>
            <a:ext cx="2880320" cy="294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880320" cy="305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025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15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Цилиндр, вписанный в призму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609600"/>
            <a:ext cx="9144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dirty="0"/>
              <a:t> Цилиндр называется вписанным в призму, если его основания вписаны в основания призмы. Сама призма называется описанной около цилиндра.</a:t>
            </a:r>
          </a:p>
          <a:p>
            <a:pPr algn="just"/>
            <a:endParaRPr lang="ru-RU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	</a:t>
            </a:r>
            <a:r>
              <a:rPr lang="ru-RU" dirty="0"/>
              <a:t>Ясно, что в призму можно вписать цилиндр тогда и только тогда, когда в её основание можно вписать окружность.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3" y="1988840"/>
            <a:ext cx="3422719" cy="28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43285"/>
            <a:ext cx="3055119" cy="302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01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:a16="http://schemas.microsoft.com/office/drawing/2014/main" id="{190F014C-C496-4AD6-BBEA-3C2DDA56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Можно ли вписать цилиндр в наклонную призму?</a:t>
            </a: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88280496-5744-4AFA-A0C5-6AC7CAE87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5687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EF3B6394-CD78-4929-80C7-C22C0312B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Да, наклонный цилиндр.</a:t>
            </a:r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A255D00F-1E32-4911-9344-35428E64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6004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1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ортогональную проекцию квадрата, описанного около окружности, одна из точек касания которого изображается данной точкой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эллипса, изображающего данную окружность.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36B5D-98E0-4C7E-9B0E-54E5C71A6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88" y="1700808"/>
            <a:ext cx="6948264" cy="3625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E12B1-576E-44DE-83A0-2E336BEF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88" y="1700808"/>
            <a:ext cx="6948264" cy="36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523220"/>
            <a:ext cx="9180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Изобразите какую-нибудь правильную четырёхугольную призму, описанную около цилиндра. Используйте рисунок справа.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84005"/>
            <a:ext cx="3782818" cy="3782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3749212" cy="3749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667202"/>
            <a:ext cx="3782818" cy="37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163180"/>
            <a:ext cx="9180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стороны основания правильной четырёхугольной призмы, описанной около цилиндра, радиус основания которого равен 1.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556792"/>
            <a:ext cx="4048417" cy="4048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058C4-0858-4E34-9204-4F5C98344D3C}"/>
                  </a:ext>
                </a:extLst>
              </p:cNvPr>
              <p:cNvSpPr txBox="1"/>
              <p:nvPr/>
            </p:nvSpPr>
            <p:spPr>
              <a:xfrm>
                <a:off x="683568" y="5949280"/>
                <a:ext cx="3528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:r>
                  <a:rPr lang="ru-RU" dirty="0"/>
                  <a:t>2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058C4-0858-4E34-9204-4F5C98344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949280"/>
                <a:ext cx="3528392" cy="461665"/>
              </a:xfrm>
              <a:prstGeom prst="rect">
                <a:avLst/>
              </a:prstGeom>
              <a:blipFill>
                <a:blip r:embed="rId3"/>
                <a:stretch>
                  <a:fillRect l="-2591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119191"/>
            <a:ext cx="9180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радиус основания цилиндра, вписанного в правильную четырёхугольную призму, стороны основания которой равны 1.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547" y="1512803"/>
            <a:ext cx="3832393" cy="3832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02310D-3063-4EB1-ACF7-CCDBE7A660A3}"/>
                  </a:ext>
                </a:extLst>
              </p:cNvPr>
              <p:cNvSpPr txBox="1"/>
              <p:nvPr/>
            </p:nvSpPr>
            <p:spPr>
              <a:xfrm>
                <a:off x="683568" y="5877272"/>
                <a:ext cx="3528392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02310D-3063-4EB1-ACF7-CCDBE7A66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77272"/>
                <a:ext cx="3528392" cy="616194"/>
              </a:xfrm>
              <a:prstGeom prst="rect">
                <a:avLst/>
              </a:prstGeom>
              <a:blipFill>
                <a:blip r:embed="rId3"/>
                <a:stretch>
                  <a:fillRect l="-2591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1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ортогональную проекцию правильного треугольника, описанного около окружности, одна из точек касания которого изображается данной точкой </a:t>
            </a:r>
            <a:r>
              <a:rPr lang="en-US" i="1" dirty="0">
                <a:ea typeface="Times New Roman" panose="02020603050405020304" pitchFamily="18" charset="0"/>
              </a:rPr>
              <a:t>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эллипса, изображающего данную окружность.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255CB-CB14-4190-A2B5-9E76992A5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19" y="1772816"/>
            <a:ext cx="6876256" cy="35740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4917AC-424C-443E-8E42-8F8F5D8A7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518" y="1772816"/>
            <a:ext cx="6898581" cy="35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523220"/>
            <a:ext cx="9180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Изобразите какую-нибудь правильную треугольную призму, описанную около цилиндра. Используйте рисунок справа.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21" y="1556792"/>
            <a:ext cx="3832393" cy="38323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21" y="1553274"/>
            <a:ext cx="3832393" cy="3832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553274"/>
            <a:ext cx="3832393" cy="38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523220"/>
            <a:ext cx="9180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радиус основания цилиндра, вписанного в правильную треугольную призму, стороны основания которой равны 1.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23549"/>
            <a:ext cx="3832393" cy="3832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129385-5CC0-49A5-90B9-14ACFAE6008A}"/>
                  </a:ext>
                </a:extLst>
              </p:cNvPr>
              <p:cNvSpPr txBox="1"/>
              <p:nvPr/>
            </p:nvSpPr>
            <p:spPr>
              <a:xfrm>
                <a:off x="839320" y="5805264"/>
                <a:ext cx="3528392" cy="69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129385-5CC0-49A5-90B9-14ACFAE60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20" y="5805264"/>
                <a:ext cx="3528392" cy="699487"/>
              </a:xfrm>
              <a:prstGeom prst="rect">
                <a:avLst/>
              </a:prstGeom>
              <a:blipFill>
                <a:blip r:embed="rId3"/>
                <a:stretch>
                  <a:fillRect l="-2768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3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191199"/>
            <a:ext cx="9180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стороны основания правильной треугольной призмы, описанной около цилиндра, радиус основания которого равен 1.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12803"/>
            <a:ext cx="3832393" cy="3832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56E28-5294-42CB-9E55-DC90A302E903}"/>
                  </a:ext>
                </a:extLst>
              </p:cNvPr>
              <p:cNvSpPr txBox="1"/>
              <p:nvPr/>
            </p:nvSpPr>
            <p:spPr>
              <a:xfrm>
                <a:off x="683568" y="5877272"/>
                <a:ext cx="3528392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56E28-5294-42CB-9E55-DC90A302E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77272"/>
                <a:ext cx="3528392" cy="496483"/>
              </a:xfrm>
              <a:prstGeom prst="rect">
                <a:avLst/>
              </a:prstGeom>
              <a:blipFill>
                <a:blip r:embed="rId3"/>
                <a:stretch>
                  <a:fillRect l="-2591" t="-243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449580" algn="just"/>
            <a:r>
              <a:rPr lang="ru-RU" altLang="ru-RU" dirty="0"/>
              <a:t>	</a:t>
            </a:r>
            <a:r>
              <a:rPr lang="ru-RU" altLang="ru-RU" sz="2800" dirty="0"/>
              <a:t>Для того, чтобы научиться изображать призму, вписанную в цилиндр, нужно научиться изображать ортогональную проекцию двух перпендикулярных диаметров окружности.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Такие изображения называются сопряжёнными диаметрами соответствующего эллипса, изображающего окружность.	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025240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163180"/>
            <a:ext cx="9180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Найдите радиус основания цилиндра, вписанного в треугольную призму, основанием которой является прямоугольный треугольник с катетами, равными 3 и 4.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88" y="1700808"/>
            <a:ext cx="4081312" cy="4081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7DC779-63D9-4A67-B520-464E27677A6F}"/>
                  </a:ext>
                </a:extLst>
              </p:cNvPr>
              <p:cNvSpPr txBox="1"/>
              <p:nvPr/>
            </p:nvSpPr>
            <p:spPr>
              <a:xfrm>
                <a:off x="683568" y="6119419"/>
                <a:ext cx="3528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 1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7DC779-63D9-4A67-B520-464E27677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119419"/>
                <a:ext cx="3528392" cy="461665"/>
              </a:xfrm>
              <a:prstGeom prst="rect">
                <a:avLst/>
              </a:prstGeom>
              <a:blipFill>
                <a:blip r:embed="rId3"/>
                <a:stretch>
                  <a:fillRect l="-2591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8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1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ортогональную проекцию правильного шестиугольника, описанного около окружности, одна из точек касания которого изображается данной точкой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эллипса, изображающего данную окружность.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1EE745-02A4-454C-AEA6-D46BCE68B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26" y="1844824"/>
            <a:ext cx="6948264" cy="36244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A47A5B-32A2-4963-9618-EDF158DE5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26" y="1844824"/>
            <a:ext cx="6948264" cy="36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1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какую-нибудь правильную шестиугольную призму, описанную около цилиндра так, чтобы сторона основания призмы касалась основания цилиндра в данной точке. Найдите стороны основания этой призмы, если радиус основания цилиндра равен 4.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9EEE67-C3D0-4883-83F1-EF45E662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916833"/>
            <a:ext cx="4032448" cy="401605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2737E72-112A-4D89-821D-CC8E82C73A28}"/>
              </a:ext>
            </a:extLst>
          </p:cNvPr>
          <p:cNvGrpSpPr/>
          <p:nvPr/>
        </p:nvGrpSpPr>
        <p:grpSpPr>
          <a:xfrm>
            <a:off x="755576" y="2021621"/>
            <a:ext cx="5328592" cy="4605348"/>
            <a:chOff x="755576" y="2021621"/>
            <a:chExt cx="5328592" cy="460534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D1D5225-B2F8-4A49-8664-C3C7898A4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7458" y="2021621"/>
              <a:ext cx="3946710" cy="39140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815BD6-A0ED-4BE6-9F75-5CA9E4F2F933}"/>
                </a:ext>
              </a:extLst>
            </p:cNvPr>
            <p:cNvSpPr txBox="1"/>
            <p:nvPr/>
          </p:nvSpPr>
          <p:spPr>
            <a:xfrm>
              <a:off x="755576" y="6165304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ru-RU" dirty="0"/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4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1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dirty="0"/>
              <a:t>Изобразите цилиндр, вписанный в правильную шестиугольную призму. Найдите радиус основания этого цилиндра, если стороны основания призмы равны 4.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AE3854-52A8-4413-B760-5558AD934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391" y="1606436"/>
            <a:ext cx="4100809" cy="415175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FD13014-6D50-43D6-81AF-B5CC6CF05CB9}"/>
              </a:ext>
            </a:extLst>
          </p:cNvPr>
          <p:cNvGrpSpPr/>
          <p:nvPr/>
        </p:nvGrpSpPr>
        <p:grpSpPr>
          <a:xfrm>
            <a:off x="755576" y="1651859"/>
            <a:ext cx="5569667" cy="4975110"/>
            <a:chOff x="755576" y="1651859"/>
            <a:chExt cx="5569667" cy="4975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C14A42-2D9D-474F-A3DB-F0BF888307C2}"/>
                </a:ext>
              </a:extLst>
            </p:cNvPr>
            <p:cNvSpPr txBox="1"/>
            <p:nvPr/>
          </p:nvSpPr>
          <p:spPr>
            <a:xfrm>
              <a:off x="755576" y="6165304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ru-RU" dirty="0"/>
                <a:t> 4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0CA2E74-7ABA-4167-BFB1-C2D431F24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9506" y="1651859"/>
              <a:ext cx="4055737" cy="4106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E0114EC8-2F5E-40A7-A219-4A4FA9C28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09600"/>
            <a:ext cx="8812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 правильную шестиугольную призму, со стороной основания 1, вписан цилиндр. Найдите радиус окружности основания этого цилиндра.</a:t>
            </a:r>
          </a:p>
        </p:txBody>
      </p:sp>
      <p:grpSp>
        <p:nvGrpSpPr>
          <p:cNvPr id="41993" name="Group 9">
            <a:extLst>
              <a:ext uri="{FF2B5EF4-FFF2-40B4-BE49-F238E27FC236}">
                <a16:creationId xmlns:a16="http://schemas.microsoft.com/office/drawing/2014/main" id="{2D22D1F5-B3E0-4F24-8E04-1243B029B944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187950"/>
            <a:ext cx="2209800" cy="787400"/>
            <a:chOff x="528" y="3268"/>
            <a:chExt cx="1392" cy="496"/>
          </a:xfrm>
        </p:grpSpPr>
        <p:sp>
          <p:nvSpPr>
            <p:cNvPr id="41990" name="Text Box 6">
              <a:extLst>
                <a:ext uri="{FF2B5EF4-FFF2-40B4-BE49-F238E27FC236}">
                  <a16:creationId xmlns:a16="http://schemas.microsoft.com/office/drawing/2014/main" id="{77BD90FE-57D7-4CC6-A792-5010FF844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41991" name="Object 7">
              <a:extLst>
                <a:ext uri="{FF2B5EF4-FFF2-40B4-BE49-F238E27FC236}">
                  <a16:creationId xmlns:a16="http://schemas.microsoft.com/office/drawing/2014/main" id="{B0C72878-1E85-48F3-9B75-649751848C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268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20560" imgH="787320" progId="Equation.DSMT4">
                    <p:embed/>
                  </p:oleObj>
                </mc:Choice>
                <mc:Fallback>
                  <p:oleObj name="Equation" r:id="rId2" imgW="52056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268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992" name="Picture 8">
            <a:extLst>
              <a:ext uri="{FF2B5EF4-FFF2-40B4-BE49-F238E27FC236}">
                <a16:creationId xmlns:a16="http://schemas.microsoft.com/office/drawing/2014/main" id="{B21A0E14-54AA-44E8-9DDF-0F8C6EA6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84162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44958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эллипс и диаметр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являющийся изображением одного из диаметров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соответствующей окружности. Построим сопряжённый диаметр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altLang="ru-RU" dirty="0"/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способ.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dirty="0"/>
              <a:t>Проведём хорду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’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en-US" altLang="ru-RU" dirty="0"/>
              <a:t>’</a:t>
            </a:r>
            <a:r>
              <a:rPr lang="ru-RU" altLang="ru-RU" dirty="0"/>
              <a:t>, параллельную диаметру </a:t>
            </a:r>
            <a:r>
              <a:rPr lang="en-US" altLang="ru-RU" i="1" dirty="0"/>
              <a:t>C’D’</a:t>
            </a:r>
            <a:r>
              <a:rPr lang="en-US" altLang="ru-RU" dirty="0"/>
              <a:t>. </a:t>
            </a:r>
            <a:r>
              <a:rPr lang="ru-RU" altLang="ru-RU" dirty="0"/>
              <a:t>Отметим её середину </a:t>
            </a:r>
            <a:r>
              <a:rPr lang="en-US" altLang="ru-RU" i="1" dirty="0"/>
              <a:t>O</a:t>
            </a:r>
            <a:r>
              <a:rPr lang="en-US" altLang="ru-RU" baseline="-25000" dirty="0"/>
              <a:t>1</a:t>
            </a:r>
            <a:r>
              <a:rPr lang="en-US" altLang="ru-RU" i="1" dirty="0"/>
              <a:t>’</a:t>
            </a:r>
            <a:r>
              <a:rPr lang="en-US" altLang="ru-RU" dirty="0"/>
              <a:t>. </a:t>
            </a:r>
            <a:r>
              <a:rPr lang="ru-RU" altLang="ru-RU" dirty="0"/>
              <a:t>Проведём прямую </a:t>
            </a:r>
            <a:r>
              <a:rPr lang="en-US" altLang="ru-RU" i="1" dirty="0"/>
              <a:t>O’O</a:t>
            </a:r>
            <a:r>
              <a:rPr lang="en-US" altLang="ru-RU" baseline="-25000" dirty="0"/>
              <a:t>1</a:t>
            </a:r>
            <a:r>
              <a:rPr lang="en-US" altLang="ru-RU" i="1" dirty="0"/>
              <a:t>’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Её точки пересечения с эллипсом обозначим </a:t>
            </a:r>
            <a:r>
              <a:rPr lang="en-US" altLang="ru-RU" i="1" dirty="0"/>
              <a:t>A’ </a:t>
            </a:r>
            <a:r>
              <a:rPr lang="ru-RU" altLang="ru-RU" dirty="0"/>
              <a:t>и </a:t>
            </a:r>
            <a:r>
              <a:rPr lang="en-US" altLang="ru-RU" i="1" dirty="0"/>
              <a:t>B’</a:t>
            </a:r>
            <a:r>
              <a:rPr lang="ru-RU" altLang="ru-RU" dirty="0"/>
              <a:t>. Отрезок </a:t>
            </a:r>
            <a:r>
              <a:rPr lang="en-US" altLang="ru-RU" i="1" dirty="0"/>
              <a:t>A’B’ </a:t>
            </a:r>
            <a:r>
              <a:rPr lang="ru-RU" altLang="ru-RU" dirty="0"/>
              <a:t>будет искомым диаметром, сопряжённым  диаметру </a:t>
            </a:r>
            <a:r>
              <a:rPr lang="en-US" altLang="ru-RU" i="1" dirty="0"/>
              <a:t>C’D’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91CE70-1579-4CA9-9312-9243DBBBA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212976"/>
            <a:ext cx="6181191" cy="32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449580" algn="just"/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способ.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Проведём касательную к эллипсу, параллельную данному диаметру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C’D’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ea typeface="Times New Roman" panose="02020603050405020304" pitchFamily="18" charset="0"/>
              </a:rPr>
              <a:t>Обозначим </a:t>
            </a:r>
            <a:r>
              <a:rPr lang="en-US" i="1" dirty="0">
                <a:ea typeface="Times New Roman" panose="02020603050405020304" pitchFamily="18" charset="0"/>
              </a:rPr>
              <a:t>B’ </a:t>
            </a:r>
            <a:r>
              <a:rPr lang="ru-RU" dirty="0">
                <a:ea typeface="Times New Roman" panose="02020603050405020304" pitchFamily="18" charset="0"/>
              </a:rPr>
              <a:t>точку касания. Через точки </a:t>
            </a:r>
            <a:r>
              <a:rPr lang="en-US" i="1" dirty="0">
                <a:ea typeface="Times New Roman" panose="02020603050405020304" pitchFamily="18" charset="0"/>
              </a:rPr>
              <a:t>O’ </a:t>
            </a:r>
            <a:r>
              <a:rPr lang="ru-RU" dirty="0">
                <a:ea typeface="Times New Roman" panose="02020603050405020304" pitchFamily="18" charset="0"/>
              </a:rPr>
              <a:t>и </a:t>
            </a:r>
            <a:r>
              <a:rPr lang="en-US" i="1" dirty="0">
                <a:ea typeface="Times New Roman" panose="02020603050405020304" pitchFamily="18" charset="0"/>
              </a:rPr>
              <a:t>B’ </a:t>
            </a:r>
            <a:r>
              <a:rPr lang="ru-RU" dirty="0">
                <a:ea typeface="Times New Roman" panose="02020603050405020304" pitchFamily="18" charset="0"/>
              </a:rPr>
              <a:t>проведём прямую. Обозначим </a:t>
            </a:r>
            <a:r>
              <a:rPr lang="en-US" i="1" dirty="0">
                <a:ea typeface="Times New Roman" panose="02020603050405020304" pitchFamily="18" charset="0"/>
              </a:rPr>
              <a:t>A’ </a:t>
            </a:r>
            <a:r>
              <a:rPr lang="ru-RU" dirty="0">
                <a:ea typeface="Times New Roman" panose="02020603050405020304" pitchFamily="18" charset="0"/>
              </a:rPr>
              <a:t>её точку пересечения с эллипсом. </a:t>
            </a:r>
            <a:r>
              <a:rPr lang="ru-RU" altLang="ru-RU" dirty="0"/>
              <a:t>Отрезок </a:t>
            </a:r>
            <a:r>
              <a:rPr lang="en-US" altLang="ru-RU" i="1" dirty="0"/>
              <a:t>A’B’ </a:t>
            </a:r>
            <a:r>
              <a:rPr lang="ru-RU" altLang="ru-RU" dirty="0"/>
              <a:t>будет искомым диаметром, сопряжённым  диаметру </a:t>
            </a:r>
            <a:r>
              <a:rPr lang="en-US" altLang="ru-RU" i="1" dirty="0"/>
              <a:t>C’D’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5C4A40-22AC-4BEB-9A73-D83848D65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27" y="2348880"/>
            <a:ext cx="6058746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4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44958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диаметр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эллипса, сопряжённый диаметру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8E8F99-C7A3-4869-86AF-3ACDFDB0B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027" y="1559409"/>
            <a:ext cx="3767945" cy="37391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103A22-9490-4CC1-ADA8-5853F6031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027" y="1559409"/>
            <a:ext cx="3773539" cy="37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>
            <a:extLst>
              <a:ext uri="{FF2B5EF4-FFF2-40B4-BE49-F238E27FC236}">
                <a16:creationId xmlns:a16="http://schemas.microsoft.com/office/drawing/2014/main" id="{2C9C9143-650F-4717-8AEF-DBACEF6C0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9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 качестве примера изобразим правильную треугольную призму, описанную около цилиндра.</a:t>
            </a:r>
          </a:p>
        </p:txBody>
      </p:sp>
      <p:graphicFrame>
        <p:nvGraphicFramePr>
          <p:cNvPr id="69640" name="Object 8">
            <a:extLst>
              <a:ext uri="{FF2B5EF4-FFF2-40B4-BE49-F238E27FC236}">
                <a16:creationId xmlns:a16="http://schemas.microsoft.com/office/drawing/2014/main" id="{2CCFAF49-7832-4D5E-8F44-798A070D87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8288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210638" imgH="4001058" progId="Paint.Picture">
                  <p:embed/>
                </p:oleObj>
              </mc:Choice>
              <mc:Fallback>
                <p:oleObj name="Точечный рисунок" r:id="rId2" imgW="4210638" imgH="4001058" progId="Paint.Picture">
                  <p:embed/>
                  <p:pic>
                    <p:nvPicPr>
                      <p:cNvPr id="69640" name="Object 8">
                        <a:extLst>
                          <a:ext uri="{FF2B5EF4-FFF2-40B4-BE49-F238E27FC236}">
                            <a16:creationId xmlns:a16="http://schemas.microsoft.com/office/drawing/2014/main" id="{2CCFAF49-7832-4D5E-8F44-798A070D87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>
            <a:extLst>
              <a:ext uri="{FF2B5EF4-FFF2-40B4-BE49-F238E27FC236}">
                <a16:creationId xmlns:a16="http://schemas.microsoft.com/office/drawing/2014/main" id="{76942426-AC62-48D9-8D47-B8B46BF4A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2" y="825232"/>
            <a:ext cx="90868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Сначала проводим какую-нибудь прямую, касающуюся окружности основания цилиндра.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F5C13A2A-DC2C-4C61-A897-1FFCB5B43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32761"/>
            <a:ext cx="472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Затем точку касания и центр основания соединяем отрезком и продолжаем его в отношении 2:1. </a:t>
            </a:r>
            <a:endParaRPr lang="ru-RU" altLang="ru-RU" dirty="0">
              <a:solidFill>
                <a:srgbClr val="FF3300"/>
              </a:solidFill>
            </a:endParaRPr>
          </a:p>
        </p:txBody>
      </p:sp>
      <p:graphicFrame>
        <p:nvGraphicFramePr>
          <p:cNvPr id="69644" name="Object 12">
            <a:extLst>
              <a:ext uri="{FF2B5EF4-FFF2-40B4-BE49-F238E27FC236}">
                <a16:creationId xmlns:a16="http://schemas.microsoft.com/office/drawing/2014/main" id="{EE0F71C4-9F50-49ED-875F-6A0B1621F8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8288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4210638" imgH="4001058" progId="Paint.Picture">
                  <p:embed/>
                </p:oleObj>
              </mc:Choice>
              <mc:Fallback>
                <p:oleObj name="Точечный рисунок" r:id="rId4" imgW="4210638" imgH="4001058" progId="Paint.Picture">
                  <p:embed/>
                  <p:pic>
                    <p:nvPicPr>
                      <p:cNvPr id="69644" name="Object 12">
                        <a:extLst>
                          <a:ext uri="{FF2B5EF4-FFF2-40B4-BE49-F238E27FC236}">
                            <a16:creationId xmlns:a16="http://schemas.microsoft.com/office/drawing/2014/main" id="{EE0F71C4-9F50-49ED-875F-6A0B1621F8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13">
            <a:extLst>
              <a:ext uri="{FF2B5EF4-FFF2-40B4-BE49-F238E27FC236}">
                <a16:creationId xmlns:a16="http://schemas.microsoft.com/office/drawing/2014/main" id="{7E4DE5A5-7D42-4081-AE50-2C1ED169A9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8288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6" imgW="4210638" imgH="4001058" progId="Paint.Picture">
                  <p:embed/>
                </p:oleObj>
              </mc:Choice>
              <mc:Fallback>
                <p:oleObj name="Точечный рисунок" r:id="rId6" imgW="4210638" imgH="4001058" progId="Paint.Picture">
                  <p:embed/>
                  <p:pic>
                    <p:nvPicPr>
                      <p:cNvPr id="69645" name="Object 13">
                        <a:extLst>
                          <a:ext uri="{FF2B5EF4-FFF2-40B4-BE49-F238E27FC236}">
                            <a16:creationId xmlns:a16="http://schemas.microsoft.com/office/drawing/2014/main" id="{7E4DE5A5-7D42-4081-AE50-2C1ED169A9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6" name="Text Box 14">
            <a:extLst>
              <a:ext uri="{FF2B5EF4-FFF2-40B4-BE49-F238E27FC236}">
                <a16:creationId xmlns:a16="http://schemas.microsoft.com/office/drawing/2014/main" id="{06A5DD4F-4FFE-400E-9171-93BF80FA1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34649"/>
            <a:ext cx="472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Через полученный конец отрезка проводим касательные к основанию цилиндра.</a:t>
            </a:r>
          </a:p>
        </p:txBody>
      </p:sp>
      <p:graphicFrame>
        <p:nvGraphicFramePr>
          <p:cNvPr id="69647" name="Object 15">
            <a:extLst>
              <a:ext uri="{FF2B5EF4-FFF2-40B4-BE49-F238E27FC236}">
                <a16:creationId xmlns:a16="http://schemas.microsoft.com/office/drawing/2014/main" id="{3136EE95-9AB5-4661-A4B4-D70D145A5C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8288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8" imgW="4210638" imgH="4001058" progId="Paint.Picture">
                  <p:embed/>
                </p:oleObj>
              </mc:Choice>
              <mc:Fallback>
                <p:oleObj name="Точечный рисунок" r:id="rId8" imgW="4210638" imgH="4001058" progId="Paint.Picture">
                  <p:embed/>
                  <p:pic>
                    <p:nvPicPr>
                      <p:cNvPr id="69647" name="Object 15">
                        <a:extLst>
                          <a:ext uri="{FF2B5EF4-FFF2-40B4-BE49-F238E27FC236}">
                            <a16:creationId xmlns:a16="http://schemas.microsoft.com/office/drawing/2014/main" id="{3136EE95-9AB5-4661-A4B4-D70D145A5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8" name="Text Box 16">
            <a:extLst>
              <a:ext uri="{FF2B5EF4-FFF2-40B4-BE49-F238E27FC236}">
                <a16:creationId xmlns:a16="http://schemas.microsoft.com/office/drawing/2014/main" id="{2754D166-DF5E-4FEE-9D97-2442A283B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34978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Опускаем треугольник к другому основанию цилиндра.</a:t>
            </a:r>
          </a:p>
        </p:txBody>
      </p:sp>
      <p:graphicFrame>
        <p:nvGraphicFramePr>
          <p:cNvPr id="69649" name="Object 17">
            <a:extLst>
              <a:ext uri="{FF2B5EF4-FFF2-40B4-BE49-F238E27FC236}">
                <a16:creationId xmlns:a16="http://schemas.microsoft.com/office/drawing/2014/main" id="{A260A314-D65B-40ED-98FC-B78F39A9C3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8288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10" imgW="4210638" imgH="4001058" progId="Paint.Picture">
                  <p:embed/>
                </p:oleObj>
              </mc:Choice>
              <mc:Fallback>
                <p:oleObj name="Точечный рисунок" r:id="rId10" imgW="4210638" imgH="4001058" progId="Paint.Picture">
                  <p:embed/>
                  <p:pic>
                    <p:nvPicPr>
                      <p:cNvPr id="69649" name="Object 17">
                        <a:extLst>
                          <a:ext uri="{FF2B5EF4-FFF2-40B4-BE49-F238E27FC236}">
                            <a16:creationId xmlns:a16="http://schemas.microsoft.com/office/drawing/2014/main" id="{A260A314-D65B-40ED-98FC-B78F39A9C3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0" name="Text Box 18">
            <a:extLst>
              <a:ext uri="{FF2B5EF4-FFF2-40B4-BE49-F238E27FC236}">
                <a16:creationId xmlns:a16="http://schemas.microsoft.com/office/drawing/2014/main" id="{828C691D-E5A5-41B1-95C3-2CF56078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4" y="5181927"/>
            <a:ext cx="4714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Рисуем боковые ребра призмы.</a:t>
            </a:r>
          </a:p>
        </p:txBody>
      </p:sp>
      <p:graphicFrame>
        <p:nvGraphicFramePr>
          <p:cNvPr id="69652" name="Object 20">
            <a:extLst>
              <a:ext uri="{FF2B5EF4-FFF2-40B4-BE49-F238E27FC236}">
                <a16:creationId xmlns:a16="http://schemas.microsoft.com/office/drawing/2014/main" id="{4ECC5F15-1ABA-4ED1-9CE1-6D01E46DDE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8288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12" imgW="4210638" imgH="4001058" progId="Paint.Picture">
                  <p:embed/>
                </p:oleObj>
              </mc:Choice>
              <mc:Fallback>
                <p:oleObj name="Точечный рисунок" r:id="rId12" imgW="4210638" imgH="4001058" progId="Paint.Picture">
                  <p:embed/>
                  <p:pic>
                    <p:nvPicPr>
                      <p:cNvPr id="69652" name="Object 20">
                        <a:extLst>
                          <a:ext uri="{FF2B5EF4-FFF2-40B4-BE49-F238E27FC236}">
                            <a16:creationId xmlns:a16="http://schemas.microsoft.com/office/drawing/2014/main" id="{4ECC5F15-1ABA-4ED1-9CE1-6D01E46DDE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utoUpdateAnimBg="0"/>
      <p:bldP spid="69643" grpId="0" autoUpdateAnimBg="0"/>
      <p:bldP spid="69646" grpId="0" autoUpdateAnimBg="0"/>
      <p:bldP spid="69648" grpId="0" autoUpdateAnimBg="0"/>
      <p:bldP spid="6965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1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44958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ортогональную проекцию квадрата, вписанного в окружность, одна из вершин которого изображается данной точкой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эллипса, изображающего данную окружность.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804AB7-E136-4C85-8A34-3318B0313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82" y="1628800"/>
            <a:ext cx="7339036" cy="3850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1B592-3423-4214-93AD-13A1FA959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82" y="1658516"/>
            <a:ext cx="7339036" cy="38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-36512" y="523220"/>
            <a:ext cx="9180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Изобразите какую-нибудь правильную четырёхугольную призму, вписанную в цилиндр. Используйте рисунок справа.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3"/>
            <a:ext cx="3760384" cy="3760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16832"/>
            <a:ext cx="3760385" cy="3760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916832"/>
            <a:ext cx="3760385" cy="37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1095</Words>
  <Application>Microsoft Office PowerPoint</Application>
  <PresentationFormat>Экран (4:3)</PresentationFormat>
  <Paragraphs>105</Paragraphs>
  <Slides>34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Times New Roman</vt:lpstr>
      <vt:lpstr>Оформление по умолчанию</vt:lpstr>
      <vt:lpstr>MathType 5.0 Equation</vt:lpstr>
      <vt:lpstr>Точечный рисунок</vt:lpstr>
      <vt:lpstr>Вписанные и описанные цилиндры (цилиндр и призма)</vt:lpstr>
      <vt:lpstr>Цилиндр, описанный около призмы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Цилиндр, вписанный в призму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Смирнов Владимир Алексеевич</cp:lastModifiedBy>
  <cp:revision>35</cp:revision>
  <dcterms:created xsi:type="dcterms:W3CDTF">2006-06-14T12:10:42Z</dcterms:created>
  <dcterms:modified xsi:type="dcterms:W3CDTF">2021-06-20T08:06:11Z</dcterms:modified>
</cp:coreProperties>
</file>