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60" r:id="rId2"/>
    <p:sldId id="307" r:id="rId3"/>
    <p:sldId id="321" r:id="rId4"/>
    <p:sldId id="343" r:id="rId5"/>
    <p:sldId id="344" r:id="rId6"/>
    <p:sldId id="298" r:id="rId7"/>
    <p:sldId id="322" r:id="rId8"/>
    <p:sldId id="323" r:id="rId9"/>
    <p:sldId id="303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327" r:id="rId20"/>
    <p:sldId id="345" r:id="rId21"/>
    <p:sldId id="346" r:id="rId22"/>
    <p:sldId id="340" r:id="rId23"/>
    <p:sldId id="328" r:id="rId24"/>
    <p:sldId id="329" r:id="rId25"/>
    <p:sldId id="281" r:id="rId26"/>
    <p:sldId id="282" r:id="rId27"/>
    <p:sldId id="279" r:id="rId28"/>
    <p:sldId id="280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26" autoAdjust="0"/>
    <p:restoredTop sz="93295" autoAdjust="0"/>
  </p:normalViewPr>
  <p:slideViewPr>
    <p:cSldViewPr>
      <p:cViewPr varScale="1">
        <p:scale>
          <a:sx n="97" d="100"/>
          <a:sy n="97" d="100"/>
        </p:scale>
        <p:origin x="37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050">
            <a:extLst>
              <a:ext uri="{FF2B5EF4-FFF2-40B4-BE49-F238E27FC236}">
                <a16:creationId xmlns:a16="http://schemas.microsoft.com/office/drawing/2014/main" id="{6468BAED-B690-4A32-A4FA-4570AD0FC91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54275" name="Rectangle 2051">
            <a:extLst>
              <a:ext uri="{FF2B5EF4-FFF2-40B4-BE49-F238E27FC236}">
                <a16:creationId xmlns:a16="http://schemas.microsoft.com/office/drawing/2014/main" id="{5664761F-A1C9-4586-82EA-ED20CD564F2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altLang="ru-RU"/>
          </a:p>
        </p:txBody>
      </p:sp>
      <p:sp>
        <p:nvSpPr>
          <p:cNvPr id="54276" name="Rectangle 2052">
            <a:extLst>
              <a:ext uri="{FF2B5EF4-FFF2-40B4-BE49-F238E27FC236}">
                <a16:creationId xmlns:a16="http://schemas.microsoft.com/office/drawing/2014/main" id="{1D1BA3F7-5FD3-43F0-BAFD-049CB8B43F3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4277" name="Rectangle 2053">
            <a:extLst>
              <a:ext uri="{FF2B5EF4-FFF2-40B4-BE49-F238E27FC236}">
                <a16:creationId xmlns:a16="http://schemas.microsoft.com/office/drawing/2014/main" id="{58E3ED5E-9B80-46E1-B438-17D9A24B9DC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54278" name="Rectangle 2054">
            <a:extLst>
              <a:ext uri="{FF2B5EF4-FFF2-40B4-BE49-F238E27FC236}">
                <a16:creationId xmlns:a16="http://schemas.microsoft.com/office/drawing/2014/main" id="{7C5A3EDC-FD4A-4CCC-A2CD-B0FFB219C97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54279" name="Rectangle 2055">
            <a:extLst>
              <a:ext uri="{FF2B5EF4-FFF2-40B4-BE49-F238E27FC236}">
                <a16:creationId xmlns:a16="http://schemas.microsoft.com/office/drawing/2014/main" id="{80CDF063-C767-4675-874D-DDDFA20C70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4C610C3-5C49-4DCD-AB95-763B91446F0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55">
            <a:extLst>
              <a:ext uri="{FF2B5EF4-FFF2-40B4-BE49-F238E27FC236}">
                <a16:creationId xmlns:a16="http://schemas.microsoft.com/office/drawing/2014/main" id="{4FE12DBE-10F8-4C84-B3A1-0B363D5D95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5EE9AF-4638-43F7-A550-4A686BBB76A6}" type="slidenum">
              <a:rPr lang="ru-RU" altLang="ru-RU"/>
              <a:pPr/>
              <a:t>1</a:t>
            </a:fld>
            <a:endParaRPr lang="ru-RU" altLang="ru-RU"/>
          </a:p>
        </p:txBody>
      </p:sp>
      <p:sp>
        <p:nvSpPr>
          <p:cNvPr id="55298" name="Rectangle 2050">
            <a:extLst>
              <a:ext uri="{FF2B5EF4-FFF2-40B4-BE49-F238E27FC236}">
                <a16:creationId xmlns:a16="http://schemas.microsoft.com/office/drawing/2014/main" id="{E01EC843-5D98-4819-AE2B-BC1F030677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2051">
            <a:extLst>
              <a:ext uri="{FF2B5EF4-FFF2-40B4-BE49-F238E27FC236}">
                <a16:creationId xmlns:a16="http://schemas.microsoft.com/office/drawing/2014/main" id="{AB1E432D-E674-49F3-A916-36AE749AA9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1CBCAFB-F3A5-4F60-9CEF-5164A8A1F0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470F9F-D783-4ED8-B22D-F2DBA70355D5}" type="slidenum">
              <a:rPr lang="ru-RU" altLang="ru-RU"/>
              <a:pPr/>
              <a:t>20</a:t>
            </a:fld>
            <a:endParaRPr lang="ru-RU" altLang="ru-RU"/>
          </a:p>
        </p:txBody>
      </p:sp>
      <p:sp>
        <p:nvSpPr>
          <p:cNvPr id="141314" name="Rectangle 2">
            <a:extLst>
              <a:ext uri="{FF2B5EF4-FFF2-40B4-BE49-F238E27FC236}">
                <a16:creationId xmlns:a16="http://schemas.microsoft.com/office/drawing/2014/main" id="{F6C2D712-B978-4C4F-9223-C62229D79B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145D2D47-5217-4ABC-A75C-5C8FEC1CC2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5017398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1CBCAFB-F3A5-4F60-9CEF-5164A8A1F0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470F9F-D783-4ED8-B22D-F2DBA70355D5}" type="slidenum">
              <a:rPr lang="ru-RU" altLang="ru-RU"/>
              <a:pPr/>
              <a:t>21</a:t>
            </a:fld>
            <a:endParaRPr lang="ru-RU" altLang="ru-RU"/>
          </a:p>
        </p:txBody>
      </p:sp>
      <p:sp>
        <p:nvSpPr>
          <p:cNvPr id="141314" name="Rectangle 2">
            <a:extLst>
              <a:ext uri="{FF2B5EF4-FFF2-40B4-BE49-F238E27FC236}">
                <a16:creationId xmlns:a16="http://schemas.microsoft.com/office/drawing/2014/main" id="{F6C2D712-B978-4C4F-9223-C62229D79B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145D2D47-5217-4ABC-A75C-5C8FEC1CC2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8071037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1CBCAFB-F3A5-4F60-9CEF-5164A8A1F0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470F9F-D783-4ED8-B22D-F2DBA70355D5}" type="slidenum">
              <a:rPr lang="ru-RU" altLang="ru-RU"/>
              <a:pPr/>
              <a:t>22</a:t>
            </a:fld>
            <a:endParaRPr lang="ru-RU" altLang="ru-RU"/>
          </a:p>
        </p:txBody>
      </p:sp>
      <p:sp>
        <p:nvSpPr>
          <p:cNvPr id="141314" name="Rectangle 2">
            <a:extLst>
              <a:ext uri="{FF2B5EF4-FFF2-40B4-BE49-F238E27FC236}">
                <a16:creationId xmlns:a16="http://schemas.microsoft.com/office/drawing/2014/main" id="{F6C2D712-B978-4C4F-9223-C62229D79B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145D2D47-5217-4ABC-A75C-5C8FEC1CC2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667794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1CBCAFB-F3A5-4F60-9CEF-5164A8A1F0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470F9F-D783-4ED8-B22D-F2DBA70355D5}" type="slidenum">
              <a:rPr lang="ru-RU" altLang="ru-RU"/>
              <a:pPr/>
              <a:t>23</a:t>
            </a:fld>
            <a:endParaRPr lang="ru-RU" altLang="ru-RU"/>
          </a:p>
        </p:txBody>
      </p:sp>
      <p:sp>
        <p:nvSpPr>
          <p:cNvPr id="141314" name="Rectangle 2">
            <a:extLst>
              <a:ext uri="{FF2B5EF4-FFF2-40B4-BE49-F238E27FC236}">
                <a16:creationId xmlns:a16="http://schemas.microsoft.com/office/drawing/2014/main" id="{F6C2D712-B978-4C4F-9223-C62229D79B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145D2D47-5217-4ABC-A75C-5C8FEC1CC2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5675567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1CBCAFB-F3A5-4F60-9CEF-5164A8A1F0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470F9F-D783-4ED8-B22D-F2DBA70355D5}" type="slidenum">
              <a:rPr lang="ru-RU" altLang="ru-RU"/>
              <a:pPr/>
              <a:t>24</a:t>
            </a:fld>
            <a:endParaRPr lang="ru-RU" altLang="ru-RU"/>
          </a:p>
        </p:txBody>
      </p:sp>
      <p:sp>
        <p:nvSpPr>
          <p:cNvPr id="141314" name="Rectangle 2">
            <a:extLst>
              <a:ext uri="{FF2B5EF4-FFF2-40B4-BE49-F238E27FC236}">
                <a16:creationId xmlns:a16="http://schemas.microsoft.com/office/drawing/2014/main" id="{F6C2D712-B978-4C4F-9223-C62229D79B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145D2D47-5217-4ABC-A75C-5C8FEC1CC2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725299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55">
            <a:extLst>
              <a:ext uri="{FF2B5EF4-FFF2-40B4-BE49-F238E27FC236}">
                <a16:creationId xmlns:a16="http://schemas.microsoft.com/office/drawing/2014/main" id="{4FE12DBE-10F8-4C84-B3A1-0B363D5D95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5EE9AF-4638-43F7-A550-4A686BBB76A6}" type="slidenum">
              <a:rPr lang="ru-RU" altLang="ru-RU"/>
              <a:pPr/>
              <a:t>2</a:t>
            </a:fld>
            <a:endParaRPr lang="ru-RU" altLang="ru-RU"/>
          </a:p>
        </p:txBody>
      </p:sp>
      <p:sp>
        <p:nvSpPr>
          <p:cNvPr id="55298" name="Rectangle 2050">
            <a:extLst>
              <a:ext uri="{FF2B5EF4-FFF2-40B4-BE49-F238E27FC236}">
                <a16:creationId xmlns:a16="http://schemas.microsoft.com/office/drawing/2014/main" id="{E01EC843-5D98-4819-AE2B-BC1F030677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2051">
            <a:extLst>
              <a:ext uri="{FF2B5EF4-FFF2-40B4-BE49-F238E27FC236}">
                <a16:creationId xmlns:a16="http://schemas.microsoft.com/office/drawing/2014/main" id="{AB1E432D-E674-49F3-A916-36AE749AA9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624621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1CBCAFB-F3A5-4F60-9CEF-5164A8A1F0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470F9F-D783-4ED8-B22D-F2DBA70355D5}" type="slidenum">
              <a:rPr lang="ru-RU" altLang="ru-RU"/>
              <a:pPr/>
              <a:t>3</a:t>
            </a:fld>
            <a:endParaRPr lang="ru-RU" altLang="ru-RU"/>
          </a:p>
        </p:txBody>
      </p:sp>
      <p:sp>
        <p:nvSpPr>
          <p:cNvPr id="141314" name="Rectangle 2">
            <a:extLst>
              <a:ext uri="{FF2B5EF4-FFF2-40B4-BE49-F238E27FC236}">
                <a16:creationId xmlns:a16="http://schemas.microsoft.com/office/drawing/2014/main" id="{F6C2D712-B978-4C4F-9223-C62229D79B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145D2D47-5217-4ABC-A75C-5C8FEC1CC2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529946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1CBCAFB-F3A5-4F60-9CEF-5164A8A1F0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470F9F-D783-4ED8-B22D-F2DBA70355D5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141314" name="Rectangle 2">
            <a:extLst>
              <a:ext uri="{FF2B5EF4-FFF2-40B4-BE49-F238E27FC236}">
                <a16:creationId xmlns:a16="http://schemas.microsoft.com/office/drawing/2014/main" id="{F6C2D712-B978-4C4F-9223-C62229D79B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145D2D47-5217-4ABC-A75C-5C8FEC1CC2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802720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1CBCAFB-F3A5-4F60-9CEF-5164A8A1F0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470F9F-D783-4ED8-B22D-F2DBA70355D5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141314" name="Rectangle 2">
            <a:extLst>
              <a:ext uri="{FF2B5EF4-FFF2-40B4-BE49-F238E27FC236}">
                <a16:creationId xmlns:a16="http://schemas.microsoft.com/office/drawing/2014/main" id="{F6C2D712-B978-4C4F-9223-C62229D79B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145D2D47-5217-4ABC-A75C-5C8FEC1CC2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7990944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55">
            <a:extLst>
              <a:ext uri="{FF2B5EF4-FFF2-40B4-BE49-F238E27FC236}">
                <a16:creationId xmlns:a16="http://schemas.microsoft.com/office/drawing/2014/main" id="{500B6592-69F0-46A7-BA5D-EF9C9A5230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CE79D0-D2A8-457F-9F08-BE15F18D973A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3AE07F4D-0D17-42CE-B9AE-2560387678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6ED974FE-A5D0-40B5-ADD6-A46DBD880B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1603677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1CBCAFB-F3A5-4F60-9CEF-5164A8A1F0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470F9F-D783-4ED8-B22D-F2DBA70355D5}" type="slidenum">
              <a:rPr lang="ru-RU" altLang="ru-RU"/>
              <a:pPr/>
              <a:t>7</a:t>
            </a:fld>
            <a:endParaRPr lang="ru-RU" altLang="ru-RU"/>
          </a:p>
        </p:txBody>
      </p:sp>
      <p:sp>
        <p:nvSpPr>
          <p:cNvPr id="141314" name="Rectangle 2">
            <a:extLst>
              <a:ext uri="{FF2B5EF4-FFF2-40B4-BE49-F238E27FC236}">
                <a16:creationId xmlns:a16="http://schemas.microsoft.com/office/drawing/2014/main" id="{F6C2D712-B978-4C4F-9223-C62229D79B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145D2D47-5217-4ABC-A75C-5C8FEC1CC2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6218771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1CBCAFB-F3A5-4F60-9CEF-5164A8A1F0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470F9F-D783-4ED8-B22D-F2DBA70355D5}" type="slidenum">
              <a:rPr lang="ru-RU" altLang="ru-RU"/>
              <a:pPr/>
              <a:t>8</a:t>
            </a:fld>
            <a:endParaRPr lang="ru-RU" altLang="ru-RU"/>
          </a:p>
        </p:txBody>
      </p:sp>
      <p:sp>
        <p:nvSpPr>
          <p:cNvPr id="141314" name="Rectangle 2">
            <a:extLst>
              <a:ext uri="{FF2B5EF4-FFF2-40B4-BE49-F238E27FC236}">
                <a16:creationId xmlns:a16="http://schemas.microsoft.com/office/drawing/2014/main" id="{F6C2D712-B978-4C4F-9223-C62229D79B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145D2D47-5217-4ABC-A75C-5C8FEC1CC2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3284742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1CBCAFB-F3A5-4F60-9CEF-5164A8A1F0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470F9F-D783-4ED8-B22D-F2DBA70355D5}" type="slidenum">
              <a:rPr lang="ru-RU" altLang="ru-RU"/>
              <a:pPr/>
              <a:t>19</a:t>
            </a:fld>
            <a:endParaRPr lang="ru-RU" altLang="ru-RU"/>
          </a:p>
        </p:txBody>
      </p:sp>
      <p:sp>
        <p:nvSpPr>
          <p:cNvPr id="141314" name="Rectangle 2">
            <a:extLst>
              <a:ext uri="{FF2B5EF4-FFF2-40B4-BE49-F238E27FC236}">
                <a16:creationId xmlns:a16="http://schemas.microsoft.com/office/drawing/2014/main" id="{F6C2D712-B978-4C4F-9223-C62229D79B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145D2D47-5217-4ABC-A75C-5C8FEC1CC2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090919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AFCA86-01B0-4C53-BCA4-9E4D5DF0F5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F5BE42F-D43C-440E-AE70-DA47BB003F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866099-FF38-4FF7-B036-13882CA86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70061D-9213-46F6-AD9B-D0591DB09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084EEF-B483-437B-80DF-341A92F48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EA16D1-1B0F-4E4B-A23B-D15EF0BF411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41383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3D9EA9-E631-4387-9C33-39457CABC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47E0792-51C3-48AC-82A5-9547A37EBA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3A4EE5-F127-4993-B58C-C2E6BF658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05228A-A520-43CA-887E-55FB2C295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DD2F8C-2431-4AC1-9988-A155B1AE4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933A76-4588-4E75-A005-0DCDF55A87F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24455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7ED547D-6B15-4B9F-AED7-CB4AD90F68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84251BE-6F28-4A85-AAE4-DAE7C393CC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B547FF-CDCC-42AE-867A-ED32F5103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0C841E-5F98-4224-81B0-3A8929B9F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E7329E-902B-4D78-B2D8-AB6ACF4C3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E146FA-7053-4CAE-A580-17213FABBE9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0655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D1C2B7-14F9-44B6-9D74-BC7FF4F0C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6DA83A-4839-4917-A166-73ACC347CB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81A1E0-1B76-4E1E-80F4-1F74960CA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5908C3-7CB0-4046-A53B-DBB87E74D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5CEC0A-4AB7-4F4C-B3FE-0A1E60FE1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DEC46E-93DF-474C-BB3F-B337F69F60C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00759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759156-3524-4ABB-8845-01F321FF2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5B9EE75-2D25-4067-850B-42091BBBA9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9B7394-98BD-47C0-935F-9357E6582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B2AA1C-DC2F-40B2-8D87-79280C9A5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15C6A4-6613-4CE9-8F76-3218AC18F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9EDCCF-F350-4045-B19F-52CBB561A48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9383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96DB2B-0079-41F9-AA2A-4240B5B31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2F1EC2-67B3-41CF-BB9B-C145520632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4026FE2-4747-469C-B0D9-693976F0B1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E37B2BF-4DE2-44F9-952A-404D24667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9976A2-EFE3-4208-9C56-6AFF2B945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C6ADA70-0914-4094-8201-B3139ACF7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9B54A1-FDC7-4297-A5C9-878573E6675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4409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7172E5-25E1-49DE-B312-9159740CD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5DA641E-7477-4680-BE67-B3581F992F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6D7E55E-7860-4ADC-87E4-6CA52E009C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2AB072D-5D2D-4E8A-85B5-52E1074650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E67A129-E7DE-40E5-AA99-95C00B86BC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6680DF1-0476-49A4-99EA-5CB80A44D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93527DE-8BA8-4F05-BA4C-9D897592C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BAD3DF3-913C-4F29-AC25-51AF7E3C1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706A0A-40EE-40FF-B0CC-83D4C3277D0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02537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CFD992-0662-4BE7-9691-A0A10E268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24D79C0-25C8-4C2A-A048-25F626EB9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00459AE-CE37-4781-89E6-2D363EC2F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FDF44B4-9F58-40F3-A07B-FFD6E7C92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805130-5902-4F78-BE19-039DEE8FD1C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6085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8E49B3A-5949-4680-9CE4-3AC7AB13E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779A91B-7D33-4D43-ADA5-CA8AF0E1F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DA0A8BE-8D09-4721-908F-B4F1A3DF5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957CD6-394A-4750-9108-89EDD478622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1189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4326C5-B149-45AE-B48C-27B6DC700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D40F98-8236-460E-809C-13E49F183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F96BEF6-539F-42BD-B5B4-207F756935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B30656-FB16-49AA-9093-7021B475F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77AC33-FCDB-4584-A6A1-C05092AA9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2F8646-D63E-45BC-A7FF-F72E1E26C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3C5863-BFE6-43DD-9581-6D31800B667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48860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82C7C4-578B-4220-80AE-A116E49F2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72509BE-9D71-4702-8AA2-1669D4BF6F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E65A737-8A64-4751-B7ED-90F08DEA07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2B4E934-93F5-4AE6-89C3-90AEBFDB2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6C54F32-D92B-4D31-B5FC-5218BCCA7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605FD5C-2056-4955-B991-52930845D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253185-D013-4C2A-8228-BDB4B498459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0747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AD8F70F-8E40-46BD-AE9A-2987F352CF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E5758BE-D8AE-40B1-86C3-F5E283EC66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6879F6D-80E5-45A3-8E7B-5CAF6D98523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C8E3130-2521-49C0-93BA-7175D0AF871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86DF671-D8DC-4F42-BC76-D961E2811C2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84C805D-ABAF-4DC4-B5A3-8D89357A470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E0C3A2E6-745E-408E-9775-A9FCA969FA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484784"/>
            <a:ext cx="7772400" cy="2124472"/>
          </a:xfrm>
        </p:spPr>
        <p:txBody>
          <a:bodyPr/>
          <a:lstStyle/>
          <a:p>
            <a:r>
              <a:rPr lang="ru-RU" altLang="ru-RU" dirty="0">
                <a:solidFill>
                  <a:srgbClr val="FF3300"/>
                </a:solidFill>
              </a:rPr>
              <a:t>Вписанные и описанные цилиндры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>
            <a:extLst>
              <a:ext uri="{FF2B5EF4-FFF2-40B4-BE49-F238E27FC236}">
                <a16:creationId xmlns:a16="http://schemas.microsoft.com/office/drawing/2014/main" id="{EA293E99-33F2-4AD0-A368-4EFA60C709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09600"/>
            <a:ext cx="830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/>
              <a:t>В цилиндр высоты 2 вписана сфера. Найдите ее радиус.</a:t>
            </a:r>
          </a:p>
        </p:txBody>
      </p:sp>
      <p:pic>
        <p:nvPicPr>
          <p:cNvPr id="13316" name="Picture 4">
            <a:extLst>
              <a:ext uri="{FF2B5EF4-FFF2-40B4-BE49-F238E27FC236}">
                <a16:creationId xmlns:a16="http://schemas.microsoft.com/office/drawing/2014/main" id="{7B635194-DCC9-46D9-8EA9-6B35BDCE1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447800"/>
            <a:ext cx="2884488" cy="343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9" name="Text Box 7">
            <a:extLst>
              <a:ext uri="{FF2B5EF4-FFF2-40B4-BE49-F238E27FC236}">
                <a16:creationId xmlns:a16="http://schemas.microsoft.com/office/drawing/2014/main" id="{1162F609-CD52-4E67-90FB-A49BF8BD0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3340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Ответ: </a:t>
            </a:r>
            <a:r>
              <a:rPr lang="ru-RU" altLang="ru-RU"/>
              <a:t>1.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>
            <a:extLst>
              <a:ext uri="{FF2B5EF4-FFF2-40B4-BE49-F238E27FC236}">
                <a16:creationId xmlns:a16="http://schemas.microsoft.com/office/drawing/2014/main" id="{BB46FE35-F879-45C9-9E18-AE0B14981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09600"/>
            <a:ext cx="8610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В цилиндр вписана сфера радиуса 1. Найдите высоту цилиндра.</a:t>
            </a:r>
          </a:p>
        </p:txBody>
      </p:sp>
      <p:pic>
        <p:nvPicPr>
          <p:cNvPr id="14340" name="Picture 4">
            <a:extLst>
              <a:ext uri="{FF2B5EF4-FFF2-40B4-BE49-F238E27FC236}">
                <a16:creationId xmlns:a16="http://schemas.microsoft.com/office/drawing/2014/main" id="{CF89FD6A-4EB9-4F02-9FF8-E06CEA1E7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634549"/>
            <a:ext cx="2884488" cy="343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1" name="Text Box 5">
            <a:extLst>
              <a:ext uri="{FF2B5EF4-FFF2-40B4-BE49-F238E27FC236}">
                <a16:creationId xmlns:a16="http://schemas.microsoft.com/office/drawing/2014/main" id="{B93C81D4-1F30-49DB-86A0-7CA1561181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3340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Ответ: </a:t>
            </a:r>
            <a:r>
              <a:rPr lang="ru-RU" altLang="ru-RU"/>
              <a:t>2.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>
            <a:extLst>
              <a:ext uri="{FF2B5EF4-FFF2-40B4-BE49-F238E27FC236}">
                <a16:creationId xmlns:a16="http://schemas.microsoft.com/office/drawing/2014/main" id="{9836D4FC-B10A-4599-9C3C-6E918C097C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09600"/>
            <a:ext cx="8610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Радиус основания цилиндра равен 2. Какой должна быть высота цилиндра, чтобы в него можно было вписать сферу?</a:t>
            </a:r>
          </a:p>
        </p:txBody>
      </p:sp>
      <p:pic>
        <p:nvPicPr>
          <p:cNvPr id="16388" name="Picture 4">
            <a:extLst>
              <a:ext uri="{FF2B5EF4-FFF2-40B4-BE49-F238E27FC236}">
                <a16:creationId xmlns:a16="http://schemas.microsoft.com/office/drawing/2014/main" id="{7EF237D9-0D5F-4B3F-9B6F-E6C6CA65C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00200"/>
            <a:ext cx="2884488" cy="343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9" name="Text Box 5">
            <a:extLst>
              <a:ext uri="{FF2B5EF4-FFF2-40B4-BE49-F238E27FC236}">
                <a16:creationId xmlns:a16="http://schemas.microsoft.com/office/drawing/2014/main" id="{094711FD-E21E-4D45-A0A2-33FAE2FBA1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3340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Ответ: </a:t>
            </a:r>
            <a:r>
              <a:rPr lang="ru-RU" altLang="ru-RU"/>
              <a:t>4.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>
            <a:extLst>
              <a:ext uri="{FF2B5EF4-FFF2-40B4-BE49-F238E27FC236}">
                <a16:creationId xmlns:a16="http://schemas.microsoft.com/office/drawing/2014/main" id="{45C342BE-1755-40F0-870F-0B7B527ED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09600"/>
            <a:ext cx="8610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Высота цилиндра равна 2. Каким должен быть радиус основания цилиндра, чтобы в него можно было вписать сферу?</a:t>
            </a:r>
          </a:p>
        </p:txBody>
      </p:sp>
      <p:pic>
        <p:nvPicPr>
          <p:cNvPr id="17412" name="Picture 4">
            <a:extLst>
              <a:ext uri="{FF2B5EF4-FFF2-40B4-BE49-F238E27FC236}">
                <a16:creationId xmlns:a16="http://schemas.microsoft.com/office/drawing/2014/main" id="{2D6A1BAE-D492-45FF-BD61-90B84BD50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00200"/>
            <a:ext cx="2884488" cy="343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3" name="Text Box 5">
            <a:extLst>
              <a:ext uri="{FF2B5EF4-FFF2-40B4-BE49-F238E27FC236}">
                <a16:creationId xmlns:a16="http://schemas.microsoft.com/office/drawing/2014/main" id="{0F5A5859-B875-4E6C-8557-EB44A0721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3340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Ответ: </a:t>
            </a:r>
            <a:r>
              <a:rPr lang="ru-RU" altLang="ru-RU"/>
              <a:t>1.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>
            <a:extLst>
              <a:ext uri="{FF2B5EF4-FFF2-40B4-BE49-F238E27FC236}">
                <a16:creationId xmlns:a16="http://schemas.microsoft.com/office/drawing/2014/main" id="{A3369FB4-1AC6-437A-B088-728EA0508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09600"/>
            <a:ext cx="8610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Осевым сечением цилиндра является прямоугольник со сторонами 1 и 2. Можно ли в этот цилиндр вписать сферу?</a:t>
            </a:r>
          </a:p>
        </p:txBody>
      </p:sp>
      <p:sp>
        <p:nvSpPr>
          <p:cNvPr id="18437" name="Text Box 5">
            <a:extLst>
              <a:ext uri="{FF2B5EF4-FFF2-40B4-BE49-F238E27FC236}">
                <a16:creationId xmlns:a16="http://schemas.microsoft.com/office/drawing/2014/main" id="{3F6445EA-21A9-4036-A600-6725D6EC5C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3340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Ответ: </a:t>
            </a:r>
            <a:r>
              <a:rPr lang="ru-RU" altLang="ru-RU"/>
              <a:t>Нет.</a:t>
            </a:r>
          </a:p>
        </p:txBody>
      </p:sp>
      <p:pic>
        <p:nvPicPr>
          <p:cNvPr id="18441" name="Picture 9">
            <a:extLst>
              <a:ext uri="{FF2B5EF4-FFF2-40B4-BE49-F238E27FC236}">
                <a16:creationId xmlns:a16="http://schemas.microsoft.com/office/drawing/2014/main" id="{BABFB942-29F8-4C24-9342-0F6232821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981200"/>
            <a:ext cx="2286000" cy="272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3">
            <a:extLst>
              <a:ext uri="{FF2B5EF4-FFF2-40B4-BE49-F238E27FC236}">
                <a16:creationId xmlns:a16="http://schemas.microsoft.com/office/drawing/2014/main" id="{726D687A-C498-4A8E-AC0B-B9D369BA0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09600"/>
            <a:ext cx="8610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Осевым сечением цилиндра является квадрат. Можно ли в этот цилиндр вписать сферу?</a:t>
            </a:r>
          </a:p>
        </p:txBody>
      </p:sp>
      <p:sp>
        <p:nvSpPr>
          <p:cNvPr id="19461" name="Text Box 5">
            <a:extLst>
              <a:ext uri="{FF2B5EF4-FFF2-40B4-BE49-F238E27FC236}">
                <a16:creationId xmlns:a16="http://schemas.microsoft.com/office/drawing/2014/main" id="{12D68DB6-FB8B-4B37-A506-3977FB7249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3340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Ответ: </a:t>
            </a:r>
            <a:r>
              <a:rPr lang="ru-RU" altLang="ru-RU"/>
              <a:t>Да.</a:t>
            </a:r>
          </a:p>
        </p:txBody>
      </p:sp>
      <p:pic>
        <p:nvPicPr>
          <p:cNvPr id="19462" name="Picture 6">
            <a:extLst>
              <a:ext uri="{FF2B5EF4-FFF2-40B4-BE49-F238E27FC236}">
                <a16:creationId xmlns:a16="http://schemas.microsoft.com/office/drawing/2014/main" id="{54ED5A48-1C51-4778-9DD1-E10DA5C4A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813" y="1870075"/>
            <a:ext cx="2746375" cy="312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>
            <a:extLst>
              <a:ext uri="{FF2B5EF4-FFF2-40B4-BE49-F238E27FC236}">
                <a16:creationId xmlns:a16="http://schemas.microsoft.com/office/drawing/2014/main" id="{728CDB16-B3B8-4739-BA02-33B64D246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09600"/>
            <a:ext cx="807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/>
              <a:t>Можно ли вписать сферу в наклонный цилиндр?</a:t>
            </a:r>
          </a:p>
        </p:txBody>
      </p:sp>
      <p:sp>
        <p:nvSpPr>
          <p:cNvPr id="20484" name="Text Box 4">
            <a:extLst>
              <a:ext uri="{FF2B5EF4-FFF2-40B4-BE49-F238E27FC236}">
                <a16:creationId xmlns:a16="http://schemas.microsoft.com/office/drawing/2014/main" id="{5216EC97-BCDE-42A9-9EA3-38B15384D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3340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Ответ: </a:t>
            </a:r>
            <a:r>
              <a:rPr lang="ru-RU" altLang="ru-RU"/>
              <a:t>Нет.</a:t>
            </a:r>
          </a:p>
        </p:txBody>
      </p:sp>
      <p:pic>
        <p:nvPicPr>
          <p:cNvPr id="20485" name="Picture 5">
            <a:extLst>
              <a:ext uri="{FF2B5EF4-FFF2-40B4-BE49-F238E27FC236}">
                <a16:creationId xmlns:a16="http://schemas.microsoft.com/office/drawing/2014/main" id="{6C6457A1-1C79-4E41-9529-7533C5D50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600200"/>
            <a:ext cx="3452813" cy="312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>
            <a:extLst>
              <a:ext uri="{FF2B5EF4-FFF2-40B4-BE49-F238E27FC236}">
                <a16:creationId xmlns:a16="http://schemas.microsoft.com/office/drawing/2014/main" id="{AEFE18BF-04B7-497F-89B0-1622008FDC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09600"/>
            <a:ext cx="8610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Площадь осевого сечения цилиндра, в который вписана сфера, равна 4 см</a:t>
            </a:r>
            <a:r>
              <a:rPr lang="ru-RU" altLang="ru-RU" baseline="30000" dirty="0"/>
              <a:t>2</a:t>
            </a:r>
            <a:r>
              <a:rPr lang="ru-RU" altLang="ru-RU" dirty="0"/>
              <a:t>. Найдите диаметр сферы.</a:t>
            </a:r>
          </a:p>
        </p:txBody>
      </p:sp>
      <p:sp>
        <p:nvSpPr>
          <p:cNvPr id="21508" name="Text Box 4">
            <a:extLst>
              <a:ext uri="{FF2B5EF4-FFF2-40B4-BE49-F238E27FC236}">
                <a16:creationId xmlns:a16="http://schemas.microsoft.com/office/drawing/2014/main" id="{B7708BC9-F62A-4D3D-94A7-EEEBB3232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3340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Ответ: </a:t>
            </a:r>
            <a:r>
              <a:rPr lang="ru-RU" altLang="ru-RU"/>
              <a:t>2 см.</a:t>
            </a:r>
          </a:p>
        </p:txBody>
      </p:sp>
      <p:pic>
        <p:nvPicPr>
          <p:cNvPr id="21509" name="Picture 5">
            <a:extLst>
              <a:ext uri="{FF2B5EF4-FFF2-40B4-BE49-F238E27FC236}">
                <a16:creationId xmlns:a16="http://schemas.microsoft.com/office/drawing/2014/main" id="{79E6FDEC-5D2D-41F1-85BE-96ED9E5D2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813" y="1870075"/>
            <a:ext cx="2746375" cy="312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3">
            <a:extLst>
              <a:ext uri="{FF2B5EF4-FFF2-40B4-BE49-F238E27FC236}">
                <a16:creationId xmlns:a16="http://schemas.microsoft.com/office/drawing/2014/main" id="{56543C1E-7D09-4D5E-A3C9-4DA343ED5B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09600"/>
            <a:ext cx="8610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Периметр осевого сечения цилиндра, в который вписана сфера, равен 8 см. Найдите радиус сферы.</a:t>
            </a:r>
          </a:p>
        </p:txBody>
      </p:sp>
      <p:sp>
        <p:nvSpPr>
          <p:cNvPr id="22532" name="Text Box 4">
            <a:extLst>
              <a:ext uri="{FF2B5EF4-FFF2-40B4-BE49-F238E27FC236}">
                <a16:creationId xmlns:a16="http://schemas.microsoft.com/office/drawing/2014/main" id="{D5169DFF-9C1B-43D4-9F58-81846D755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3340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Ответ: </a:t>
            </a:r>
            <a:r>
              <a:rPr lang="ru-RU" altLang="ru-RU"/>
              <a:t>1 см.</a:t>
            </a:r>
          </a:p>
        </p:txBody>
      </p:sp>
      <p:pic>
        <p:nvPicPr>
          <p:cNvPr id="22533" name="Picture 5">
            <a:extLst>
              <a:ext uri="{FF2B5EF4-FFF2-40B4-BE49-F238E27FC236}">
                <a16:creationId xmlns:a16="http://schemas.microsoft.com/office/drawing/2014/main" id="{79816E22-7FB2-4166-A63F-7CF36E33E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813" y="1870075"/>
            <a:ext cx="2746375" cy="312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Text Box 3">
            <a:extLst>
              <a:ext uri="{FF2B5EF4-FFF2-40B4-BE49-F238E27FC236}">
                <a16:creationId xmlns:a16="http://schemas.microsoft.com/office/drawing/2014/main" id="{4854AD7C-71CE-45F6-B286-1DCEA7D86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2646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131445" indent="349250" algn="just"/>
            <a:r>
              <a:rPr lang="ru-RU" altLang="ru-RU" dirty="0"/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Сфера называется описанной около цилиндра, если окружности оснований этого цилиндра лежат на данной сфере. Сам цилиндр называется вписанным в сферу.</a:t>
            </a:r>
            <a:endParaRPr lang="ru-RU" altLang="ru-RU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541B4E6-2667-455D-BC94-D4FE9F44B5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0"/>
            <a:ext cx="8839200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3200" dirty="0">
                <a:solidFill>
                  <a:srgbClr val="FF3300"/>
                </a:solidFill>
              </a:rPr>
              <a:t>Сфера, описанная около цилиндра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237728C8-57E7-4FD7-8E9F-29433EB500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97913"/>
            <a:ext cx="9144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131445" indent="349250" algn="just"/>
            <a:r>
              <a:rPr lang="ru-RU" altLang="ru-RU" dirty="0"/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Около любого цилиндра можно описать сферу. Её центром будет точка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являющаяся серединой отрезка, соединяющего центры оснований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цилиндра. Радиус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сферы равен радиусу окружности, описанной около прямоугольника, являющегося осевым сечением цилиндра.</a:t>
            </a:r>
            <a:endParaRPr lang="ru-RU" alt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E22C15E-078E-491E-B76A-BCB1CC109A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1834527"/>
            <a:ext cx="3141450" cy="318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90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E0C3A2E6-745E-408E-9775-A9FCA969FA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Сфера, вписанная в цилиндр</a:t>
            </a:r>
          </a:p>
        </p:txBody>
      </p:sp>
      <p:sp>
        <p:nvSpPr>
          <p:cNvPr id="6149" name="Text Box 5">
            <a:extLst>
              <a:ext uri="{FF2B5EF4-FFF2-40B4-BE49-F238E27FC236}">
                <a16:creationId xmlns:a16="http://schemas.microsoft.com/office/drawing/2014/main" id="{7678038D-5450-4F55-9C12-9791DC0773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4704"/>
            <a:ext cx="8991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Сфера называется вписанной в цилиндр, если она касается его оснований и боковой поверхности (касается каждой образующей). При этом цилиндр называется описанным около сферы.</a:t>
            </a:r>
            <a:endParaRPr lang="ru-RU" altLang="ru-RU" dirty="0"/>
          </a:p>
        </p:txBody>
      </p:sp>
      <p:graphicFrame>
        <p:nvGraphicFramePr>
          <p:cNvPr id="6160" name="Object 16">
            <a:extLst>
              <a:ext uri="{FF2B5EF4-FFF2-40B4-BE49-F238E27FC236}">
                <a16:creationId xmlns:a16="http://schemas.microsoft.com/office/drawing/2014/main" id="{93B00C16-D22A-4D6D-8EF5-29ED350165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9568892"/>
              </p:ext>
            </p:extLst>
          </p:nvPr>
        </p:nvGraphicFramePr>
        <p:xfrm>
          <a:off x="2209800" y="2381250"/>
          <a:ext cx="4581525" cy="432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3" imgW="4580952" imgH="4323810" progId="Paint.Picture">
                  <p:embed/>
                </p:oleObj>
              </mc:Choice>
              <mc:Fallback>
                <p:oleObj name="Точечный рисунок" r:id="rId3" imgW="4580952" imgH="4323810" progId="Paint.Picture">
                  <p:embed/>
                  <p:pic>
                    <p:nvPicPr>
                      <p:cNvPr id="6160" name="Object 16">
                        <a:extLst>
                          <a:ext uri="{FF2B5EF4-FFF2-40B4-BE49-F238E27FC236}">
                            <a16:creationId xmlns:a16="http://schemas.microsoft.com/office/drawing/2014/main" id="{93B00C16-D22A-4D6D-8EF5-29ED350165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381250"/>
                        <a:ext cx="4581525" cy="432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52348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Text Box 3">
            <a:extLst>
              <a:ext uri="{FF2B5EF4-FFF2-40B4-BE49-F238E27FC236}">
                <a16:creationId xmlns:a16="http://schemas.microsoft.com/office/drawing/2014/main" id="{4854AD7C-71CE-45F6-B286-1DCEA7D86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088"/>
            <a:ext cx="91440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altLang="ru-RU" dirty="0"/>
              <a:t>	 Сферу, описанную около цилиндра можно получить в программе </a:t>
            </a:r>
            <a:r>
              <a:rPr lang="en-US" altLang="ru-RU" dirty="0"/>
              <a:t>GeoGebra</a:t>
            </a:r>
            <a:r>
              <a:rPr lang="ru-RU" altLang="ru-RU" dirty="0"/>
              <a:t>. Для этого построим цилиндр. Отметим центры </a:t>
            </a:r>
            <a:r>
              <a:rPr lang="en-US" altLang="ru-RU" i="1" dirty="0"/>
              <a:t>O</a:t>
            </a:r>
            <a:r>
              <a:rPr lang="en-US" altLang="ru-RU" baseline="-25000" dirty="0"/>
              <a:t>1</a:t>
            </a:r>
            <a:r>
              <a:rPr lang="en-US" altLang="ru-RU" dirty="0"/>
              <a:t>, </a:t>
            </a:r>
            <a:r>
              <a:rPr lang="en-US" altLang="ru-RU" i="1" dirty="0"/>
              <a:t>O</a:t>
            </a:r>
            <a:r>
              <a:rPr lang="en-US" altLang="ru-RU" baseline="-25000" dirty="0"/>
              <a:t>2</a:t>
            </a:r>
            <a:r>
              <a:rPr lang="en-US" altLang="ru-RU" i="1" dirty="0"/>
              <a:t> </a:t>
            </a:r>
            <a:r>
              <a:rPr lang="ru-RU" altLang="ru-RU" dirty="0"/>
              <a:t>его оснований и середину </a:t>
            </a:r>
            <a:r>
              <a:rPr lang="en-US" altLang="ru-RU" i="1" dirty="0"/>
              <a:t>O </a:t>
            </a:r>
            <a:r>
              <a:rPr lang="ru-RU" altLang="ru-RU" dirty="0"/>
              <a:t>отрезка </a:t>
            </a:r>
            <a:r>
              <a:rPr lang="en-US" altLang="ru-RU" i="1" dirty="0"/>
              <a:t>O</a:t>
            </a:r>
            <a:r>
              <a:rPr lang="en-US" altLang="ru-RU" baseline="-25000" dirty="0"/>
              <a:t>1</a:t>
            </a:r>
            <a:r>
              <a:rPr lang="en-US" altLang="ru-RU" i="1" dirty="0"/>
              <a:t>O</a:t>
            </a:r>
            <a:r>
              <a:rPr lang="en-US" altLang="ru-RU" baseline="-25000" dirty="0"/>
              <a:t>2</a:t>
            </a:r>
            <a:r>
              <a:rPr lang="ru-RU" altLang="ru-RU" dirty="0"/>
              <a:t>. На окружности основания выберем какую-нибудь точку </a:t>
            </a:r>
            <a:r>
              <a:rPr lang="en-US" altLang="ru-RU" i="1" dirty="0"/>
              <a:t>A</a:t>
            </a:r>
            <a:r>
              <a:rPr lang="en-US" altLang="ru-RU" dirty="0"/>
              <a:t>.</a:t>
            </a:r>
            <a:r>
              <a:rPr lang="en-US" altLang="ru-RU" i="1" dirty="0"/>
              <a:t> </a:t>
            </a:r>
            <a:r>
              <a:rPr lang="ru-RU" altLang="ru-RU" dirty="0"/>
              <a:t>Используя инструмент «Сфера по центру и точке», построим сферу с центром </a:t>
            </a:r>
            <a:r>
              <a:rPr lang="en-US" altLang="ru-RU" i="1" dirty="0"/>
              <a:t>O </a:t>
            </a:r>
            <a:r>
              <a:rPr lang="ru-RU" altLang="ru-RU" dirty="0"/>
              <a:t>и точкой </a:t>
            </a:r>
            <a:r>
              <a:rPr lang="en-US" altLang="ru-RU" i="1" dirty="0"/>
              <a:t>A</a:t>
            </a:r>
            <a:r>
              <a:rPr lang="ru-RU" altLang="ru-RU" dirty="0"/>
              <a:t>. Она будет искомой сферой, описанной около данного цилиндра.	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5A61066-9100-42AC-1172-C522084A26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9186" y="2665479"/>
            <a:ext cx="4305628" cy="401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0404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Text Box 3">
            <a:extLst>
              <a:ext uri="{FF2B5EF4-FFF2-40B4-BE49-F238E27FC236}">
                <a16:creationId xmlns:a16="http://schemas.microsoft.com/office/drawing/2014/main" id="{4854AD7C-71CE-45F6-B286-1DCEA7D86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088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altLang="ru-RU" dirty="0"/>
              <a:t>	Постройте экватор сферы, описанной около цилиндра.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A79934B-02A6-1E0D-849F-F5366C7A9D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980728"/>
            <a:ext cx="4286572" cy="423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4106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>
            <a:extLst>
              <a:ext uri="{FF2B5EF4-FFF2-40B4-BE49-F238E27FC236}">
                <a16:creationId xmlns:a16="http://schemas.microsoft.com/office/drawing/2014/main" id="{237728C8-57E7-4FD7-8E9F-29433EB500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8640"/>
            <a:ext cx="9144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131445" indent="349250" algn="just"/>
            <a:r>
              <a:rPr lang="ru-RU" altLang="ru-RU" dirty="0">
                <a:solidFill>
                  <a:srgbClr val="FF0000"/>
                </a:solidFill>
              </a:rPr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Около любого цилиндра можно описать сферу. Её центром будет точка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являющаяся серединой отрезка, соединяющего центры оснований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цилиндра. Радиус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сферы равен радиусу окружности, описанной около прямоугольника, являющегося осевым сечением цилиндра.</a:t>
            </a:r>
            <a:endParaRPr lang="ru-RU" alt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3">
                <a:extLst>
                  <a:ext uri="{FF2B5EF4-FFF2-40B4-BE49-F238E27FC236}">
                    <a16:creationId xmlns:a16="http://schemas.microsoft.com/office/drawing/2014/main" id="{FE025D7D-CB5C-4E4E-B599-E83432C4F0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4986065"/>
                <a:ext cx="9144000" cy="16493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R="131445" indent="349250" algn="just"/>
                <a:r>
                  <a:rPr lang="ru-RU" altLang="ru-RU" dirty="0">
                    <a:solidFill>
                      <a:srgbClr val="FF0000"/>
                    </a:solidFill>
                  </a:rPr>
                  <a:t>	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Если высота цилиндра равна 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а радиус его основания равен 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то радиус </a:t>
                </a:r>
                <a:r>
                  <a:rPr lang="en-US" i="1" dirty="0">
                    <a:ea typeface="Times New Roman" panose="02020603050405020304" pitchFamily="18" charset="0"/>
                  </a:rPr>
                  <a:t>R </a:t>
                </a:r>
                <a:r>
                  <a:rPr lang="ru-RU" dirty="0">
                    <a:ea typeface="Times New Roman" panose="02020603050405020304" pitchFamily="18" charset="0"/>
                  </a:rPr>
                  <a:t>описанной сферы находится по формуле</a:t>
                </a:r>
              </a:p>
              <a:p>
                <a:pPr marR="131445" indent="34925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𝑅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num>
                                    <m:den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. </m:t>
                      </m:r>
                    </m:oMath>
                  </m:oMathPara>
                </a14:m>
                <a:endParaRPr lang="ru-RU" sz="1800" dirty="0"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 Box 3">
                <a:extLst>
                  <a:ext uri="{FF2B5EF4-FFF2-40B4-BE49-F238E27FC236}">
                    <a16:creationId xmlns:a16="http://schemas.microsoft.com/office/drawing/2014/main" id="{FE025D7D-CB5C-4E4E-B599-E83432C4F0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986065"/>
                <a:ext cx="9144000" cy="1649362"/>
              </a:xfrm>
              <a:prstGeom prst="rect">
                <a:avLst/>
              </a:prstGeom>
              <a:blipFill>
                <a:blip r:embed="rId3"/>
                <a:stretch>
                  <a:fillRect l="-1000" t="-29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1028">
            <a:extLst>
              <a:ext uri="{FF2B5EF4-FFF2-40B4-BE49-F238E27FC236}">
                <a16:creationId xmlns:a16="http://schemas.microsoft.com/office/drawing/2014/main" id="{65087FC0-0A84-456E-9726-B5B272ADA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228817"/>
            <a:ext cx="2558627" cy="2501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82614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Text Box 3">
            <a:extLst>
              <a:ext uri="{FF2B5EF4-FFF2-40B4-BE49-F238E27FC236}">
                <a16:creationId xmlns:a16="http://schemas.microsoft.com/office/drawing/2014/main" id="{4854AD7C-71CE-45F6-B286-1DCEA7D86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4366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131445" indent="349250" algn="just"/>
            <a:r>
              <a:rPr lang="ru-RU" altLang="ru-RU" dirty="0"/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Изобразите сферу, описанную около цилиндра. Найдите её радиус, если высота цилиндра равна 6, а радиус основания равен 4.</a:t>
            </a:r>
            <a:endParaRPr lang="ru-RU" altLang="ru-RU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BEC606A5-4364-4741-BAE6-E0DA81A51010}"/>
              </a:ext>
            </a:extLst>
          </p:cNvPr>
          <p:cNvSpPr txBox="1">
            <a:spLocks noChangeArrowheads="1"/>
          </p:cNvSpPr>
          <p:nvPr/>
        </p:nvSpPr>
        <p:spPr>
          <a:xfrm>
            <a:off x="683568" y="31490"/>
            <a:ext cx="7772400" cy="4572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3600" dirty="0">
                <a:solidFill>
                  <a:srgbClr val="FF3300"/>
                </a:solidFill>
              </a:rPr>
              <a:t>Упражнения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742C4D0-BEE7-43C9-A328-59C1ADBE3E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1700" y="1628800"/>
            <a:ext cx="3724516" cy="3707612"/>
          </a:xfrm>
          <a:prstGeom prst="rect">
            <a:avLst/>
          </a:prstGeom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B14FB753-64DF-4B03-ADE6-E875D6BA3FBF}"/>
              </a:ext>
            </a:extLst>
          </p:cNvPr>
          <p:cNvGrpSpPr/>
          <p:nvPr/>
        </p:nvGrpSpPr>
        <p:grpSpPr>
          <a:xfrm>
            <a:off x="2411760" y="1634982"/>
            <a:ext cx="4104457" cy="4698471"/>
            <a:chOff x="2411760" y="1634982"/>
            <a:chExt cx="4104457" cy="4698471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1A0615C-76F2-49E0-81AD-780797D1D6CE}"/>
                </a:ext>
              </a:extLst>
            </p:cNvPr>
            <p:cNvSpPr txBox="1"/>
            <p:nvPr/>
          </p:nvSpPr>
          <p:spPr>
            <a:xfrm>
              <a:off x="2411760" y="5871788"/>
              <a:ext cx="41044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rgbClr val="FF0000"/>
                  </a:solidFill>
                </a:rPr>
                <a:t>Ответ:</a:t>
              </a:r>
              <a:r>
                <a:rPr lang="ru-RU" dirty="0"/>
                <a:t> 5.</a:t>
              </a:r>
            </a:p>
          </p:txBody>
        </p:sp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94FD5C0C-EE8F-4E46-B993-C1FFAE94BB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1701" y="1634982"/>
              <a:ext cx="3724516" cy="37245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2584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Text Box 3">
            <a:extLst>
              <a:ext uri="{FF2B5EF4-FFF2-40B4-BE49-F238E27FC236}">
                <a16:creationId xmlns:a16="http://schemas.microsoft.com/office/drawing/2014/main" id="{4854AD7C-71CE-45F6-B286-1DCEA7D86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131445" indent="349250" algn="just"/>
            <a:r>
              <a:rPr lang="ru-RU" altLang="ru-RU" dirty="0"/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Изобразите цилиндр, вписанный в сферу, окружность основания которого проходит через данную точку на сфере. Найдите радиус основания цилиндра, если его высота равна 6, а радиус сферы равен 4.</a:t>
            </a:r>
            <a:endParaRPr lang="ru-RU" alt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5DADB9F-8EB2-47E2-8F09-C620B05219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1653183"/>
            <a:ext cx="3786437" cy="3769583"/>
          </a:xfrm>
          <a:prstGeom prst="rect">
            <a:avLst/>
          </a:prstGeom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3BD7AB37-DD13-4899-86FC-31BD59AA3707}"/>
              </a:ext>
            </a:extLst>
          </p:cNvPr>
          <p:cNvGrpSpPr/>
          <p:nvPr/>
        </p:nvGrpSpPr>
        <p:grpSpPr>
          <a:xfrm>
            <a:off x="683568" y="1653183"/>
            <a:ext cx="5514629" cy="4809699"/>
            <a:chOff x="683568" y="1653183"/>
            <a:chExt cx="5514629" cy="48096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A056F92D-6951-4122-95A9-E1187575B6AB}"/>
                    </a:ext>
                  </a:extLst>
                </p:cNvPr>
                <p:cNvSpPr txBox="1"/>
                <p:nvPr/>
              </p:nvSpPr>
              <p:spPr>
                <a:xfrm>
                  <a:off x="683568" y="5949280"/>
                  <a:ext cx="4104456" cy="5136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dirty="0">
                      <a:solidFill>
                        <a:srgbClr val="FF0000"/>
                      </a:solidFill>
                    </a:rPr>
                    <a:t>Ответ:</a:t>
                  </a:r>
                  <a:r>
                    <a:rPr lang="ru-RU" dirty="0"/>
                    <a:t>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rad>
                    </m:oMath>
                  </a14:m>
                  <a:r>
                    <a:rPr lang="ru-RU" dirty="0"/>
                    <a:t>.</a:t>
                  </a: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A056F92D-6951-4122-95A9-E1187575B6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3568" y="5949280"/>
                  <a:ext cx="4104456" cy="513602"/>
                </a:xfrm>
                <a:prstGeom prst="rect">
                  <a:avLst/>
                </a:prstGeom>
                <a:blipFill>
                  <a:blip r:embed="rId4"/>
                  <a:stretch>
                    <a:fillRect l="-2229" t="-2381" b="-2381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2257284B-121D-495C-94F2-F9BD9F695B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27015" y="1653183"/>
              <a:ext cx="3771182" cy="37823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5081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3">
            <a:extLst>
              <a:ext uri="{FF2B5EF4-FFF2-40B4-BE49-F238E27FC236}">
                <a16:creationId xmlns:a16="http://schemas.microsoft.com/office/drawing/2014/main" id="{BA59438E-AAD5-4FC8-80C7-DA5171195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09600"/>
            <a:ext cx="8305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Диагональ осевого сечения цилиндра равна 2. Найдите  радиус сферы, описанной около этого цилиндра.</a:t>
            </a:r>
          </a:p>
        </p:txBody>
      </p:sp>
      <p:sp>
        <p:nvSpPr>
          <p:cNvPr id="31749" name="Text Box 5">
            <a:extLst>
              <a:ext uri="{FF2B5EF4-FFF2-40B4-BE49-F238E27FC236}">
                <a16:creationId xmlns:a16="http://schemas.microsoft.com/office/drawing/2014/main" id="{2820757B-FA8C-4A40-9563-0B95A0CA7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3340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Ответ: 1.</a:t>
            </a:r>
          </a:p>
        </p:txBody>
      </p:sp>
      <p:pic>
        <p:nvPicPr>
          <p:cNvPr id="31751" name="Picture 7">
            <a:extLst>
              <a:ext uri="{FF2B5EF4-FFF2-40B4-BE49-F238E27FC236}">
                <a16:creationId xmlns:a16="http://schemas.microsoft.com/office/drawing/2014/main" id="{BFFC8960-4DA7-4BBB-AA2B-66427D4D5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775" y="1795463"/>
            <a:ext cx="3344863" cy="327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3">
            <a:extLst>
              <a:ext uri="{FF2B5EF4-FFF2-40B4-BE49-F238E27FC236}">
                <a16:creationId xmlns:a16="http://schemas.microsoft.com/office/drawing/2014/main" id="{C6908E37-819F-4530-9909-7E99F1CCC7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09600"/>
            <a:ext cx="8305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Около цилиндра высоты 2 и радиуса основания 1 описана сфера. Найдите ее радиус.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773" name="Text Box 5">
                <a:extLst>
                  <a:ext uri="{FF2B5EF4-FFF2-40B4-BE49-F238E27FC236}">
                    <a16:creationId xmlns:a16="http://schemas.microsoft.com/office/drawing/2014/main" id="{B92B7368-13D6-4B8F-B8D0-BA5A71FB03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8200" y="5334000"/>
                <a:ext cx="2209800" cy="4976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altLang="ru-RU" dirty="0">
                    <a:solidFill>
                      <a:srgbClr val="FF3300"/>
                    </a:solidFill>
                  </a:rPr>
                  <a:t>Ответ: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ru-RU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32773" name="Text Box 5">
                <a:extLst>
                  <a:ext uri="{FF2B5EF4-FFF2-40B4-BE49-F238E27FC236}">
                    <a16:creationId xmlns:a16="http://schemas.microsoft.com/office/drawing/2014/main" id="{B92B7368-13D6-4B8F-B8D0-BA5A71FB03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5334000"/>
                <a:ext cx="2209800" cy="497637"/>
              </a:xfrm>
              <a:prstGeom prst="rect">
                <a:avLst/>
              </a:prstGeom>
              <a:blipFill>
                <a:blip r:embed="rId2"/>
                <a:stretch>
                  <a:fillRect l="-4420" t="-2439" b="-268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775" name="Picture 7">
            <a:extLst>
              <a:ext uri="{FF2B5EF4-FFF2-40B4-BE49-F238E27FC236}">
                <a16:creationId xmlns:a16="http://schemas.microsoft.com/office/drawing/2014/main" id="{B3513B9C-DBC5-483E-9DC8-D8120FB03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775" y="1795463"/>
            <a:ext cx="3344863" cy="327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>
            <a:extLst>
              <a:ext uri="{FF2B5EF4-FFF2-40B4-BE49-F238E27FC236}">
                <a16:creationId xmlns:a16="http://schemas.microsoft.com/office/drawing/2014/main" id="{C8521588-78AE-4D07-BEB5-73A812BDD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09600"/>
            <a:ext cx="8610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Около цилиндра, радиус основания которого равен 1, описана сфера радиуса 2. Найдите высоту цилиндра.</a:t>
            </a:r>
          </a:p>
        </p:txBody>
      </p:sp>
      <p:pic>
        <p:nvPicPr>
          <p:cNvPr id="29702" name="Picture 6">
            <a:extLst>
              <a:ext uri="{FF2B5EF4-FFF2-40B4-BE49-F238E27FC236}">
                <a16:creationId xmlns:a16="http://schemas.microsoft.com/office/drawing/2014/main" id="{ECB405D4-48AC-4A98-A98B-E3BE3F271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775" y="1795463"/>
            <a:ext cx="3344863" cy="327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701" name="Text Box 5">
                <a:extLst>
                  <a:ext uri="{FF2B5EF4-FFF2-40B4-BE49-F238E27FC236}">
                    <a16:creationId xmlns:a16="http://schemas.microsoft.com/office/drawing/2014/main" id="{558A6D59-E0E1-4C4A-9452-23CF463FC9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8200" y="5334000"/>
                <a:ext cx="2209800" cy="4964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altLang="ru-RU" dirty="0">
                    <a:solidFill>
                      <a:srgbClr val="FF3300"/>
                    </a:solidFill>
                  </a:rPr>
                  <a:t>Ответ: </a:t>
                </a:r>
                <a14:m>
                  <m:oMath xmlns:m="http://schemas.openxmlformats.org/officeDocument/2006/math">
                    <m:r>
                      <a:rPr lang="ru-RU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ru-RU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ru-RU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altLang="ru-RU" dirty="0">
                    <a:solidFill>
                      <a:srgbClr val="FF33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9701" name="Text Box 5">
                <a:extLst>
                  <a:ext uri="{FF2B5EF4-FFF2-40B4-BE49-F238E27FC236}">
                    <a16:creationId xmlns:a16="http://schemas.microsoft.com/office/drawing/2014/main" id="{558A6D59-E0E1-4C4A-9452-23CF463FC9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5334000"/>
                <a:ext cx="2209800" cy="496483"/>
              </a:xfrm>
              <a:prstGeom prst="rect">
                <a:avLst/>
              </a:prstGeom>
              <a:blipFill>
                <a:blip r:embed="rId3"/>
                <a:stretch>
                  <a:fillRect l="-4420" t="-2469" b="-2839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3">
            <a:extLst>
              <a:ext uri="{FF2B5EF4-FFF2-40B4-BE49-F238E27FC236}">
                <a16:creationId xmlns:a16="http://schemas.microsoft.com/office/drawing/2014/main" id="{BD1260DD-2697-412F-8717-B7699B496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09600"/>
            <a:ext cx="8610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Около цилиндра, высота которого равна 1, описана сфера радиуса 1. Найдите радиус основания цилиндра.</a:t>
            </a:r>
          </a:p>
        </p:txBody>
      </p:sp>
      <p:pic>
        <p:nvPicPr>
          <p:cNvPr id="30724" name="Picture 4">
            <a:extLst>
              <a:ext uri="{FF2B5EF4-FFF2-40B4-BE49-F238E27FC236}">
                <a16:creationId xmlns:a16="http://schemas.microsoft.com/office/drawing/2014/main" id="{FF1F54EA-4677-4986-ADA1-845076654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775" y="1795463"/>
            <a:ext cx="3344863" cy="327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726" name="Text Box 6">
                <a:extLst>
                  <a:ext uri="{FF2B5EF4-FFF2-40B4-BE49-F238E27FC236}">
                    <a16:creationId xmlns:a16="http://schemas.microsoft.com/office/drawing/2014/main" id="{6B110921-13B5-48E5-A632-CA758B20C2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8200" y="5334000"/>
                <a:ext cx="2209800" cy="6798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altLang="ru-RU" dirty="0">
                    <a:solidFill>
                      <a:srgbClr val="FF3300"/>
                    </a:solidFill>
                  </a:rPr>
                  <a:t>Ответ: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ru-RU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altLang="ru-RU" dirty="0">
                    <a:solidFill>
                      <a:srgbClr val="FF33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0726" name="Text Box 6">
                <a:extLst>
                  <a:ext uri="{FF2B5EF4-FFF2-40B4-BE49-F238E27FC236}">
                    <a16:creationId xmlns:a16="http://schemas.microsoft.com/office/drawing/2014/main" id="{6B110921-13B5-48E5-A632-CA758B20C2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5334000"/>
                <a:ext cx="2209800" cy="679866"/>
              </a:xfrm>
              <a:prstGeom prst="rect">
                <a:avLst/>
              </a:prstGeom>
              <a:blipFill>
                <a:blip r:embed="rId3"/>
                <a:stretch>
                  <a:fillRect l="-4420" b="-714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Text Box 3">
            <a:extLst>
              <a:ext uri="{FF2B5EF4-FFF2-40B4-BE49-F238E27FC236}">
                <a16:creationId xmlns:a16="http://schemas.microsoft.com/office/drawing/2014/main" id="{4854AD7C-71CE-45F6-B286-1DCEA7D86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131445" indent="349250" algn="just"/>
            <a:r>
              <a:rPr lang="ru-RU" altLang="ru-RU" dirty="0"/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Типичная ошибка в изображении сферы, вписанной в цилиндр, показана на рисунке а. Правильное изображение показано на рисунке б.</a:t>
            </a:r>
            <a:endParaRPr lang="ru-RU" alt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D79D0ED-5574-4102-8F0B-4A14EEB103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988840"/>
            <a:ext cx="7596336" cy="411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317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Text Box 3">
            <a:extLst>
              <a:ext uri="{FF2B5EF4-FFF2-40B4-BE49-F238E27FC236}">
                <a16:creationId xmlns:a16="http://schemas.microsoft.com/office/drawing/2014/main" id="{4854AD7C-71CE-45F6-B286-1DCEA7D86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088"/>
            <a:ext cx="9144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altLang="ru-RU" dirty="0"/>
              <a:t>	 Сферу, вписанную в цилиндр можно получить в программе </a:t>
            </a:r>
            <a:r>
              <a:rPr lang="en-US" altLang="ru-RU" dirty="0"/>
              <a:t>GeoGebra</a:t>
            </a:r>
            <a:r>
              <a:rPr lang="ru-RU" altLang="ru-RU" dirty="0"/>
              <a:t>. Для этого построим цилиндр, образующая которого равна удвоенному радиусу основания. Отметим центры </a:t>
            </a:r>
            <a:r>
              <a:rPr lang="en-US" altLang="ru-RU" i="1" dirty="0"/>
              <a:t>O</a:t>
            </a:r>
            <a:r>
              <a:rPr lang="en-US" altLang="ru-RU" baseline="-25000" dirty="0"/>
              <a:t>1</a:t>
            </a:r>
            <a:r>
              <a:rPr lang="en-US" altLang="ru-RU" dirty="0"/>
              <a:t>, </a:t>
            </a:r>
            <a:r>
              <a:rPr lang="en-US" altLang="ru-RU" i="1" dirty="0"/>
              <a:t>O</a:t>
            </a:r>
            <a:r>
              <a:rPr lang="en-US" altLang="ru-RU" baseline="-25000" dirty="0"/>
              <a:t>2</a:t>
            </a:r>
            <a:r>
              <a:rPr lang="en-US" altLang="ru-RU" i="1" dirty="0"/>
              <a:t> </a:t>
            </a:r>
            <a:r>
              <a:rPr lang="ru-RU" altLang="ru-RU" dirty="0"/>
              <a:t>его оснований и середину </a:t>
            </a:r>
            <a:r>
              <a:rPr lang="en-US" altLang="ru-RU" i="1" dirty="0"/>
              <a:t>O </a:t>
            </a:r>
            <a:r>
              <a:rPr lang="ru-RU" altLang="ru-RU" dirty="0"/>
              <a:t>отрезка </a:t>
            </a:r>
            <a:r>
              <a:rPr lang="en-US" altLang="ru-RU" i="1" dirty="0"/>
              <a:t>O</a:t>
            </a:r>
            <a:r>
              <a:rPr lang="en-US" altLang="ru-RU" baseline="-25000" dirty="0"/>
              <a:t>1</a:t>
            </a:r>
            <a:r>
              <a:rPr lang="en-US" altLang="ru-RU" i="1" dirty="0"/>
              <a:t>O</a:t>
            </a:r>
            <a:r>
              <a:rPr lang="en-US" altLang="ru-RU" baseline="-25000" dirty="0"/>
              <a:t>2</a:t>
            </a:r>
            <a:r>
              <a:rPr lang="ru-RU" altLang="ru-RU" dirty="0"/>
              <a:t>.</a:t>
            </a:r>
            <a:r>
              <a:rPr lang="en-US" altLang="ru-RU" dirty="0"/>
              <a:t> </a:t>
            </a:r>
            <a:r>
              <a:rPr lang="ru-RU" altLang="ru-RU" dirty="0"/>
              <a:t>Используя инструмент «Сфера по центру и точке», построим сферу с центром </a:t>
            </a:r>
            <a:r>
              <a:rPr lang="en-US" altLang="ru-RU" i="1" dirty="0"/>
              <a:t>O </a:t>
            </a:r>
            <a:r>
              <a:rPr lang="ru-RU" altLang="ru-RU" dirty="0"/>
              <a:t>и точкой </a:t>
            </a:r>
            <a:r>
              <a:rPr lang="en-US" altLang="ru-RU" i="1" dirty="0"/>
              <a:t>O</a:t>
            </a:r>
            <a:r>
              <a:rPr lang="en-US" altLang="ru-RU" baseline="-25000" dirty="0"/>
              <a:t>1</a:t>
            </a:r>
            <a:r>
              <a:rPr lang="ru-RU" altLang="ru-RU" dirty="0"/>
              <a:t>. Она будет искомой сферой, вписанной в данный цилиндр.	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DAA582D-598D-5590-DCDB-2BC7D276FC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2319412"/>
            <a:ext cx="3456384" cy="419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913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Text Box 3">
            <a:extLst>
              <a:ext uri="{FF2B5EF4-FFF2-40B4-BE49-F238E27FC236}">
                <a16:creationId xmlns:a16="http://schemas.microsoft.com/office/drawing/2014/main" id="{4854AD7C-71CE-45F6-B286-1DCEA7D86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088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altLang="ru-RU" dirty="0"/>
              <a:t>	Для сферы, вписанной в цилиндр, постройте окружность, по которой эта сфера касается боковой поверхности этого цилиндра.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9BA8DBC-A806-543F-9BB9-FB9EFBDE1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5760" y="1118865"/>
            <a:ext cx="3972479" cy="462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058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Picture 1028">
            <a:extLst>
              <a:ext uri="{FF2B5EF4-FFF2-40B4-BE49-F238E27FC236}">
                <a16:creationId xmlns:a16="http://schemas.microsoft.com/office/drawing/2014/main" id="{50E66D90-ADFD-41AB-BECB-F04CE4F76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756" y="856158"/>
            <a:ext cx="2884488" cy="343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397" name="Text Box 1029">
            <a:extLst>
              <a:ext uri="{FF2B5EF4-FFF2-40B4-BE49-F238E27FC236}">
                <a16:creationId xmlns:a16="http://schemas.microsoft.com/office/drawing/2014/main" id="{282FD3B6-6289-46DB-8529-931412B61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4242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FF0000"/>
                </a:solidFill>
                <a:cs typeface="Times New Roman" panose="02020603050405020304" pitchFamily="18" charset="0"/>
              </a:rPr>
              <a:t>	Теорема. </a:t>
            </a:r>
            <a:r>
              <a:rPr lang="ru-RU" altLang="ru-RU" dirty="0">
                <a:cs typeface="Times New Roman" panose="02020603050405020304" pitchFamily="18" charset="0"/>
              </a:rPr>
              <a:t>В цилиндр можно вписать сферу, если высота цилиндра равна диаметру его основания.</a:t>
            </a:r>
            <a:endParaRPr lang="ru-RU" altLang="ru-RU" i="1" dirty="0">
              <a:cs typeface="Times New Roman" panose="02020603050405020304" pitchFamily="18" charset="0"/>
            </a:endParaRPr>
          </a:p>
        </p:txBody>
      </p:sp>
      <p:sp>
        <p:nvSpPr>
          <p:cNvPr id="59399" name="Text Box 1031">
            <a:extLst>
              <a:ext uri="{FF2B5EF4-FFF2-40B4-BE49-F238E27FC236}">
                <a16:creationId xmlns:a16="http://schemas.microsoft.com/office/drawing/2014/main" id="{1B61EFA8-98B7-4B63-B029-08FACF7360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437112"/>
            <a:ext cx="9144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FF0000"/>
                </a:solidFill>
                <a:cs typeface="Times New Roman" panose="02020603050405020304" pitchFamily="18" charset="0"/>
              </a:rPr>
              <a:t>	Доказательство. </a:t>
            </a:r>
            <a:r>
              <a:rPr lang="ru-RU" altLang="ru-RU" dirty="0">
                <a:cs typeface="Times New Roman" panose="02020603050405020304" pitchFamily="18" charset="0"/>
              </a:rPr>
              <a:t>Обозначим </a:t>
            </a:r>
            <a:r>
              <a:rPr lang="en-US" altLang="ru-RU" i="1" dirty="0">
                <a:cs typeface="Times New Roman" panose="02020603050405020304" pitchFamily="18" charset="0"/>
              </a:rPr>
              <a:t>O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en-US" altLang="ru-RU" dirty="0">
                <a:cs typeface="Times New Roman" panose="02020603050405020304" pitchFamily="18" charset="0"/>
              </a:rPr>
              <a:t>, </a:t>
            </a:r>
            <a:r>
              <a:rPr lang="en-US" altLang="ru-RU" i="1" dirty="0">
                <a:cs typeface="Times New Roman" panose="02020603050405020304" pitchFamily="18" charset="0"/>
              </a:rPr>
              <a:t>O</a:t>
            </a:r>
            <a:r>
              <a:rPr lang="en-US" altLang="ru-RU" baseline="-25000" dirty="0">
                <a:cs typeface="Times New Roman" panose="02020603050405020304" pitchFamily="18" charset="0"/>
              </a:rPr>
              <a:t>2</a:t>
            </a:r>
            <a:r>
              <a:rPr lang="en-US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>
                <a:cs typeface="Times New Roman" panose="02020603050405020304" pitchFamily="18" charset="0"/>
              </a:rPr>
              <a:t>центры оснований цилиндра, Пусть </a:t>
            </a:r>
            <a:r>
              <a:rPr lang="en-US" altLang="ru-RU" i="1" dirty="0">
                <a:cs typeface="Times New Roman" panose="02020603050405020304" pitchFamily="18" charset="0"/>
              </a:rPr>
              <a:t>O</a:t>
            </a:r>
            <a:r>
              <a:rPr lang="ru-RU" altLang="ru-RU" i="1" dirty="0">
                <a:cs typeface="Times New Roman" panose="02020603050405020304" pitchFamily="18" charset="0"/>
              </a:rPr>
              <a:t> </a:t>
            </a:r>
            <a:r>
              <a:rPr lang="ru-RU" altLang="ru-RU" dirty="0">
                <a:cs typeface="Times New Roman" panose="02020603050405020304" pitchFamily="18" charset="0"/>
              </a:rPr>
              <a:t>– середина отрезка </a:t>
            </a:r>
            <a:r>
              <a:rPr lang="en-US" altLang="ru-RU" i="1" dirty="0">
                <a:cs typeface="Times New Roman" panose="02020603050405020304" pitchFamily="18" charset="0"/>
              </a:rPr>
              <a:t>O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O</a:t>
            </a:r>
            <a:r>
              <a:rPr lang="en-US" altLang="ru-RU" baseline="-25000" dirty="0">
                <a:cs typeface="Times New Roman" panose="02020603050405020304" pitchFamily="18" charset="0"/>
              </a:rPr>
              <a:t>2</a:t>
            </a:r>
            <a:r>
              <a:rPr lang="ru-RU" altLang="ru-RU" dirty="0">
                <a:cs typeface="Times New Roman" panose="02020603050405020304" pitchFamily="18" charset="0"/>
              </a:rPr>
              <a:t>.</a:t>
            </a:r>
            <a:r>
              <a:rPr lang="en-US" altLang="ru-RU" i="1" dirty="0">
                <a:cs typeface="Times New Roman" panose="02020603050405020304" pitchFamily="18" charset="0"/>
              </a:rPr>
              <a:t> </a:t>
            </a:r>
            <a:r>
              <a:rPr lang="ru-RU" altLang="ru-RU" dirty="0">
                <a:cs typeface="Times New Roman" panose="02020603050405020304" pitchFamily="18" charset="0"/>
              </a:rPr>
              <a:t>Рассмотрим сферу с центром в точке </a:t>
            </a:r>
            <a:r>
              <a:rPr lang="en-US" altLang="ru-RU" i="1" dirty="0">
                <a:cs typeface="Times New Roman" panose="02020603050405020304" pitchFamily="18" charset="0"/>
              </a:rPr>
              <a:t>O </a:t>
            </a:r>
            <a:r>
              <a:rPr lang="ru-RU" altLang="ru-RU" dirty="0">
                <a:cs typeface="Times New Roman" panose="02020603050405020304" pitchFamily="18" charset="0"/>
              </a:rPr>
              <a:t>и радиусом, равным радиусу основания цилиндра. Она будет касаться боковой поверхности цилиндра. Если высота цилиндра равна диаметру его основания, то эта сфера будет касаться оснований, следовательно, будет вписанной в цилиндр.</a:t>
            </a:r>
          </a:p>
        </p:txBody>
      </p:sp>
    </p:spTree>
    <p:extLst>
      <p:ext uri="{BB962C8B-B14F-4D97-AF65-F5344CB8AC3E}">
        <p14:creationId xmlns:p14="http://schemas.microsoft.com/office/powerpoint/2010/main" val="113109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Text Box 3">
            <a:extLst>
              <a:ext uri="{FF2B5EF4-FFF2-40B4-BE49-F238E27FC236}">
                <a16:creationId xmlns:a16="http://schemas.microsoft.com/office/drawing/2014/main" id="{4854AD7C-71CE-45F6-B286-1DCEA7D86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3523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131445" indent="349250" algn="just"/>
            <a:r>
              <a:rPr lang="ru-RU" altLang="ru-RU" dirty="0"/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Изобразите цилиндр, описанный около сферы. Найдите его высоту и радиус основания, если радиус сферы равен 3. </a:t>
            </a:r>
            <a:endParaRPr lang="ru-RU" altLang="ru-RU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A3E70A8-B8C8-4CC5-BCD6-7ECEFC775504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152400"/>
            <a:ext cx="7772400" cy="4572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3600">
                <a:solidFill>
                  <a:srgbClr val="FF3300"/>
                </a:solidFill>
              </a:rPr>
              <a:t>Упражнения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6F494AA-FE39-4C01-B7A5-580B0C620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6606" y="1888443"/>
            <a:ext cx="4070787" cy="408931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962C38A-C5A4-4AA2-9B2B-B3F7317191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6606" y="1888444"/>
            <a:ext cx="4070787" cy="408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80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Text Box 3">
            <a:extLst>
              <a:ext uri="{FF2B5EF4-FFF2-40B4-BE49-F238E27FC236}">
                <a16:creationId xmlns:a16="http://schemas.microsoft.com/office/drawing/2014/main" id="{4854AD7C-71CE-45F6-B286-1DCEA7D86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131445" indent="349250" algn="just"/>
            <a:r>
              <a:rPr lang="ru-RU" altLang="ru-RU" dirty="0"/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Изобразите сферу, вписанную в цилиндр. Найдите её радиус, если высота цилиндра равна 8.</a:t>
            </a:r>
            <a:endParaRPr lang="ru-RU" alt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E34B4E7-14DD-44FC-AB61-D36407C858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1670" y="1772816"/>
            <a:ext cx="4040659" cy="402011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F77117E-D5AC-4FBD-A575-C168606509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1669" y="1772816"/>
            <a:ext cx="4040659" cy="405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69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Text Box 3">
            <a:extLst>
              <a:ext uri="{FF2B5EF4-FFF2-40B4-BE49-F238E27FC236}">
                <a16:creationId xmlns:a16="http://schemas.microsoft.com/office/drawing/2014/main" id="{AF12ED89-961C-414F-B303-B5B81EB6A4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09600"/>
            <a:ext cx="8610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На рисунке изображена ортогональная проекция диагонального сечения цилиндра, в который вписана сфера. Дорисуйте цилиндр с вписанной в него сферой.</a:t>
            </a:r>
          </a:p>
        </p:txBody>
      </p:sp>
      <p:graphicFrame>
        <p:nvGraphicFramePr>
          <p:cNvPr id="68612" name="Object 4">
            <a:extLst>
              <a:ext uri="{FF2B5EF4-FFF2-40B4-BE49-F238E27FC236}">
                <a16:creationId xmlns:a16="http://schemas.microsoft.com/office/drawing/2014/main" id="{FDB2C1A4-FED1-4DAD-8CAD-618E6887F0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" y="1905000"/>
          <a:ext cx="4210050" cy="400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2" imgW="4210638" imgH="4001058" progId="Paint.Picture">
                  <p:embed/>
                </p:oleObj>
              </mc:Choice>
              <mc:Fallback>
                <p:oleObj name="Точечный рисунок" r:id="rId2" imgW="4210638" imgH="4001058" progId="Paint.Picture">
                  <p:embed/>
                  <p:pic>
                    <p:nvPicPr>
                      <p:cNvPr id="68612" name="Object 4">
                        <a:extLst>
                          <a:ext uri="{FF2B5EF4-FFF2-40B4-BE49-F238E27FC236}">
                            <a16:creationId xmlns:a16="http://schemas.microsoft.com/office/drawing/2014/main" id="{FDB2C1A4-FED1-4DAD-8CAD-618E6887F0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905000"/>
                        <a:ext cx="4210050" cy="400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4" name="Text Box 6">
            <a:extLst>
              <a:ext uri="{FF2B5EF4-FFF2-40B4-BE49-F238E27FC236}">
                <a16:creationId xmlns:a16="http://schemas.microsoft.com/office/drawing/2014/main" id="{3A4732DB-13A3-4F44-AB9E-F29C650C3F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1828800"/>
            <a:ext cx="4343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	Решение: </a:t>
            </a:r>
            <a:r>
              <a:rPr lang="ru-RU" altLang="ru-RU" dirty="0"/>
              <a:t>Сначала рисуем окружность и отмечаем полюса искомой сферы. </a:t>
            </a:r>
          </a:p>
        </p:txBody>
      </p:sp>
      <p:graphicFrame>
        <p:nvGraphicFramePr>
          <p:cNvPr id="68617" name="Object 9">
            <a:extLst>
              <a:ext uri="{FF2B5EF4-FFF2-40B4-BE49-F238E27FC236}">
                <a16:creationId xmlns:a16="http://schemas.microsoft.com/office/drawing/2014/main" id="{141BA2B8-C662-4B7F-BAAD-570A2B65B1C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" y="1905000"/>
          <a:ext cx="4210050" cy="400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4" imgW="4210638" imgH="4001058" progId="Paint.Picture">
                  <p:embed/>
                </p:oleObj>
              </mc:Choice>
              <mc:Fallback>
                <p:oleObj name="Точечный рисунок" r:id="rId4" imgW="4210638" imgH="4001058" progId="Paint.Picture">
                  <p:embed/>
                  <p:pic>
                    <p:nvPicPr>
                      <p:cNvPr id="68617" name="Object 9">
                        <a:extLst>
                          <a:ext uri="{FF2B5EF4-FFF2-40B4-BE49-F238E27FC236}">
                            <a16:creationId xmlns:a16="http://schemas.microsoft.com/office/drawing/2014/main" id="{141BA2B8-C662-4B7F-BAAD-570A2B65B1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905000"/>
                        <a:ext cx="4210050" cy="400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8" name="Object 10">
            <a:extLst>
              <a:ext uri="{FF2B5EF4-FFF2-40B4-BE49-F238E27FC236}">
                <a16:creationId xmlns:a16="http://schemas.microsoft.com/office/drawing/2014/main" id="{4463D81B-B647-4779-9281-13F3A651302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" y="1905000"/>
          <a:ext cx="4210050" cy="400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6" imgW="4210638" imgH="4001058" progId="Paint.Picture">
                  <p:embed/>
                </p:oleObj>
              </mc:Choice>
              <mc:Fallback>
                <p:oleObj name="Точечный рисунок" r:id="rId6" imgW="4210638" imgH="4001058" progId="Paint.Picture">
                  <p:embed/>
                  <p:pic>
                    <p:nvPicPr>
                      <p:cNvPr id="68618" name="Object 10">
                        <a:extLst>
                          <a:ext uri="{FF2B5EF4-FFF2-40B4-BE49-F238E27FC236}">
                            <a16:creationId xmlns:a16="http://schemas.microsoft.com/office/drawing/2014/main" id="{4463D81B-B647-4779-9281-13F3A651302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905000"/>
                        <a:ext cx="4210050" cy="400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21" name="Object 13">
            <a:extLst>
              <a:ext uri="{FF2B5EF4-FFF2-40B4-BE49-F238E27FC236}">
                <a16:creationId xmlns:a16="http://schemas.microsoft.com/office/drawing/2014/main" id="{B51D7F41-7297-4C2D-8C00-BB83DE6E7E2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" y="1905000"/>
          <a:ext cx="4210050" cy="400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8" imgW="4210638" imgH="4001058" progId="Paint.Picture">
                  <p:embed/>
                </p:oleObj>
              </mc:Choice>
              <mc:Fallback>
                <p:oleObj name="Точечный рисунок" r:id="rId8" imgW="4210638" imgH="4001058" progId="Paint.Picture">
                  <p:embed/>
                  <p:pic>
                    <p:nvPicPr>
                      <p:cNvPr id="68621" name="Object 13">
                        <a:extLst>
                          <a:ext uri="{FF2B5EF4-FFF2-40B4-BE49-F238E27FC236}">
                            <a16:creationId xmlns:a16="http://schemas.microsoft.com/office/drawing/2014/main" id="{B51D7F41-7297-4C2D-8C00-BB83DE6E7E2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905000"/>
                        <a:ext cx="4210050" cy="400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22" name="Object 14">
            <a:extLst>
              <a:ext uri="{FF2B5EF4-FFF2-40B4-BE49-F238E27FC236}">
                <a16:creationId xmlns:a16="http://schemas.microsoft.com/office/drawing/2014/main" id="{58970F5F-171C-4619-9766-10A4A620A1F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" y="1905000"/>
          <a:ext cx="4210050" cy="400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10" imgW="4210638" imgH="4001058" progId="Paint.Picture">
                  <p:embed/>
                </p:oleObj>
              </mc:Choice>
              <mc:Fallback>
                <p:oleObj name="Точечный рисунок" r:id="rId10" imgW="4210638" imgH="4001058" progId="Paint.Picture">
                  <p:embed/>
                  <p:pic>
                    <p:nvPicPr>
                      <p:cNvPr id="68622" name="Object 14">
                        <a:extLst>
                          <a:ext uri="{FF2B5EF4-FFF2-40B4-BE49-F238E27FC236}">
                            <a16:creationId xmlns:a16="http://schemas.microsoft.com/office/drawing/2014/main" id="{58970F5F-171C-4619-9766-10A4A620A1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905000"/>
                        <a:ext cx="4210050" cy="400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23" name="Text Box 15">
            <a:extLst>
              <a:ext uri="{FF2B5EF4-FFF2-40B4-BE49-F238E27FC236}">
                <a16:creationId xmlns:a16="http://schemas.microsoft.com/office/drawing/2014/main" id="{49A85A36-E019-474F-9CDD-3A29D036DD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2895600"/>
            <a:ext cx="4343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Затем рисуем эллипс, изображающий экватор, половина малой оси которого равна 1,5 клетки. </a:t>
            </a:r>
          </a:p>
        </p:txBody>
      </p:sp>
      <p:sp>
        <p:nvSpPr>
          <p:cNvPr id="68624" name="Text Box 16">
            <a:extLst>
              <a:ext uri="{FF2B5EF4-FFF2-40B4-BE49-F238E27FC236}">
                <a16:creationId xmlns:a16="http://schemas.microsoft.com/office/drawing/2014/main" id="{DF8EDC7B-9BFE-4E74-B048-56391A7A15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4343400"/>
            <a:ext cx="4343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Поднимаем и опускаем этот эллипс так, чтобы его центр совместился с полюсами. </a:t>
            </a:r>
          </a:p>
        </p:txBody>
      </p:sp>
      <p:sp>
        <p:nvSpPr>
          <p:cNvPr id="68625" name="Text Box 17">
            <a:extLst>
              <a:ext uri="{FF2B5EF4-FFF2-40B4-BE49-F238E27FC236}">
                <a16:creationId xmlns:a16="http://schemas.microsoft.com/office/drawing/2014/main" id="{38EA44B7-6819-4554-909C-1BDFA4D20D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5486400"/>
            <a:ext cx="4343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Рисуем две образующие цилиндра.</a:t>
            </a:r>
          </a:p>
        </p:txBody>
      </p:sp>
    </p:spTree>
    <p:extLst>
      <p:ext uri="{BB962C8B-B14F-4D97-AF65-F5344CB8AC3E}">
        <p14:creationId xmlns:p14="http://schemas.microsoft.com/office/powerpoint/2010/main" val="1111595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8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8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8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8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8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8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8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4" grpId="0" autoUpdateAnimBg="0"/>
      <p:bldP spid="68623" grpId="0" autoUpdateAnimBg="0"/>
      <p:bldP spid="68624" grpId="0" autoUpdateAnimBg="0"/>
      <p:bldP spid="68625" grpId="0" autoUpdateAnimBg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859</TotalTime>
  <Words>1053</Words>
  <Application>Microsoft Office PowerPoint</Application>
  <PresentationFormat>Экран (4:3)</PresentationFormat>
  <Paragraphs>83</Paragraphs>
  <Slides>28</Slides>
  <Notes>14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Cambria Math</vt:lpstr>
      <vt:lpstr>Times New Roman</vt:lpstr>
      <vt:lpstr>Оформление по умолчанию</vt:lpstr>
      <vt:lpstr>Точечный рисунок</vt:lpstr>
      <vt:lpstr>Вписанные и описанные цилиндры</vt:lpstr>
      <vt:lpstr>Сфера, вписанная в цилиндр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Сфера, вписанная в куб</dc:title>
  <dc:creator>*</dc:creator>
  <cp:lastModifiedBy>Vladimir Smirnov</cp:lastModifiedBy>
  <cp:revision>40</cp:revision>
  <dcterms:created xsi:type="dcterms:W3CDTF">2006-06-14T12:10:42Z</dcterms:created>
  <dcterms:modified xsi:type="dcterms:W3CDTF">2024-06-20T16:11:43Z</dcterms:modified>
</cp:coreProperties>
</file>