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94" r:id="rId3"/>
    <p:sldId id="295" r:id="rId4"/>
    <p:sldId id="296" r:id="rId5"/>
    <p:sldId id="297" r:id="rId6"/>
    <p:sldId id="280" r:id="rId7"/>
    <p:sldId id="286" r:id="rId8"/>
    <p:sldId id="287" r:id="rId9"/>
    <p:sldId id="268" r:id="rId10"/>
    <p:sldId id="298" r:id="rId11"/>
    <p:sldId id="299" r:id="rId12"/>
    <p:sldId id="283" r:id="rId13"/>
    <p:sldId id="269" r:id="rId14"/>
    <p:sldId id="270" r:id="rId15"/>
    <p:sldId id="301" r:id="rId16"/>
    <p:sldId id="300" r:id="rId17"/>
    <p:sldId id="285" r:id="rId18"/>
    <p:sldId id="303" r:id="rId19"/>
    <p:sldId id="302" r:id="rId20"/>
    <p:sldId id="304" r:id="rId21"/>
    <p:sldId id="305" r:id="rId22"/>
    <p:sldId id="30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90970" autoAdjust="0"/>
  </p:normalViewPr>
  <p:slideViewPr>
    <p:cSldViewPr>
      <p:cViewPr varScale="1">
        <p:scale>
          <a:sx n="95" d="100"/>
          <a:sy n="95" d="100"/>
        </p:scale>
        <p:origin x="2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6279877-BBCE-4E8C-923C-A7E1F6E9DA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9F1EE3E-5413-47A4-9654-D40DA596E1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6E58EA4-32A2-46C8-8AD8-FB73291C0D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6537927-6D56-4FA3-98C8-1F52F5C4BC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0A33FBB-D19E-4033-B2E5-87ED4035D0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4AAA10C9-0E98-4B24-A5F1-85497127F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D0A1D4-D6B1-4DBA-AB9D-63CEF9CB22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1B059A-EC75-4305-BEE9-C79733FB9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5A34-43D2-45BE-B0A8-24A19D8F4A2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1FDDD3F-A8FC-44EF-AB7C-A6AE4B4E7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D75577-2223-4733-A070-91AABE7D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98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1B059A-EC75-4305-BEE9-C79733FB9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5A34-43D2-45BE-B0A8-24A19D8F4A2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1FDDD3F-A8FC-44EF-AB7C-A6AE4B4E7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D75577-2223-4733-A070-91AABE7D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63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137FD6-5A4C-4496-8F8F-5A94F52E4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0CD-F22F-4A0C-9DA7-D1F5109C55F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E389591-DCD5-48ED-BFF9-37D36833B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D88D2EC-1FF4-4633-9181-2943E780F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70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451ACC-6D2A-4F5C-90B4-7F92320CA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C01DC-84E5-48F9-ADFC-4D7FBF70A85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1443996-6FEA-4DA4-B154-96B83ACCA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49C8FEE-C560-4775-B2E0-F527DFC4A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C7FD97-3D25-427E-9C39-7AA61F09D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785D5-9A88-498A-A6D1-0C98B8393C8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B9CCFD75-11BE-40C5-AFD1-6D50734B1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201EC91-B6B7-407D-9A7F-54E9D7504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137FD6-5A4C-4496-8F8F-5A94F52E4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0CD-F22F-4A0C-9DA7-D1F5109C55F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E389591-DCD5-48ED-BFF9-37D36833B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D88D2EC-1FF4-4633-9181-2943E780F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810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137FD6-5A4C-4496-8F8F-5A94F52E4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0CD-F22F-4A0C-9DA7-D1F5109C55F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E389591-DCD5-48ED-BFF9-37D36833B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D88D2EC-1FF4-4633-9181-2943E780F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789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832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17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36410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608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088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53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303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8242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2640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5E67CE-0DFC-4B43-B256-9BEE8EED5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1932C-BA2D-4847-A56C-586A01380FE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5D82F065-22F5-46CF-B970-DAE4EA93D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4807A912-58FE-4B30-B5E9-71C375B87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FE6E17-55C7-4E6E-A244-B75C14B37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4E79E-380D-48E2-8CA3-2AC8B7C27B9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27CD52E-5E90-499F-8FBB-1A8AA2F94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00C3E78-9170-44E8-816B-9642F5119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06A71F-C37C-4AAE-8F45-1D325A0CF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0422F-AED9-406C-B787-02409438F698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C53D9D82-2A06-4F32-B9A3-3FEC0FA96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60E8D0F-E94C-4DAD-A3C8-751DDF9DC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1B059A-EC75-4305-BEE9-C79733FB9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5A34-43D2-45BE-B0A8-24A19D8F4A2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1FDDD3F-A8FC-44EF-AB7C-A6AE4B4E7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D75577-2223-4733-A070-91AABE7D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1BCA7-8AD2-4537-93E7-9B13FCBEF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4F2CE1-89D3-448A-A20C-75EACA54E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77205-2F42-4405-8C59-AAF73980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285B4-1C11-4EB8-AA4D-2131876B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DE7C1-2A43-451C-9D1C-BA87999E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FAB3C-2418-4385-8DCD-6290E32729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03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FFC1B-19E8-4996-81E3-0DD296F4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38819-476C-499A-A592-5CAAE2C5F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815CC-1A10-4E46-99E9-3F953098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C425B-8240-499E-B356-B2953709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8A73C-93AC-4CBD-BAB3-DA46AAA3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B7508-6899-4916-9B1F-CF407A36E9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4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C17D4E-2962-4280-B492-F7B62D96C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8308FB-4F2C-44D6-BD5B-D756E99E6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4A548E-D7B7-4EAA-B8B6-009029D2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45E5F-39B5-424A-ABF1-DC749A86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5E633-06F8-412D-BBE6-AA0D1A91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AB49C-8A1C-43CF-9CD4-63472979D4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23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66511-8773-4CE7-81DB-66E3E4D2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76442-A41D-46EA-8BF6-49E33A380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35B2C-E46F-4F1B-A452-DC6C14C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73EB8-6821-4B38-AA1B-67DF73A7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4FDBA-B5A1-4D54-A1BC-AA694496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CAF7F-C1BD-4E1C-901F-B429E79E1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08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0FB83-2D0B-4A85-BFA8-68E8B127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EFC75-A944-4F56-A5FE-DE54BDF69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36022-292F-4E5F-9854-37842668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E593-F07F-458E-95E1-367B76FC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4BA44-68B0-4F44-BE0A-5A3D94DB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24A26-17A5-4D57-99B2-B6605B23F4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40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E14D5-5260-4611-B3EF-CB312EA1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54D2D-C0D5-4F9C-8A52-59E199E05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804ED0-E7A3-4DAC-9F95-32837E891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E72FE6-3759-4682-B571-3F4C6ED7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2B298C-D04F-41A7-931E-3162F511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10F12-7602-4B17-8C50-0CB9AB6F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E964-652B-4DAA-B2E4-0F4A145000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58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2BAD5-A228-4D64-8A48-2023E035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1407C6-BFBF-4625-903D-6FEE3BE12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D1ED10-5CE8-48D2-BB53-DBA77A8A0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9D3904-2B22-4451-A6BC-F31093D16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D0DFA4-AF99-453F-B427-CFC89763D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074B50-6463-4609-8999-45915346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CC6E6-20A6-4670-AB4E-B517728A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1541C7-24E5-44C6-8E8C-465EC9F5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928-65FC-4784-B38D-9A0FAC241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41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8997C-5BF9-407E-AAA7-445BD981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EEDF99-B8B5-4863-B2F5-0AFFFA3D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9BEBFA-8136-4577-A88B-D50FFCD0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3837C-B90B-42A6-970A-800F01E0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ADA5A-7EB9-4F94-8704-2EF7A72A02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40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D6ED21-6BF7-4767-95A5-E70BAC91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3A3CF8-32A3-43F6-8C8E-DA0C66A0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7898C5-17F8-49D7-B299-29EFBC5E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D9964-4B3F-4CEC-A065-40C7B2A1B6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5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87E7F-F2FD-4C2A-8BC6-8EB2C694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26056-35C0-4FA8-BF88-6AAF4C3F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9D804-0D9A-43DA-BD6A-9892B0B9B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392DE-EBBD-440E-B098-C0DFC2ED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E4D2D-B643-471B-8C47-ABEB27C2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FDBC4-C5D5-4BC1-A8D0-9B12DDB4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EF0B5-F2C0-4B7A-B156-504B13079B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0C16C-7FAE-44C2-A313-13B9A726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410464-F00F-4127-B950-343309FAE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E20E50-E61F-4687-A07B-3EA0425FF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C6DC37-0560-4D93-8EF1-4CBF9E20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0B1AC1-DC0E-4DEB-B89F-28116767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1705D0-6FFD-4536-B5F6-C480782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A73B4-C051-49D2-A699-6897D2A3E5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78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50419D-5180-49FC-85FD-992407644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302FC4-1056-4D85-8818-92919FA42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31F345-AD83-402E-8106-EA9E2BD33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731DD6-7CAC-44E5-B3EE-31FF390179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25C688-49C3-4CBC-B320-35314ABCE0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292ECC-3D61-40AD-B876-28A99F08CB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A0649B-D8C7-4CA4-BF68-BE602FA60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1124744"/>
            <a:ext cx="8610600" cy="2120280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26. </a:t>
            </a:r>
            <a:r>
              <a:rPr lang="ru-RU" altLang="ru-RU" dirty="0">
                <a:solidFill>
                  <a:srgbClr val="FF3300"/>
                </a:solidFill>
              </a:rPr>
              <a:t>Аналитическое задание пространственных фигур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7E113153-DBAB-4812-A319-3AA1918B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dirty="0">
                <a:solidFill>
                  <a:schemeClr val="accent1"/>
                </a:solidFill>
              </a:rPr>
              <a:t>         </a:t>
            </a:r>
            <a:r>
              <a:rPr lang="ru-RU" dirty="0"/>
              <a:t>Найдите неравенства, задающие треугольную пирамиду </a:t>
            </a:r>
            <a:r>
              <a:rPr lang="en-US" i="1" dirty="0"/>
              <a:t>SOBC</a:t>
            </a:r>
            <a:r>
              <a:rPr lang="ru-RU" dirty="0"/>
              <a:t>, вершины которой имеют координаты: </a:t>
            </a:r>
            <a:r>
              <a:rPr lang="en-US" i="1" dirty="0"/>
              <a:t>O</a:t>
            </a:r>
            <a:r>
              <a:rPr lang="ru-RU" dirty="0"/>
              <a:t>(0, 0, 0), </a:t>
            </a:r>
            <a:r>
              <a:rPr lang="en-US" i="1" dirty="0"/>
              <a:t>B</a:t>
            </a:r>
            <a:r>
              <a:rPr lang="ru-RU" dirty="0"/>
              <a:t>(0, 2, 0), </a:t>
            </a:r>
            <a:r>
              <a:rPr lang="en-US" i="1" dirty="0"/>
              <a:t>C</a:t>
            </a:r>
            <a:r>
              <a:rPr lang="ru-RU" dirty="0"/>
              <a:t>(2, 0, 0), </a:t>
            </a:r>
            <a:r>
              <a:rPr lang="en-US" i="1" dirty="0"/>
              <a:t>S</a:t>
            </a:r>
            <a:r>
              <a:rPr lang="ru-RU" dirty="0"/>
              <a:t>(0, 0, 2).</a:t>
            </a:r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34CD6BA2-98FA-4144-8773-3E6E5A688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94" y="4941168"/>
                <a:ext cx="8675688" cy="1757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≤2.</m:t>
                            </m:r>
                          </m:e>
                        </m:eqArr>
                      </m:e>
                    </m:d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34CD6BA2-98FA-4144-8773-3E6E5A68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94" y="4941168"/>
                <a:ext cx="8675688" cy="1757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194C44A0-354A-47E6-BEA0-2CA26F72D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5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571C7-8919-40EF-A605-82ABAC4B5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366" y="2181051"/>
            <a:ext cx="2629267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7E113153-DBAB-4812-A319-3AA1918B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неравенства, задающие правильную четырёхугольную пирамиду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вершины которой имеют координаты: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(-2, 0,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2,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(2, 0,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-2,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0, 2).</a:t>
            </a:r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34CD6BA2-98FA-4144-8773-3E6E5A688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" y="5430419"/>
                <a:ext cx="8675688" cy="916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≥0,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≤2.</m:t>
                            </m:r>
                          </m:e>
                        </m:eqArr>
                      </m:e>
                    </m:d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34CD6BA2-98FA-4144-8773-3E6E5A68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" y="5430419"/>
                <a:ext cx="8675688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194C44A0-354A-47E6-BEA0-2CA26F72D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6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2A79F-C4A2-4758-933C-1211AB323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524" y="2492896"/>
            <a:ext cx="3238952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>
            <a:extLst>
              <a:ext uri="{FF2B5EF4-FFF2-40B4-BE49-F238E27FC236}">
                <a16:creationId xmlns:a16="http://schemas.microsoft.com/office/drawing/2014/main" id="{ED372692-1E7B-4F4D-B172-31D7F3AF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4789"/>
            <a:ext cx="91440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chemeClr val="accent1"/>
                </a:solidFill>
              </a:rPr>
              <a:t>         </a:t>
            </a:r>
            <a:r>
              <a:rPr lang="ru-RU" altLang="ru-RU" dirty="0"/>
              <a:t>Какие неравенства, задают правильный тетраэдр, вершины которого имеют координаты: (1,</a:t>
            </a:r>
            <a:r>
              <a:rPr lang="en-US" altLang="ru-RU" dirty="0"/>
              <a:t> </a:t>
            </a:r>
            <a:r>
              <a:rPr lang="ru-RU" altLang="ru-RU" dirty="0"/>
              <a:t>1,</a:t>
            </a:r>
            <a:r>
              <a:rPr lang="en-US" altLang="ru-RU" dirty="0"/>
              <a:t> </a:t>
            </a:r>
            <a:r>
              <a:rPr lang="ru-RU" altLang="ru-RU" dirty="0"/>
              <a:t>-1), (1,</a:t>
            </a:r>
            <a:r>
              <a:rPr lang="en-US" altLang="ru-RU" dirty="0"/>
              <a:t> </a:t>
            </a:r>
            <a:r>
              <a:rPr lang="ru-RU" altLang="ru-RU" dirty="0"/>
              <a:t>-1,</a:t>
            </a:r>
            <a:r>
              <a:rPr lang="en-US" altLang="ru-RU" dirty="0"/>
              <a:t> </a:t>
            </a:r>
            <a:r>
              <a:rPr lang="ru-RU" altLang="ru-RU" dirty="0"/>
              <a:t>1), </a:t>
            </a:r>
            <a:r>
              <a:rPr lang="en-US" altLang="ru-RU" dirty="0"/>
              <a:t> </a:t>
            </a:r>
            <a:r>
              <a:rPr lang="ru-RU" altLang="ru-RU" dirty="0"/>
              <a:t>(-1,</a:t>
            </a:r>
            <a:r>
              <a:rPr lang="en-US" altLang="ru-RU" dirty="0"/>
              <a:t> </a:t>
            </a:r>
            <a:r>
              <a:rPr lang="ru-RU" altLang="ru-RU" dirty="0"/>
              <a:t>1,</a:t>
            </a:r>
            <a:r>
              <a:rPr lang="en-US" altLang="ru-RU" dirty="0"/>
              <a:t> </a:t>
            </a:r>
            <a:r>
              <a:rPr lang="ru-RU" altLang="ru-RU" dirty="0"/>
              <a:t>1), (-1,</a:t>
            </a:r>
            <a:r>
              <a:rPr lang="en-US" altLang="ru-RU" dirty="0"/>
              <a:t> </a:t>
            </a:r>
            <a:r>
              <a:rPr lang="ru-RU" altLang="ru-RU" dirty="0"/>
              <a:t>-1,-1).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AD681074-17DE-4366-B9F3-C4F0DE15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3325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|</a:t>
            </a:r>
            <a:r>
              <a:rPr lang="ru-RU" altLang="ru-RU" i="1" dirty="0" err="1"/>
              <a:t>x+y</a:t>
            </a:r>
            <a:r>
              <a:rPr lang="ru-RU" altLang="ru-RU" dirty="0"/>
              <a:t>|+</a:t>
            </a:r>
            <a:r>
              <a:rPr lang="ru-RU" altLang="ru-RU" i="1" dirty="0"/>
              <a:t>z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1, |</a:t>
            </a:r>
            <a:r>
              <a:rPr lang="ru-RU" altLang="ru-RU" i="1" dirty="0"/>
              <a:t>x-y</a:t>
            </a:r>
            <a:r>
              <a:rPr lang="ru-RU" altLang="ru-RU" dirty="0"/>
              <a:t>|-</a:t>
            </a:r>
            <a:r>
              <a:rPr lang="ru-RU" altLang="ru-RU" i="1" dirty="0"/>
              <a:t>z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1. </a:t>
            </a: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0480C9DE-230A-48D8-8D6E-B4F859F0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85F6DD-D461-4E63-ACEF-470D2935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64" y="1916832"/>
            <a:ext cx="4734272" cy="333582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9719E15-610D-4BAF-9685-404F0FAB8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10270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id="{377CE536-4830-4DAA-80B2-40D1CEE8D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14400"/>
                <a:ext cx="91440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Какой многогранник задается неравенством 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|+|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|+|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|≤1?</m:t>
                    </m:r>
                  </m:oMath>
                </a14:m>
                <a:r>
                  <a:rPr lang="ru-RU" altLang="ru-RU" dirty="0"/>
                  <a:t> </a:t>
                </a:r>
              </a:p>
            </p:txBody>
          </p:sp>
        </mc:Choice>
        <mc:Fallback xmlns="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id="{377CE536-4830-4DAA-80B2-40D1CEE8D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14400"/>
                <a:ext cx="9144000" cy="1015663"/>
              </a:xfrm>
              <a:prstGeom prst="rect">
                <a:avLst/>
              </a:prstGeom>
              <a:blipFill>
                <a:blip r:embed="rId3"/>
                <a:stretch>
                  <a:fillRect t="-4790" b="-77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70" name="Group 10">
            <a:extLst>
              <a:ext uri="{FF2B5EF4-FFF2-40B4-BE49-F238E27FC236}">
                <a16:creationId xmlns:a16="http://schemas.microsoft.com/office/drawing/2014/main" id="{36811FC4-7643-4FEA-8239-83BA2C022AD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027238"/>
            <a:ext cx="7848600" cy="3732213"/>
            <a:chOff x="528" y="1277"/>
            <a:chExt cx="4944" cy="2351"/>
          </a:xfrm>
        </p:grpSpPr>
        <p:sp>
          <p:nvSpPr>
            <p:cNvPr id="15366" name="Text Box 6">
              <a:extLst>
                <a:ext uri="{FF2B5EF4-FFF2-40B4-BE49-F238E27FC236}">
                  <a16:creationId xmlns:a16="http://schemas.microsoft.com/office/drawing/2014/main" id="{67ADEF44-0217-4FC1-909A-3599863BE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16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Октаэдр.</a:t>
              </a:r>
            </a:p>
          </p:txBody>
        </p:sp>
        <p:pic>
          <p:nvPicPr>
            <p:cNvPr id="15369" name="Picture 9">
              <a:extLst>
                <a:ext uri="{FF2B5EF4-FFF2-40B4-BE49-F238E27FC236}">
                  <a16:creationId xmlns:a16="http://schemas.microsoft.com/office/drawing/2014/main" id="{521506E3-1B8A-4A41-A57B-F80039F04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277"/>
              <a:ext cx="2257" cy="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9915047D-501C-4174-AE26-A8B19FFF0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8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Text Box 3">
                <a:extLst>
                  <a:ext uri="{FF2B5EF4-FFF2-40B4-BE49-F238E27FC236}">
                    <a16:creationId xmlns:a16="http://schemas.microsoft.com/office/drawing/2014/main" id="{07429DE0-CA20-4EA6-BD8F-7524CCCF0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762000"/>
                <a:ext cx="9036496" cy="1654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/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Какой из полуправильных многогранников задается системой неравенств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≤1,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≤1,|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|≤</m:t>
                              </m:r>
                              <m:r>
                                <a:rPr lang="ru-RU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1,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≤2?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5" name="Text Box 3">
                <a:extLst>
                  <a:ext uri="{FF2B5EF4-FFF2-40B4-BE49-F238E27FC236}">
                    <a16:creationId xmlns:a16="http://schemas.microsoft.com/office/drawing/2014/main" id="{07429DE0-CA20-4EA6-BD8F-7524CCCF0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762000"/>
                <a:ext cx="9036496" cy="1654812"/>
              </a:xfrm>
              <a:prstGeom prst="rect">
                <a:avLst/>
              </a:prstGeom>
              <a:blipFill>
                <a:blip r:embed="rId3"/>
                <a:stretch>
                  <a:fillRect l="-1080" t="-2952" r="-10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5" name="Group 13">
            <a:extLst>
              <a:ext uri="{FF2B5EF4-FFF2-40B4-BE49-F238E27FC236}">
                <a16:creationId xmlns:a16="http://schemas.microsoft.com/office/drawing/2014/main" id="{7DD6B42C-C59F-41A3-992D-D476744018CD}"/>
              </a:ext>
            </a:extLst>
          </p:cNvPr>
          <p:cNvGrpSpPr>
            <a:grpSpLocks/>
          </p:cNvGrpSpPr>
          <p:nvPr/>
        </p:nvGrpSpPr>
        <p:grpSpPr bwMode="auto">
          <a:xfrm>
            <a:off x="899592" y="2445008"/>
            <a:ext cx="6120893" cy="3750039"/>
            <a:chOff x="-432" y="1588"/>
            <a:chExt cx="4944" cy="3029"/>
          </a:xfrm>
        </p:grpSpPr>
        <p:sp>
          <p:nvSpPr>
            <p:cNvPr id="28678" name="Text Box 6">
              <a:extLst>
                <a:ext uri="{FF2B5EF4-FFF2-40B4-BE49-F238E27FC236}">
                  <a16:creationId xmlns:a16="http://schemas.microsoft.com/office/drawing/2014/main" id="{4A3E4581-034E-4D34-961A-48AC666F3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32" y="4199"/>
              <a:ext cx="4944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 err="1"/>
                <a:t>Кубооктаэдр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28682" name="Picture 10">
              <a:extLst>
                <a:ext uri="{FF2B5EF4-FFF2-40B4-BE49-F238E27FC236}">
                  <a16:creationId xmlns:a16="http://schemas.microsoft.com/office/drawing/2014/main" id="{CD977FE6-CD89-4F6C-8307-46DB0B87B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588"/>
              <a:ext cx="2671" cy="2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39A32D02-F740-49AD-A7F2-DC9929252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9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Text Box 4">
                <a:extLst>
                  <a:ext uri="{FF2B5EF4-FFF2-40B4-BE49-F238E27FC236}">
                    <a16:creationId xmlns:a16="http://schemas.microsoft.com/office/drawing/2014/main" id="{ED372692-1E7B-4F4D-B172-31D7F3AFC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724789"/>
                <a:ext cx="9144000" cy="120032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50215" algn="just"/>
                <a:r>
                  <a:rPr lang="en-US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Какой из полуправильных многогранников задается системой неравенств</a:t>
                </a:r>
              </a:p>
              <a:p>
                <a:pPr algn="ctr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 +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 +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3;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2,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2,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≤2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4036" name="Text Box 4">
                <a:extLst>
                  <a:ext uri="{FF2B5EF4-FFF2-40B4-BE49-F238E27FC236}">
                    <a16:creationId xmlns:a16="http://schemas.microsoft.com/office/drawing/2014/main" id="{ED372692-1E7B-4F4D-B172-31D7F3AFC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24789"/>
                <a:ext cx="9144000" cy="1200329"/>
              </a:xfrm>
              <a:prstGeom prst="rect">
                <a:avLst/>
              </a:prstGeom>
              <a:blipFill>
                <a:blip r:embed="rId3"/>
                <a:stretch>
                  <a:fillRect l="-932" t="-3518" r="-932" b="-10050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1" name="Text Box 9">
            <a:extLst>
              <a:ext uri="{FF2B5EF4-FFF2-40B4-BE49-F238E27FC236}">
                <a16:creationId xmlns:a16="http://schemas.microsoft.com/office/drawing/2014/main" id="{AD681074-17DE-4366-B9F3-C4F0DE15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3325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Усечённый октаэдр.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719E15-610D-4BAF-9685-404F0FAB8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10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87A32E-3D87-4D43-98AC-0F7E7F55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988840"/>
            <a:ext cx="3411550" cy="34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Text Box 4">
                <a:extLst>
                  <a:ext uri="{FF2B5EF4-FFF2-40B4-BE49-F238E27FC236}">
                    <a16:creationId xmlns:a16="http://schemas.microsoft.com/office/drawing/2014/main" id="{ED372692-1E7B-4F4D-B172-31D7F3AFC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724789"/>
                <a:ext cx="9144000" cy="128548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111760" indent="450215"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Какая фигура в пространстве задаётся системой неравенств </a:t>
                </a:r>
              </a:p>
              <a:p>
                <a:pPr marR="111760" indent="45021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1,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≥0?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036" name="Text Box 4">
                <a:extLst>
                  <a:ext uri="{FF2B5EF4-FFF2-40B4-BE49-F238E27FC236}">
                    <a16:creationId xmlns:a16="http://schemas.microsoft.com/office/drawing/2014/main" id="{ED372692-1E7B-4F4D-B172-31D7F3AFC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24789"/>
                <a:ext cx="9144000" cy="1285480"/>
              </a:xfrm>
              <a:prstGeom prst="rect">
                <a:avLst/>
              </a:prstGeom>
              <a:blipFill>
                <a:blip r:embed="rId3"/>
                <a:stretch>
                  <a:fillRect t="-3286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1" name="Text Box 9">
            <a:extLst>
              <a:ext uri="{FF2B5EF4-FFF2-40B4-BE49-F238E27FC236}">
                <a16:creationId xmlns:a16="http://schemas.microsoft.com/office/drawing/2014/main" id="{AD681074-17DE-4366-B9F3-C4F0DE15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3325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 err="1"/>
              <a:t>Полушар</a:t>
            </a:r>
            <a:r>
              <a:rPr lang="ru-RU" altLang="ru-RU" dirty="0"/>
              <a:t>.</a:t>
            </a: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0480C9DE-230A-48D8-8D6E-B4F859F0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719E15-610D-4BAF-9685-404F0FAB8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11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>
                <a:solidFill>
                  <a:schemeClr val="accent1"/>
                </a:solidFill>
              </a:rPr>
              <a:t>         </a:t>
            </a:r>
            <a:r>
              <a:rPr lang="ru-RU" altLang="ru-RU" dirty="0"/>
              <a:t>Напишите неравенства, определяющие конус с вершиной в точке </a:t>
            </a:r>
            <a:r>
              <a:rPr lang="en-US" altLang="ru-RU" i="1" dirty="0"/>
              <a:t>S</a:t>
            </a:r>
            <a:r>
              <a:rPr lang="ru-RU" altLang="ru-RU" dirty="0"/>
              <a:t>(0,0,</a:t>
            </a:r>
            <a:r>
              <a:rPr lang="en-US" altLang="ru-RU" i="1" dirty="0"/>
              <a:t>h</a:t>
            </a:r>
            <a:r>
              <a:rPr lang="ru-RU" altLang="ru-RU" dirty="0"/>
              <a:t>) и основание которого - круг радиуса </a:t>
            </a:r>
            <a:r>
              <a:rPr lang="en-US" altLang="ru-RU" i="1" dirty="0"/>
              <a:t>R</a:t>
            </a:r>
            <a:r>
              <a:rPr lang="ru-RU" altLang="ru-RU" dirty="0"/>
              <a:t>, лежащий в плоскости </a:t>
            </a:r>
            <a:r>
              <a:rPr lang="en-US" altLang="ru-RU" i="1" dirty="0"/>
              <a:t>Oxy</a:t>
            </a:r>
            <a:r>
              <a:rPr lang="ru-RU" alt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Text Box 4">
                <a:extLst>
                  <a:ext uri="{FF2B5EF4-FFF2-40B4-BE49-F238E27FC236}">
                    <a16:creationId xmlns:a16="http://schemas.microsoft.com/office/drawing/2014/main" id="{226056B6-F148-49F7-9EA1-42F018F34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5791200"/>
                <a:ext cx="78486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≤(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, 0≤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084" name="Text Box 4">
                <a:extLst>
                  <a:ext uri="{FF2B5EF4-FFF2-40B4-BE49-F238E27FC236}">
                    <a16:creationId xmlns:a16="http://schemas.microsoft.com/office/drawing/2014/main" id="{226056B6-F148-49F7-9EA1-42F018F34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791200"/>
                <a:ext cx="7848600" cy="624273"/>
              </a:xfrm>
              <a:prstGeom prst="rect">
                <a:avLst/>
              </a:prstGeom>
              <a:blipFill>
                <a:blip r:embed="rId3"/>
                <a:stretch>
                  <a:fillRect l="-1165"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FB7FB-136F-4268-8815-18B91E76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225798"/>
            <a:ext cx="3645077" cy="324957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12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</a:t>
            </a:r>
            <a:r>
              <a:rPr lang="ru-RU" altLang="ru-RU" dirty="0"/>
              <a:t>Найдите геометрическое место точек, равноудалённых от точки </a:t>
            </a:r>
            <a:r>
              <a:rPr lang="en-US" altLang="ru-RU" i="1" dirty="0"/>
              <a:t>F</a:t>
            </a:r>
            <a:r>
              <a:rPr lang="en-US" altLang="ru-RU" dirty="0"/>
              <a:t>(0, 0, 1) </a:t>
            </a:r>
            <a:r>
              <a:rPr lang="ru-RU" altLang="ru-RU" dirty="0"/>
              <a:t>и оси </a:t>
            </a:r>
            <a:r>
              <a:rPr lang="en-US" altLang="ru-RU" i="1" dirty="0"/>
              <a:t>Oy</a:t>
            </a:r>
            <a:r>
              <a:rPr lang="en-US" altLang="ru-RU" dirty="0"/>
              <a:t>. </a:t>
            </a:r>
            <a:r>
              <a:rPr lang="ru-RU" altLang="ru-RU" dirty="0"/>
              <a:t>Напишите его уравнение.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13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FBA224-A010-3A14-E85F-46B4D53FDCD4}"/>
              </a:ext>
            </a:extLst>
          </p:cNvPr>
          <p:cNvGrpSpPr/>
          <p:nvPr/>
        </p:nvGrpSpPr>
        <p:grpSpPr>
          <a:xfrm>
            <a:off x="762000" y="2007484"/>
            <a:ext cx="7848600" cy="4407989"/>
            <a:chOff x="762000" y="2007484"/>
            <a:chExt cx="7848600" cy="4407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5791200"/>
                  <a:ext cx="7848600" cy="624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5791200"/>
                  <a:ext cx="7848600" cy="624273"/>
                </a:xfrm>
                <a:prstGeom prst="rect">
                  <a:avLst/>
                </a:prstGeom>
                <a:blipFill>
                  <a:blip r:embed="rId3"/>
                  <a:stretch>
                    <a:fillRect l="-1165" b="-78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317C6A8-B1C6-02CE-565F-10C7E46C2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4680" y="2007484"/>
              <a:ext cx="4934639" cy="3391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7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</a:t>
            </a:r>
            <a:r>
              <a:rPr lang="ru-RU" altLang="ru-RU" dirty="0"/>
              <a:t>Найдите геометрическое место точек, равноудалённых от точки </a:t>
            </a:r>
            <a:r>
              <a:rPr lang="en-US" altLang="ru-RU" i="1" dirty="0"/>
              <a:t>F</a:t>
            </a:r>
            <a:r>
              <a:rPr lang="en-US" altLang="ru-RU" dirty="0"/>
              <a:t>(0, 0, 1) </a:t>
            </a:r>
            <a:r>
              <a:rPr lang="ru-RU" altLang="ru-RU" dirty="0"/>
              <a:t>и плоскости </a:t>
            </a:r>
            <a:r>
              <a:rPr lang="en-US" altLang="ru-RU" i="1" dirty="0"/>
              <a:t>Oxy</a:t>
            </a:r>
            <a:r>
              <a:rPr lang="en-US" altLang="ru-RU" dirty="0"/>
              <a:t>. </a:t>
            </a:r>
            <a:r>
              <a:rPr lang="ru-RU" altLang="ru-RU" dirty="0"/>
              <a:t>Напишите его уравнение.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14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Text Box 4">
                <a:extLst>
                  <a:ext uri="{FF2B5EF4-FFF2-40B4-BE49-F238E27FC236}">
                    <a16:creationId xmlns:a16="http://schemas.microsoft.com/office/drawing/2014/main" id="{226056B6-F148-49F7-9EA1-42F018F34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5791200"/>
                <a:ext cx="78486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084" name="Text Box 4">
                <a:extLst>
                  <a:ext uri="{FF2B5EF4-FFF2-40B4-BE49-F238E27FC236}">
                    <a16:creationId xmlns:a16="http://schemas.microsoft.com/office/drawing/2014/main" id="{226056B6-F148-49F7-9EA1-42F018F34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791200"/>
                <a:ext cx="7848600" cy="624273"/>
              </a:xfrm>
              <a:prstGeom prst="rect">
                <a:avLst/>
              </a:prstGeom>
              <a:blipFill>
                <a:blip r:embed="rId3"/>
                <a:stretch>
                  <a:fillRect l="-1165"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6F9C56-68BE-E9A9-A451-F0DB15C9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365" y="1844824"/>
            <a:ext cx="4801270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8504" cy="2154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en-US" altLang="ru-RU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Теорема.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Полупространства, на которые плоскость разбивает пространство, задаются неравенствами </a:t>
                </a:r>
              </a:p>
              <a:p>
                <a:pPr algn="ctr"/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cz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cz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</a:t>
                </a:r>
                <a:endParaRPr lang="ru-RU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действительные числа, из которых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одновременно не равны  нулю и составляют координаты вектора нормали к плоскости, ограничивающей это полупространство. </a:t>
                </a:r>
                <a:endParaRPr lang="ru-RU" altLang="ru-RU" sz="2200" dirty="0"/>
              </a:p>
            </p:txBody>
          </p:sp>
        </mc:Choice>
        <mc:Fallback xmlns="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8504" cy="2154436"/>
              </a:xfrm>
              <a:prstGeom prst="rect">
                <a:avLst/>
              </a:prstGeom>
              <a:blipFill>
                <a:blip r:embed="rId3"/>
                <a:stretch>
                  <a:fillRect l="-870" t="-850" r="-870" b="-48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8A043CC6-F619-4B59-8A22-899D5266CB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16350"/>
                <a:ext cx="9108504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Расписывая скалярное произведение через координаты данных векторов, получим неравенство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)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y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y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)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z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z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0.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Обозначая  –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ax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–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by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000" i="1" dirty="0" err="1">
                    <a:effectLst/>
                    <a:ea typeface="Times New Roman" panose="02020603050405020304" pitchFamily="18" charset="0"/>
                  </a:rPr>
                  <a:t>cz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=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d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и преобразуя это уравнение, получим требуемое неравенство</a:t>
                </a:r>
              </a:p>
              <a:p>
                <a:pPr indent="450215" algn="ctr"/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ax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by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 err="1">
                    <a:effectLst/>
                    <a:ea typeface="Times New Roman" panose="02020603050405020304" pitchFamily="18" charset="0"/>
                  </a:rPr>
                  <a:t>cz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0.</a:t>
                </a:r>
              </a:p>
              <a:p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Полупространство, лежащее от данной плоскости по другую сторону, задаётся неравенством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ax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by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 err="1">
                    <a:effectLst/>
                    <a:ea typeface="Times New Roman" panose="02020603050405020304" pitchFamily="18" charset="0"/>
                  </a:rPr>
                  <a:t>cz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0. 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8A043CC6-F619-4B59-8A22-899D5266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16350"/>
                <a:ext cx="9108504" cy="1938992"/>
              </a:xfrm>
              <a:prstGeom prst="rect">
                <a:avLst/>
              </a:prstGeom>
              <a:blipFill>
                <a:blip r:embed="rId4"/>
                <a:stretch>
                  <a:fillRect l="-669" t="-1567" r="-669" b="-4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D021AF70-23BD-414B-9C22-FD79788BFB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1880" y="2009548"/>
                <a:ext cx="5680434" cy="294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ru-RU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Доказательство.</a:t>
                </a:r>
                <a:r>
                  <a:rPr lang="ru-RU" sz="2000" dirty="0">
                    <a:ea typeface="Times New Roman" panose="02020603050405020304" pitchFamily="18" charset="0"/>
                  </a:rPr>
                  <a:t> Рассмотрим плоскость, проходящую через точку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x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y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z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a typeface="Times New Roman" panose="02020603050405020304" pitchFamily="18" charset="0"/>
                  </a:rPr>
                  <a:t>) и имеющую вектор нормали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c</a:t>
                </a:r>
                <a:r>
                  <a:rPr lang="ru-RU" sz="2000" dirty="0">
                    <a:ea typeface="Times New Roman" panose="02020603050405020304" pitchFamily="18" charset="0"/>
                  </a:rPr>
                  <a:t>).Точка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</a:t>
                </a:r>
                <a:r>
                  <a:rPr lang="ru-RU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x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y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z</a:t>
                </a:r>
                <a:r>
                  <a:rPr lang="ru-RU" sz="2000" dirty="0">
                    <a:ea typeface="Times New Roman" panose="02020603050405020304" pitchFamily="18" charset="0"/>
                  </a:rPr>
                  <a:t>) принадлежит полупространству, ограниченному этой плоскостью и содержащему вектор нормали, тогда и только тогда, когда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) образует острый или прямой угол с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, т. е. когда скаляр­ное произведение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больше или равно нулю.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D021AF70-23BD-414B-9C22-FD79788BF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2009548"/>
                <a:ext cx="5680434" cy="2941062"/>
              </a:xfrm>
              <a:prstGeom prst="rect">
                <a:avLst/>
              </a:prstGeom>
              <a:blipFill>
                <a:blip r:embed="rId5"/>
                <a:stretch>
                  <a:fillRect l="-1180" t="-1245" r="-1073" b="-29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4FB3A-57E5-4A18-8C3C-9DF8767D3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154436"/>
            <a:ext cx="2874886" cy="27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</a:t>
            </a:r>
            <a:r>
              <a:rPr lang="ru-RU" altLang="ru-RU" dirty="0"/>
              <a:t>Найдите геометрическое место точек, равноудалённых от оси </a:t>
            </a:r>
            <a:r>
              <a:rPr lang="en-US" altLang="ru-RU" i="1" dirty="0"/>
              <a:t>Ox </a:t>
            </a:r>
            <a:r>
              <a:rPr lang="ru-RU" altLang="ru-RU" dirty="0"/>
              <a:t>и прямой, проходящей через точку </a:t>
            </a:r>
            <a:r>
              <a:rPr lang="en-US" altLang="ru-RU" i="1" dirty="0"/>
              <a:t>F</a:t>
            </a:r>
            <a:r>
              <a:rPr lang="en-US" altLang="ru-RU" dirty="0"/>
              <a:t>(0, 0, 1)</a:t>
            </a:r>
            <a:r>
              <a:rPr lang="ru-RU" altLang="ru-RU" dirty="0"/>
              <a:t>,</a:t>
            </a:r>
            <a:r>
              <a:rPr lang="en-US" altLang="ru-RU" dirty="0"/>
              <a:t> </a:t>
            </a:r>
            <a:r>
              <a:rPr lang="ru-RU" altLang="ru-RU" dirty="0"/>
              <a:t>и параллельную оси </a:t>
            </a:r>
            <a:r>
              <a:rPr lang="en-US" altLang="ru-RU" i="1" dirty="0"/>
              <a:t>Oy</a:t>
            </a:r>
            <a:r>
              <a:rPr lang="en-US" altLang="ru-RU" dirty="0"/>
              <a:t>. </a:t>
            </a:r>
            <a:r>
              <a:rPr lang="ru-RU" altLang="ru-RU" dirty="0"/>
              <a:t>Напишите его уравнение.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15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BC0A48C-2F0C-C16F-D9E5-7B1A7CDBE0FE}"/>
              </a:ext>
            </a:extLst>
          </p:cNvPr>
          <p:cNvGrpSpPr/>
          <p:nvPr/>
        </p:nvGrpSpPr>
        <p:grpSpPr>
          <a:xfrm>
            <a:off x="762000" y="2057356"/>
            <a:ext cx="7848600" cy="4358117"/>
            <a:chOff x="762000" y="2057356"/>
            <a:chExt cx="7848600" cy="4358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5791200"/>
                  <a:ext cx="7848600" cy="624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5791200"/>
                  <a:ext cx="7848600" cy="624273"/>
                </a:xfrm>
                <a:prstGeom prst="rect">
                  <a:avLst/>
                </a:prstGeom>
                <a:blipFill>
                  <a:blip r:embed="rId3"/>
                  <a:stretch>
                    <a:fillRect l="-1165" b="-78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0B1AE12-33B6-768E-ABA8-568F88CF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444" y="2057356"/>
              <a:ext cx="4478780" cy="3577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62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</a:t>
            </a:r>
            <a:r>
              <a:rPr lang="ru-RU" altLang="ru-RU" dirty="0"/>
              <a:t>Найдите геометрическое место точек, равноудалённых от оси </a:t>
            </a:r>
            <a:r>
              <a:rPr lang="en-US" altLang="ru-RU" i="1" dirty="0"/>
              <a:t>Oz </a:t>
            </a:r>
            <a:r>
              <a:rPr lang="ru-RU" altLang="ru-RU" dirty="0"/>
              <a:t>и плоскости </a:t>
            </a:r>
            <a:r>
              <a:rPr lang="en-US" altLang="ru-RU" i="1" dirty="0"/>
              <a:t>Oxy</a:t>
            </a:r>
            <a:r>
              <a:rPr lang="en-US" altLang="ru-RU" dirty="0"/>
              <a:t>. </a:t>
            </a:r>
            <a:r>
              <a:rPr lang="ru-RU" altLang="ru-RU" dirty="0"/>
              <a:t>Напишите его уравнение.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16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3418760-4B21-D6C0-85BE-3BD4B278FDAC}"/>
              </a:ext>
            </a:extLst>
          </p:cNvPr>
          <p:cNvGrpSpPr/>
          <p:nvPr/>
        </p:nvGrpSpPr>
        <p:grpSpPr>
          <a:xfrm>
            <a:off x="762000" y="1826483"/>
            <a:ext cx="7848600" cy="4426382"/>
            <a:chOff x="762000" y="1826483"/>
            <a:chExt cx="7848600" cy="4426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5791200"/>
                  <a:ext cx="78486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5791200"/>
                  <a:ext cx="784860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165" t="-10526" b="-289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649025-E5C0-F509-C809-136CBC229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5823" y="1826483"/>
              <a:ext cx="3600953" cy="3753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0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6083" name="Text Box 3">
                <a:extLst>
                  <a:ext uri="{FF2B5EF4-FFF2-40B4-BE49-F238E27FC236}">
                    <a16:creationId xmlns:a16="http://schemas.microsoft.com/office/drawing/2014/main" id="{17B7E691-9476-467F-9B21-E2E4D85AC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784144"/>
                <a:ext cx="8893175" cy="101566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/>
                  <a:t>         </a:t>
                </a:r>
                <a:r>
                  <a:rPr lang="ru-RU" altLang="ru-RU" dirty="0"/>
                  <a:t>Какая фигура в пространстве задаётся уравнением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ru-RU" dirty="0"/>
                  <a:t> 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altLang="ru-RU" dirty="0"/>
                  <a:t>?</a:t>
                </a:r>
              </a:p>
            </p:txBody>
          </p:sp>
        </mc:Choice>
        <mc:Fallback>
          <p:sp>
            <p:nvSpPr>
              <p:cNvPr id="46083" name="Text Box 3">
                <a:extLst>
                  <a:ext uri="{FF2B5EF4-FFF2-40B4-BE49-F238E27FC236}">
                    <a16:creationId xmlns:a16="http://schemas.microsoft.com/office/drawing/2014/main" id="{17B7E691-9476-467F-9B21-E2E4D85A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84144"/>
                <a:ext cx="8893175" cy="1015663"/>
              </a:xfrm>
              <a:prstGeom prst="rect">
                <a:avLst/>
              </a:prstGeom>
              <a:blipFill>
                <a:blip r:embed="rId3"/>
                <a:stretch>
                  <a:fillRect t="-4167" b="-12500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17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ED0141D-0FC5-6857-7850-29DA341C0005}"/>
              </a:ext>
            </a:extLst>
          </p:cNvPr>
          <p:cNvGrpSpPr/>
          <p:nvPr/>
        </p:nvGrpSpPr>
        <p:grpSpPr>
          <a:xfrm>
            <a:off x="0" y="2017770"/>
            <a:ext cx="9144000" cy="4235095"/>
            <a:chOff x="0" y="2017770"/>
            <a:chExt cx="9144000" cy="4235095"/>
          </a:xfrm>
        </p:grpSpPr>
        <p:sp>
          <p:nvSpPr>
            <p:cNvPr id="46084" name="Text Box 4">
              <a:extLst>
                <a:ext uri="{FF2B5EF4-FFF2-40B4-BE49-F238E27FC236}">
                  <a16:creationId xmlns:a16="http://schemas.microsoft.com/office/drawing/2014/main" id="{226056B6-F148-49F7-9EA1-42F018F34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91200"/>
              <a:ext cx="914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dirty="0"/>
                <a:t>искомая фигура получена в программе «Математика».</a:t>
              </a:r>
              <a:endParaRPr lang="ru-RU" altLang="ru-RU" dirty="0">
                <a:solidFill>
                  <a:schemeClr val="accent1"/>
                </a:solidFill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2CFBFC7-9BC3-5733-2625-E392740AD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2348" y="2017770"/>
              <a:ext cx="3248478" cy="3543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1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8504" cy="2010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en-US" altLang="ru-RU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Теорема.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Выпуклый многогранник задаётся системой неравенств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………………………. 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8504" cy="2010102"/>
              </a:xfrm>
              <a:prstGeom prst="rect">
                <a:avLst/>
              </a:prstGeom>
              <a:blipFill>
                <a:blip r:embed="rId3"/>
                <a:stretch>
                  <a:fillRect l="-1004" t="-2424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8A043CC6-F619-4B59-8A22-899D5266CB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10102"/>
                <a:ext cx="9108504" cy="4226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Воспользуемся тем, что выпуклый многогранник является пересечением полупространств, ограниченных плоскостями, содержащими грани многогранника. Если эти плоскости задаются уравнениями</a:t>
                </a:r>
              </a:p>
              <a:p>
                <a:pPr algn="ctr"/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en-US" i="1" dirty="0"/>
                  <a:t>x</a:t>
                </a:r>
                <a:r>
                  <a:rPr lang="ru-RU" dirty="0"/>
                  <a:t> + 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en-US" i="1" dirty="0"/>
                  <a:t>y</a:t>
                </a:r>
                <a:r>
                  <a:rPr lang="ru-RU" dirty="0"/>
                  <a:t> + </a:t>
                </a:r>
                <a:r>
                  <a:rPr lang="en-US" i="1" dirty="0"/>
                  <a:t>c</a:t>
                </a:r>
                <a:r>
                  <a:rPr lang="ru-RU" baseline="-25000" dirty="0"/>
                  <a:t>1</a:t>
                </a:r>
                <a:r>
                  <a:rPr lang="en-US" i="1" dirty="0"/>
                  <a:t>z</a:t>
                </a:r>
                <a:r>
                  <a:rPr lang="ru-RU" dirty="0"/>
                  <a:t> + </a:t>
                </a:r>
                <a:r>
                  <a:rPr lang="en-US" i="1" dirty="0"/>
                  <a:t>d</a:t>
                </a:r>
                <a:r>
                  <a:rPr lang="ru-RU" baseline="-25000" dirty="0"/>
                  <a:t>1</a:t>
                </a:r>
                <a:r>
                  <a:rPr lang="ru-RU" dirty="0"/>
                  <a:t> = 0,</a:t>
                </a:r>
              </a:p>
              <a:p>
                <a:pPr algn="ctr"/>
                <a:r>
                  <a:rPr lang="ru-RU" dirty="0"/>
                  <a:t>........................,</a:t>
                </a:r>
              </a:p>
              <a:p>
                <a:pPr algn="ctr"/>
                <a:r>
                  <a:rPr lang="en-US" i="1" dirty="0" err="1"/>
                  <a:t>a</a:t>
                </a:r>
                <a:r>
                  <a:rPr lang="en-US" i="1" baseline="-25000" dirty="0" err="1"/>
                  <a:t>n</a:t>
                </a:r>
                <a:r>
                  <a:rPr lang="en-US" i="1" dirty="0" err="1"/>
                  <a:t>x</a:t>
                </a:r>
                <a:r>
                  <a:rPr lang="ru-RU" dirty="0"/>
                  <a:t> + </a:t>
                </a:r>
                <a:r>
                  <a:rPr lang="en-US" i="1" dirty="0" err="1"/>
                  <a:t>b</a:t>
                </a:r>
                <a:r>
                  <a:rPr lang="en-US" i="1" baseline="-25000" dirty="0" err="1"/>
                  <a:t>n</a:t>
                </a:r>
                <a:r>
                  <a:rPr lang="en-US" i="1" dirty="0" err="1"/>
                  <a:t>y</a:t>
                </a:r>
                <a:r>
                  <a:rPr lang="ru-RU" dirty="0"/>
                  <a:t> + </a:t>
                </a:r>
                <a:r>
                  <a:rPr lang="en-US" i="1" dirty="0" err="1"/>
                  <a:t>c</a:t>
                </a:r>
                <a:r>
                  <a:rPr lang="en-US" i="1" baseline="-25000" dirty="0" err="1"/>
                  <a:t>n</a:t>
                </a:r>
                <a:r>
                  <a:rPr lang="en-US" i="1" dirty="0" err="1"/>
                  <a:t>z</a:t>
                </a:r>
                <a:r>
                  <a:rPr lang="ru-RU" dirty="0"/>
                  <a:t> + </a:t>
                </a:r>
                <a:r>
                  <a:rPr lang="en-US" i="1" dirty="0" err="1"/>
                  <a:t>d</a:t>
                </a:r>
                <a:r>
                  <a:rPr lang="en-US" i="1" baseline="-25000" dirty="0" err="1"/>
                  <a:t>n</a:t>
                </a:r>
                <a:r>
                  <a:rPr lang="ru-RU" dirty="0"/>
                  <a:t> = 0,</a:t>
                </a:r>
              </a:p>
              <a:p>
                <a:r>
                  <a:rPr lang="ru-RU" dirty="0"/>
                  <a:t>то сам многогранник будет задаваться системой неравенств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………………………. 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000" dirty="0"/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8A043CC6-F619-4B59-8A22-899D5266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10102"/>
                <a:ext cx="9108504" cy="4226093"/>
              </a:xfrm>
              <a:prstGeom prst="rect">
                <a:avLst/>
              </a:prstGeom>
              <a:blipFill>
                <a:blip r:embed="rId4"/>
                <a:stretch>
                  <a:fillRect l="-1004" t="-1154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5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8504" cy="2748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>
                  <a:tabLst>
                    <a:tab pos="2711450" algn="l"/>
                  </a:tabLst>
                </a:pPr>
                <a:r>
                  <a:rPr lang="en-US" alt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Пример 1.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a typeface="Times New Roman" panose="02020603050405020304" pitchFamily="18" charset="0"/>
                  </a:rPr>
                  <a:t>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еравенства </a:t>
                </a:r>
              </a:p>
              <a:p>
                <a:pPr indent="450215" algn="ctr">
                  <a:tabLst>
                    <a:tab pos="2711450" algn="l"/>
                  </a:tabLst>
                </a:pP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1,</a:t>
                </a:r>
              </a:p>
              <a:p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которые можно переписать в виде системы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≤1,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≤1,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≤1,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определяют единичный куб в пространстве.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8504" cy="2748766"/>
              </a:xfrm>
              <a:prstGeom prst="rect">
                <a:avLst/>
              </a:prstGeom>
              <a:blipFill>
                <a:blip r:embed="rId3"/>
                <a:stretch>
                  <a:fillRect l="-1004" t="-1774" b="-42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6D49A-0D3C-40E7-99AB-2F525DA30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325" y="2924944"/>
            <a:ext cx="3061349" cy="28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8504" cy="2393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en-US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Пример 2.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 помощью уравнений и неравенств можно задавать и другие пространственные фигуры. </a:t>
                </a:r>
              </a:p>
              <a:p>
                <a:pPr indent="450215"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Например, цилиндр с радиусом осно­вания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высотой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можно задать неравенствами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8504" cy="2393476"/>
              </a:xfrm>
              <a:prstGeom prst="rect">
                <a:avLst/>
              </a:prstGeom>
              <a:blipFill>
                <a:blip r:embed="rId3"/>
                <a:stretch>
                  <a:fillRect l="-1004" t="-2036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F28675-7B4E-468D-8266-C87B98512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708920"/>
            <a:ext cx="3149987" cy="33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8788904-AE21-4D1D-9F4D-245CB693D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Text Box 3">
                <a:extLst>
                  <a:ext uri="{FF2B5EF4-FFF2-40B4-BE49-F238E27FC236}">
                    <a16:creationId xmlns:a16="http://schemas.microsoft.com/office/drawing/2014/main" id="{8228AE31-C00A-4520-B9A3-44F4985274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692150"/>
                <a:ext cx="8785671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Два полупространства задаются неравенствами</a:t>
                </a:r>
                <a:endParaRPr lang="en-US" altLang="ru-RU" i="1" dirty="0"/>
              </a:p>
              <a:p>
                <a:pPr algn="just"/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x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y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z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d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ru-RU" dirty="0"/>
                  <a:t> 0,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2</a:t>
                </a:r>
                <a:r>
                  <a:rPr lang="en-US" altLang="ru-RU" i="1" dirty="0"/>
                  <a:t>x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2</a:t>
                </a:r>
                <a:r>
                  <a:rPr lang="en-US" altLang="ru-RU" i="1" dirty="0"/>
                  <a:t>y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2</a:t>
                </a:r>
                <a:r>
                  <a:rPr lang="en-US" altLang="ru-RU" i="1" dirty="0"/>
                  <a:t>z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d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ru-RU" dirty="0"/>
                  <a:t> 0.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Как будет задаваться пересечение этих полупространств?</a:t>
                </a:r>
              </a:p>
            </p:txBody>
          </p:sp>
        </mc:Choice>
        <mc:Fallback xmlns="">
          <p:sp>
            <p:nvSpPr>
              <p:cNvPr id="39939" name="Text Box 3">
                <a:extLst>
                  <a:ext uri="{FF2B5EF4-FFF2-40B4-BE49-F238E27FC236}">
                    <a16:creationId xmlns:a16="http://schemas.microsoft.com/office/drawing/2014/main" id="{8228AE31-C00A-4520-B9A3-44F498527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692150"/>
                <a:ext cx="8785671" cy="1200329"/>
              </a:xfrm>
              <a:prstGeom prst="rect">
                <a:avLst/>
              </a:prstGeom>
              <a:blipFill>
                <a:blip r:embed="rId3"/>
                <a:stretch>
                  <a:fillRect l="-1041" t="-4082" r="-1041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2" name="Text Box 6">
            <a:extLst>
              <a:ext uri="{FF2B5EF4-FFF2-40B4-BE49-F238E27FC236}">
                <a16:creationId xmlns:a16="http://schemas.microsoft.com/office/drawing/2014/main" id="{5A0BD52B-0AEB-4DAC-B2C7-FF8AEAF7D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847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Системой этих неравенств.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Text Box 3">
                <a:extLst>
                  <a:ext uri="{FF2B5EF4-FFF2-40B4-BE49-F238E27FC236}">
                    <a16:creationId xmlns:a16="http://schemas.microsoft.com/office/drawing/2014/main" id="{F25EC4B2-8230-4C7B-BE8C-B27CE9576F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765175"/>
                <a:ext cx="864235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Определите, какому полупространству 5</a:t>
                </a:r>
                <a:r>
                  <a:rPr lang="en-US" altLang="ru-RU" i="1" dirty="0"/>
                  <a:t>x</a:t>
                </a:r>
                <a:r>
                  <a:rPr lang="ru-RU" altLang="ru-RU" dirty="0"/>
                  <a:t> + 3</a:t>
                </a:r>
                <a:r>
                  <a:rPr lang="en-US" altLang="ru-RU" i="1" dirty="0"/>
                  <a:t>y</a:t>
                </a:r>
                <a:r>
                  <a:rPr lang="ru-RU" altLang="ru-RU" dirty="0"/>
                  <a:t> - </a:t>
                </a:r>
                <a:r>
                  <a:rPr lang="en-US" altLang="ru-RU" i="1" dirty="0"/>
                  <a:t>z</a:t>
                </a:r>
                <a:r>
                  <a:rPr lang="ru-RU" altLang="ru-RU" dirty="0"/>
                  <a:t> - 2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altLang="ru-RU" dirty="0"/>
                  <a:t> 0 или 5</a:t>
                </a:r>
                <a:r>
                  <a:rPr lang="en-US" altLang="ru-RU" i="1" dirty="0"/>
                  <a:t>x</a:t>
                </a:r>
                <a:r>
                  <a:rPr lang="ru-RU" altLang="ru-RU" dirty="0"/>
                  <a:t> + 3</a:t>
                </a:r>
                <a:r>
                  <a:rPr lang="en-US" altLang="ru-RU" i="1" dirty="0"/>
                  <a:t>y</a:t>
                </a:r>
                <a:r>
                  <a:rPr lang="ru-RU" altLang="ru-RU" dirty="0"/>
                  <a:t> - </a:t>
                </a:r>
                <a:r>
                  <a:rPr lang="en-US" altLang="ru-RU" i="1" dirty="0"/>
                  <a:t>z</a:t>
                </a:r>
                <a:r>
                  <a:rPr lang="ru-RU" altLang="ru-RU" dirty="0"/>
                  <a:t> - 2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dirty="0"/>
                  <a:t> 0 принадлежит точка: а) </a:t>
                </a:r>
                <a:r>
                  <a:rPr lang="ru-RU" altLang="ru-RU" i="1" dirty="0"/>
                  <a:t>А</a:t>
                </a:r>
                <a:r>
                  <a:rPr lang="ru-RU" altLang="ru-RU" dirty="0"/>
                  <a:t>(1,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0,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0); б)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(0,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1,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0); в) </a:t>
                </a:r>
                <a:r>
                  <a:rPr lang="en-US" altLang="ru-RU" i="1" dirty="0"/>
                  <a:t>C</a:t>
                </a:r>
                <a:r>
                  <a:rPr lang="ru-RU" altLang="ru-RU" dirty="0"/>
                  <a:t>(0,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0,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1).</a:t>
                </a:r>
              </a:p>
            </p:txBody>
          </p:sp>
        </mc:Choice>
        <mc:Fallback xmlns="">
          <p:sp>
            <p:nvSpPr>
              <p:cNvPr id="47107" name="Text Box 3">
                <a:extLst>
                  <a:ext uri="{FF2B5EF4-FFF2-40B4-BE49-F238E27FC236}">
                    <a16:creationId xmlns:a16="http://schemas.microsoft.com/office/drawing/2014/main" id="{F25EC4B2-8230-4C7B-BE8C-B27CE957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765175"/>
                <a:ext cx="8642350" cy="1200329"/>
              </a:xfrm>
              <a:prstGeom prst="rect">
                <a:avLst/>
              </a:prstGeom>
              <a:blipFill>
                <a:blip r:embed="rId3"/>
                <a:stretch>
                  <a:fillRect l="-1058" t="-4082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Text Box 4">
            <a:extLst>
              <a:ext uri="{FF2B5EF4-FFF2-40B4-BE49-F238E27FC236}">
                <a16:creationId xmlns:a16="http://schemas.microsoft.com/office/drawing/2014/main" id="{B717DBD3-5255-446A-9691-C0374AE15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84763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а) Первому; 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00D94363-ADD6-4CAA-9BDB-6E3C61A1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0847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б) первому; 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4F5CD4E1-FBE4-46F8-A4B1-D1D534FFB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0847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в) второму.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EDA638B-AC4E-4E0A-8155-639F12365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/>
      <p:bldP spid="47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Text Box 3">
                <a:extLst>
                  <a:ext uri="{FF2B5EF4-FFF2-40B4-BE49-F238E27FC236}">
                    <a16:creationId xmlns:a16="http://schemas.microsoft.com/office/drawing/2014/main" id="{9AFB5CEA-2235-42C1-AF94-68FAC853C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850" y="914400"/>
                <a:ext cx="8496300" cy="16407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Какую фигуру в пространстве задает следующая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≤3,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≤5,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≤4?</m:t>
                            </m:r>
                          </m:e>
                        </m:eqArr>
                      </m:e>
                    </m:d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58371" name="Text Box 3">
                <a:extLst>
                  <a:ext uri="{FF2B5EF4-FFF2-40B4-BE49-F238E27FC236}">
                    <a16:creationId xmlns:a16="http://schemas.microsoft.com/office/drawing/2014/main" id="{9AFB5CEA-2235-42C1-AF94-68FAC853C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914400"/>
                <a:ext cx="8496300" cy="1640770"/>
              </a:xfrm>
              <a:prstGeom prst="rect">
                <a:avLst/>
              </a:prstGeom>
              <a:blipFill>
                <a:blip r:embed="rId3"/>
                <a:stretch>
                  <a:fillRect l="-1076" t="-2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2" name="Text Box 4">
            <a:extLst>
              <a:ext uri="{FF2B5EF4-FFF2-40B4-BE49-F238E27FC236}">
                <a16:creationId xmlns:a16="http://schemas.microsoft.com/office/drawing/2014/main" id="{5AC08CAF-3EA2-4B06-9893-1E646DEF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Прямоугольный параллелепипед. 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194170C5-D4FD-49FB-9C43-EDDE4C0B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5C3E72-9B79-448F-93B4-94614CBA1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Text Box 3">
                <a:extLst>
                  <a:ext uri="{FF2B5EF4-FFF2-40B4-BE49-F238E27FC236}">
                    <a16:creationId xmlns:a16="http://schemas.microsoft.com/office/drawing/2014/main" id="{7E113153-DBAB-4812-A319-3AA1918B5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14400"/>
                <a:ext cx="9144000" cy="2126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Изобразите многогранник, задаваемой системой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≤1,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≤1,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≤1,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≤2?</m:t>
                            </m:r>
                          </m:e>
                        </m:eqArr>
                      </m:e>
                    </m:d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4339" name="Text Box 3">
                <a:extLst>
                  <a:ext uri="{FF2B5EF4-FFF2-40B4-BE49-F238E27FC236}">
                    <a16:creationId xmlns:a16="http://schemas.microsoft.com/office/drawing/2014/main" id="{7E113153-DBAB-4812-A319-3AA1918B5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14400"/>
                <a:ext cx="9144000" cy="2126480"/>
              </a:xfrm>
              <a:prstGeom prst="rect">
                <a:avLst/>
              </a:prstGeom>
              <a:blipFill>
                <a:blip r:embed="rId3"/>
                <a:stretch>
                  <a:fillRect t="-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5" name="Group 9">
            <a:extLst>
              <a:ext uri="{FF2B5EF4-FFF2-40B4-BE49-F238E27FC236}">
                <a16:creationId xmlns:a16="http://schemas.microsoft.com/office/drawing/2014/main" id="{4DDF68FC-4F52-4C3B-A577-D9487B53B7EB}"/>
              </a:ext>
            </a:extLst>
          </p:cNvPr>
          <p:cNvGrpSpPr>
            <a:grpSpLocks/>
          </p:cNvGrpSpPr>
          <p:nvPr/>
        </p:nvGrpSpPr>
        <p:grpSpPr bwMode="auto">
          <a:xfrm>
            <a:off x="497" y="2395116"/>
            <a:ext cx="8675688" cy="3865563"/>
            <a:chOff x="7" y="1304"/>
            <a:chExt cx="5465" cy="2435"/>
          </a:xfrm>
        </p:grpSpPr>
        <p:sp>
          <p:nvSpPr>
            <p:cNvPr id="14342" name="Text Box 6">
              <a:extLst>
                <a:ext uri="{FF2B5EF4-FFF2-40B4-BE49-F238E27FC236}">
                  <a16:creationId xmlns:a16="http://schemas.microsoft.com/office/drawing/2014/main" id="{34CD6BA2-98FA-4144-8773-3E6E5A688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" y="3216"/>
              <a:ext cx="5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dirty="0"/>
                <a:t>Многогранник, получающийся из куба отсечением пирамиды.</a:t>
              </a:r>
            </a:p>
          </p:txBody>
        </p:sp>
        <p:pic>
          <p:nvPicPr>
            <p:cNvPr id="14344" name="Picture 8">
              <a:extLst>
                <a:ext uri="{FF2B5EF4-FFF2-40B4-BE49-F238E27FC236}">
                  <a16:creationId xmlns:a16="http://schemas.microsoft.com/office/drawing/2014/main" id="{23F6E001-484C-4037-8274-E6634FACC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304"/>
              <a:ext cx="1920" cy="1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194C44A0-354A-47E6-BEA0-2CA26F72D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1295</Words>
  <Application>Microsoft Office PowerPoint</Application>
  <PresentationFormat>Экран (4:3)</PresentationFormat>
  <Paragraphs>127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Times New Roman</vt:lpstr>
      <vt:lpstr>Оформление по умолчанию</vt:lpstr>
      <vt:lpstr>26. Аналитическое задание пространственных фигур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Расстояние между двумя точками</dc:title>
  <dc:creator>*</dc:creator>
  <cp:lastModifiedBy>Смирнов Владимир Алексеевич</cp:lastModifiedBy>
  <cp:revision>30</cp:revision>
  <dcterms:created xsi:type="dcterms:W3CDTF">2007-11-30T12:19:38Z</dcterms:created>
  <dcterms:modified xsi:type="dcterms:W3CDTF">2025-05-17T15:04:33Z</dcterms:modified>
</cp:coreProperties>
</file>