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1" r:id="rId2"/>
    <p:sldId id="431" r:id="rId3"/>
    <p:sldId id="432" r:id="rId4"/>
    <p:sldId id="285" r:id="rId5"/>
    <p:sldId id="298" r:id="rId6"/>
    <p:sldId id="299" r:id="rId7"/>
    <p:sldId id="300" r:id="rId8"/>
    <p:sldId id="278" r:id="rId9"/>
    <p:sldId id="287" r:id="rId10"/>
    <p:sldId id="288" r:id="rId11"/>
    <p:sldId id="297" r:id="rId12"/>
    <p:sldId id="292" r:id="rId13"/>
    <p:sldId id="279" r:id="rId14"/>
    <p:sldId id="281" r:id="rId15"/>
    <p:sldId id="301" r:id="rId16"/>
    <p:sldId id="289" r:id="rId17"/>
    <p:sldId id="293" r:id="rId18"/>
    <p:sldId id="302" r:id="rId19"/>
    <p:sldId id="303" r:id="rId20"/>
    <p:sldId id="282" r:id="rId21"/>
    <p:sldId id="283" r:id="rId22"/>
    <p:sldId id="286" r:id="rId23"/>
    <p:sldId id="428" r:id="rId24"/>
    <p:sldId id="430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20" autoAdjust="0"/>
    <p:restoredTop sz="90970" autoAdjust="0"/>
  </p:normalViewPr>
  <p:slideViewPr>
    <p:cSldViewPr>
      <p:cViewPr varScale="1">
        <p:scale>
          <a:sx n="97" d="100"/>
          <a:sy n="97" d="100"/>
        </p:scale>
        <p:origin x="25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C3F2E377-A31A-4215-A1F2-91A4361A8D7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97D9DFCA-DC42-4DB4-A68A-857DA3988B4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ru-RU"/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9BEE702E-1BB7-43B8-BE2D-471382FCC23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5845" name="Rectangle 5">
            <a:extLst>
              <a:ext uri="{FF2B5EF4-FFF2-40B4-BE49-F238E27FC236}">
                <a16:creationId xmlns:a16="http://schemas.microsoft.com/office/drawing/2014/main" id="{9228D8D6-7776-4110-814B-166A890E8ED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35846" name="Rectangle 6">
            <a:extLst>
              <a:ext uri="{FF2B5EF4-FFF2-40B4-BE49-F238E27FC236}">
                <a16:creationId xmlns:a16="http://schemas.microsoft.com/office/drawing/2014/main" id="{D72BFE89-FA57-4B84-876F-D5E3869F7BE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35847" name="Rectangle 7">
            <a:extLst>
              <a:ext uri="{FF2B5EF4-FFF2-40B4-BE49-F238E27FC236}">
                <a16:creationId xmlns:a16="http://schemas.microsoft.com/office/drawing/2014/main" id="{1B04A855-2439-4D10-8D2D-2BB6B7313B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CC5A644-7D3C-46E5-ADAF-2B5FA08ED96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0F631AB-56CD-46B2-93DC-5F4CB6FFC8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0B39D0-C142-400B-89F4-A5625526CFA2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38914" name="Rectangle 1026">
            <a:extLst>
              <a:ext uri="{FF2B5EF4-FFF2-40B4-BE49-F238E27FC236}">
                <a16:creationId xmlns:a16="http://schemas.microsoft.com/office/drawing/2014/main" id="{4A74482B-F003-4E12-8F19-9C9881EBC5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1027">
            <a:extLst>
              <a:ext uri="{FF2B5EF4-FFF2-40B4-BE49-F238E27FC236}">
                <a16:creationId xmlns:a16="http://schemas.microsoft.com/office/drawing/2014/main" id="{CB3BBEA8-17A3-42E9-B381-DC912A61A6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6816900-29A4-42D1-96BD-4F9A6C0942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B94EF9-8D0E-4100-9A80-1547514C644B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87042" name="Rectangle 2">
            <a:extLst>
              <a:ext uri="{FF2B5EF4-FFF2-40B4-BE49-F238E27FC236}">
                <a16:creationId xmlns:a16="http://schemas.microsoft.com/office/drawing/2014/main" id="{51E07188-1995-4B55-A51E-39CD8FB20E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0D7F19C0-47D1-4E57-80E0-E466294E29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 появляется после кликанья мышкой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4C6D4B0-2411-4671-8321-5522AB32AC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7A04BB-91F0-4767-A58A-C9B6CBB4F6A6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88066" name="Rectangle 2">
            <a:extLst>
              <a:ext uri="{FF2B5EF4-FFF2-40B4-BE49-F238E27FC236}">
                <a16:creationId xmlns:a16="http://schemas.microsoft.com/office/drawing/2014/main" id="{98493C9E-89C0-426E-A634-E9EC367722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CBF1FF10-BF48-4FCD-828C-DD7825F631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 появляется после кликанья мышкой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C6BFA20-6D9D-47A9-9DEE-84B8030E61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8A1A72-4327-4E77-A270-4848994C33FB}" type="slidenum">
              <a:rPr lang="ru-RU" altLang="ru-RU"/>
              <a:pPr/>
              <a:t>13</a:t>
            </a:fld>
            <a:endParaRPr lang="ru-RU" altLang="ru-RU"/>
          </a:p>
        </p:txBody>
      </p:sp>
      <p:sp>
        <p:nvSpPr>
          <p:cNvPr id="89090" name="Rectangle 2">
            <a:extLst>
              <a:ext uri="{FF2B5EF4-FFF2-40B4-BE49-F238E27FC236}">
                <a16:creationId xmlns:a16="http://schemas.microsoft.com/office/drawing/2014/main" id="{363C3F75-4721-4F5F-98E5-1AC8A1F51B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E51C2B23-7025-4DA3-9F06-1733EE5EC3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 появляется после кликанья мышкой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297DCB3-8E1C-4AFA-A9FD-724D9C0CCA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99C0D3-64AD-46AC-8B88-5EF9E6430CAB}" type="slidenum">
              <a:rPr lang="ru-RU" altLang="ru-RU"/>
              <a:pPr/>
              <a:t>14</a:t>
            </a:fld>
            <a:endParaRPr lang="ru-RU" altLang="ru-RU"/>
          </a:p>
        </p:txBody>
      </p:sp>
      <p:sp>
        <p:nvSpPr>
          <p:cNvPr id="90114" name="Rectangle 2">
            <a:extLst>
              <a:ext uri="{FF2B5EF4-FFF2-40B4-BE49-F238E27FC236}">
                <a16:creationId xmlns:a16="http://schemas.microsoft.com/office/drawing/2014/main" id="{148E901E-FBBB-4CF9-B42E-E780558EBB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50BA81BA-5CEC-43E8-AB64-6577E2CE09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 появляется после кликанья мышкой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A49F0C8-DDFB-4684-A4B0-23DEEBAAAE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9E8B81-28BC-4E26-AAEE-689F6CFD9E68}" type="slidenum">
              <a:rPr lang="ru-RU" altLang="ru-RU"/>
              <a:pPr/>
              <a:t>15</a:t>
            </a:fld>
            <a:endParaRPr lang="ru-RU" altLang="ru-RU"/>
          </a:p>
        </p:txBody>
      </p:sp>
      <p:sp>
        <p:nvSpPr>
          <p:cNvPr id="122882" name="Rectangle 2">
            <a:extLst>
              <a:ext uri="{FF2B5EF4-FFF2-40B4-BE49-F238E27FC236}">
                <a16:creationId xmlns:a16="http://schemas.microsoft.com/office/drawing/2014/main" id="{DFDAE9DE-DAC6-4CB4-961E-4C9ED7392D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3C82B559-9C13-4DE1-A558-3BAD3200EF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 появляется после кликанья мышкой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29A6BCB-BFFE-4857-94B9-9499E5FEC4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A73E08-BBE4-438E-A2BA-9F829587FC9E}" type="slidenum">
              <a:rPr lang="ru-RU" altLang="ru-RU"/>
              <a:pPr/>
              <a:t>16</a:t>
            </a:fld>
            <a:endParaRPr lang="ru-RU" altLang="ru-RU"/>
          </a:p>
        </p:txBody>
      </p:sp>
      <p:sp>
        <p:nvSpPr>
          <p:cNvPr id="92162" name="Rectangle 2">
            <a:extLst>
              <a:ext uri="{FF2B5EF4-FFF2-40B4-BE49-F238E27FC236}">
                <a16:creationId xmlns:a16="http://schemas.microsoft.com/office/drawing/2014/main" id="{2AF9EAE9-70D6-4820-87BA-C7370EF67E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836BD53D-763A-415F-ADA1-2FCF3D3779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 появляется после кликанья мышкой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85A4784-FBA6-4D44-8FBF-BCFA7F02FC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B11E2A-2486-4965-BA4B-04D88207D136}" type="slidenum">
              <a:rPr lang="ru-RU" altLang="ru-RU"/>
              <a:pPr/>
              <a:t>17</a:t>
            </a:fld>
            <a:endParaRPr lang="ru-RU" altLang="ru-RU"/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E120B1D5-4BC0-4B89-869D-C009ADCFFB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DED0AEF7-EB71-43D8-A250-F05F667F33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 появляется после кликанья мышкой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07F6CA8-A4F8-44F3-8686-DFC6C6E6BA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FF22A7-7F36-45B1-BC2C-5E9EE25CE132}" type="slidenum">
              <a:rPr lang="ru-RU" altLang="ru-RU"/>
              <a:pPr/>
              <a:t>18</a:t>
            </a:fld>
            <a:endParaRPr lang="ru-RU" altLang="ru-RU"/>
          </a:p>
        </p:txBody>
      </p:sp>
      <p:sp>
        <p:nvSpPr>
          <p:cNvPr id="124930" name="Rectangle 2">
            <a:extLst>
              <a:ext uri="{FF2B5EF4-FFF2-40B4-BE49-F238E27FC236}">
                <a16:creationId xmlns:a16="http://schemas.microsoft.com/office/drawing/2014/main" id="{53A1C0E1-CC68-4F20-80A1-7C13BEEA7E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>
            <a:extLst>
              <a:ext uri="{FF2B5EF4-FFF2-40B4-BE49-F238E27FC236}">
                <a16:creationId xmlns:a16="http://schemas.microsoft.com/office/drawing/2014/main" id="{A635500B-9012-454C-AE01-7B60F6CE34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 появляется после кликанья мышкой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EEB2AA5-966C-4131-B53A-849181E932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B882C4-3AB2-42D6-968D-A890FCDE041D}" type="slidenum">
              <a:rPr lang="ru-RU" altLang="ru-RU"/>
              <a:pPr/>
              <a:t>19</a:t>
            </a:fld>
            <a:endParaRPr lang="ru-RU" altLang="ru-RU"/>
          </a:p>
        </p:txBody>
      </p:sp>
      <p:sp>
        <p:nvSpPr>
          <p:cNvPr id="126978" name="Rectangle 2">
            <a:extLst>
              <a:ext uri="{FF2B5EF4-FFF2-40B4-BE49-F238E27FC236}">
                <a16:creationId xmlns:a16="http://schemas.microsoft.com/office/drawing/2014/main" id="{2BFA4D66-437E-42D0-9D2A-184DEE1109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Rectangle 3">
            <a:extLst>
              <a:ext uri="{FF2B5EF4-FFF2-40B4-BE49-F238E27FC236}">
                <a16:creationId xmlns:a16="http://schemas.microsoft.com/office/drawing/2014/main" id="{367EA103-26DD-48C0-8A41-5E8FA9216E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 появляется после кликанья мышкой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7658ABC-51F4-421C-B733-2385AFEA5B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3FD892-E8EC-4AA0-A291-8642FC988E19}" type="slidenum">
              <a:rPr lang="ru-RU" altLang="ru-RU"/>
              <a:pPr/>
              <a:t>20</a:t>
            </a:fld>
            <a:endParaRPr lang="ru-RU" altLang="ru-RU"/>
          </a:p>
        </p:txBody>
      </p:sp>
      <p:sp>
        <p:nvSpPr>
          <p:cNvPr id="96258" name="Rectangle 2">
            <a:extLst>
              <a:ext uri="{FF2B5EF4-FFF2-40B4-BE49-F238E27FC236}">
                <a16:creationId xmlns:a16="http://schemas.microsoft.com/office/drawing/2014/main" id="{E0A2AE1F-4A18-4716-A251-CCE9975EC0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F54E545F-6824-4359-85A5-0D098AC3B7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 появляется после кликанья мышкой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0F631AB-56CD-46B2-93DC-5F4CB6FFC8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0B39D0-C142-400B-89F4-A5625526CFA2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38914" name="Rectangle 1026">
            <a:extLst>
              <a:ext uri="{FF2B5EF4-FFF2-40B4-BE49-F238E27FC236}">
                <a16:creationId xmlns:a16="http://schemas.microsoft.com/office/drawing/2014/main" id="{4A74482B-F003-4E12-8F19-9C9881EBC5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1027">
            <a:extLst>
              <a:ext uri="{FF2B5EF4-FFF2-40B4-BE49-F238E27FC236}">
                <a16:creationId xmlns:a16="http://schemas.microsoft.com/office/drawing/2014/main" id="{CB3BBEA8-17A3-42E9-B381-DC912A61A6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9392841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B10D7B9-5BD2-462C-B00B-26666636D0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464942-8F10-4C3C-8A2C-49ED4E8BD50A}" type="slidenum">
              <a:rPr lang="ru-RU" altLang="ru-RU"/>
              <a:pPr/>
              <a:t>21</a:t>
            </a:fld>
            <a:endParaRPr lang="ru-RU" altLang="ru-RU"/>
          </a:p>
        </p:txBody>
      </p:sp>
      <p:sp>
        <p:nvSpPr>
          <p:cNvPr id="97282" name="Rectangle 2">
            <a:extLst>
              <a:ext uri="{FF2B5EF4-FFF2-40B4-BE49-F238E27FC236}">
                <a16:creationId xmlns:a16="http://schemas.microsoft.com/office/drawing/2014/main" id="{B52DF879-E617-4F80-937A-B58C7FFC3A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66854F40-F13C-444A-804A-794962F743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 появляется после кликанья мышкой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A163244-E513-448A-BCBF-DA99714899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C59390-A48A-4B17-92C5-7A5374520A3E}" type="slidenum">
              <a:rPr lang="ru-RU" altLang="ru-RU"/>
              <a:pPr/>
              <a:t>22</a:t>
            </a:fld>
            <a:endParaRPr lang="ru-RU" altLang="ru-RU"/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7FA3F9F0-D7F1-4EAA-B6E8-430933953A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FC21AF19-A04A-4732-9D9E-7C6E7F5AA8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5477755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95F403-F364-4854-8054-DB8E51F3CA74}" type="slidenum">
              <a:rPr lang="ru-RU"/>
              <a:pPr/>
              <a:t>23</a:t>
            </a:fld>
            <a:endParaRPr lang="ru-RU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режиме слайдов ответы и решения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95F403-F364-4854-8054-DB8E51F3CA74}" type="slidenum">
              <a:rPr lang="ru-RU"/>
              <a:pPr/>
              <a:t>24</a:t>
            </a:fld>
            <a:endParaRPr lang="ru-RU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режиме слайдов ответы и решения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0F631AB-56CD-46B2-93DC-5F4CB6FFC8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0B39D0-C142-400B-89F4-A5625526CFA2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38914" name="Rectangle 1026">
            <a:extLst>
              <a:ext uri="{FF2B5EF4-FFF2-40B4-BE49-F238E27FC236}">
                <a16:creationId xmlns:a16="http://schemas.microsoft.com/office/drawing/2014/main" id="{4A74482B-F003-4E12-8F19-9C9881EBC5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1027">
            <a:extLst>
              <a:ext uri="{FF2B5EF4-FFF2-40B4-BE49-F238E27FC236}">
                <a16:creationId xmlns:a16="http://schemas.microsoft.com/office/drawing/2014/main" id="{CB3BBEA8-17A3-42E9-B381-DC912A61A6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532607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67FA81B-5606-4C7E-A211-8D7F25F671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11DB43-0DFE-4976-89D3-8CD364081E19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74754" name="Rectangle 2">
            <a:extLst>
              <a:ext uri="{FF2B5EF4-FFF2-40B4-BE49-F238E27FC236}">
                <a16:creationId xmlns:a16="http://schemas.microsoft.com/office/drawing/2014/main" id="{1EED717B-46CF-481C-9777-5402F40452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BAF6CA3C-4C81-43F3-B687-181371C8D1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923DBAB-BBC3-4B6E-B075-7DE5018204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48BCA6-E9A6-4F40-ADDF-2C73D820715F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116738" name="Rectangle 2">
            <a:extLst>
              <a:ext uri="{FF2B5EF4-FFF2-40B4-BE49-F238E27FC236}">
                <a16:creationId xmlns:a16="http://schemas.microsoft.com/office/drawing/2014/main" id="{B32E65A3-80B4-40EF-BCE7-4BC4770814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BB596A23-2C85-4304-8637-CC5E236359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 появляется после кликанья мышкой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AD6D0A5-6F9C-41ED-8223-060326D570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164D56-9464-4657-A736-DCD8F282DC79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118786" name="Rectangle 2">
            <a:extLst>
              <a:ext uri="{FF2B5EF4-FFF2-40B4-BE49-F238E27FC236}">
                <a16:creationId xmlns:a16="http://schemas.microsoft.com/office/drawing/2014/main" id="{4158F8C0-77BE-4924-8FF8-DDB0B2F498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BE318B75-6B0C-40A7-A660-F6C81E4A99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 появляется после кликанья мышкой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721B395-D728-4121-99A0-BF8D14A708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5AE391-6A93-4504-811F-B57AF25B3B29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120834" name="Rectangle 2">
            <a:extLst>
              <a:ext uri="{FF2B5EF4-FFF2-40B4-BE49-F238E27FC236}">
                <a16:creationId xmlns:a16="http://schemas.microsoft.com/office/drawing/2014/main" id="{10245C09-134A-4B4A-BAC7-C7942A5BEC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72D91B92-BFEC-450B-833C-BD7E2AF1AA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 появляется после кликанья мышкой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B065912-CAAB-4056-A71C-5C6BC75188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B9BEF7-65F7-49B5-B8F9-D314B9894A23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84994" name="Rectangle 2">
            <a:extLst>
              <a:ext uri="{FF2B5EF4-FFF2-40B4-BE49-F238E27FC236}">
                <a16:creationId xmlns:a16="http://schemas.microsoft.com/office/drawing/2014/main" id="{AB0FD0AD-88DA-4538-997F-FAD12BEDAA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F5A76D4E-3E73-4EFB-8FCC-B766B7E64E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 появляется после кликанья мышкой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A5F3614-5A34-4874-B100-546B07B4CF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164FC5-C0A9-4644-A555-300FEDFF7389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86018" name="Rectangle 2">
            <a:extLst>
              <a:ext uri="{FF2B5EF4-FFF2-40B4-BE49-F238E27FC236}">
                <a16:creationId xmlns:a16="http://schemas.microsoft.com/office/drawing/2014/main" id="{EA7EFB44-FBFB-41E3-8C3D-5F8EBA249E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0034D319-F1E6-4B83-B218-EA64A4839F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 появляется после кликанья мышкой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FC72B5-7A90-4E95-B69E-FBA2675C4F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EADB920-CEA8-4D55-8640-5866B6A589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EE3312-6C55-4953-9D52-3FC312884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508306-15EF-4373-A48D-C0F2D5298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29566F-4585-43D7-AD23-4586405AB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F95CF2-9A63-4EAE-8567-970DCA54F94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9535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BAB801-7BE8-4F94-97D5-62D0D3AA1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3776623-D836-4F85-BB33-96180F443D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39F406-DB39-4A7D-AD71-FB222CC87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F4940C-9269-447D-A581-827F09DC0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D14F22-619E-45D6-BE5C-4B2E25C76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DB505C-84C3-4E24-B998-E57ADFC1ACE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91648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CC3B574-315C-413F-8F5F-DBDB76323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1AA0B28-2C67-4594-9B9D-6041071FD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C9250E-D6E2-4AE8-A1C9-63F48F98F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46AF39-BA3D-4588-9867-F4B9A0CF4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7AA57B-057D-4936-BDA5-69E2F2D41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A8817E-5757-414F-A48C-6FAC622CDF1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8410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F1AAF9-1798-406D-99BF-6D58CB40D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2498F0-8F25-4365-B512-29BD5039C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86FE55-E0B2-4BF7-8539-5F38171FB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54D8C7-EAB3-4AF6-943B-50BBF1399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9194B7-28EA-447D-91BB-266E7853E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7120A8-3036-48C7-B40F-D3A15F3B8F4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5798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950DDB-A854-4C43-94C4-0ABFC9487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92844ED-7207-4081-9FBA-D9E7E2E02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0094B9-96A7-4157-B512-70EF2F119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F7BE8C-3228-4B55-A626-CD9136D82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5FFBFD-577A-45B2-9AF5-279BCB1A6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63C2F6-0C79-43DB-907D-48A86689A8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2034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B617A1-E535-44A8-B474-D3DCE6B56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FC3F71-F4B6-4A4F-A884-0E8251BF9C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758255A-5975-4B60-9B90-8973399037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2E35E7-E84E-47D4-8B7C-F5030D709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8484B9B-2135-4BFF-B683-3FB44E204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E016C4-450B-49CA-A902-4E12843FE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B37930-D60F-42D4-9BFF-A2D70C3AE37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2180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37EF03-E8F5-4127-AED0-B4CAF2899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793B9A-36A4-4DA4-B0EA-0F1F4B682A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3C65436-3B18-46A7-BD73-F40A604154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3CD1A34-3CE9-474C-AD9C-55F440030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62FF14C-9A90-4F40-8961-5EE6DE5CCE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82ECD1E-2371-4411-91F9-95B22175A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52FA7E1-09D7-43DC-885A-5D80B699D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CBA2BEA-12C1-46AF-9D3E-AA7AB9AFB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C894BD-B450-4302-BCBE-09D9DABD74A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6086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128303-BFB5-4916-A184-6E1A0719C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AFBABE7-E635-4F24-8D83-466C5C55C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EB87B84-018B-4CC8-8431-A92807A07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46BD4DB-B01F-415B-977A-A74600247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912AF6-4274-4C8C-AD3A-3C919EB1F92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6946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4EA4C1B-B2D9-4300-ADF2-26ADC1C97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FDCD097-0EFB-4DAD-8ADD-1C0694B98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EF40C65-0EDF-4454-940E-8AC9BC369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2332B-1C23-4AEF-AFF1-8A4D286526C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9898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DA493F-F5D2-447B-95AD-577A13A25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E6D6F3-B865-4974-A8A7-6AA05E5A0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E5CAF2C-8ED4-4703-BDC2-E5C291AD78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671C12-0EC4-4923-9BDE-9AC8A0935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640EBDC-54D1-4AE8-B727-D88928A58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05211F-63F5-43BF-8065-7EA4C702D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0A60B6-406E-4EAE-B24F-A3CEBBF03E0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3512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A6CF83-C637-4AAA-B407-5DF9F31EB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316B550-5ED4-4D6B-965A-2B93A70A39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38E29C5-7FF2-4DC6-ACF4-B86AEE0E7A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5E2FE11-E0AB-47A9-BC40-E43A09695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B8A9EC6-6C55-43CF-88E7-F155B2537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333187-343B-4FC2-8BF2-A81BB1B15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61DA03-AA29-4B70-836C-66DA2139B79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8797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7E4C7C3-7BDB-48DD-8BE1-1484DCFB1A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CFA44A1-C134-43C3-9D62-D3832ED0AF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BB0BB37-9127-4239-A6AD-E7E2D9F3A9A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6D5B4D5-F4EA-4516-A519-205C83C2B3B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1912579-92C3-458F-A12D-8488E4E0CDB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E7ADD8E-271D-44DF-9639-FBB4A81688D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8.png"/><Relationship Id="rId4" Type="http://schemas.openxmlformats.org/officeDocument/2006/relationships/oleObject" Target="../embeddings/oleObject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9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3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>
            <a:extLst>
              <a:ext uri="{FF2B5EF4-FFF2-40B4-BE49-F238E27FC236}">
                <a16:creationId xmlns:a16="http://schemas.microsoft.com/office/drawing/2014/main" id="{53B95F9F-A016-4D4A-A632-969E17E0A8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520" y="1988840"/>
            <a:ext cx="8640960" cy="2116088"/>
          </a:xfrm>
        </p:spPr>
        <p:txBody>
          <a:bodyPr/>
          <a:lstStyle/>
          <a:p>
            <a:r>
              <a:rPr lang="en-US" altLang="ru-RU" dirty="0">
                <a:solidFill>
                  <a:srgbClr val="FF3300"/>
                </a:solidFill>
              </a:rPr>
              <a:t>19. </a:t>
            </a:r>
            <a:r>
              <a:rPr lang="ru-RU" altLang="ru-RU" dirty="0">
                <a:solidFill>
                  <a:srgbClr val="FF3300"/>
                </a:solidFill>
              </a:rPr>
              <a:t>ПЛОЩАДЬ ПОВЕРХНОСТИ ШАРА И ЕГО ЧАСТЕЙ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Text Box 3">
            <a:extLst>
              <a:ext uri="{FF2B5EF4-FFF2-40B4-BE49-F238E27FC236}">
                <a16:creationId xmlns:a16="http://schemas.microsoft.com/office/drawing/2014/main" id="{4DA7A0CA-E19E-4A46-94A7-9CFF6175A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85800"/>
            <a:ext cx="8458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Площади поверхностей двух шаров относятся как 4 : 9.  Найдите отношение их диаметров.</a:t>
            </a:r>
          </a:p>
        </p:txBody>
      </p:sp>
      <p:sp>
        <p:nvSpPr>
          <p:cNvPr id="78852" name="Text Box 4">
            <a:extLst>
              <a:ext uri="{FF2B5EF4-FFF2-40B4-BE49-F238E27FC236}">
                <a16:creationId xmlns:a16="http://schemas.microsoft.com/office/drawing/2014/main" id="{9ACFCD85-C23D-4F46-89D9-FCC1FEF00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410200"/>
            <a:ext cx="76898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>
                <a:solidFill>
                  <a:srgbClr val="FF3300"/>
                </a:solidFill>
              </a:rPr>
              <a:t>Ответ:</a:t>
            </a:r>
            <a:r>
              <a:rPr lang="ru-RU" altLang="ru-RU" sz="2800">
                <a:solidFill>
                  <a:schemeClr val="accent1"/>
                </a:solidFill>
              </a:rPr>
              <a:t> </a:t>
            </a:r>
            <a:r>
              <a:rPr lang="ru-RU" altLang="ru-RU" sz="2800"/>
              <a:t>2:3.</a:t>
            </a:r>
            <a:r>
              <a:rPr lang="ru-RU" altLang="ru-RU" sz="280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78853" name="Picture 5">
            <a:extLst>
              <a:ext uri="{FF2B5EF4-FFF2-40B4-BE49-F238E27FC236}">
                <a16:creationId xmlns:a16="http://schemas.microsoft.com/office/drawing/2014/main" id="{4C64B2B1-2F51-4E0D-A79F-F65540DD0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0" y="1893888"/>
            <a:ext cx="3109913" cy="307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976FFE31-489A-4F6C-AB85-8610F99180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381000"/>
          </a:xfrm>
        </p:spPr>
        <p:txBody>
          <a:bodyPr/>
          <a:lstStyle/>
          <a:p>
            <a:r>
              <a:rPr lang="ru-RU" altLang="ru-RU" sz="2800" dirty="0">
                <a:solidFill>
                  <a:srgbClr val="FF3300"/>
                </a:solidFill>
              </a:rPr>
              <a:t>Упражнение 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2">
            <a:extLst>
              <a:ext uri="{FF2B5EF4-FFF2-40B4-BE49-F238E27FC236}">
                <a16:creationId xmlns:a16="http://schemas.microsoft.com/office/drawing/2014/main" id="{B638850E-106C-4C4E-BB74-0E8B83A8FE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33400"/>
            <a:ext cx="8610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Радиусы двух шаров равны 6 и 8. Найдите радиус шара, площадь поверхности  которого равна сумме площадей их поверхностей.</a:t>
            </a:r>
            <a:r>
              <a:rPr lang="ru-RU" altLang="ru-RU" dirty="0">
                <a:solidFill>
                  <a:srgbClr val="00CC99"/>
                </a:solidFill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4693" name="Text Box 5">
                <a:extLst>
                  <a:ext uri="{FF2B5EF4-FFF2-40B4-BE49-F238E27FC236}">
                    <a16:creationId xmlns:a16="http://schemas.microsoft.com/office/drawing/2014/main" id="{69FE7618-66A7-475C-9B8F-F75ECC97CD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665" y="4221088"/>
                <a:ext cx="8991600" cy="12001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altLang="ru-RU" dirty="0">
                    <a:solidFill>
                      <a:srgbClr val="FF3300"/>
                    </a:solidFill>
                  </a:rPr>
                  <a:t>	Решение.</a:t>
                </a:r>
                <a:r>
                  <a:rPr lang="ru-RU" altLang="ru-RU" dirty="0"/>
                  <a:t>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Площади поверхностей данных шаров равны </a:t>
                </a:r>
                <a14:m>
                  <m:oMath xmlns:m="http://schemas.openxmlformats.org/officeDocument/2006/math">
                    <m:r>
                      <a:rPr lang="ru-RU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m:rPr>
                        <m:sty m:val="p"/>
                      </m:rPr>
                      <a:rPr lang="ru-RU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π</m:t>
                    </m:r>
                    <m:r>
                      <a:rPr lang="ru-RU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⋅36</m:t>
                    </m:r>
                  </m:oMath>
                </a14:m>
                <a:r>
                  <a:rPr lang="ru-RU" altLang="ru-RU" dirty="0">
                    <a:cs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m:rPr>
                        <m:sty m:val="p"/>
                      </m:rPr>
                      <a:rPr lang="ru-RU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π</m:t>
                    </m:r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⋅64</m:t>
                    </m:r>
                  </m:oMath>
                </a14:m>
                <a:r>
                  <a:rPr lang="ru-RU" altLang="ru-RU" dirty="0">
                    <a:cs typeface="Times New Roman" panose="02020603050405020304" pitchFamily="18" charset="0"/>
                  </a:rPr>
                  <a:t>. Их сумма равна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m:rPr>
                        <m:sty m:val="p"/>
                      </m:rPr>
                      <a:rPr lang="ru-RU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π</m:t>
                    </m:r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⋅100</m:t>
                    </m:r>
                  </m:oMath>
                </a14:m>
                <a:r>
                  <a:rPr lang="ru-RU" altLang="ru-RU" dirty="0">
                    <a:cs typeface="Times New Roman" panose="02020603050405020304" pitchFamily="18" charset="0"/>
                  </a:rPr>
                  <a:t>. Следовательно, радиус шара, площадь поверхности  которого равна этой сумме, равен 10.</a:t>
                </a:r>
                <a:r>
                  <a:rPr lang="ru-RU" altLang="ru-RU" dirty="0">
                    <a:solidFill>
                      <a:srgbClr val="00CC99"/>
                    </a:solidFill>
                    <a:cs typeface="Times New Roman" panose="02020603050405020304" pitchFamily="18" charset="0"/>
                  </a:rPr>
                  <a:t> </a:t>
                </a:r>
                <a:endParaRPr lang="ru-RU" altLang="ru-RU" dirty="0"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4693" name="Text Box 5">
                <a:extLst>
                  <a:ext uri="{FF2B5EF4-FFF2-40B4-BE49-F238E27FC236}">
                    <a16:creationId xmlns:a16="http://schemas.microsoft.com/office/drawing/2014/main" id="{69FE7618-66A7-475C-9B8F-F75ECC97CD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665" y="4221088"/>
                <a:ext cx="8991600" cy="1200150"/>
              </a:xfrm>
              <a:prstGeom prst="rect">
                <a:avLst/>
              </a:prstGeom>
              <a:blipFill>
                <a:blip r:embed="rId2"/>
                <a:stretch>
                  <a:fillRect l="-1017" t="-4061" r="-1085" b="-1066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4697" name="Picture 9">
            <a:extLst>
              <a:ext uri="{FF2B5EF4-FFF2-40B4-BE49-F238E27FC236}">
                <a16:creationId xmlns:a16="http://schemas.microsoft.com/office/drawing/2014/main" id="{3DA409C3-42C8-4994-A301-B5EAD25D3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335" y="1828800"/>
            <a:ext cx="3959315" cy="20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2">
            <a:extLst>
              <a:ext uri="{FF2B5EF4-FFF2-40B4-BE49-F238E27FC236}">
                <a16:creationId xmlns:a16="http://schemas.microsoft.com/office/drawing/2014/main" id="{42820281-9BE9-4FA4-8D61-AA52BB05EC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52400"/>
            <a:ext cx="7772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2800" dirty="0">
                <a:solidFill>
                  <a:srgbClr val="FF3300"/>
                </a:solidFill>
              </a:rPr>
              <a:t>Упражнение 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4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Text Box 3">
            <a:extLst>
              <a:ext uri="{FF2B5EF4-FFF2-40B4-BE49-F238E27FC236}">
                <a16:creationId xmlns:a16="http://schemas.microsoft.com/office/drawing/2014/main" id="{A7811794-F518-49FF-9107-C61260057B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85800"/>
            <a:ext cx="8458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Объём шара равен 288 дм</a:t>
            </a:r>
            <a:r>
              <a:rPr lang="ru-RU" altLang="ru-RU" sz="2800" baseline="30000" dirty="0"/>
              <a:t>3</a:t>
            </a:r>
            <a:r>
              <a:rPr lang="ru-RU" altLang="ru-RU" sz="2800" dirty="0"/>
              <a:t>. Найдите площадь его поверхности.</a:t>
            </a:r>
          </a:p>
        </p:txBody>
      </p:sp>
      <p:sp>
        <p:nvSpPr>
          <p:cNvPr id="82948" name="Text Box 4">
            <a:extLst>
              <a:ext uri="{FF2B5EF4-FFF2-40B4-BE49-F238E27FC236}">
                <a16:creationId xmlns:a16="http://schemas.microsoft.com/office/drawing/2014/main" id="{CCEDC6AB-DD2A-4FFA-A1E3-C21A0B6FB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410200"/>
            <a:ext cx="76898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>
                <a:solidFill>
                  <a:srgbClr val="FF3300"/>
                </a:solidFill>
              </a:rPr>
              <a:t>Ответ:</a:t>
            </a:r>
            <a:r>
              <a:rPr lang="ru-RU" altLang="ru-RU" sz="2800">
                <a:solidFill>
                  <a:schemeClr val="accent1"/>
                </a:solidFill>
              </a:rPr>
              <a:t> </a:t>
            </a:r>
            <a:r>
              <a:rPr lang="ru-RU" altLang="ru-RU" sz="2800"/>
              <a:t>144 дм</a:t>
            </a:r>
            <a:r>
              <a:rPr lang="ru-RU" altLang="ru-RU" sz="2800" baseline="30000"/>
              <a:t>2</a:t>
            </a:r>
            <a:r>
              <a:rPr lang="ru-RU" altLang="ru-RU" sz="2800"/>
              <a:t>. </a:t>
            </a:r>
          </a:p>
        </p:txBody>
      </p:sp>
      <p:pic>
        <p:nvPicPr>
          <p:cNvPr id="82949" name="Picture 5">
            <a:extLst>
              <a:ext uri="{FF2B5EF4-FFF2-40B4-BE49-F238E27FC236}">
                <a16:creationId xmlns:a16="http://schemas.microsoft.com/office/drawing/2014/main" id="{1B99FA07-08A0-4039-A8FC-C658BF44D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300" y="1799431"/>
            <a:ext cx="3302000" cy="325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00E13096-BAF8-47F4-BDF9-42B210E9E6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381000"/>
          </a:xfrm>
        </p:spPr>
        <p:txBody>
          <a:bodyPr/>
          <a:lstStyle/>
          <a:p>
            <a:r>
              <a:rPr lang="ru-RU" altLang="ru-RU" sz="2800" dirty="0">
                <a:solidFill>
                  <a:srgbClr val="FF3300"/>
                </a:solidFill>
              </a:rPr>
              <a:t>Упражнение 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075">
            <a:extLst>
              <a:ext uri="{FF2B5EF4-FFF2-40B4-BE49-F238E27FC236}">
                <a16:creationId xmlns:a16="http://schemas.microsoft.com/office/drawing/2014/main" id="{A902AC54-894F-47EA-BB58-B198DC59D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85800"/>
            <a:ext cx="84582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Сечение шара плоскостью, отстоящей от центра шара на расстоянии 8 см, имеет радиус 6 см. Найдите площадь поверхности шара.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700" name="Text Box 3076">
                <a:extLst>
                  <a:ext uri="{FF2B5EF4-FFF2-40B4-BE49-F238E27FC236}">
                    <a16:creationId xmlns:a16="http://schemas.microsoft.com/office/drawing/2014/main" id="{A732E1EE-DD3D-4A04-9015-412B38ECAC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14400" y="5410200"/>
                <a:ext cx="3048000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 dirty="0">
                    <a:solidFill>
                      <a:srgbClr val="FF3300"/>
                    </a:solidFill>
                  </a:rPr>
                  <a:t>Ответ: </a:t>
                </a:r>
                <a14:m>
                  <m:oMath xmlns:m="http://schemas.openxmlformats.org/officeDocument/2006/math">
                    <m:r>
                      <a:rPr lang="ru-RU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400</m:t>
                    </m:r>
                    <m:r>
                      <m:rPr>
                        <m:sty m:val="p"/>
                      </m:rPr>
                      <a:rPr lang="ru-RU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ru-RU" altLang="ru-RU" dirty="0">
                    <a:solidFill>
                      <a:srgbClr val="FF3300"/>
                    </a:solidFill>
                  </a:rPr>
                  <a:t> </a:t>
                </a:r>
                <a:r>
                  <a:rPr lang="ru-RU" altLang="ru-RU" dirty="0"/>
                  <a:t>см</a:t>
                </a:r>
                <a:r>
                  <a:rPr lang="ru-RU" altLang="ru-RU" baseline="30000" dirty="0"/>
                  <a:t>2</a:t>
                </a:r>
                <a:r>
                  <a:rPr lang="ru-RU" altLang="ru-RU" dirty="0"/>
                  <a:t>.</a:t>
                </a:r>
              </a:p>
            </p:txBody>
          </p:sp>
        </mc:Choice>
        <mc:Fallback>
          <p:sp>
            <p:nvSpPr>
              <p:cNvPr id="29700" name="Text Box 3076">
                <a:extLst>
                  <a:ext uri="{FF2B5EF4-FFF2-40B4-BE49-F238E27FC236}">
                    <a16:creationId xmlns:a16="http://schemas.microsoft.com/office/drawing/2014/main" id="{A732E1EE-DD3D-4A04-9015-412B38ECAC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4400" y="5410200"/>
                <a:ext cx="3048000" cy="461665"/>
              </a:xfrm>
              <a:prstGeom prst="rect">
                <a:avLst/>
              </a:prstGeom>
              <a:blipFill>
                <a:blip r:embed="rId3"/>
                <a:stretch>
                  <a:fillRect l="-3000" t="-10667" b="-29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704" name="Picture 3080">
            <a:extLst>
              <a:ext uri="{FF2B5EF4-FFF2-40B4-BE49-F238E27FC236}">
                <a16:creationId xmlns:a16="http://schemas.microsoft.com/office/drawing/2014/main" id="{EC833D23-99B7-40CB-B922-1685D80D5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133600"/>
            <a:ext cx="3376613" cy="333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3B50389A-FC9D-499B-B0A1-A501604AA7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381000"/>
          </a:xfrm>
        </p:spPr>
        <p:txBody>
          <a:bodyPr/>
          <a:lstStyle/>
          <a:p>
            <a:r>
              <a:rPr lang="ru-RU" altLang="ru-RU" sz="2800" dirty="0">
                <a:solidFill>
                  <a:srgbClr val="FF3300"/>
                </a:solidFill>
              </a:rPr>
              <a:t>Упражнение 9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3">
            <a:extLst>
              <a:ext uri="{FF2B5EF4-FFF2-40B4-BE49-F238E27FC236}">
                <a16:creationId xmlns:a16="http://schemas.microsoft.com/office/drawing/2014/main" id="{5DE520EF-B82E-4F27-8904-3AB8689B6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85800"/>
            <a:ext cx="8458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Около шара описан цилиндр. Найдите отношение их площадей поверхностей</a:t>
            </a:r>
            <a:r>
              <a:rPr lang="ru-RU" altLang="ru-RU" sz="2800" dirty="0"/>
              <a:t> и объемов.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p:sp>
        <p:nvSpPr>
          <p:cNvPr id="31749" name="Text Box 5">
            <a:extLst>
              <a:ext uri="{FF2B5EF4-FFF2-40B4-BE49-F238E27FC236}">
                <a16:creationId xmlns:a16="http://schemas.microsoft.com/office/drawing/2014/main" id="{1A640D0D-8BD3-480D-82C7-94B0AD0863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410200"/>
            <a:ext cx="3048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>
                <a:solidFill>
                  <a:srgbClr val="FF3300"/>
                </a:solidFill>
              </a:rPr>
              <a:t>Ответ: </a:t>
            </a:r>
            <a:r>
              <a:rPr lang="ru-RU" altLang="ru-RU" sz="2800"/>
              <a:t>2:3; 2:3.</a:t>
            </a:r>
          </a:p>
        </p:txBody>
      </p:sp>
      <p:pic>
        <p:nvPicPr>
          <p:cNvPr id="31752" name="Picture 8">
            <a:extLst>
              <a:ext uri="{FF2B5EF4-FFF2-40B4-BE49-F238E27FC236}">
                <a16:creationId xmlns:a16="http://schemas.microsoft.com/office/drawing/2014/main" id="{86816C1B-4DC8-4A42-BCE7-7206D8EAD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963" y="1712913"/>
            <a:ext cx="2884487" cy="343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76A1B47E-FF1C-4EBC-9762-88D2007ABF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381000"/>
          </a:xfrm>
        </p:spPr>
        <p:txBody>
          <a:bodyPr/>
          <a:lstStyle/>
          <a:p>
            <a:r>
              <a:rPr lang="ru-RU" altLang="ru-RU" sz="2800" dirty="0">
                <a:solidFill>
                  <a:srgbClr val="FF3300"/>
                </a:solidFill>
              </a:rPr>
              <a:t>Упражнение 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Text Box 3">
            <a:extLst>
              <a:ext uri="{FF2B5EF4-FFF2-40B4-BE49-F238E27FC236}">
                <a16:creationId xmlns:a16="http://schemas.microsoft.com/office/drawing/2014/main" id="{D6AD13AB-3112-48CC-9D20-5550B3454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33400"/>
            <a:ext cx="8763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Найдите </a:t>
            </a:r>
            <a:r>
              <a:rPr lang="ru-RU" altLang="ru-RU"/>
              <a:t>площадь поверхности</a:t>
            </a:r>
            <a:r>
              <a:rPr lang="ru-RU" altLang="ru-RU">
                <a:cs typeface="Times New Roman" panose="02020603050405020304" pitchFamily="18" charset="0"/>
              </a:rPr>
              <a:t> шара, </a:t>
            </a:r>
            <a:r>
              <a:rPr lang="ru-RU" altLang="ru-RU"/>
              <a:t>о</a:t>
            </a:r>
            <a:r>
              <a:rPr lang="ru-RU" altLang="ru-RU">
                <a:cs typeface="Times New Roman" panose="02020603050405020304" pitchFamily="18" charset="0"/>
              </a:rPr>
              <a:t>писанного </a:t>
            </a:r>
            <a:r>
              <a:rPr lang="ru-RU" altLang="ru-RU"/>
              <a:t>около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  <a:r>
              <a:rPr lang="ru-RU" altLang="ru-RU"/>
              <a:t>цилиндра, радиус основания которого равен 3, а высота равна 8</a:t>
            </a:r>
            <a:r>
              <a:rPr lang="ru-RU" altLang="ru-RU"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1861" name="Text Box 5">
                <a:extLst>
                  <a:ext uri="{FF2B5EF4-FFF2-40B4-BE49-F238E27FC236}">
                    <a16:creationId xmlns:a16="http://schemas.microsoft.com/office/drawing/2014/main" id="{D569BCFD-4689-457A-B4CD-3F50BF18B9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8200" y="5410200"/>
                <a:ext cx="3429000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 dirty="0">
                    <a:solidFill>
                      <a:srgbClr val="FF3300"/>
                    </a:solidFill>
                  </a:rPr>
                  <a:t>Ответ: </a:t>
                </a:r>
                <a14:m>
                  <m:oMath xmlns:m="http://schemas.openxmlformats.org/officeDocument/2006/math">
                    <m:r>
                      <a:rPr lang="ru-RU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25</m:t>
                    </m:r>
                    <m:r>
                      <m:rPr>
                        <m:sty m:val="p"/>
                      </m:rPr>
                      <a:rPr lang="ru-RU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π</m:t>
                    </m:r>
                    <m:r>
                      <a:rPr lang="ru-RU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altLang="ru-RU" dirty="0">
                  <a:solidFill>
                    <a:srgbClr val="FF3300"/>
                  </a:solidFill>
                </a:endParaRPr>
              </a:p>
            </p:txBody>
          </p:sp>
        </mc:Choice>
        <mc:Fallback>
          <p:sp>
            <p:nvSpPr>
              <p:cNvPr id="121861" name="Text Box 5">
                <a:extLst>
                  <a:ext uri="{FF2B5EF4-FFF2-40B4-BE49-F238E27FC236}">
                    <a16:creationId xmlns:a16="http://schemas.microsoft.com/office/drawing/2014/main" id="{D569BCFD-4689-457A-B4CD-3F50BF18B9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5410200"/>
                <a:ext cx="3429000" cy="461665"/>
              </a:xfrm>
              <a:prstGeom prst="rect">
                <a:avLst/>
              </a:prstGeom>
              <a:blipFill>
                <a:blip r:embed="rId4"/>
                <a:stretch>
                  <a:fillRect l="-2847" t="-10667" b="-29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1863" name="Object 7">
            <a:extLst>
              <a:ext uri="{FF2B5EF4-FFF2-40B4-BE49-F238E27FC236}">
                <a16:creationId xmlns:a16="http://schemas.microsoft.com/office/drawing/2014/main" id="{193D4279-4B65-477C-8641-3D4860A0FD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7000" y="1676400"/>
          <a:ext cx="3743325" cy="369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Точечный рисунок" r:id="rId5" imgW="3742857" imgH="3696216" progId="Paint.Picture">
                  <p:embed/>
                </p:oleObj>
              </mc:Choice>
              <mc:Fallback>
                <p:oleObj name="Точечный рисунок" r:id="rId5" imgW="3742857" imgH="3696216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676400"/>
                        <a:ext cx="3743325" cy="369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2">
            <a:extLst>
              <a:ext uri="{FF2B5EF4-FFF2-40B4-BE49-F238E27FC236}">
                <a16:creationId xmlns:a16="http://schemas.microsoft.com/office/drawing/2014/main" id="{BBA55423-4795-4C89-9EFB-284AAAEAAF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381000"/>
          </a:xfrm>
        </p:spPr>
        <p:txBody>
          <a:bodyPr/>
          <a:lstStyle/>
          <a:p>
            <a:r>
              <a:rPr lang="ru-RU" altLang="ru-RU" sz="2800" dirty="0">
                <a:solidFill>
                  <a:srgbClr val="FF3300"/>
                </a:solidFill>
              </a:rPr>
              <a:t>Упражнение 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1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Text Box 3">
            <a:extLst>
              <a:ext uri="{FF2B5EF4-FFF2-40B4-BE49-F238E27FC236}">
                <a16:creationId xmlns:a16="http://schemas.microsoft.com/office/drawing/2014/main" id="{C49E588A-EC26-4D5F-9E1F-06629B058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85800"/>
            <a:ext cx="84582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Во сколько раз площадь поверхности шара, описанного около куба, больше площади поверхности шара, вписанного в этот же куб?</a:t>
            </a:r>
            <a:endParaRPr lang="en-US" altLang="ru-RU" sz="2800" dirty="0"/>
          </a:p>
        </p:txBody>
      </p:sp>
      <p:sp>
        <p:nvSpPr>
          <p:cNvPr id="79877" name="Text Box 5">
            <a:extLst>
              <a:ext uri="{FF2B5EF4-FFF2-40B4-BE49-F238E27FC236}">
                <a16:creationId xmlns:a16="http://schemas.microsoft.com/office/drawing/2014/main" id="{8266B452-C0E6-45E0-8E1B-DFA61997C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410200"/>
            <a:ext cx="3048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>
                <a:solidFill>
                  <a:srgbClr val="FF3300"/>
                </a:solidFill>
              </a:rPr>
              <a:t>Ответ: </a:t>
            </a:r>
            <a:r>
              <a:rPr lang="ru-RU" altLang="ru-RU" sz="2800"/>
              <a:t>В три раза. </a:t>
            </a:r>
          </a:p>
        </p:txBody>
      </p:sp>
      <p:pic>
        <p:nvPicPr>
          <p:cNvPr id="79880" name="Picture 8">
            <a:extLst>
              <a:ext uri="{FF2B5EF4-FFF2-40B4-BE49-F238E27FC236}">
                <a16:creationId xmlns:a16="http://schemas.microsoft.com/office/drawing/2014/main" id="{8A765313-C711-4428-8EFD-9E599F4B5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133600"/>
            <a:ext cx="3333750" cy="328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C31BD6B8-9680-485D-BA04-BCF91AEC22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381000"/>
          </a:xfrm>
        </p:spPr>
        <p:txBody>
          <a:bodyPr/>
          <a:lstStyle/>
          <a:p>
            <a:r>
              <a:rPr lang="ru-RU" altLang="ru-RU" sz="2800" dirty="0">
                <a:solidFill>
                  <a:srgbClr val="FF3300"/>
                </a:solidFill>
              </a:rPr>
              <a:t>Упражнение 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Text Box 3">
            <a:extLst>
              <a:ext uri="{FF2B5EF4-FFF2-40B4-BE49-F238E27FC236}">
                <a16:creationId xmlns:a16="http://schemas.microsoft.com/office/drawing/2014/main" id="{2665A257-7BA7-4E68-9A94-3ABD78122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85800"/>
            <a:ext cx="84582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Около прямоугольного параллелепипеда, измерения которого равны 1 </a:t>
            </a:r>
            <a:r>
              <a:rPr lang="ru-RU" altLang="ru-RU" sz="2800" dirty="0" err="1"/>
              <a:t>дм</a:t>
            </a:r>
            <a:r>
              <a:rPr lang="ru-RU" altLang="ru-RU" sz="2800" dirty="0"/>
              <a:t>, 2 </a:t>
            </a:r>
            <a:r>
              <a:rPr lang="ru-RU" altLang="ru-RU" sz="2800" dirty="0" err="1"/>
              <a:t>дм</a:t>
            </a:r>
            <a:r>
              <a:rPr lang="ru-RU" altLang="ru-RU" sz="2800" dirty="0"/>
              <a:t> и 3 </a:t>
            </a:r>
            <a:r>
              <a:rPr lang="ru-RU" altLang="ru-RU" sz="2800" dirty="0" err="1"/>
              <a:t>дм</a:t>
            </a:r>
            <a:r>
              <a:rPr lang="ru-RU" altLang="ru-RU" sz="2800" dirty="0"/>
              <a:t>, описан шар. Найдите площадь его поверхности.</a:t>
            </a:r>
            <a:endParaRPr lang="en-US" altLang="ru-RU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3972" name="Text Box 4">
                <a:extLst>
                  <a:ext uri="{FF2B5EF4-FFF2-40B4-BE49-F238E27FC236}">
                    <a16:creationId xmlns:a16="http://schemas.microsoft.com/office/drawing/2014/main" id="{64D5F8CE-2D80-42B2-B2B6-D0C73DAA27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14400" y="5410200"/>
                <a:ext cx="3048000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 sz="2800" dirty="0">
                    <a:solidFill>
                      <a:srgbClr val="FF3300"/>
                    </a:solidFill>
                  </a:rPr>
                  <a:t>Ответ:</a:t>
                </a:r>
                <a:r>
                  <a:rPr lang="ru-RU" altLang="ru-RU" sz="2800" dirty="0">
                    <a:solidFill>
                      <a:schemeClr val="accent1"/>
                    </a:solidFill>
                  </a:rPr>
                  <a:t> </a:t>
                </a:r>
                <a:r>
                  <a:rPr lang="ru-RU" altLang="ru-RU" sz="2800" dirty="0"/>
                  <a:t>14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altLang="ru-RU" sz="28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ru-RU" altLang="ru-RU" sz="2800" dirty="0"/>
                  <a:t> дм</a:t>
                </a:r>
                <a:r>
                  <a:rPr lang="ru-RU" altLang="ru-RU" sz="2800" baseline="30000" dirty="0"/>
                  <a:t>2</a:t>
                </a:r>
                <a:r>
                  <a:rPr lang="ru-RU" altLang="ru-RU" sz="2800" dirty="0"/>
                  <a:t>.</a:t>
                </a:r>
              </a:p>
            </p:txBody>
          </p:sp>
        </mc:Choice>
        <mc:Fallback>
          <p:sp>
            <p:nvSpPr>
              <p:cNvPr id="83972" name="Text Box 4">
                <a:extLst>
                  <a:ext uri="{FF2B5EF4-FFF2-40B4-BE49-F238E27FC236}">
                    <a16:creationId xmlns:a16="http://schemas.microsoft.com/office/drawing/2014/main" id="{64D5F8CE-2D80-42B2-B2B6-D0C73DAA27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4400" y="5410200"/>
                <a:ext cx="3048000" cy="523220"/>
              </a:xfrm>
              <a:prstGeom prst="rect">
                <a:avLst/>
              </a:prstGeom>
              <a:blipFill>
                <a:blip r:embed="rId3"/>
                <a:stretch>
                  <a:fillRect l="-4000" t="-12941" b="-3176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3973" name="Picture 5">
            <a:extLst>
              <a:ext uri="{FF2B5EF4-FFF2-40B4-BE49-F238E27FC236}">
                <a16:creationId xmlns:a16="http://schemas.microsoft.com/office/drawing/2014/main" id="{287EE244-45E6-4597-8836-24DA9A560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09800"/>
            <a:ext cx="3143250" cy="310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4AE237E5-674B-4FFE-B5F1-8E807FA2EE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381000"/>
          </a:xfrm>
        </p:spPr>
        <p:txBody>
          <a:bodyPr/>
          <a:lstStyle/>
          <a:p>
            <a:r>
              <a:rPr lang="ru-RU" altLang="ru-RU" sz="2800" dirty="0">
                <a:solidFill>
                  <a:srgbClr val="FF3300"/>
                </a:solidFill>
              </a:rPr>
              <a:t>Упражнение 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Text Box 3">
            <a:extLst>
              <a:ext uri="{FF2B5EF4-FFF2-40B4-BE49-F238E27FC236}">
                <a16:creationId xmlns:a16="http://schemas.microsoft.com/office/drawing/2014/main" id="{0300013D-DF17-43DE-B6FE-01E666B81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85800"/>
            <a:ext cx="8458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Около октаэдра, ребро которого равно 1 </a:t>
            </a:r>
            <a:r>
              <a:rPr lang="ru-RU" altLang="ru-RU" sz="2800" dirty="0" err="1"/>
              <a:t>дм</a:t>
            </a:r>
            <a:r>
              <a:rPr lang="ru-RU" altLang="ru-RU" sz="2800" dirty="0"/>
              <a:t>, описан шар. Найдите площадь поверхности шара.</a:t>
            </a:r>
            <a:endParaRPr lang="en-US" altLang="ru-RU" sz="2800" dirty="0"/>
          </a:p>
        </p:txBody>
      </p:sp>
      <p:sp>
        <p:nvSpPr>
          <p:cNvPr id="123908" name="Text Box 4">
            <a:extLst>
              <a:ext uri="{FF2B5EF4-FFF2-40B4-BE49-F238E27FC236}">
                <a16:creationId xmlns:a16="http://schemas.microsoft.com/office/drawing/2014/main" id="{03A34B01-1673-4E38-9F90-F4559EEC0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410200"/>
            <a:ext cx="3048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>
                <a:solidFill>
                  <a:srgbClr val="FF3300"/>
                </a:solidFill>
              </a:rPr>
              <a:t>Ответ: </a:t>
            </a:r>
            <a:r>
              <a:rPr lang="ru-RU" altLang="ru-RU" sz="2800"/>
              <a:t>2</a:t>
            </a:r>
            <a:r>
              <a:rPr lang="ru-RU" altLang="ru-RU" sz="2800">
                <a:sym typeface="Symbol" panose="05050102010706020507" pitchFamily="18" charset="2"/>
              </a:rPr>
              <a:t></a:t>
            </a:r>
            <a:r>
              <a:rPr lang="ru-RU" altLang="ru-RU" sz="2800"/>
              <a:t> дм</a:t>
            </a:r>
            <a:r>
              <a:rPr lang="ru-RU" altLang="ru-RU" sz="2800" baseline="30000"/>
              <a:t>2</a:t>
            </a:r>
            <a:r>
              <a:rPr lang="ru-RU" altLang="ru-RU" sz="2800"/>
              <a:t>. </a:t>
            </a:r>
          </a:p>
        </p:txBody>
      </p:sp>
      <p:graphicFrame>
        <p:nvGraphicFramePr>
          <p:cNvPr id="123909" name="Object 5">
            <a:extLst>
              <a:ext uri="{FF2B5EF4-FFF2-40B4-BE49-F238E27FC236}">
                <a16:creationId xmlns:a16="http://schemas.microsoft.com/office/drawing/2014/main" id="{31A5B583-BB6F-47D7-8251-3C0FAD17AD8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81325" y="1824038"/>
          <a:ext cx="3181350" cy="320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Точечный рисунок" r:id="rId4" imgW="3180952" imgH="3209524" progId="Paint.Picture">
                  <p:embed/>
                </p:oleObj>
              </mc:Choice>
              <mc:Fallback>
                <p:oleObj name="Точечный рисунок" r:id="rId4" imgW="3180952" imgH="3209524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1325" y="1824038"/>
                        <a:ext cx="3181350" cy="320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>
            <a:extLst>
              <a:ext uri="{FF2B5EF4-FFF2-40B4-BE49-F238E27FC236}">
                <a16:creationId xmlns:a16="http://schemas.microsoft.com/office/drawing/2014/main" id="{65057B33-EC81-43ED-929C-8DE8DE5B7B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381000"/>
          </a:xfrm>
        </p:spPr>
        <p:txBody>
          <a:bodyPr/>
          <a:lstStyle/>
          <a:p>
            <a:r>
              <a:rPr lang="ru-RU" altLang="ru-RU" sz="2800" dirty="0">
                <a:solidFill>
                  <a:srgbClr val="FF3300"/>
                </a:solidFill>
              </a:rPr>
              <a:t>Упражнение 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8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Text Box 3">
            <a:extLst>
              <a:ext uri="{FF2B5EF4-FFF2-40B4-BE49-F238E27FC236}">
                <a16:creationId xmlns:a16="http://schemas.microsoft.com/office/drawing/2014/main" id="{FD246652-9364-4F11-A9A6-213A9B5E7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85800"/>
            <a:ext cx="8458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В октаэдр, ребро которого равно 1 </a:t>
            </a:r>
            <a:r>
              <a:rPr lang="ru-RU" altLang="ru-RU" sz="2800" dirty="0" err="1"/>
              <a:t>дм</a:t>
            </a:r>
            <a:r>
              <a:rPr lang="ru-RU" altLang="ru-RU" sz="2800" dirty="0"/>
              <a:t>, вписан шар. Найдите площадь поверхности шара.</a:t>
            </a:r>
            <a:endParaRPr lang="en-US" altLang="ru-RU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5956" name="Text Box 4">
                <a:extLst>
                  <a:ext uri="{FF2B5EF4-FFF2-40B4-BE49-F238E27FC236}">
                    <a16:creationId xmlns:a16="http://schemas.microsoft.com/office/drawing/2014/main" id="{483375BB-616C-4F69-A215-0B843D66E1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14400" y="5410200"/>
                <a:ext cx="3048000" cy="6665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 sz="2800" dirty="0">
                    <a:solidFill>
                      <a:srgbClr val="FF3300"/>
                    </a:solidFill>
                  </a:rPr>
                  <a:t>Ответ: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altLang="ru-RU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ru-RU" altLang="ru-RU" sz="280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ru-RU" altLang="ru-RU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ru-RU" altLang="ru-RU" sz="2800" dirty="0"/>
                  <a:t> дм</a:t>
                </a:r>
                <a:r>
                  <a:rPr lang="ru-RU" altLang="ru-RU" sz="2800" baseline="30000" dirty="0"/>
                  <a:t>2</a:t>
                </a:r>
                <a:r>
                  <a:rPr lang="ru-RU" altLang="ru-RU" sz="2800" dirty="0"/>
                  <a:t>. </a:t>
                </a:r>
              </a:p>
            </p:txBody>
          </p:sp>
        </mc:Choice>
        <mc:Fallback>
          <p:sp>
            <p:nvSpPr>
              <p:cNvPr id="125956" name="Text Box 4">
                <a:extLst>
                  <a:ext uri="{FF2B5EF4-FFF2-40B4-BE49-F238E27FC236}">
                    <a16:creationId xmlns:a16="http://schemas.microsoft.com/office/drawing/2014/main" id="{483375BB-616C-4F69-A215-0B843D66E1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4400" y="5410200"/>
                <a:ext cx="3048000" cy="666529"/>
              </a:xfrm>
              <a:prstGeom prst="rect">
                <a:avLst/>
              </a:prstGeom>
              <a:blipFill>
                <a:blip r:embed="rId4"/>
                <a:stretch>
                  <a:fillRect l="-4000" t="-2752" b="-1009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5957" name="Object 5">
            <a:extLst>
              <a:ext uri="{FF2B5EF4-FFF2-40B4-BE49-F238E27FC236}">
                <a16:creationId xmlns:a16="http://schemas.microsoft.com/office/drawing/2014/main" id="{C4C54CFF-B376-4FA2-877E-0BBF7A7B6F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19400" y="1905000"/>
          <a:ext cx="3505200" cy="348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Точечный рисунок" r:id="rId5" imgW="3505689" imgH="3486637" progId="Paint.Picture">
                  <p:embed/>
                </p:oleObj>
              </mc:Choice>
              <mc:Fallback>
                <p:oleObj name="Точечный рисунок" r:id="rId5" imgW="3505689" imgH="3486637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905000"/>
                        <a:ext cx="3505200" cy="348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>
            <a:extLst>
              <a:ext uri="{FF2B5EF4-FFF2-40B4-BE49-F238E27FC236}">
                <a16:creationId xmlns:a16="http://schemas.microsoft.com/office/drawing/2014/main" id="{22FFCC37-506E-4CFD-B2C6-EA635D207F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381000"/>
          </a:xfrm>
        </p:spPr>
        <p:txBody>
          <a:bodyPr/>
          <a:lstStyle/>
          <a:p>
            <a:r>
              <a:rPr lang="ru-RU" altLang="ru-RU" sz="2800" dirty="0">
                <a:solidFill>
                  <a:srgbClr val="FF3300"/>
                </a:solidFill>
              </a:rPr>
              <a:t>Упражнение 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5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1029">
            <a:extLst>
              <a:ext uri="{FF2B5EF4-FFF2-40B4-BE49-F238E27FC236}">
                <a16:creationId xmlns:a16="http://schemas.microsoft.com/office/drawing/2014/main" id="{FCC7AA08-8CD3-4832-A00A-0F1E6C20FD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24" y="7049"/>
            <a:ext cx="9122375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2800" dirty="0">
                <a:cs typeface="Times New Roman" panose="02020603050405020304" pitchFamily="18" charset="0"/>
              </a:rPr>
              <a:t>	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нахождения площади поверхности шара радиуса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опишем около него какой-нибудь многогранник. Представим полученный многогранник составленным из пирамид, вершины которых совпадают с центром шара, а основаниями являются грани многогранника.</a:t>
            </a:r>
            <a:endParaRPr lang="ru-RU" altLang="ru-RU" sz="22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7149CA-FD2E-45F6-A51A-17C10AE702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608747"/>
            <a:ext cx="1944216" cy="198807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 Box 1029">
                <a:extLst>
                  <a:ext uri="{FF2B5EF4-FFF2-40B4-BE49-F238E27FC236}">
                    <a16:creationId xmlns:a16="http://schemas.microsoft.com/office/drawing/2014/main" id="{04DCBB59-C50E-4B32-A365-10BC085EE2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78323" y="1406247"/>
                <a:ext cx="6104444" cy="20186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indent="450215" algn="just"/>
                <a:r>
                  <a:rPr lang="en-US" altLang="ru-RU" sz="2800" dirty="0">
                    <a:cs typeface="Times New Roman" panose="02020603050405020304" pitchFamily="18" charset="0"/>
                  </a:rPr>
                  <a:t>	</a:t>
                </a:r>
                <a:r>
                  <a:rPr lang="ru-RU" sz="2200" dirty="0">
                    <a:effectLst/>
                    <a:ea typeface="Times New Roman" panose="02020603050405020304" pitchFamily="18" charset="0"/>
                  </a:rPr>
                  <a:t>Высоты этих пирамид будут равны радиусу шара. Следовательно, объём </a:t>
                </a:r>
                <a:r>
                  <a:rPr lang="en-US" sz="2200" i="1" dirty="0">
                    <a:effectLst/>
                    <a:ea typeface="Times New Roman" panose="02020603050405020304" pitchFamily="18" charset="0"/>
                  </a:rPr>
                  <a:t>V </a:t>
                </a:r>
                <a:r>
                  <a:rPr lang="ru-RU" sz="2200" dirty="0">
                    <a:effectLst/>
                    <a:ea typeface="Times New Roman" panose="02020603050405020304" pitchFamily="18" charset="0"/>
                  </a:rPr>
                  <a:t>многогранника будет выражаться формулой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𝑉</m:t>
                    </m:r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∙</m:t>
                    </m:r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𝑅</m:t>
                    </m:r>
                    <m:r>
                      <a:rPr lang="en-US" sz="22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ru-RU" sz="2200" dirty="0">
                    <a:effectLst/>
                    <a:ea typeface="Times New Roman" panose="02020603050405020304" pitchFamily="18" charset="0"/>
                  </a:rPr>
                  <a:t>где </a:t>
                </a:r>
                <a:r>
                  <a:rPr lang="en-US" sz="2200" i="1" dirty="0">
                    <a:effectLst/>
                    <a:ea typeface="Times New Roman" panose="02020603050405020304" pitchFamily="18" charset="0"/>
                  </a:rPr>
                  <a:t>S</a:t>
                </a:r>
                <a:r>
                  <a:rPr lang="ru-RU" sz="2200" dirty="0">
                    <a:effectLst/>
                    <a:ea typeface="Times New Roman" panose="02020603050405020304" pitchFamily="18" charset="0"/>
                  </a:rPr>
                  <a:t> - площадь поверхности многогранника.</a:t>
                </a:r>
                <a:endParaRPr lang="ru-RU" altLang="ru-RU" sz="2200" dirty="0"/>
              </a:p>
            </p:txBody>
          </p:sp>
        </mc:Choice>
        <mc:Fallback>
          <p:sp>
            <p:nvSpPr>
              <p:cNvPr id="9" name="Text Box 1029">
                <a:extLst>
                  <a:ext uri="{FF2B5EF4-FFF2-40B4-BE49-F238E27FC236}">
                    <a16:creationId xmlns:a16="http://schemas.microsoft.com/office/drawing/2014/main" id="{04DCBB59-C50E-4B32-A365-10BC085EE2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78323" y="1406247"/>
                <a:ext cx="6104444" cy="2018694"/>
              </a:xfrm>
              <a:prstGeom prst="rect">
                <a:avLst/>
              </a:prstGeom>
              <a:blipFill>
                <a:blip r:embed="rId4"/>
                <a:stretch>
                  <a:fillRect l="-1297" r="-1198" b="-513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 Box 1029">
                <a:extLst>
                  <a:ext uri="{FF2B5EF4-FFF2-40B4-BE49-F238E27FC236}">
                    <a16:creationId xmlns:a16="http://schemas.microsoft.com/office/drawing/2014/main" id="{93462A7F-4C01-4DC7-98E1-6930DA2279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624" y="3451714"/>
                <a:ext cx="9122375" cy="30650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indent="450215" algn="just"/>
                <a:r>
                  <a:rPr lang="en-US" altLang="ru-RU" sz="2800" dirty="0">
                    <a:cs typeface="Times New Roman" panose="02020603050405020304" pitchFamily="18" charset="0"/>
                  </a:rPr>
                  <a:t>	</a:t>
                </a:r>
                <a:r>
                  <a:rPr lang="ru-RU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Проводя касательные плоскости к шару, будем отсекать от многогранника пирамиды с вершинами в вершинах многогранника. Получающиеся при этом многогранники будут всё больше и больше приближаться к шару, а их поверхности будут прибли­жаться к поверхности шара. Учитывая, что при этом всё время сохраняет­ся приведённая выше формула объёма, получаем, что для объёма шара 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</a:t>
                </a:r>
                <a:r>
                  <a:rPr lang="ru-RU" sz="22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ш</a:t>
                </a:r>
                <a:r>
                  <a:rPr lang="ru-RU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и его площади поверх­ности 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</a:t>
                </a:r>
                <a:r>
                  <a:rPr lang="ru-RU" sz="22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ш</a:t>
                </a:r>
                <a:r>
                  <a:rPr lang="ru-RU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также будет выполняться формула</a:t>
                </a:r>
                <a:endParaRPr lang="en-US" sz="2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450215" algn="ctr"/>
                <a:r>
                  <a:rPr lang="ru-RU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ru-RU" sz="22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ш</m:t>
                        </m:r>
                      </m:sub>
                    </m:sSub>
                    <m:r>
                      <a:rPr lang="ru-RU" sz="2200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2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2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2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sSub>
                      <m:sSubPr>
                        <m:ctrlPr>
                          <a:rPr lang="ru-RU" sz="22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ru-RU" sz="22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ш</m:t>
                        </m:r>
                      </m:sub>
                    </m:sSub>
                    <m:r>
                      <a:rPr lang="ru-RU" sz="22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</m:oMath>
                </a14:m>
                <a:r>
                  <a:rPr lang="ru-RU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ru-RU" altLang="ru-RU" sz="2200" dirty="0"/>
              </a:p>
            </p:txBody>
          </p:sp>
        </mc:Choice>
        <mc:Fallback>
          <p:sp>
            <p:nvSpPr>
              <p:cNvPr id="10" name="Text Box 1029">
                <a:extLst>
                  <a:ext uri="{FF2B5EF4-FFF2-40B4-BE49-F238E27FC236}">
                    <a16:creationId xmlns:a16="http://schemas.microsoft.com/office/drawing/2014/main" id="{93462A7F-4C01-4DC7-98E1-6930DA2279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624" y="3451714"/>
                <a:ext cx="9122375" cy="3065006"/>
              </a:xfrm>
              <a:prstGeom prst="rect">
                <a:avLst/>
              </a:prstGeom>
              <a:blipFill>
                <a:blip r:embed="rId5"/>
                <a:stretch>
                  <a:fillRect l="-869" r="-8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6702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3">
            <a:extLst>
              <a:ext uri="{FF2B5EF4-FFF2-40B4-BE49-F238E27FC236}">
                <a16:creationId xmlns:a16="http://schemas.microsoft.com/office/drawing/2014/main" id="{C2D6EE99-EE40-43AE-96F9-0B40E0E42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548680"/>
            <a:ext cx="84582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Найдите площадь </a:t>
            </a:r>
            <a:r>
              <a:rPr lang="ru-RU" altLang="ru-RU" sz="2800" dirty="0"/>
              <a:t>боковой </a:t>
            </a:r>
            <a:r>
              <a:rPr lang="ru-RU" altLang="ru-RU" sz="2800" dirty="0">
                <a:cs typeface="Times New Roman" panose="02020603050405020304" pitchFamily="18" charset="0"/>
              </a:rPr>
              <a:t>поверхности шарового сегмента, отсекаемого от шара радиуса </a:t>
            </a:r>
            <a:r>
              <a:rPr lang="ru-RU" altLang="ru-RU" sz="2800" dirty="0"/>
              <a:t>2</a:t>
            </a:r>
            <a:r>
              <a:rPr lang="ru-RU" altLang="ru-RU" sz="2800" dirty="0">
                <a:cs typeface="Times New Roman" panose="02020603050405020304" pitchFamily="18" charset="0"/>
              </a:rPr>
              <a:t> плоскостью, проходящей на расстоянии </a:t>
            </a:r>
            <a:r>
              <a:rPr lang="ru-RU" altLang="ru-RU" sz="2800" dirty="0"/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от центра шара. 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773" name="Text Box 5">
                <a:extLst>
                  <a:ext uri="{FF2B5EF4-FFF2-40B4-BE49-F238E27FC236}">
                    <a16:creationId xmlns:a16="http://schemas.microsoft.com/office/drawing/2014/main" id="{2BB11A21-168A-4AB2-B279-87A07C5275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14400" y="5410200"/>
                <a:ext cx="3048000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 dirty="0">
                    <a:solidFill>
                      <a:srgbClr val="FF3300"/>
                    </a:solidFill>
                  </a:rPr>
                  <a:t>Ответ: </a:t>
                </a:r>
                <a14:m>
                  <m:oMath xmlns:m="http://schemas.openxmlformats.org/officeDocument/2006/math">
                    <m:r>
                      <a:rPr lang="ru-RU" altLang="ru-RU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m:rPr>
                        <m:sty m:val="p"/>
                      </m:rPr>
                      <a:rPr lang="ru-RU" altLang="ru-RU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ru-RU" altLang="ru-RU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ru-RU" altLang="ru-RU" dirty="0">
                  <a:solidFill>
                    <a:srgbClr val="FF3300"/>
                  </a:solidFill>
                </a:endParaRPr>
              </a:p>
            </p:txBody>
          </p:sp>
        </mc:Choice>
        <mc:Fallback>
          <p:sp>
            <p:nvSpPr>
              <p:cNvPr id="32773" name="Text Box 5">
                <a:extLst>
                  <a:ext uri="{FF2B5EF4-FFF2-40B4-BE49-F238E27FC236}">
                    <a16:creationId xmlns:a16="http://schemas.microsoft.com/office/drawing/2014/main" id="{2BB11A21-168A-4AB2-B279-87A07C527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4400" y="5410200"/>
                <a:ext cx="3048000" cy="461665"/>
              </a:xfrm>
              <a:prstGeom prst="rect">
                <a:avLst/>
              </a:prstGeom>
              <a:blipFill>
                <a:blip r:embed="rId3"/>
                <a:stretch>
                  <a:fillRect l="-3000" t="-10667" b="-29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776" name="Picture 8">
            <a:extLst>
              <a:ext uri="{FF2B5EF4-FFF2-40B4-BE49-F238E27FC236}">
                <a16:creationId xmlns:a16="http://schemas.microsoft.com/office/drawing/2014/main" id="{73855E51-CE86-4CE2-AA0C-B97C590E3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133600"/>
            <a:ext cx="3376613" cy="333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7D5D65DC-BDC0-4B8B-9AEA-FA96F434DB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381000"/>
          </a:xfrm>
        </p:spPr>
        <p:txBody>
          <a:bodyPr/>
          <a:lstStyle/>
          <a:p>
            <a:r>
              <a:rPr lang="ru-RU" altLang="ru-RU" sz="2800" dirty="0">
                <a:solidFill>
                  <a:srgbClr val="FF3300"/>
                </a:solidFill>
              </a:rPr>
              <a:t>Упражнение 16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3">
            <a:extLst>
              <a:ext uri="{FF2B5EF4-FFF2-40B4-BE49-F238E27FC236}">
                <a16:creationId xmlns:a16="http://schemas.microsoft.com/office/drawing/2014/main" id="{969E6ECC-C295-466C-9545-46099F5B7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0237"/>
            <a:ext cx="87630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Шар радиуса </a:t>
            </a:r>
            <a:r>
              <a:rPr lang="ru-RU" altLang="ru-RU" sz="2800" dirty="0"/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пересечен двумя параллельными плоскостями, которые делят перпендикулярный им диаметр шара в отношении 1 : 2 : 3. Определите площадь поверхности шара, заключенную между секущими плоскостями.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796" name="Text Box 4">
                <a:extLst>
                  <a:ext uri="{FF2B5EF4-FFF2-40B4-BE49-F238E27FC236}">
                    <a16:creationId xmlns:a16="http://schemas.microsoft.com/office/drawing/2014/main" id="{A4F4A23A-195C-4973-A5CF-6E1A7B145D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14400" y="5410200"/>
                <a:ext cx="3048000" cy="6149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 dirty="0">
                    <a:solidFill>
                      <a:srgbClr val="FF3300"/>
                    </a:solidFill>
                  </a:rPr>
                  <a:t>Ответ: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m:rPr>
                        <m:sty m:val="p"/>
                      </m:rPr>
                      <a:rPr lang="ru-RU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π</m:t>
                    </m:r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altLang="ru-RU" dirty="0">
                  <a:solidFill>
                    <a:srgbClr val="FF3300"/>
                  </a:solidFill>
                </a:endParaRPr>
              </a:p>
            </p:txBody>
          </p:sp>
        </mc:Choice>
        <mc:Fallback>
          <p:sp>
            <p:nvSpPr>
              <p:cNvPr id="33796" name="Text Box 4">
                <a:extLst>
                  <a:ext uri="{FF2B5EF4-FFF2-40B4-BE49-F238E27FC236}">
                    <a16:creationId xmlns:a16="http://schemas.microsoft.com/office/drawing/2014/main" id="{A4F4A23A-195C-4973-A5CF-6E1A7B145D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4400" y="5410200"/>
                <a:ext cx="3048000" cy="614977"/>
              </a:xfrm>
              <a:prstGeom prst="rect">
                <a:avLst/>
              </a:prstGeom>
              <a:blipFill>
                <a:blip r:embed="rId3"/>
                <a:stretch>
                  <a:fillRect l="-3000" b="-8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799" name="Picture 7">
            <a:extLst>
              <a:ext uri="{FF2B5EF4-FFF2-40B4-BE49-F238E27FC236}">
                <a16:creationId xmlns:a16="http://schemas.microsoft.com/office/drawing/2014/main" id="{672F3FE6-F7B3-42B5-858A-812E9AA57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895600"/>
            <a:ext cx="3376613" cy="333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7EA6335B-8EF4-4611-A25D-C2007AEAC9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381000"/>
          </a:xfrm>
        </p:spPr>
        <p:txBody>
          <a:bodyPr/>
          <a:lstStyle/>
          <a:p>
            <a:r>
              <a:rPr lang="ru-RU" altLang="ru-RU" sz="2800" dirty="0">
                <a:solidFill>
                  <a:srgbClr val="FF3300"/>
                </a:solidFill>
              </a:rPr>
              <a:t>Упражнение 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5779" name="Text Box 3">
                <a:extLst>
                  <a:ext uri="{FF2B5EF4-FFF2-40B4-BE49-F238E27FC236}">
                    <a16:creationId xmlns:a16="http://schemas.microsoft.com/office/drawing/2014/main" id="{6DBA8288-EF25-444B-AA26-C4278A28EB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593404"/>
                <a:ext cx="9144000" cy="18158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altLang="ru-RU" sz="2800" dirty="0">
                    <a:cs typeface="Times New Roman" panose="02020603050405020304" pitchFamily="18" charset="0"/>
                  </a:rPr>
                  <a:t>	Докажите, что площадь </a:t>
                </a:r>
                <a:r>
                  <a:rPr lang="ru-RU" altLang="ru-RU" sz="2800" dirty="0"/>
                  <a:t>боковой 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поверхности </a:t>
                </a:r>
                <a:r>
                  <a:rPr lang="ru-RU" altLang="ru-RU" sz="2800" dirty="0"/>
                  <a:t>шарового пояса (часть шара, заключённая между двумя параллельными плоскостями)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, радиус</a:t>
                </a:r>
                <a:r>
                  <a:rPr lang="ru-RU" altLang="ru-RU" sz="2800" dirty="0"/>
                  <a:t>а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 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R</a:t>
                </a:r>
                <a:r>
                  <a:rPr lang="ru-RU" altLang="ru-RU" sz="2800" dirty="0"/>
                  <a:t> и высотой </a:t>
                </a:r>
                <a:r>
                  <a:rPr lang="en-US" altLang="ru-RU" sz="2800" i="1" dirty="0"/>
                  <a:t>h</a:t>
                </a:r>
                <a:r>
                  <a:rPr lang="ru-RU" altLang="ru-RU" sz="2800" dirty="0"/>
                  <a:t>,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 выражается форм</a:t>
                </a:r>
                <a:r>
                  <a:rPr lang="ru-RU" altLang="ru-RU" sz="28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улой </a:t>
                </a:r>
                <a14:m>
                  <m:oMath xmlns:m="http://schemas.openxmlformats.org/officeDocument/2006/math">
                    <m:r>
                      <a:rPr lang="ru-RU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ru-RU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m:rPr>
                        <m:sty m:val="p"/>
                      </m:rPr>
                      <a:rPr lang="ru-RU" sz="28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π</m:t>
                    </m:r>
                    <m:r>
                      <a:rPr lang="ru-RU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𝑅h</m:t>
                    </m:r>
                    <m:r>
                      <a:rPr lang="ru-RU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altLang="ru-RU" sz="2800" dirty="0"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5779" name="Text Box 3">
                <a:extLst>
                  <a:ext uri="{FF2B5EF4-FFF2-40B4-BE49-F238E27FC236}">
                    <a16:creationId xmlns:a16="http://schemas.microsoft.com/office/drawing/2014/main" id="{6DBA8288-EF25-444B-AA26-C4278A28EB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93404"/>
                <a:ext cx="9144000" cy="1815882"/>
              </a:xfrm>
              <a:prstGeom prst="rect">
                <a:avLst/>
              </a:prstGeom>
              <a:blipFill>
                <a:blip r:embed="rId3"/>
                <a:stretch>
                  <a:fillRect l="-1333" t="-3356" r="-1333" b="-838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5781" name="Picture 5">
            <a:extLst>
              <a:ext uri="{FF2B5EF4-FFF2-40B4-BE49-F238E27FC236}">
                <a16:creationId xmlns:a16="http://schemas.microsoft.com/office/drawing/2014/main" id="{62C94F07-0C1D-4B9C-BC85-80E1872BD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409286"/>
            <a:ext cx="2664296" cy="2628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D46D20DA-DE89-4975-BA17-3DF2D363F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038144"/>
            <a:ext cx="91440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	</a:t>
            </a:r>
            <a:r>
              <a:rPr lang="ru-RU" altLang="ru-RU" dirty="0">
                <a:solidFill>
                  <a:srgbClr val="FF0000"/>
                </a:solidFill>
                <a:cs typeface="Times New Roman" panose="02020603050405020304" pitchFamily="18" charset="0"/>
              </a:rPr>
              <a:t>Доказательство. </a:t>
            </a:r>
            <a:r>
              <a:rPr lang="ru-RU" altLang="ru-RU" dirty="0">
                <a:cs typeface="Times New Roman" panose="02020603050405020304" pitchFamily="18" charset="0"/>
              </a:rPr>
              <a:t>Шаровой пояс можно представить как разность двух шаровых сегментов. Искомая формула следует из того, что площадь боковой поверхности шарового пояса равна разности площадей боковых поверхностей этих сегментов.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6DF6D7E-45E5-47E1-A8BB-0B60A4E8A6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381000"/>
          </a:xfrm>
        </p:spPr>
        <p:txBody>
          <a:bodyPr/>
          <a:lstStyle/>
          <a:p>
            <a:r>
              <a:rPr lang="ru-RU" altLang="ru-RU" sz="2800" dirty="0">
                <a:solidFill>
                  <a:srgbClr val="FF3300"/>
                </a:solidFill>
              </a:rPr>
              <a:t>Упражнение 18</a:t>
            </a:r>
          </a:p>
        </p:txBody>
      </p:sp>
    </p:spTree>
    <p:extLst>
      <p:ext uri="{BB962C8B-B14F-4D97-AF65-F5344CB8AC3E}">
        <p14:creationId xmlns:p14="http://schemas.microsoft.com/office/powerpoint/2010/main" val="20618084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9497" y="687307"/>
            <a:ext cx="9144000" cy="1703544"/>
          </a:xfrm>
        </p:spPr>
        <p:txBody>
          <a:bodyPr/>
          <a:lstStyle/>
          <a:p>
            <a:pPr algn="just"/>
            <a:r>
              <a:rPr lang="ru-RU" sz="2400" dirty="0">
                <a:solidFill>
                  <a:srgbClr val="FF3300"/>
                </a:solidFill>
              </a:rPr>
              <a:t>	</a:t>
            </a:r>
            <a:r>
              <a:rPr lang="ru-RU" sz="2400" dirty="0"/>
              <a:t>Дана правильная четырёхугольная пирамида, стороны основания которой равны 2, а высота равна 1. Шар, радиус которого равен 1, имеет своим центром вершину этой пирамиды. Найдите площадь части поверхности шара, заключённой внутри этой пирамиды.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2211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22" y="2466520"/>
            <a:ext cx="5112570" cy="3827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D5AD6969-2966-4C80-A212-238A68A5221C}"/>
              </a:ext>
            </a:extLst>
          </p:cNvPr>
          <p:cNvGrpSpPr/>
          <p:nvPr/>
        </p:nvGrpSpPr>
        <p:grpSpPr>
          <a:xfrm>
            <a:off x="107505" y="2217636"/>
            <a:ext cx="9000959" cy="4617384"/>
            <a:chOff x="107504" y="1974312"/>
            <a:chExt cx="9487064" cy="46173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2">
                  <a:extLst>
                    <a:ext uri="{FF2B5EF4-FFF2-40B4-BE49-F238E27FC236}">
                      <a16:creationId xmlns:a16="http://schemas.microsoft.com/office/drawing/2014/main" id="{CF172680-1050-4207-BAB8-79DD5D62671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7504" y="5511576"/>
                  <a:ext cx="9144000" cy="10801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+mj-lt"/>
                      <a:ea typeface="+mj-ea"/>
                      <a:cs typeface="+mj-cs"/>
                    </a:defRPr>
                  </a:lvl1pPr>
                  <a:lvl2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Times New Roman" pitchFamily="18" charset="0"/>
                    </a:defRPr>
                  </a:lvl2pPr>
                  <a:lvl3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Times New Roman" pitchFamily="18" charset="0"/>
                    </a:defRPr>
                  </a:lvl3pPr>
                  <a:lvl4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Times New Roman" pitchFamily="18" charset="0"/>
                    </a:defRPr>
                  </a:lvl4pPr>
                  <a:lvl5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Times New Roman" pitchFamily="18" charset="0"/>
                    </a:defRPr>
                  </a:lvl5pPr>
                  <a:lvl6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Times New Roman" pitchFamily="18" charset="0"/>
                    </a:defRPr>
                  </a:lvl6pPr>
                  <a:lvl7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Times New Roman" pitchFamily="18" charset="0"/>
                    </a:defRPr>
                  </a:lvl7pPr>
                  <a:lvl8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Times New Roman" pitchFamily="18" charset="0"/>
                    </a:defRPr>
                  </a:lvl8pPr>
                  <a:lvl9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Times New Roman" pitchFamily="18" charset="0"/>
                    </a:defRPr>
                  </a:lvl9pPr>
                </a:lstStyle>
                <a:p>
                  <a:pPr algn="just"/>
                  <a:r>
                    <a:rPr lang="ru-RU" sz="2400" kern="0" dirty="0">
                      <a:solidFill>
                        <a:srgbClr val="FF3300"/>
                      </a:solidFill>
                    </a:rPr>
                    <a:t>	Ответ.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sz="2400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i="1" kern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ru-RU" sz="2400" i="1" kern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6</m:t>
                          </m:r>
                        </m:den>
                      </m:f>
                    </m:oMath>
                  </a14:m>
                  <a:r>
                    <a:rPr lang="ru-RU" sz="2400" kern="0" dirty="0">
                      <a:solidFill>
                        <a:schemeClr val="tx1"/>
                      </a:solidFill>
                    </a:rPr>
                    <a:t> площади поверхности шара радиуса 1, т. е.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sz="2400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i="1" kern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ru-RU" sz="2400" b="0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sty m:val="p"/>
                        </m:rPr>
                        <a:rPr lang="ru-RU" sz="2400" kern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π</m:t>
                      </m:r>
                      <m:r>
                        <a:rPr lang="ru-RU" sz="2400" kern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</m:oMath>
                  </a14:m>
                  <a:endParaRPr lang="ru-RU" sz="2400" kern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Rectangle 2">
                  <a:extLst>
                    <a:ext uri="{FF2B5EF4-FFF2-40B4-BE49-F238E27FC236}">
                      <a16:creationId xmlns:a16="http://schemas.microsoft.com/office/drawing/2014/main" id="{CF172680-1050-4207-BAB8-79DD5D6267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7504" y="5511576"/>
                  <a:ext cx="9144000" cy="10801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6A789044-CC5E-43CD-9051-FA17A220B3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2628" y="1974312"/>
              <a:ext cx="4611940" cy="37104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9D85D589-5DD7-486D-A90E-A7482C8AD9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52400"/>
            <a:ext cx="7772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2800" dirty="0">
                <a:solidFill>
                  <a:srgbClr val="FF3300"/>
                </a:solidFill>
              </a:rPr>
              <a:t>Упражнение 19</a:t>
            </a:r>
          </a:p>
        </p:txBody>
      </p:sp>
    </p:spTree>
    <p:extLst>
      <p:ext uri="{BB962C8B-B14F-4D97-AF65-F5344CB8AC3E}">
        <p14:creationId xmlns:p14="http://schemas.microsoft.com/office/powerpoint/2010/main" val="86439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50982"/>
            <a:ext cx="9144000" cy="1440160"/>
          </a:xfrm>
        </p:spPr>
        <p:txBody>
          <a:bodyPr/>
          <a:lstStyle/>
          <a:p>
            <a:pPr algn="just"/>
            <a:r>
              <a:rPr lang="ru-RU" sz="2400" dirty="0">
                <a:solidFill>
                  <a:srgbClr val="FF3300"/>
                </a:solidFill>
              </a:rPr>
              <a:t>	</a:t>
            </a:r>
            <a:r>
              <a:rPr lang="ru-RU" sz="2400" dirty="0"/>
              <a:t>Дан единичный куб. Шар, радиус которого равен 1, имеет своим центром вершину этого куба. Найдите площадь части поверхности шара, заключённой внутри этого куба. 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2232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88840"/>
            <a:ext cx="5472608" cy="3814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2">
                <a:extLst>
                  <a:ext uri="{FF2B5EF4-FFF2-40B4-BE49-F238E27FC236}">
                    <a16:creationId xmlns:a16="http://schemas.microsoft.com/office/drawing/2014/main" id="{8A0B66E2-FBBB-41DD-B60D-49DBF1924B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5202505"/>
                <a:ext cx="9144000" cy="10801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3pPr>
                <a:lvl4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4pPr>
                <a:lvl5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9pPr>
              </a:lstStyle>
              <a:p>
                <a:pPr algn="just"/>
                <a:r>
                  <a:rPr lang="ru-RU" sz="2400" kern="0" dirty="0">
                    <a:solidFill>
                      <a:srgbClr val="FF3300"/>
                    </a:solidFill>
                  </a:rPr>
                  <a:t>	Ответ.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 kern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2400" i="1" kern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ru-RU" sz="2400" kern="0" dirty="0">
                    <a:solidFill>
                      <a:schemeClr val="tx1"/>
                    </a:solidFill>
                  </a:rPr>
                  <a:t> площади поверхности шара радиуса 1, т. е.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ru-RU" sz="2400" kern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π</m:t>
                    </m:r>
                    <m:r>
                      <a:rPr lang="ru-RU" sz="2400" kern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ru-RU" sz="24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2">
                <a:extLst>
                  <a:ext uri="{FF2B5EF4-FFF2-40B4-BE49-F238E27FC236}">
                    <a16:creationId xmlns:a16="http://schemas.microsoft.com/office/drawing/2014/main" id="{8A0B66E2-FBBB-41DD-B60D-49DBF1924B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202505"/>
                <a:ext cx="9144000" cy="10801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>
            <a:extLst>
              <a:ext uri="{FF2B5EF4-FFF2-40B4-BE49-F238E27FC236}">
                <a16:creationId xmlns:a16="http://schemas.microsoft.com/office/drawing/2014/main" id="{6411036F-60C1-450A-A3AD-7076BD04E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52400"/>
            <a:ext cx="7772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2800" dirty="0">
                <a:solidFill>
                  <a:srgbClr val="FF3300"/>
                </a:solidFill>
              </a:rPr>
              <a:t>Упражнение 20</a:t>
            </a:r>
          </a:p>
        </p:txBody>
      </p:sp>
    </p:spTree>
    <p:extLst>
      <p:ext uri="{BB962C8B-B14F-4D97-AF65-F5344CB8AC3E}">
        <p14:creationId xmlns:p14="http://schemas.microsoft.com/office/powerpoint/2010/main" val="137148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173" name="Text Box 1029">
                <a:extLst>
                  <a:ext uri="{FF2B5EF4-FFF2-40B4-BE49-F238E27FC236}">
                    <a16:creationId xmlns:a16="http://schemas.microsoft.com/office/drawing/2014/main" id="{FCC7AA08-8CD3-4832-A00A-0F1E6C20FD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624" y="7049"/>
                <a:ext cx="9122375" cy="25183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indent="450215" algn="just"/>
                <a:r>
                  <a:rPr lang="en-US" altLang="ru-RU" sz="2800" dirty="0">
                    <a:cs typeface="Times New Roman" panose="02020603050405020304" pitchFamily="18" charset="0"/>
                  </a:rPr>
                  <a:t>	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С другой стороны, объём шара выражается формулой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ш</m:t>
                          </m:r>
                        </m:sub>
                      </m:sSub>
                      <m:r>
                        <a:rPr lang="ru-RU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π</m:t>
                      </m:r>
                      <m:r>
                        <a:rPr lang="ru-RU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ru-RU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ru-RU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450215" algn="just"/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Следовательно, имеет место  равенство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ш</m:t>
                        </m:r>
                      </m:sub>
                    </m:sSub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∙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𝑅</m:t>
                    </m:r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m:rPr>
                        <m:sty m:val="p"/>
                      </m:rPr>
                      <a:rPr lang="en-US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π</m:t>
                    </m:r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𝑅</m:t>
                        </m:r>
                      </m:e>
                      <m:sup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из которого</a:t>
                </a:r>
                <a:r>
                  <a:rPr lang="ru-RU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получаем формулу площади поверхности шара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ш</m:t>
                          </m:r>
                        </m:sub>
                      </m:sSub>
                      <m:r>
                        <a:rPr lang="ru-RU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=4</m:t>
                      </m:r>
                      <m:r>
                        <m:rPr>
                          <m:sty m:val="p"/>
                        </m:rPr>
                        <a:rPr lang="ru-RU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π</m:t>
                      </m:r>
                      <m:sSup>
                        <m:sSup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ru-RU" altLang="ru-RU" dirty="0"/>
              </a:p>
            </p:txBody>
          </p:sp>
        </mc:Choice>
        <mc:Fallback>
          <p:sp>
            <p:nvSpPr>
              <p:cNvPr id="7173" name="Text Box 1029">
                <a:extLst>
                  <a:ext uri="{FF2B5EF4-FFF2-40B4-BE49-F238E27FC236}">
                    <a16:creationId xmlns:a16="http://schemas.microsoft.com/office/drawing/2014/main" id="{FCC7AA08-8CD3-4832-A00A-0F1E6C20FD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624" y="7049"/>
                <a:ext cx="9122375" cy="2518382"/>
              </a:xfrm>
              <a:prstGeom prst="rect">
                <a:avLst/>
              </a:prstGeom>
              <a:blipFill>
                <a:blip r:embed="rId3"/>
                <a:stretch>
                  <a:fillRect l="-1070" r="-100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1031">
            <a:extLst>
              <a:ext uri="{FF2B5EF4-FFF2-40B4-BE49-F238E27FC236}">
                <a16:creationId xmlns:a16="http://schemas.microsoft.com/office/drawing/2014/main" id="{2DBFD9EF-609A-4D7D-8501-2F75C99E3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708920"/>
            <a:ext cx="3430588" cy="338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2747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Text Box 3">
            <a:extLst>
              <a:ext uri="{FF2B5EF4-FFF2-40B4-BE49-F238E27FC236}">
                <a16:creationId xmlns:a16="http://schemas.microsoft.com/office/drawing/2014/main" id="{45CD78AE-13E7-412C-A373-DB65C9AE5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25916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Обозначим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сегмента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площадь поверхности части шара, ограничивающей шаровой сегмент.</a:t>
            </a:r>
          </a:p>
        </p:txBody>
      </p:sp>
      <p:pic>
        <p:nvPicPr>
          <p:cNvPr id="73733" name="Picture 5">
            <a:extLst>
              <a:ext uri="{FF2B5EF4-FFF2-40B4-BE49-F238E27FC236}">
                <a16:creationId xmlns:a16="http://schemas.microsoft.com/office/drawing/2014/main" id="{704ED4A4-D9F1-4EC6-887F-A04118105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908720"/>
            <a:ext cx="2808312" cy="278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 Box 3">
                <a:extLst>
                  <a:ext uri="{FF2B5EF4-FFF2-40B4-BE49-F238E27FC236}">
                    <a16:creationId xmlns:a16="http://schemas.microsoft.com/office/drawing/2014/main" id="{AC8B1C05-6560-435D-835A-3B15C131CD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4869160"/>
                <a:ext cx="9144000" cy="19389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Подставляя в это равенство выражение для объёма шарового сектора, получим следующую формулу.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сегмента</m:t>
                          </m:r>
                        </m:sub>
                      </m:sSub>
                      <m:r>
                        <a:rPr lang="ru-RU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=2</m:t>
                      </m:r>
                      <m:r>
                        <m:rPr>
                          <m:sty m:val="p"/>
                        </m:rPr>
                        <a:rPr lang="ru-RU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π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𝑅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∙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h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ru-RU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/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где 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 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– радиус шара, 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– высота соответствующего шарового сегмента.</a:t>
                </a:r>
              </a:p>
            </p:txBody>
          </p:sp>
        </mc:Choice>
        <mc:Fallback>
          <p:sp>
            <p:nvSpPr>
              <p:cNvPr id="8" name="Text Box 3">
                <a:extLst>
                  <a:ext uri="{FF2B5EF4-FFF2-40B4-BE49-F238E27FC236}">
                    <a16:creationId xmlns:a16="http://schemas.microsoft.com/office/drawing/2014/main" id="{AC8B1C05-6560-435D-835A-3B15C131CD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869160"/>
                <a:ext cx="9144000" cy="1938992"/>
              </a:xfrm>
              <a:prstGeom prst="rect">
                <a:avLst/>
              </a:prstGeom>
              <a:blipFill>
                <a:blip r:embed="rId4"/>
                <a:stretch>
                  <a:fillRect l="-1000" t="-2516" r="-1000" b="-628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 Box 3">
                <a:extLst>
                  <a:ext uri="{FF2B5EF4-FFF2-40B4-BE49-F238E27FC236}">
                    <a16:creationId xmlns:a16="http://schemas.microsoft.com/office/drawing/2014/main" id="{46D2AA20-123B-4396-BFD6-9471C8BE54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46" y="3869803"/>
                <a:ext cx="9144000" cy="9850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indent="450215" algn="just"/>
                <a:r>
                  <a:rPr lang="ru-RU" dirty="0">
                    <a:ea typeface="Times New Roman" panose="02020603050405020304" pitchFamily="18" charset="0"/>
                  </a:rPr>
                  <a:t>	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Повторяя предыдущие рассуждения для шарового сектора, получим равенство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се</m:t>
                        </m:r>
                        <m:r>
                          <a:rPr lang="ru-RU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гмента</m:t>
                        </m:r>
                      </m:sub>
                    </m:sSub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∙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𝑅</m:t>
                    </m:r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се</m:t>
                        </m:r>
                        <m:r>
                          <a:rPr lang="ru-RU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ктора</m:t>
                        </m:r>
                      </m:sub>
                    </m:sSub>
                  </m:oMath>
                </a14:m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10" name="Text Box 3">
                <a:extLst>
                  <a:ext uri="{FF2B5EF4-FFF2-40B4-BE49-F238E27FC236}">
                    <a16:creationId xmlns:a16="http://schemas.microsoft.com/office/drawing/2014/main" id="{46D2AA20-123B-4396-BFD6-9471C8BE54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846" y="3869803"/>
                <a:ext cx="9144000" cy="985078"/>
              </a:xfrm>
              <a:prstGeom prst="rect">
                <a:avLst/>
              </a:prstGeom>
              <a:blipFill>
                <a:blip r:embed="rId5"/>
                <a:stretch>
                  <a:fillRect l="-1067" t="-4969" r="-1000" b="-559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>
            <a:extLst>
              <a:ext uri="{FF2B5EF4-FFF2-40B4-BE49-F238E27FC236}">
                <a16:creationId xmlns:a16="http://schemas.microsoft.com/office/drawing/2014/main" id="{04BCA738-E7A9-4691-8E02-6DC90C53ED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381000"/>
          </a:xfrm>
        </p:spPr>
        <p:txBody>
          <a:bodyPr/>
          <a:lstStyle/>
          <a:p>
            <a:r>
              <a:rPr lang="ru-RU" altLang="ru-RU" sz="2800" dirty="0">
                <a:solidFill>
                  <a:srgbClr val="FF3300"/>
                </a:solidFill>
              </a:rPr>
              <a:t>Упражнение 1</a:t>
            </a:r>
          </a:p>
        </p:txBody>
      </p:sp>
      <p:sp>
        <p:nvSpPr>
          <p:cNvPr id="115715" name="Text Box 3">
            <a:extLst>
              <a:ext uri="{FF2B5EF4-FFF2-40B4-BE49-F238E27FC236}">
                <a16:creationId xmlns:a16="http://schemas.microsoft.com/office/drawing/2014/main" id="{B59C1774-A17F-409A-8DDD-E0FEAC1B6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33400"/>
            <a:ext cx="8458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Найдите </a:t>
            </a:r>
            <a:r>
              <a:rPr lang="ru-RU" altLang="ru-RU" dirty="0"/>
              <a:t>площадь поверхности</a:t>
            </a:r>
            <a:r>
              <a:rPr lang="ru-RU" altLang="ru-RU" dirty="0">
                <a:cs typeface="Times New Roman" panose="02020603050405020304" pitchFamily="18" charset="0"/>
              </a:rPr>
              <a:t> шара, </a:t>
            </a:r>
            <a:r>
              <a:rPr lang="ru-RU" altLang="ru-RU" dirty="0"/>
              <a:t>впи</a:t>
            </a:r>
            <a:r>
              <a:rPr lang="ru-RU" altLang="ru-RU" dirty="0">
                <a:cs typeface="Times New Roman" panose="02020603050405020304" pitchFamily="18" charset="0"/>
              </a:rPr>
              <a:t>санного </a:t>
            </a:r>
            <a:r>
              <a:rPr lang="ru-RU" altLang="ru-RU" dirty="0"/>
              <a:t>в</a:t>
            </a:r>
            <a:r>
              <a:rPr lang="ru-RU" altLang="ru-RU" dirty="0">
                <a:cs typeface="Times New Roman" panose="02020603050405020304" pitchFamily="18" charset="0"/>
              </a:rPr>
              <a:t> куб с ребром, равным единице.</a:t>
            </a:r>
            <a:endParaRPr lang="en-US" altLang="ru-RU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5717" name="Text Box 5">
                <a:extLst>
                  <a:ext uri="{FF2B5EF4-FFF2-40B4-BE49-F238E27FC236}">
                    <a16:creationId xmlns:a16="http://schemas.microsoft.com/office/drawing/2014/main" id="{855484DD-B7CD-417C-A426-958C6EB304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8200" y="5334000"/>
                <a:ext cx="3429000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 dirty="0">
                    <a:solidFill>
                      <a:srgbClr val="FF3300"/>
                    </a:solidFill>
                  </a:rPr>
                  <a:t>Ответ: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altLang="ru-RU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ru-RU" altLang="ru-RU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ru-RU" altLang="ru-RU" dirty="0">
                  <a:solidFill>
                    <a:srgbClr val="FF3300"/>
                  </a:solidFill>
                </a:endParaRPr>
              </a:p>
            </p:txBody>
          </p:sp>
        </mc:Choice>
        <mc:Fallback>
          <p:sp>
            <p:nvSpPr>
              <p:cNvPr id="115717" name="Text Box 5">
                <a:extLst>
                  <a:ext uri="{FF2B5EF4-FFF2-40B4-BE49-F238E27FC236}">
                    <a16:creationId xmlns:a16="http://schemas.microsoft.com/office/drawing/2014/main" id="{855484DD-B7CD-417C-A426-958C6EB304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5334000"/>
                <a:ext cx="3429000" cy="461665"/>
              </a:xfrm>
              <a:prstGeom prst="rect">
                <a:avLst/>
              </a:prstGeom>
              <a:blipFill>
                <a:blip r:embed="rId4"/>
                <a:stretch>
                  <a:fillRect l="-2847" t="-10526" b="-289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5719" name="Object 7">
            <a:extLst>
              <a:ext uri="{FF2B5EF4-FFF2-40B4-BE49-F238E27FC236}">
                <a16:creationId xmlns:a16="http://schemas.microsoft.com/office/drawing/2014/main" id="{92386EFA-3468-4ACB-95E2-92177DAC1B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14613" y="1628775"/>
          <a:ext cx="3914775" cy="36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Точечный рисунок" r:id="rId5" imgW="3914286" imgH="3600000" progId="Paint.Picture">
                  <p:embed/>
                </p:oleObj>
              </mc:Choice>
              <mc:Fallback>
                <p:oleObj name="Точечный рисунок" r:id="rId5" imgW="3914286" imgH="3600000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4613" y="1628775"/>
                        <a:ext cx="3914775" cy="360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Text Box 1027">
            <a:extLst>
              <a:ext uri="{FF2B5EF4-FFF2-40B4-BE49-F238E27FC236}">
                <a16:creationId xmlns:a16="http://schemas.microsoft.com/office/drawing/2014/main" id="{92E49E7D-B514-49B9-9AA3-87813BC8E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33400"/>
            <a:ext cx="8458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Найдите </a:t>
            </a:r>
            <a:r>
              <a:rPr lang="ru-RU" altLang="ru-RU" dirty="0"/>
              <a:t>площадь поверхности</a:t>
            </a:r>
            <a:r>
              <a:rPr lang="ru-RU" altLang="ru-RU" dirty="0">
                <a:cs typeface="Times New Roman" panose="02020603050405020304" pitchFamily="18" charset="0"/>
              </a:rPr>
              <a:t> шара, описанного около куба с ребром, равным единице.</a:t>
            </a:r>
            <a:endParaRPr lang="en-US" altLang="ru-RU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7765" name="Text Box 1029">
                <a:extLst>
                  <a:ext uri="{FF2B5EF4-FFF2-40B4-BE49-F238E27FC236}">
                    <a16:creationId xmlns:a16="http://schemas.microsoft.com/office/drawing/2014/main" id="{83C3DBCD-C095-4F13-9BBA-3E5BA8859E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8200" y="5334000"/>
                <a:ext cx="34290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 dirty="0">
                    <a:solidFill>
                      <a:srgbClr val="FF3300"/>
                    </a:solidFill>
                  </a:rPr>
                  <a:t>Ответ: </a:t>
                </a:r>
                <a14:m>
                  <m:oMath xmlns:m="http://schemas.openxmlformats.org/officeDocument/2006/math">
                    <m:r>
                      <a:rPr lang="ru-RU" altLang="ru-RU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ru-RU" altLang="ru-RU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ru-RU" altLang="ru-RU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ru-RU" altLang="ru-RU" dirty="0">
                  <a:solidFill>
                    <a:srgbClr val="FF3300"/>
                  </a:solidFill>
                </a:endParaRPr>
              </a:p>
            </p:txBody>
          </p:sp>
        </mc:Choice>
        <mc:Fallback>
          <p:sp>
            <p:nvSpPr>
              <p:cNvPr id="117765" name="Text Box 1029">
                <a:extLst>
                  <a:ext uri="{FF2B5EF4-FFF2-40B4-BE49-F238E27FC236}">
                    <a16:creationId xmlns:a16="http://schemas.microsoft.com/office/drawing/2014/main" id="{83C3DBCD-C095-4F13-9BBA-3E5BA8859E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5334000"/>
                <a:ext cx="3429000" cy="457200"/>
              </a:xfrm>
              <a:prstGeom prst="rect">
                <a:avLst/>
              </a:prstGeom>
              <a:blipFill>
                <a:blip r:embed="rId4"/>
                <a:stretch>
                  <a:fillRect l="-2847" t="-10667" b="-30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7767" name="Object 1031">
            <a:extLst>
              <a:ext uri="{FF2B5EF4-FFF2-40B4-BE49-F238E27FC236}">
                <a16:creationId xmlns:a16="http://schemas.microsoft.com/office/drawing/2014/main" id="{62AB8B50-84D3-43B5-8BAB-E25A9FF9FE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33688" y="1700213"/>
          <a:ext cx="3476625" cy="345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Точечный рисунок" r:id="rId5" imgW="3476190" imgH="3457143" progId="Paint.Picture">
                  <p:embed/>
                </p:oleObj>
              </mc:Choice>
              <mc:Fallback>
                <p:oleObj name="Точечный рисунок" r:id="rId5" imgW="3476190" imgH="3457143" progId="Paint.Picture">
                  <p:embed/>
                  <p:pic>
                    <p:nvPicPr>
                      <p:cNvPr id="0" name="Object 10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3688" y="1700213"/>
                        <a:ext cx="3476625" cy="345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2">
            <a:extLst>
              <a:ext uri="{FF2B5EF4-FFF2-40B4-BE49-F238E27FC236}">
                <a16:creationId xmlns:a16="http://schemas.microsoft.com/office/drawing/2014/main" id="{061CFBAE-BA9A-4829-A804-A80500A461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381000"/>
          </a:xfrm>
        </p:spPr>
        <p:txBody>
          <a:bodyPr/>
          <a:lstStyle/>
          <a:p>
            <a:r>
              <a:rPr lang="ru-RU" altLang="ru-RU" sz="2800" dirty="0">
                <a:solidFill>
                  <a:srgbClr val="FF3300"/>
                </a:solidFill>
              </a:rPr>
              <a:t>Упражнение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Text Box 3">
            <a:extLst>
              <a:ext uri="{FF2B5EF4-FFF2-40B4-BE49-F238E27FC236}">
                <a16:creationId xmlns:a16="http://schemas.microsoft.com/office/drawing/2014/main" id="{8AE687B9-7652-4286-B462-3CF162966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33400"/>
            <a:ext cx="8458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Найдите </a:t>
            </a:r>
            <a:r>
              <a:rPr lang="ru-RU" altLang="ru-RU" dirty="0"/>
              <a:t>площадь поверхности</a:t>
            </a:r>
            <a:r>
              <a:rPr lang="ru-RU" altLang="ru-RU" dirty="0">
                <a:cs typeface="Times New Roman" panose="02020603050405020304" pitchFamily="18" charset="0"/>
              </a:rPr>
              <a:t> шара, </a:t>
            </a:r>
            <a:r>
              <a:rPr lang="ru-RU" altLang="ru-RU" dirty="0"/>
              <a:t>касающегося ребер</a:t>
            </a:r>
            <a:r>
              <a:rPr lang="ru-RU" altLang="ru-RU" dirty="0">
                <a:cs typeface="Times New Roman" panose="02020603050405020304" pitchFamily="18" charset="0"/>
              </a:rPr>
              <a:t> куба с ребром, равным единице.</a:t>
            </a:r>
            <a:endParaRPr lang="en-US" altLang="ru-RU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9813" name="Text Box 5">
                <a:extLst>
                  <a:ext uri="{FF2B5EF4-FFF2-40B4-BE49-F238E27FC236}">
                    <a16:creationId xmlns:a16="http://schemas.microsoft.com/office/drawing/2014/main" id="{67D729A0-4DDF-4C69-B804-7398AED41F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8200" y="5334000"/>
                <a:ext cx="34290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 dirty="0">
                    <a:solidFill>
                      <a:srgbClr val="FF3300"/>
                    </a:solidFill>
                  </a:rPr>
                  <a:t>Ответ: </a:t>
                </a:r>
                <a14:m>
                  <m:oMath xmlns:m="http://schemas.openxmlformats.org/officeDocument/2006/math">
                    <m:r>
                      <a:rPr lang="ru-RU" altLang="ru-RU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ru-RU" altLang="ru-RU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ru-RU" altLang="ru-RU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ru-RU" altLang="ru-RU" dirty="0">
                  <a:solidFill>
                    <a:srgbClr val="FF3300"/>
                  </a:solidFill>
                </a:endParaRPr>
              </a:p>
            </p:txBody>
          </p:sp>
        </mc:Choice>
        <mc:Fallback>
          <p:sp>
            <p:nvSpPr>
              <p:cNvPr id="119813" name="Text Box 5">
                <a:extLst>
                  <a:ext uri="{FF2B5EF4-FFF2-40B4-BE49-F238E27FC236}">
                    <a16:creationId xmlns:a16="http://schemas.microsoft.com/office/drawing/2014/main" id="{67D729A0-4DDF-4C69-B804-7398AED41F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5334000"/>
                <a:ext cx="3429000" cy="457200"/>
              </a:xfrm>
              <a:prstGeom prst="rect">
                <a:avLst/>
              </a:prstGeom>
              <a:blipFill>
                <a:blip r:embed="rId4"/>
                <a:stretch>
                  <a:fillRect l="-2847" t="-10667" b="-30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9815" name="Object 7">
            <a:extLst>
              <a:ext uri="{FF2B5EF4-FFF2-40B4-BE49-F238E27FC236}">
                <a16:creationId xmlns:a16="http://schemas.microsoft.com/office/drawing/2014/main" id="{82078E1B-D29B-4684-AB53-3FBCEFF80F3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52725" y="1638300"/>
          <a:ext cx="3638550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Точечный рисунок" r:id="rId5" imgW="3638095" imgH="3580952" progId="Paint.Picture">
                  <p:embed/>
                </p:oleObj>
              </mc:Choice>
              <mc:Fallback>
                <p:oleObj name="Точечный рисунок" r:id="rId5" imgW="3638095" imgH="3580952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2725" y="1638300"/>
                        <a:ext cx="3638550" cy="358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2">
            <a:extLst>
              <a:ext uri="{FF2B5EF4-FFF2-40B4-BE49-F238E27FC236}">
                <a16:creationId xmlns:a16="http://schemas.microsoft.com/office/drawing/2014/main" id="{9B8DB05B-31BD-4892-B99D-6920FF46F4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381000"/>
          </a:xfrm>
        </p:spPr>
        <p:txBody>
          <a:bodyPr/>
          <a:lstStyle/>
          <a:p>
            <a:r>
              <a:rPr lang="ru-RU" altLang="ru-RU" sz="2800" dirty="0">
                <a:solidFill>
                  <a:srgbClr val="FF3300"/>
                </a:solidFill>
              </a:rPr>
              <a:t>Упражнение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9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3">
            <a:extLst>
              <a:ext uri="{FF2B5EF4-FFF2-40B4-BE49-F238E27FC236}">
                <a16:creationId xmlns:a16="http://schemas.microsoft.com/office/drawing/2014/main" id="{38F22AA7-3A7D-46DA-BB88-492C3326E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85800"/>
            <a:ext cx="8458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Площадь большого круга шара равна 3 см</a:t>
            </a:r>
            <a:r>
              <a:rPr lang="ru-RU" altLang="ru-RU" sz="2800" baseline="30000" dirty="0">
                <a:cs typeface="Times New Roman" panose="02020603050405020304" pitchFamily="18" charset="0"/>
              </a:rPr>
              <a:t>2</a:t>
            </a:r>
            <a:r>
              <a:rPr lang="ru-RU" altLang="ru-RU" sz="2800" dirty="0">
                <a:cs typeface="Times New Roman" panose="02020603050405020304" pitchFamily="18" charset="0"/>
              </a:rPr>
              <a:t>. Найдите площадь поверхности шара.</a:t>
            </a:r>
          </a:p>
        </p:txBody>
      </p:sp>
      <p:sp>
        <p:nvSpPr>
          <p:cNvPr id="28676" name="Text Box 4">
            <a:extLst>
              <a:ext uri="{FF2B5EF4-FFF2-40B4-BE49-F238E27FC236}">
                <a16:creationId xmlns:a16="http://schemas.microsoft.com/office/drawing/2014/main" id="{C9E90AC7-AA08-412C-932B-4F3A329BB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410200"/>
            <a:ext cx="3048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>
                <a:solidFill>
                  <a:srgbClr val="FF3300"/>
                </a:solidFill>
              </a:rPr>
              <a:t>Ответ: </a:t>
            </a:r>
            <a:r>
              <a:rPr lang="ru-RU" altLang="ru-RU" sz="2800"/>
              <a:t>12 см</a:t>
            </a:r>
            <a:r>
              <a:rPr lang="ru-RU" altLang="ru-RU" sz="2800" baseline="30000"/>
              <a:t>2</a:t>
            </a:r>
            <a:r>
              <a:rPr lang="ru-RU" altLang="ru-RU" sz="2800"/>
              <a:t>.</a:t>
            </a:r>
          </a:p>
        </p:txBody>
      </p:sp>
      <p:pic>
        <p:nvPicPr>
          <p:cNvPr id="28678" name="Picture 6">
            <a:extLst>
              <a:ext uri="{FF2B5EF4-FFF2-40B4-BE49-F238E27FC236}">
                <a16:creationId xmlns:a16="http://schemas.microsoft.com/office/drawing/2014/main" id="{C4FA3C74-55E3-45B9-B7B7-279878521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900" y="1765300"/>
            <a:ext cx="3376613" cy="333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99772098-C86A-42C4-803B-B24452E165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381000"/>
          </a:xfrm>
        </p:spPr>
        <p:txBody>
          <a:bodyPr/>
          <a:lstStyle/>
          <a:p>
            <a:r>
              <a:rPr lang="ru-RU" altLang="ru-RU" sz="2800" dirty="0">
                <a:solidFill>
                  <a:srgbClr val="FF3300"/>
                </a:solidFill>
              </a:rPr>
              <a:t>Упражнение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Text Box 3">
            <a:extLst>
              <a:ext uri="{FF2B5EF4-FFF2-40B4-BE49-F238E27FC236}">
                <a16:creationId xmlns:a16="http://schemas.microsoft.com/office/drawing/2014/main" id="{33A5A6A9-1E31-428E-9E9B-999A472CA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85800"/>
            <a:ext cx="84582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Как изменится площадь поверхности шара, если увеличить радиус шара в: а) 2 раза; б) 3 раза; в)  </a:t>
            </a:r>
            <a:r>
              <a:rPr lang="en-US" altLang="ru-RU" sz="2800" i="1" dirty="0"/>
              <a:t>n</a:t>
            </a:r>
            <a:r>
              <a:rPr lang="ru-RU" altLang="ru-RU" sz="2800" dirty="0"/>
              <a:t> раз?</a:t>
            </a:r>
          </a:p>
        </p:txBody>
      </p:sp>
      <p:sp>
        <p:nvSpPr>
          <p:cNvPr id="77828" name="Text Box 4">
            <a:extLst>
              <a:ext uri="{FF2B5EF4-FFF2-40B4-BE49-F238E27FC236}">
                <a16:creationId xmlns:a16="http://schemas.microsoft.com/office/drawing/2014/main" id="{54E504CA-7265-4AFB-AEAE-547D330F0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410200"/>
            <a:ext cx="76898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>
                <a:solidFill>
                  <a:srgbClr val="FF3300"/>
                </a:solidFill>
              </a:rPr>
              <a:t>Ответ: </a:t>
            </a:r>
            <a:r>
              <a:rPr lang="ru-RU" altLang="ru-RU" sz="2800"/>
              <a:t>Увеличится в: а) 4 раза; б) 9 раз; в) </a:t>
            </a:r>
            <a:r>
              <a:rPr lang="ru-RU" altLang="ru-RU" sz="2800" i="1"/>
              <a:t>n</a:t>
            </a:r>
            <a:r>
              <a:rPr lang="ru-RU" altLang="ru-RU" sz="2800" baseline="30000"/>
              <a:t>2</a:t>
            </a:r>
            <a:r>
              <a:rPr lang="ru-RU" altLang="ru-RU" sz="2800"/>
              <a:t> раз. </a:t>
            </a:r>
          </a:p>
        </p:txBody>
      </p:sp>
      <p:pic>
        <p:nvPicPr>
          <p:cNvPr id="77831" name="Picture 7">
            <a:extLst>
              <a:ext uri="{FF2B5EF4-FFF2-40B4-BE49-F238E27FC236}">
                <a16:creationId xmlns:a16="http://schemas.microsoft.com/office/drawing/2014/main" id="{8CFA368E-ABA9-4E08-8053-29C162AF7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0" y="1893888"/>
            <a:ext cx="3109913" cy="307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F48E1252-F848-4987-A6BD-A90CEC6D24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381000"/>
          </a:xfrm>
        </p:spPr>
        <p:txBody>
          <a:bodyPr/>
          <a:lstStyle/>
          <a:p>
            <a:r>
              <a:rPr lang="ru-RU" altLang="ru-RU" sz="2800" dirty="0">
                <a:solidFill>
                  <a:srgbClr val="FF3300"/>
                </a:solidFill>
              </a:rPr>
              <a:t>Упражнение 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 autoUpdateAnimBg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</TotalTime>
  <Words>1166</Words>
  <Application>Microsoft Office PowerPoint</Application>
  <PresentationFormat>Экран (4:3)</PresentationFormat>
  <Paragraphs>120</Paragraphs>
  <Slides>24</Slides>
  <Notes>23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Cambria Math</vt:lpstr>
      <vt:lpstr>Times New Roman</vt:lpstr>
      <vt:lpstr>Оформление по умолчанию</vt:lpstr>
      <vt:lpstr>Точечный рисунок</vt:lpstr>
      <vt:lpstr>19. ПЛОЩАДЬ ПОВЕРХНОСТИ ШАРА И ЕГО ЧАСТЕЙ</vt:lpstr>
      <vt:lpstr>Презентация PowerPoint</vt:lpstr>
      <vt:lpstr>Презентация PowerPoint</vt:lpstr>
      <vt:lpstr>Презентация PowerPoint</vt:lpstr>
      <vt:lpstr>Упражнение 1</vt:lpstr>
      <vt:lpstr>Упражнение 2</vt:lpstr>
      <vt:lpstr>Упражнение 3</vt:lpstr>
      <vt:lpstr>Упражнение 4</vt:lpstr>
      <vt:lpstr>Упражнение 5</vt:lpstr>
      <vt:lpstr>Упражнение 6</vt:lpstr>
      <vt:lpstr>Презентация PowerPoint</vt:lpstr>
      <vt:lpstr>Упражнение 8</vt:lpstr>
      <vt:lpstr>Упражнение 9</vt:lpstr>
      <vt:lpstr>Упражнение 10</vt:lpstr>
      <vt:lpstr>Упражнение 11</vt:lpstr>
      <vt:lpstr>Упражнение 12</vt:lpstr>
      <vt:lpstr>Упражнение 13</vt:lpstr>
      <vt:lpstr>Упражнение 14</vt:lpstr>
      <vt:lpstr>Упражнение 15</vt:lpstr>
      <vt:lpstr>Упражнение 16</vt:lpstr>
      <vt:lpstr>Упражнение 17</vt:lpstr>
      <vt:lpstr>Упражнение 18</vt:lpstr>
      <vt:lpstr> Дана правильная четырёхугольная пирамида, стороны основания которой равны 2, а высота равна 1. Шар, радиус которого равен 1, имеет своим центром вершину этой пирамиды. Найдите площадь части поверхности шара, заключённой внутри этой пирамиды.</vt:lpstr>
      <vt:lpstr> Дан единичный куб. Шар, радиус которого равен 1, имеет своим центром вершину этого куба. Найдите площадь части поверхности шара, заключённой внутри этого куба.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Объем фигур в пространстве</dc:title>
  <dc:creator>*</dc:creator>
  <cp:lastModifiedBy>Vladimir Smirnov</cp:lastModifiedBy>
  <cp:revision>43</cp:revision>
  <dcterms:created xsi:type="dcterms:W3CDTF">2007-11-29T06:10:49Z</dcterms:created>
  <dcterms:modified xsi:type="dcterms:W3CDTF">2022-04-10T05:03:02Z</dcterms:modified>
</cp:coreProperties>
</file>