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5" r:id="rId2"/>
    <p:sldId id="390" r:id="rId3"/>
    <p:sldId id="449" r:id="rId4"/>
    <p:sldId id="448" r:id="rId5"/>
    <p:sldId id="450" r:id="rId6"/>
    <p:sldId id="391" r:id="rId7"/>
    <p:sldId id="451" r:id="rId8"/>
    <p:sldId id="452" r:id="rId9"/>
    <p:sldId id="455" r:id="rId10"/>
    <p:sldId id="478" r:id="rId11"/>
    <p:sldId id="479" r:id="rId12"/>
    <p:sldId id="482" r:id="rId13"/>
    <p:sldId id="48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 autoAdjust="0"/>
    <p:restoredTop sz="90970" autoAdjust="0"/>
  </p:normalViewPr>
  <p:slideViewPr>
    <p:cSldViewPr>
      <p:cViewPr varScale="1">
        <p:scale>
          <a:sx n="97" d="100"/>
          <a:sy n="97" d="100"/>
        </p:scale>
        <p:origin x="1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509D1AD-872A-40A5-9BB1-1810ECCC51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F025D8E-A045-43D8-9A77-5BB56E0832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C7E5BB21-AEC4-4018-9C38-38C59F6829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6E11628C-2E73-4B84-BC22-F5EAD07059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23CA5054-6C24-4B1B-982A-3CFCB7724F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E63F893C-1AE1-427F-915A-27E4615B0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7B9654-5900-488A-BB0E-8D1E4ED3F0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24798-0805-4FD6-A972-FC1533043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A65356-1C13-491D-9587-2C80ECA66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D8D807-54CB-488B-9C8F-E4A8DAC8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D27384-B049-4693-A7CD-24D0AAAC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50B3C7-ADF4-43B5-9FF1-AB4B10DC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69779-FA12-45E7-9FF7-A004AD2D6A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285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FC990-084C-4220-A880-CA7A29EB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F70BC3-159C-46CB-9597-88303EBAB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347C2-90D3-4EEE-B4FF-7FC25116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2D7BF-A3D2-4910-833C-13F8A8C4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CE31A6-18CD-4751-9253-FF6671F1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E8139-6D09-4472-A846-C256DD2EB8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022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E3ABD8-0EB7-4696-B706-B9D67E413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B8984F-8851-4F59-867A-B36D41199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A20770-4BE6-438C-9F4B-0B6E349D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6702E-4167-42F6-8407-B50F19DE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918B9E-3B22-4FB7-AFBC-A7FF9336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0F4B1-978D-416D-A6E5-819D8C4D2E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162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C43A0-2152-4722-9235-04773F91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36784-AB44-4B11-BDC9-882AD79D9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F1EC8-9F37-4C1C-B9C9-DCDE4F8E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EFE35-A235-4FA7-BA11-8E45EE79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F588BC-AAAD-4D39-85A4-134FAACD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B6A5F-F58D-44D4-9C7C-F7E48F5A3F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3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454EC-1594-42D9-A439-793F9143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257A9-4C18-44BD-BA26-8FD59EAE9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E936A-B1D3-47CB-B4B3-A88EAE55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14A2AA-9F73-4733-9D28-118756F5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D6C24-21A8-422E-AD67-53BA3CE8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0DBB8-5B8E-4573-BD6A-A92519950F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86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05BEC-D6EB-4A33-B7F0-66DBA86E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E0CED-F232-4826-B8B8-FC4642F9E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14AC97-DB15-4E8A-9383-32766CD35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7C551C-B05D-4FF0-9B16-1820ABA4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3717C4-21E2-4BF8-8EFB-0B208A8D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7D441-FD5F-4683-B04D-80C040D3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5FCE4-F39F-46EB-88F2-3E770F3857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60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8E715-0D26-4C09-9B3C-678CCEE2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62C139-49A1-473E-9F70-A41F99D55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ED1794-FEBE-4399-B4F5-F375E16FF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B9DC53-6289-4ECB-BC13-F08DD53C4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93F285-8DAF-4946-8BF2-9FDADAA9A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4248D9-856F-48CD-B37F-3DEFB090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AD6A75-99B8-4CD3-A9F6-2A41DCF5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5E9D03-E028-479E-9EB1-3BA0075F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49EA1-7AA4-4CD2-AA06-9B3680934A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42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E8C13-27EA-4708-99DD-8D4BAD25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C8A886-2DEE-4F2E-B051-55F92AC2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C098EA-ADEC-4AFB-8C51-079D181A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B03733-BAD5-4545-8A6F-B3709943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1F54C-D404-4A88-8422-07EF2DC500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52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8D204E-6FD8-48F5-9283-38FCA7DB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CA1362-A32F-4A5F-882F-F515A96B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C5FC4C-56C5-49DC-9259-7F40918F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BD91D-648E-4876-99D8-2922BD7A7F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66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755B6-8028-4A35-B0A0-13EDD4E1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BFE34-BBF7-4FD7-9089-AADEAFD01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C64ED5-BA3C-4D29-B054-563C36B46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E79C6D-8DF1-4076-8FFB-ECB37B4B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7420A8-9582-4A89-A9B5-D05EA896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A48B74-0E45-4045-9AE6-D1E4F1BF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82949-D10E-4BE6-8170-EE48E48747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78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2CBB1-6860-43BD-B720-A578DE6A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D4331B-735B-432D-8571-2839FE226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C1BBE8-7D85-4BFC-BD7E-F75692DE5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F199A2-4CFD-4249-9FD8-41058BC5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01D5D-6D23-463D-B499-1FAD00DD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4895EC-3879-446D-B023-37504AFE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05680-B48F-4C56-9BAB-A29BE275A8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12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B694A3-D0F0-40E4-96D6-BF78EC7F5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2432DE-4801-4538-B15D-9A82F6B51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BC6B7F-B917-4B89-8182-241B1AC8F3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8E19B9-540C-43D1-9AEB-91B3E8EB91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F417B1-4CFA-4BDC-A045-E852FEA1E3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6BE589-8F3A-43C8-8904-104168C012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935B0ADF-E56C-48EF-8858-605D7150B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1746679"/>
            <a:ext cx="7772400" cy="1872207"/>
          </a:xfrm>
        </p:spPr>
        <p:txBody>
          <a:bodyPr/>
          <a:lstStyle/>
          <a:p>
            <a:r>
              <a:rPr lang="en-US" altLang="ru-RU" dirty="0">
                <a:solidFill>
                  <a:srgbClr val="FF3300"/>
                </a:solidFill>
              </a:rPr>
              <a:t>17</a:t>
            </a:r>
            <a:r>
              <a:rPr lang="ru-RU" altLang="ru-RU" dirty="0">
                <a:solidFill>
                  <a:srgbClr val="FF3300"/>
                </a:solidFill>
              </a:rPr>
              <a:t>в. ОБЪЕМ ШАРА</a:t>
            </a:r>
            <a:br>
              <a:rPr lang="ru-RU" altLang="ru-RU" dirty="0">
                <a:solidFill>
                  <a:srgbClr val="FF3300"/>
                </a:solidFill>
              </a:rPr>
            </a:br>
            <a:r>
              <a:rPr lang="ru-RU" altLang="ru-RU" dirty="0">
                <a:solidFill>
                  <a:srgbClr val="FF3300"/>
                </a:solidFill>
              </a:rPr>
              <a:t>(Тела вращения)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2850ED11-1595-4CDC-B818-60CAB7A27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/>
              <a:t>Найдите объём фигуры вращения единичного куба вокруг прямой, проходящей через середины его противоположных рёбер.</a:t>
            </a:r>
          </a:p>
        </p:txBody>
      </p:sp>
      <p:pic>
        <p:nvPicPr>
          <p:cNvPr id="15054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2057400"/>
            <a:ext cx="31527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68AB440-7E57-4EDB-92C2-B6336F6A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0"/>
            <a:ext cx="8610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3200" dirty="0">
                <a:solidFill>
                  <a:srgbClr val="FF3300"/>
                </a:solidFill>
              </a:rPr>
              <a:t>Упражнение 2</a:t>
            </a:r>
          </a:p>
        </p:txBody>
      </p:sp>
    </p:spTree>
    <p:extLst>
      <p:ext uri="{BB962C8B-B14F-4D97-AF65-F5344CB8AC3E}">
        <p14:creationId xmlns:p14="http://schemas.microsoft.com/office/powerpoint/2010/main" val="62534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4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1527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0535" name="Text Box 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5097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2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sz="2200" dirty="0">
                    <a:solidFill>
                      <a:schemeClr val="accent1"/>
                    </a:solidFill>
                  </a:rPr>
                  <a:t> </a:t>
                </a:r>
                <a:r>
                  <a:rPr lang="ru-RU" sz="2200" dirty="0"/>
                  <a:t>Искомая фигура состоит из двух гиперболических сегментов. Для каждого из них имеем: </a:t>
                </a:r>
                <a:r>
                  <a:rPr lang="en-US" sz="2200" i="1" dirty="0"/>
                  <a:t>d = </a:t>
                </a:r>
                <a:r>
                  <a:rPr lang="ru-RU" sz="2200" dirty="0"/>
                  <a:t>0,5</a:t>
                </a:r>
                <a:r>
                  <a:rPr lang="en-US" sz="2200" dirty="0"/>
                  <a:t>,</a:t>
                </a:r>
                <a:r>
                  <a:rPr lang="en-US" sz="2200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smtClean="0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200" dirty="0">
                    <a:cs typeface="Times New Roman" pitchFamily="18" charset="0"/>
                  </a:rPr>
                  <a:t> = 45</a:t>
                </a:r>
                <a:r>
                  <a:rPr lang="ru-RU" sz="2200" baseline="30000" dirty="0"/>
                  <a:t>о</a:t>
                </a:r>
                <a:r>
                  <a:rPr lang="ru-RU" sz="2200" dirty="0"/>
                  <a:t>, </a:t>
                </a:r>
                <a:r>
                  <a:rPr lang="en-US" sz="2200" i="1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200" dirty="0"/>
                  <a:t> </a:t>
                </a:r>
                <a:r>
                  <a:rPr lang="ru-RU" sz="2200" dirty="0"/>
                  <a:t>Их объемы равны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ru-RU" sz="2200" b="0" i="0" smtClean="0">
                            <a:latin typeface="Cambria Math"/>
                            <a:ea typeface="Cambria Math"/>
                          </a:rPr>
                          <m:t>π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sz="2200" dirty="0"/>
                  <a:t>. Объём всей фигуры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ru-RU" sz="2200">
                            <a:latin typeface="Cambria Math"/>
                            <a:ea typeface="Cambria Math"/>
                          </a:rPr>
                          <m:t>π</m:t>
                        </m:r>
                      </m:num>
                      <m:den>
                        <m:r>
                          <a:rPr lang="ru-RU" sz="2200" i="1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sz="2200" dirty="0"/>
                  <a:t>.</a:t>
                </a:r>
              </a:p>
            </p:txBody>
          </p:sp>
        </mc:Choice>
        <mc:Fallback xmlns="">
          <p:sp>
            <p:nvSpPr>
              <p:cNvPr id="15053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509772"/>
              </a:xfrm>
              <a:prstGeom prst="rect">
                <a:avLst/>
              </a:prstGeom>
              <a:blipFill rotWithShape="1">
                <a:blip r:embed="rId4"/>
                <a:stretch>
                  <a:fillRect l="-800" t="-2419" r="-867" b="-2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0546" name="Object 18"/>
          <p:cNvGraphicFramePr>
            <a:graphicFrameLocks noChangeAspect="1"/>
          </p:cNvGraphicFramePr>
          <p:nvPr/>
        </p:nvGraphicFramePr>
        <p:xfrm>
          <a:off x="5094784" y="1761190"/>
          <a:ext cx="3124200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Точечный рисунок" r:id="rId5" imgW="3438095" imgH="3266667" progId="Paint.Picture">
                  <p:embed/>
                </p:oleObj>
              </mc:Choice>
              <mc:Fallback>
                <p:oleObj name="Точечный рисунок" r:id="rId5" imgW="3438095" imgH="3266667" progId="Paint.Picture">
                  <p:embed/>
                  <p:pic>
                    <p:nvPicPr>
                      <p:cNvPr id="1505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784" y="1761190"/>
                        <a:ext cx="3124200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50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0" y="88505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Найдите объём тела вращения единичного куба вокруг прямой, содержащей его диагональ.</a:t>
            </a:r>
          </a:p>
        </p:txBody>
      </p:sp>
      <p:pic>
        <p:nvPicPr>
          <p:cNvPr id="14952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297180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E135D2F-B557-4B7D-BB0D-C78BC3625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0"/>
            <a:ext cx="86106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3200" dirty="0">
                <a:solidFill>
                  <a:srgbClr val="FF3300"/>
                </a:solidFill>
              </a:rPr>
              <a:t>Упражнение 3</a:t>
            </a:r>
          </a:p>
        </p:txBody>
      </p:sp>
    </p:spTree>
    <p:extLst>
      <p:ext uri="{BB962C8B-B14F-4D97-AF65-F5344CB8AC3E}">
        <p14:creationId xmlns:p14="http://schemas.microsoft.com/office/powerpoint/2010/main" val="34929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2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96" y="2780928"/>
            <a:ext cx="297180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9511" name="Text Box 7"/>
              <p:cNvSpPr txBox="1">
                <a:spLocks noChangeArrowheads="1"/>
              </p:cNvSpPr>
              <p:nvPr/>
            </p:nvSpPr>
            <p:spPr bwMode="auto">
              <a:xfrm>
                <a:off x="0" y="-497"/>
                <a:ext cx="9144000" cy="2051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2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sz="2200" dirty="0">
                    <a:solidFill>
                      <a:schemeClr val="accent1"/>
                    </a:solidFill>
                  </a:rPr>
                  <a:t> </a:t>
                </a:r>
                <a:r>
                  <a:rPr lang="ru-RU" sz="2200" dirty="0"/>
                  <a:t>Искомое тело состоит из двух конусов и двух гиперболических сегментов. Объем конуса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200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ru-RU" sz="2200" dirty="0"/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ru-RU" sz="2200" dirty="0"/>
                  <a:t>	Для гиперболического сегмента имеем: </a:t>
                </a:r>
                <a:r>
                  <a:rPr lang="en-US" sz="2200" i="1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200" i="1" dirty="0"/>
                  <a:t> , </a:t>
                </a:r>
                <a:r>
                  <a:rPr lang="en-US" sz="2200" i="1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200" dirty="0"/>
                  <a:t>,</a:t>
                </a:r>
                <a:r>
                  <a:rPr lang="en-US" sz="2200" i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</a:rPr>
                      <m:t>tg</m:t>
                    </m:r>
                    <m:r>
                      <a:rPr lang="en-US" sz="2200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en-US" sz="2200" b="0" i="0" dirty="0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200" dirty="0"/>
                  <a:t>.</a:t>
                </a:r>
                <a:endParaRPr lang="en-US" sz="2200" dirty="0"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ru-RU" sz="2200" dirty="0"/>
                  <a:t>Его объём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i="0" smtClean="0">
                            <a:latin typeface="Cambria Math"/>
                            <a:ea typeface="Cambria Math"/>
                          </a:rPr>
                          <m:t>π</m:t>
                        </m:r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200" dirty="0"/>
                  <a:t>. Объём всей фигуры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ru-RU" sz="2200" b="0" i="1" smtClean="0">
                            <a:latin typeface="Cambria Math"/>
                            <a:ea typeface="Cambria Math"/>
                          </a:rPr>
                          <m:t>13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200" b="0" i="1" smtClean="0"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ru-RU" sz="2200" dirty="0"/>
                  <a:t>.</a:t>
                </a:r>
              </a:p>
            </p:txBody>
          </p:sp>
        </mc:Choice>
        <mc:Fallback xmlns="">
          <p:sp>
            <p:nvSpPr>
              <p:cNvPr id="1495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497"/>
                <a:ext cx="9144000" cy="2051267"/>
              </a:xfrm>
              <a:prstGeom prst="rect">
                <a:avLst/>
              </a:prstGeom>
              <a:blipFill rotWithShape="1">
                <a:blip r:embed="rId4"/>
                <a:stretch>
                  <a:fillRect l="-800" t="-1786" r="-867" b="-14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9519" name="Object 15"/>
          <p:cNvGraphicFramePr>
            <a:graphicFrameLocks noChangeAspect="1"/>
          </p:cNvGraphicFramePr>
          <p:nvPr/>
        </p:nvGraphicFramePr>
        <p:xfrm>
          <a:off x="5867400" y="4343400"/>
          <a:ext cx="7731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5" imgW="533160" imgH="495000" progId="Equation.DSMT4">
                  <p:embed/>
                </p:oleObj>
              </mc:Choice>
              <mc:Fallback>
                <p:oleObj name="Equation" r:id="rId5" imgW="533160" imgH="495000" progId="Equation.DSMT4">
                  <p:embed/>
                  <p:pic>
                    <p:nvPicPr>
                      <p:cNvPr id="1495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343400"/>
                        <a:ext cx="773113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26" name="Object 22"/>
          <p:cNvGraphicFramePr>
            <a:graphicFrameLocks noChangeAspect="1"/>
          </p:cNvGraphicFramePr>
          <p:nvPr/>
        </p:nvGraphicFramePr>
        <p:xfrm>
          <a:off x="5076056" y="2642022"/>
          <a:ext cx="3048000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Точечный рисунок" r:id="rId7" imgW="3277057" imgH="3076190" progId="Paint.Picture">
                  <p:embed/>
                </p:oleObj>
              </mc:Choice>
              <mc:Fallback>
                <p:oleObj name="Точечный рисунок" r:id="rId7" imgW="3277057" imgH="3076190" progId="Paint.Picture">
                  <p:embed/>
                  <p:pic>
                    <p:nvPicPr>
                      <p:cNvPr id="14952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642022"/>
                        <a:ext cx="3048000" cy="286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14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10600" cy="54868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1. Объём тора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7667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/>
              <a:t>Рассмотрим тор – фигуру, полученную вращением круга с центром в точке </a:t>
            </a:r>
            <a:r>
              <a:rPr lang="en-US" sz="2000" i="1" dirty="0"/>
              <a:t>O</a:t>
            </a:r>
            <a:r>
              <a:rPr lang="ru-RU" sz="2000" dirty="0"/>
              <a:t>, радиуса </a:t>
            </a:r>
            <a:r>
              <a:rPr lang="en-US" sz="2000" i="1" dirty="0"/>
              <a:t>R</a:t>
            </a:r>
            <a:r>
              <a:rPr lang="ru-RU" sz="2000" dirty="0"/>
              <a:t> относительно прямой </a:t>
            </a:r>
            <a:r>
              <a:rPr lang="en-US" sz="2000" i="1" dirty="0"/>
              <a:t>a</a:t>
            </a:r>
            <a:r>
              <a:rPr lang="ru-RU" sz="2000" dirty="0"/>
              <a:t>, лежащей в плоскости круга и не пересекающей его. </a:t>
            </a:r>
            <a:r>
              <a:rPr lang="en-US" sz="2000" i="1" dirty="0"/>
              <a:t>Q </a:t>
            </a:r>
            <a:r>
              <a:rPr lang="ru-RU" sz="2000" dirty="0"/>
              <a:t>- основание перпендикуляра, опущен­ного из точки </a:t>
            </a:r>
            <a:r>
              <a:rPr lang="en-US" sz="2000" i="1" dirty="0"/>
              <a:t>O</a:t>
            </a:r>
            <a:r>
              <a:rPr lang="ru-RU" sz="2000" dirty="0"/>
              <a:t> на прямую </a:t>
            </a:r>
            <a:r>
              <a:rPr lang="en-US" sz="2000" i="1" dirty="0"/>
              <a:t>a</a:t>
            </a:r>
            <a:r>
              <a:rPr lang="ru-RU" sz="2000" dirty="0"/>
              <a:t>, и пусть </a:t>
            </a:r>
            <a:r>
              <a:rPr lang="en-US" sz="2000" i="1" dirty="0"/>
              <a:t>OQ</a:t>
            </a:r>
            <a:r>
              <a:rPr lang="ru-RU" sz="2000" dirty="0"/>
              <a:t>=</a:t>
            </a:r>
            <a:r>
              <a:rPr lang="en-US" sz="2000" i="1" dirty="0"/>
              <a:t>d</a:t>
            </a:r>
            <a:r>
              <a:rPr lang="ru-RU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25" y="3910270"/>
                <a:ext cx="9144000" cy="2947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 </a:t>
                </a:r>
                <a:r>
                  <a:rPr lang="ru-RU" sz="2000" dirty="0"/>
                  <a:t>Проведем плоскость, перпендикулярную прямой </a:t>
                </a:r>
                <a:r>
                  <a:rPr lang="en-US" sz="2000" i="1" dirty="0"/>
                  <a:t>a</a:t>
                </a:r>
                <a:r>
                  <a:rPr lang="ru-RU" sz="2000" dirty="0"/>
                  <a:t>, на расстоянии </a:t>
                </a:r>
                <a:r>
                  <a:rPr lang="en-US" sz="2000" i="1" dirty="0"/>
                  <a:t>x</a:t>
                </a:r>
                <a:r>
                  <a:rPr lang="ru-RU" sz="2000" dirty="0"/>
                  <a:t> от точки </a:t>
                </a:r>
                <a:r>
                  <a:rPr lang="en-US" sz="2000" i="1" dirty="0"/>
                  <a:t>Q</a:t>
                </a:r>
                <a:r>
                  <a:rPr lang="ru-RU" sz="2000" dirty="0"/>
                  <a:t> (0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0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000" i="1" dirty="0"/>
                  <a:t>x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000" i="1" dirty="0"/>
                  <a:t>R</a:t>
                </a:r>
                <a:r>
                  <a:rPr lang="ru-RU" sz="2000" dirty="0"/>
                  <a:t>). Тогда в сечении тора этой плоскостью получим коль­цо, радиус </a:t>
                </a:r>
                <a:r>
                  <a:rPr lang="en-US" sz="2000" i="1" dirty="0"/>
                  <a:t>AD </a:t>
                </a:r>
                <a:r>
                  <a:rPr lang="ru-RU" sz="2000" dirty="0"/>
                  <a:t>внешнего круга которого равен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(на рисунке </a:t>
                </a:r>
                <a:r>
                  <a:rPr lang="en-US" sz="2000" i="1" dirty="0"/>
                  <a:t>AD</a:t>
                </a:r>
                <a:r>
                  <a:rPr lang="ru-RU" sz="2000" dirty="0"/>
                  <a:t>=</a:t>
                </a:r>
                <a:r>
                  <a:rPr lang="en-US" sz="2000" i="1" dirty="0"/>
                  <a:t>AC</a:t>
                </a:r>
                <a:r>
                  <a:rPr lang="ru-RU" sz="2000" dirty="0"/>
                  <a:t>+</a:t>
                </a:r>
                <a:r>
                  <a:rPr lang="en-US" sz="2000" i="1" dirty="0"/>
                  <a:t>CD</a:t>
                </a:r>
                <a:r>
                  <a:rPr lang="ru-RU" sz="2000" dirty="0"/>
                  <a:t>, </a:t>
                </a:r>
                <a:r>
                  <a:rPr lang="en-US" sz="2000" i="1" dirty="0"/>
                  <a:t>CD</a:t>
                </a:r>
                <a:r>
                  <a:rPr lang="ru-RU" sz="2000" dirty="0"/>
                  <a:t> - катет прямоугольного треугольника </a:t>
                </a:r>
                <a:r>
                  <a:rPr lang="en-US" sz="2000" i="1" dirty="0"/>
                  <a:t>OCD</a:t>
                </a:r>
                <a:r>
                  <a:rPr lang="ru-RU" sz="2000" dirty="0"/>
                  <a:t>, </a:t>
                </a:r>
                <a:r>
                  <a:rPr lang="en-US" sz="2000" i="1" dirty="0"/>
                  <a:t>CD</a:t>
                </a:r>
                <a:r>
                  <a:rPr lang="ru-RU" sz="20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), а радиус </a:t>
                </a:r>
                <a:r>
                  <a:rPr lang="en-US" sz="2000" i="1" dirty="0"/>
                  <a:t>AB </a:t>
                </a:r>
                <a:r>
                  <a:rPr lang="ru-RU" sz="2000" dirty="0"/>
                  <a:t>внутреннего равен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(</a:t>
                </a:r>
                <a:r>
                  <a:rPr lang="en-US" sz="2000" i="1" dirty="0"/>
                  <a:t>AB</a:t>
                </a:r>
                <a:r>
                  <a:rPr lang="ru-RU" sz="2000" dirty="0"/>
                  <a:t>=</a:t>
                </a:r>
                <a:r>
                  <a:rPr lang="en-US" sz="2000" i="1" dirty="0"/>
                  <a:t>AC</a:t>
                </a:r>
                <a:r>
                  <a:rPr lang="ru-RU" sz="2000" dirty="0"/>
                  <a:t>-</a:t>
                </a:r>
                <a:r>
                  <a:rPr lang="en-US" sz="2000" i="1" dirty="0"/>
                  <a:t>BC</a:t>
                </a:r>
                <a:r>
                  <a:rPr lang="ru-RU" sz="2000" dirty="0"/>
                  <a:t>). Поэтому площадь кольца равна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2000" i="0" smtClean="0">
                            <a:latin typeface="Cambria Math"/>
                            <a:ea typeface="Cambria Math"/>
                          </a:rPr>
                          <m:t>π</m:t>
                        </m:r>
                        <m:d>
                          <m:d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  <a:ea typeface="Cambria Math"/>
                          </a:rPr>
                          <m:t>π</m:t>
                        </m:r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=4</m:t>
                    </m:r>
                    <m:r>
                      <m:rPr>
                        <m:sty m:val="p"/>
                      </m:rPr>
                      <a:rPr lang="ru-RU" sz="200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.</a:t>
                </a:r>
                <a:endParaRPr lang="ru-RU" sz="2000" dirty="0"/>
              </a:p>
              <a:p>
                <a:pPr algn="just"/>
                <a:r>
                  <a:rPr lang="ru-RU" sz="2000" dirty="0"/>
                  <a:t>	Наша задача состоит в том, чтобы подобрать фигуру с такими же площадями сечений.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3910270"/>
                <a:ext cx="9144000" cy="2947730"/>
              </a:xfrm>
              <a:prstGeom prst="rect">
                <a:avLst/>
              </a:prstGeom>
              <a:blipFill rotWithShape="1">
                <a:blip r:embed="rId2"/>
                <a:stretch>
                  <a:fillRect l="-733" r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277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" y="1861667"/>
            <a:ext cx="4298355" cy="210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30539"/>
            <a:ext cx="2779291" cy="178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58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0" y="970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Для этого рассмотрим цилиндр, осью которого является прямая </a:t>
                </a:r>
                <a:r>
                  <a:rPr lang="en-US" i="1" dirty="0"/>
                  <a:t>OQ</a:t>
                </a:r>
                <a:r>
                  <a:rPr lang="ru-RU" dirty="0"/>
                  <a:t>, радиус основания равен </a:t>
                </a:r>
                <a:r>
                  <a:rPr lang="en-US" i="1" dirty="0"/>
                  <a:t>R</a:t>
                </a:r>
                <a:r>
                  <a:rPr lang="ru-RU" dirty="0"/>
                  <a:t>, и высота равна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en-US" i="1" dirty="0"/>
                  <a:t>d</a:t>
                </a:r>
                <a:r>
                  <a:rPr lang="ru-RU" dirty="0"/>
                  <a:t>. Покажем, что тор и цилиндр удовлетворяют условиям Кавальери.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0"/>
                <a:ext cx="9144000" cy="1200329"/>
              </a:xfrm>
              <a:prstGeom prst="rect">
                <a:avLst/>
              </a:prstGeom>
              <a:blipFill>
                <a:blip r:embed="rId2"/>
                <a:stretch>
                  <a:fillRect l="-1000" t="-4061" r="-1000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293096"/>
                <a:ext cx="9144000" cy="2155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 </a:t>
                </a:r>
                <a:r>
                  <a:rPr lang="ru-RU" sz="2000" dirty="0"/>
                  <a:t>В сечении цилиндра плоскостью  получается прямоугольник со сторонами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 и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d</a:t>
                </a:r>
                <a:r>
                  <a:rPr lang="ru-RU" sz="2000" dirty="0"/>
                  <a:t>. Поэтому пло­щадь прямоугольника равна 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en-US" sz="2000" i="1" dirty="0"/>
                  <a:t>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, т.е. равна площади кольца. В си­лу принципа Кавальери, объем тора равен объему цилиндра. Таким обра­зом, получаем следующую формулу объема тора</a:t>
                </a:r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  <m:r>
                        <a:rPr lang="en-US" sz="20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π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r>
                        <a:rPr lang="en-US" sz="2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3096"/>
                <a:ext cx="9144000" cy="2155270"/>
              </a:xfrm>
              <a:prstGeom prst="rect">
                <a:avLst/>
              </a:prstGeom>
              <a:blipFill rotWithShape="1">
                <a:blip r:embed="rId3"/>
                <a:stretch>
                  <a:fillRect l="-667" r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67523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11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10600" cy="54868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2. Объём параболического сегмента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126" y="4046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Рассмотрим фигуру в пространстве, ограниченную параболоидом вращения </a:t>
            </a:r>
            <a:r>
              <a:rPr lang="en-US" dirty="0"/>
              <a:t>(</a:t>
            </a:r>
            <a:r>
              <a:rPr lang="en-US" i="1" dirty="0"/>
              <a:t>y = ax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ru-RU" dirty="0"/>
              <a:t>и плоскостью, перпенди­кулярной оси </a:t>
            </a:r>
            <a:r>
              <a:rPr lang="en-US" i="1" dirty="0" err="1"/>
              <a:t>Oy</a:t>
            </a:r>
            <a:r>
              <a:rPr lang="ru-RU" dirty="0"/>
              <a:t> и проходящей на расстоянии </a:t>
            </a:r>
            <a:r>
              <a:rPr lang="en-US" i="1" dirty="0"/>
              <a:t>h</a:t>
            </a:r>
            <a:r>
              <a:rPr lang="ru-RU" dirty="0"/>
              <a:t> от точки </a:t>
            </a:r>
            <a:r>
              <a:rPr lang="en-US" i="1" dirty="0"/>
              <a:t>O</a:t>
            </a:r>
            <a:r>
              <a:rPr lang="ru-RU" dirty="0"/>
              <a:t>. Такая фигура в пространстве называется параболическим сегментом.</a:t>
            </a: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3936"/>
            <a:ext cx="4784895" cy="25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9626" y="4517039"/>
                <a:ext cx="9144000" cy="2321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Найдем его объем. Проведем плоскость, перпендикулярную оси </a:t>
                </a:r>
                <a:r>
                  <a:rPr lang="en-US" i="1" dirty="0" err="1"/>
                  <a:t>Oy</a:t>
                </a:r>
                <a:r>
                  <a:rPr lang="ru-RU" dirty="0"/>
                  <a:t>, на расс­тоянии </a:t>
                </a:r>
                <a:r>
                  <a:rPr lang="en-US" i="1" dirty="0"/>
                  <a:t>y</a:t>
                </a:r>
                <a:r>
                  <a:rPr lang="ru-RU" dirty="0"/>
                  <a:t> от точки </a:t>
                </a:r>
                <a:r>
                  <a:rPr lang="en-US" i="1" dirty="0"/>
                  <a:t>O</a:t>
                </a:r>
                <a:r>
                  <a:rPr lang="ru-RU" dirty="0"/>
                  <a:t>. В сечении параболоида вращения получим круг радиуса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ra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Его площадь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i="0" smtClean="0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y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en-US" dirty="0"/>
              </a:p>
              <a:p>
                <a:pPr algn="just"/>
                <a:r>
                  <a:rPr lang="ru-RU" dirty="0"/>
                  <a:t>	Наша задача состоит в том, чтобы подобрать фигуру с такими же площадями сечений.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4517039"/>
                <a:ext cx="9144000" cy="2321213"/>
              </a:xfrm>
              <a:prstGeom prst="rect">
                <a:avLst/>
              </a:prstGeom>
              <a:blipFill rotWithShape="1">
                <a:blip r:embed="rId3"/>
                <a:stretch>
                  <a:fillRect l="-1000" t="-2100" r="-1067" b="-4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25" y="1974324"/>
            <a:ext cx="1911849" cy="254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69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8126" y="548680"/>
                <a:ext cx="9144000" cy="1322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Для этого рассмотрим прямую треугольную призму </a:t>
                </a:r>
                <a:r>
                  <a:rPr lang="en-US" i="1" dirty="0"/>
                  <a:t>ABCA</a:t>
                </a:r>
                <a:r>
                  <a:rPr lang="ru-RU" baseline="-25000" dirty="0"/>
                  <a:t>1</a:t>
                </a:r>
                <a:r>
                  <a:rPr lang="en-US" i="1" dirty="0"/>
                  <a:t>B</a:t>
                </a:r>
                <a:r>
                  <a:rPr lang="ru-RU" baseline="-25000" dirty="0"/>
                  <a:t>1</a:t>
                </a:r>
                <a:r>
                  <a:rPr lang="en-US" i="1" dirty="0"/>
                  <a:t>C</a:t>
                </a:r>
                <a:r>
                  <a:rPr lang="ru-RU" baseline="-25000" dirty="0"/>
                  <a:t>1</a:t>
                </a:r>
                <a:r>
                  <a:rPr lang="ru-RU" dirty="0"/>
                  <a:t> высоты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i="0" smtClean="0">
                            <a:latin typeface="Cambria Math"/>
                            <a:ea typeface="Cambria Math"/>
                          </a:rPr>
                          <m:t>π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осно­ванием которой является прямоугольный треугольник с катетами, равными </a:t>
                </a:r>
                <a:r>
                  <a:rPr lang="en-US" i="1" dirty="0"/>
                  <a:t>h</a:t>
                </a:r>
                <a:r>
                  <a:rPr lang="ru-RU" dirty="0"/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" y="548680"/>
                <a:ext cx="9144000" cy="1322926"/>
              </a:xfrm>
              <a:prstGeom prst="rect">
                <a:avLst/>
              </a:prstGeom>
              <a:blipFill>
                <a:blip r:embed="rId2"/>
                <a:stretch>
                  <a:fillRect l="-1067" t="-3687" r="-1000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9626" y="4293096"/>
                <a:ext cx="9144000" cy="2300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Площадь сечения этой призмы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y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т.е. равна площади сечения параболического сегмента. Следовательно, объём параболического сегмента равен объёму призмы, т.е. имеет место формула</a:t>
                </a:r>
              </a:p>
              <a:p>
                <a:pPr algn="ctr"/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4293096"/>
                <a:ext cx="9144000" cy="2300310"/>
              </a:xfrm>
              <a:prstGeom prst="rect">
                <a:avLst/>
              </a:prstGeom>
              <a:blipFill rotWithShape="1">
                <a:blip r:embed="rId3"/>
                <a:stretch>
                  <a:fillRect l="-1000" t="-529" r="-1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12" y="2060848"/>
            <a:ext cx="6213627" cy="211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16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8610600" cy="548680"/>
          </a:xfrm>
        </p:spPr>
        <p:txBody>
          <a:bodyPr/>
          <a:lstStyle/>
          <a:p>
            <a:r>
              <a:rPr lang="ru-RU" sz="2800" dirty="0">
                <a:solidFill>
                  <a:srgbClr val="FF3300"/>
                </a:solidFill>
              </a:rPr>
              <a:t>3. Объём гиперболического сегмента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20" y="4046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При вращении прямой </a:t>
            </a:r>
            <a:r>
              <a:rPr lang="en-US" i="1" dirty="0"/>
              <a:t>b</a:t>
            </a:r>
            <a:r>
              <a:rPr lang="ru-RU" dirty="0"/>
              <a:t>, скрещивающейся с прямой </a:t>
            </a:r>
            <a:r>
              <a:rPr lang="en-US" i="1" dirty="0"/>
              <a:t>a</a:t>
            </a:r>
            <a:r>
              <a:rPr lang="ru-RU" dirty="0"/>
              <a:t>, получается гиперболоид вращения. Найдем объём гиперболического сегмента ограниченного этой поверхностью и двумя кругами соответственно с центрами </a:t>
            </a:r>
            <a:r>
              <a:rPr lang="en-US" i="1" dirty="0"/>
              <a:t>O </a:t>
            </a:r>
            <a:r>
              <a:rPr lang="ru-RU" dirty="0"/>
              <a:t>и </a:t>
            </a:r>
            <a:r>
              <a:rPr lang="en-US" i="1" dirty="0"/>
              <a:t>P</a:t>
            </a:r>
            <a:r>
              <a:rPr 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96" y="4841101"/>
                <a:ext cx="9153624" cy="2016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В сечении этой фигуры плоскостью, проходящей через точку </a:t>
                </a:r>
                <a:r>
                  <a:rPr lang="en-US" i="1" dirty="0"/>
                  <a:t>A</a:t>
                </a:r>
                <a:r>
                  <a:rPr lang="ru-RU" dirty="0"/>
                  <a:t>, перпендикулярной оси вращения, получается круг радиуса </a:t>
                </a:r>
                <a:r>
                  <a:rPr lang="en-US" i="1" dirty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tg</m:t>
                                </m:r>
                                <m: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φ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b="0" i="1" dirty="0"/>
                  <a:t> </a:t>
                </a:r>
                <a:r>
                  <a:rPr lang="ru-RU" dirty="0"/>
                  <a:t>Его площадь равна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ru-RU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tg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/>
                      </a:rPr>
                      <m:t>).</m:t>
                    </m:r>
                  </m:oMath>
                </a14:m>
                <a:endParaRPr lang="ru-RU" dirty="0"/>
              </a:p>
              <a:p>
                <a:pPr algn="just"/>
                <a:r>
                  <a:rPr lang="ru-RU" dirty="0"/>
                  <a:t>	Наша задача состоит в том, чтобы подобрать фигуру с такими же площадями сечений.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841101"/>
                <a:ext cx="9153624" cy="2016899"/>
              </a:xfrm>
              <a:prstGeom prst="rect">
                <a:avLst/>
              </a:prstGeom>
              <a:blipFill rotWithShape="1">
                <a:blip r:embed="rId2"/>
                <a:stretch>
                  <a:fillRect l="-1066" t="-2417" r="-999" b="-6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74324"/>
            <a:ext cx="2477474" cy="286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74323"/>
            <a:ext cx="2307778" cy="286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57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8876" y="476672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Для этого рассмотрим фигуру, состоящую из цилиндра и конуса.</a:t>
                </a:r>
                <a:r>
                  <a:rPr lang="en-US" dirty="0"/>
                  <a:t> </a:t>
                </a:r>
                <a:r>
                  <a:rPr lang="ru-RU" dirty="0"/>
                  <a:t>Цилиндр имеет радиус основания </a:t>
                </a:r>
                <a:r>
                  <a:rPr lang="en-US" i="1" dirty="0"/>
                  <a:t>d </a:t>
                </a:r>
                <a:r>
                  <a:rPr lang="ru-RU" dirty="0"/>
                  <a:t>и высоту </a:t>
                </a:r>
                <a:r>
                  <a:rPr lang="en-US" i="1" dirty="0"/>
                  <a:t>h = OP. </a:t>
                </a:r>
                <a:r>
                  <a:rPr lang="ru-RU" dirty="0"/>
                  <a:t>Конус имеет радиус основания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tg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высоту </a:t>
                </a:r>
                <a:r>
                  <a:rPr lang="en-US" i="1" dirty="0"/>
                  <a:t>h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6" y="476672"/>
                <a:ext cx="9144000" cy="1200329"/>
              </a:xfrm>
              <a:prstGeom prst="rect">
                <a:avLst/>
              </a:prstGeom>
              <a:blipFill>
                <a:blip r:embed="rId2"/>
                <a:stretch>
                  <a:fillRect l="-1067" t="-4061" r="-1000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27" y="4568458"/>
                <a:ext cx="9144000" cy="2293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Сумма площадей их сечений равна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tg</m:t>
                            </m:r>
                            <m:r>
                              <a:rPr lang="en-US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φ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, т.е. равна площади сечения гиперболического сегмента. Следовательно, объём гиперболического сегмента равен сумме объёмов этих цилиндра и конуса, т.е. имеет место формула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π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tg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7" y="4568458"/>
                <a:ext cx="9144000" cy="2293000"/>
              </a:xfrm>
              <a:prstGeom prst="rect">
                <a:avLst/>
              </a:prstGeom>
              <a:blipFill rotWithShape="1">
                <a:blip r:embed="rId3"/>
                <a:stretch>
                  <a:fillRect l="-1067" t="-2122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33431"/>
            <a:ext cx="2454819" cy="283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76" y="1733431"/>
            <a:ext cx="30670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28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610600" cy="548680"/>
          </a:xfrm>
        </p:spPr>
        <p:txBody>
          <a:bodyPr/>
          <a:lstStyle/>
          <a:p>
            <a:r>
              <a:rPr lang="ru-RU" sz="32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27" y="4768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Найдите объём фигуры, полученной вращением единичного тетраэдра, вокруг прямой, проходящей через середины противоположных рёбер.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2853901" cy="264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61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27" y="116632"/>
                <a:ext cx="9144000" cy="2704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Эта фигура состоит из двух гиперболических сегментов, для которых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tg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φ</m:t>
                    </m:r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ru-RU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r>
                  <a:rPr lang="ru-RU" dirty="0"/>
                  <a:t> Воспользуемся формулой объёма гиперболического сегмента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π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tg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Получим,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  <a:ea typeface="Cambria Math"/>
                          </a:rPr>
                          <m:t>π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dirty="0"/>
                  <a:t>. Объём всей фигуры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  <a:ea typeface="Cambria Math"/>
                          </a:rPr>
                          <m:t>π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7" y="116632"/>
                <a:ext cx="9144000" cy="2704330"/>
              </a:xfrm>
              <a:prstGeom prst="rect">
                <a:avLst/>
              </a:prstGeom>
              <a:blipFill rotWithShape="1">
                <a:blip r:embed="rId3"/>
                <a:stretch>
                  <a:fillRect l="-1067" t="-1802" r="-1000" b="-11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4748065" y="3009578"/>
          <a:ext cx="3317247" cy="3097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Точечный рисунок" r:id="rId4" imgW="3877216" imgH="3619048" progId="Paint.Picture">
                  <p:embed/>
                </p:oleObj>
              </mc:Choice>
              <mc:Fallback>
                <p:oleObj name="Точечный рисунок" r:id="rId4" imgW="3877216" imgH="3619048" progId="Paint.Picture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065" y="3009578"/>
                        <a:ext cx="3317247" cy="3097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29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30956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5556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805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Equation</vt:lpstr>
      <vt:lpstr>17в. ОБЪЕМ ШАРА (Тела вращения)</vt:lpstr>
      <vt:lpstr>1. Объём тора</vt:lpstr>
      <vt:lpstr>Презентация PowerPoint</vt:lpstr>
      <vt:lpstr>2. Объём параболического сегмента</vt:lpstr>
      <vt:lpstr>Презентация PowerPoint</vt:lpstr>
      <vt:lpstr>3. Объём гиперболического сегмента</vt:lpstr>
      <vt:lpstr>Презентация PowerPoint</vt:lpstr>
      <vt:lpstr>Упражнение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 фигур в пространстве</dc:title>
  <dc:creator>*</dc:creator>
  <cp:lastModifiedBy>Vladimir Smirnov</cp:lastModifiedBy>
  <cp:revision>67</cp:revision>
  <dcterms:created xsi:type="dcterms:W3CDTF">2007-11-29T06:10:49Z</dcterms:created>
  <dcterms:modified xsi:type="dcterms:W3CDTF">2022-04-09T16:06:39Z</dcterms:modified>
</cp:coreProperties>
</file>