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2" r:id="rId3"/>
    <p:sldId id="286" r:id="rId4"/>
    <p:sldId id="258" r:id="rId5"/>
    <p:sldId id="289" r:id="rId6"/>
    <p:sldId id="290" r:id="rId7"/>
    <p:sldId id="288" r:id="rId8"/>
    <p:sldId id="259" r:id="rId9"/>
    <p:sldId id="266" r:id="rId10"/>
    <p:sldId id="272" r:id="rId11"/>
    <p:sldId id="530" r:id="rId12"/>
    <p:sldId id="534" r:id="rId13"/>
    <p:sldId id="284" r:id="rId14"/>
    <p:sldId id="276" r:id="rId15"/>
    <p:sldId id="278" r:id="rId16"/>
    <p:sldId id="285" r:id="rId17"/>
    <p:sldId id="29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0929"/>
  </p:normalViewPr>
  <p:slideViewPr>
    <p:cSldViewPr>
      <p:cViewPr varScale="1">
        <p:scale>
          <a:sx n="97" d="100"/>
          <a:sy n="97" d="100"/>
        </p:scale>
        <p:origin x="1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C602DD32-8CD2-41F1-8680-9995E51924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52208FA7-D9FE-4BBF-905C-E92737BA37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C067D0C8-28B7-49BC-9568-9C232EF1AB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2C7BA7BB-3244-42FD-86DA-C608183828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0EA015C4-FF0B-40FD-A37D-DE917EA1615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93C1A599-1E6B-4C82-AF17-332FAEF3F9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D4387B-ED5D-4349-9DF3-657A8F0595B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953AC5-9E52-4311-8CB3-8D0689D4E0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91D03-1332-417A-96E2-C2A4D341605B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85F2471E-D8C5-4314-AF51-F03D5C8DD7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C5AF853-A8E4-4E8D-A70C-A6EA691F3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28A7C2-BDBD-49F9-8F51-EDF7671B53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5310F-EC36-4D32-862C-BBFFCA1D73B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01E3F682-72D1-44C9-A34F-B0ADCC04F5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AB311E0F-B919-433F-B2D8-D6EE50954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79272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9EE322-BB50-432F-9C51-8E5CE9AB694F}" type="slidenum">
              <a:rPr lang="ru-RU" sz="1200"/>
              <a:pPr eaLnBrk="1" hangingPunct="1"/>
              <a:t>11</a:t>
            </a:fld>
            <a:endParaRPr lang="ru-RU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49478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9D7C2C-C0CE-4C89-BA3B-EE4B0954D6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51FD2-B5B9-4136-9A53-E970A6B249B8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B8FB264F-36B9-47D8-9152-19BC50E48B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7E8EA4F2-DE62-4239-AE37-966A1BCC2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08798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32D32C-7E28-4581-8347-FB58F2392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1C908-2264-4EE4-BC7B-7E163C7E3A3C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04450" name="Rectangle 1026">
            <a:extLst>
              <a:ext uri="{FF2B5EF4-FFF2-40B4-BE49-F238E27FC236}">
                <a16:creationId xmlns:a16="http://schemas.microsoft.com/office/drawing/2014/main" id="{CDB43332-44E7-407F-B4FE-9A0E1B4F55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1027">
            <a:extLst>
              <a:ext uri="{FF2B5EF4-FFF2-40B4-BE49-F238E27FC236}">
                <a16:creationId xmlns:a16="http://schemas.microsoft.com/office/drawing/2014/main" id="{13C38D86-AA96-4886-B959-CC8CE5834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36468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64D71C-118B-4F7D-9C82-F5F003D10E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79E8B-8DAA-412D-9880-C91AB0418FA9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56D0DF71-A60D-4313-96FF-5799CBCACC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31A954E9-2CA2-48E4-B779-B7D269D82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55222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59EB90-B081-482D-809D-52A265593D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8BED8-F8D3-45CD-B27F-25DA198C4738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94210" name="Rectangle 1026">
            <a:extLst>
              <a:ext uri="{FF2B5EF4-FFF2-40B4-BE49-F238E27FC236}">
                <a16:creationId xmlns:a16="http://schemas.microsoft.com/office/drawing/2014/main" id="{392EC82F-9E6A-4A5D-BD38-AB13161257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1027">
            <a:extLst>
              <a:ext uri="{FF2B5EF4-FFF2-40B4-BE49-F238E27FC236}">
                <a16:creationId xmlns:a16="http://schemas.microsoft.com/office/drawing/2014/main" id="{0B40FCC3-4431-4AE9-A01E-2F3AEBF5D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696610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FD7CD3-3C13-4D92-B865-7D074F76B0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C7D2E-35B4-464E-BCAC-112CAAE12B5F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F19DEF56-5C8A-4458-8FB0-2C6D122227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2FF106D-5F98-4D7B-9616-93F2B5391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813806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DFBA4C-A5B6-473E-A63D-A0A254FFF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9FC44-E8D4-4184-95BC-489E9C12B420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C1D28065-0FB1-431C-8806-E12FD3599B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1E80D5C6-E0F2-4E49-8A07-3536BE89D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3797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953AC5-9E52-4311-8CB3-8D0689D4E0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91D03-1332-417A-96E2-C2A4D341605B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85F2471E-D8C5-4314-AF51-F03D5C8DD7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C5AF853-A8E4-4E8D-A70C-A6EA691F3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85542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1348A4-DFA2-4919-A17C-8B83582E9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5E56C-2535-493E-B1DE-0B2890070E0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3730" name="Rectangle 1026">
            <a:extLst>
              <a:ext uri="{FF2B5EF4-FFF2-40B4-BE49-F238E27FC236}">
                <a16:creationId xmlns:a16="http://schemas.microsoft.com/office/drawing/2014/main" id="{0360A305-174D-45C1-B944-AE16BF0738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1027">
            <a:extLst>
              <a:ext uri="{FF2B5EF4-FFF2-40B4-BE49-F238E27FC236}">
                <a16:creationId xmlns:a16="http://schemas.microsoft.com/office/drawing/2014/main" id="{6C97C2DD-2673-4CFC-BC90-D15BAA734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CD6D11-BEAE-4627-85DC-3D47FD61DD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5F98E-B6A8-4607-AB02-29046DBC0B18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4092BD10-3C75-41E6-A30E-CB281C2713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7E6810B3-A545-4080-91C4-A703BD04B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9084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0B774C-0CED-4D42-83C8-7D553774A6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0469B-A9D8-466E-9EC6-7323C9A72740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497AAF28-183D-49B2-AFB3-BC26A085CA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4059FA6-74B6-48B2-9259-EBB449166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78009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2A41B9-016D-4B05-A44E-7CF07431E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61652-B040-441D-B849-261E5DAA0FB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ED607D15-42AA-4A77-A437-86ECB8E37B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0A2F2FF1-9367-4E0A-B070-9CE8AE6DA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49673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3F36C1-CF45-4B49-A419-55F788BCC0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06AA95-9D7C-49B5-BF03-4F583AE09209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86018" name="Rectangle 1026">
            <a:extLst>
              <a:ext uri="{FF2B5EF4-FFF2-40B4-BE49-F238E27FC236}">
                <a16:creationId xmlns:a16="http://schemas.microsoft.com/office/drawing/2014/main" id="{041BF55A-1C29-4D46-8AA6-C7FFA87102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1027">
            <a:extLst>
              <a:ext uri="{FF2B5EF4-FFF2-40B4-BE49-F238E27FC236}">
                <a16:creationId xmlns:a16="http://schemas.microsoft.com/office/drawing/2014/main" id="{34995DA7-6A1C-434D-A136-F158835B8D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04198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523B0F-70FF-4685-A97C-39AA49BF05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46888-7C3B-4480-8303-0DB6702966DC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EF6A9971-8368-4328-B5C4-60232558C1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171EC4DC-D365-49F7-BE3E-A0172478F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4307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9DF5F9-DCB1-4E45-9A01-6E3694F2F9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745AF-1C9E-4C0F-B05A-D304487859BB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4B62DB6D-4391-45AC-A1E7-F2FB38B599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73F2E4BF-5878-4FB2-BDC5-117CA6470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3561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679BC-916A-4B60-885B-23619C921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1B76CB-5DF5-45E1-817F-2A69374F5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1399D9-15C9-4D43-A017-0E2FD0E8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CB280B-6D45-470D-8BF6-25A7EAA75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FD007A-C5E8-4D31-81F7-80C73D6F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4E430-EC90-4403-8092-229C18034F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05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0155F-A93E-408B-A856-1C9078E87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9DE037-3167-446C-9608-5EF446028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B1879B-8545-440E-BE22-C26A89E8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B5C20A-1277-495E-B374-73E69AFB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69542C-1AF0-4B67-9714-B74B95630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F2537-7051-4D12-9AC6-92C59F2910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013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27916D-0EF4-43E0-AAFC-B12685DC8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5EEAF4-3F83-4086-BDF7-F9DA799E4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71AEC3-5583-405C-B896-6030E282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17862B-E02C-4F4D-AC53-75C12339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6F2BF2-699C-4C22-A413-222D7C80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EECBF-F3DE-4C3B-A93C-1557E20357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653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DAFB6-E71E-4F68-AFEA-54C65CBF3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A8CE3A-D5EC-4020-BE48-C55A3B695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248C12-0C4A-4E2B-9753-75CCB1AF9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97A075-8CA5-497A-AC3B-E66810E3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77DD0D-680A-4FC5-A8A9-B22C5A807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BB944-9C20-4163-8AFA-1BDB1EDB45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345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37F0F-9872-4ED4-9EF5-DEB8E855F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A9493F-7E07-4B65-AC15-E4E8C3393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B085DD-2C96-466A-AF5F-0369D628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B63343-FBF8-4E8F-A47B-06C074D7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0E4E78-91A5-466B-B483-E7848263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E954F-7090-461A-827A-64CF2543A3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765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077B3-A9EF-4E2A-8F16-9BF298CE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025E6F-DEAF-4649-943A-DAE9820FF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8B2D34-D61B-422B-8DB7-51849DCAE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FCB2C8-1021-48FF-80FB-F31846AF4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17993F-7FDE-410F-A689-D3DE0ECE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B73E5A-1F74-450B-9CF4-E7A2EF9D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D084-E8FB-4A9A-8133-696679D83C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263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3789A-90B6-4011-88D7-EAD273CD5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539774-A559-4093-B672-A2F088EC1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DF61AA-00AE-48BF-B9B4-EC5442629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D4E8483-5688-44A0-A8D4-3225DBF31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972639-36FB-4FBE-9B20-924942548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E4597D5-A8A5-490D-9E81-8BB965895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91629A-ED27-4696-B7BA-02AB2EE07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3DE9F2E-1FE8-4119-A0ED-F5E8824F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A17C-2AE1-4BA3-82B7-C9C6EF797F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190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35031-738E-4FE4-911D-AA4F6762C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712137-9421-4B04-9EE7-19094DDE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4FDBB8-53E4-48A2-9BF7-4ABAAA54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C3CE63-D4BB-43AE-9BF4-16683F0B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2884A-0AD5-44EB-8602-630E8E2C75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544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BCA40D9-9337-4651-A1F0-7B47CC0AF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E59679D-268B-438F-A5F7-3DEE1EAAC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7736A7-9192-4283-8302-3D2BA98DB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9650B-3EB5-4926-A25C-A512E35314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579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02ED0-7CE6-49E1-ACC9-7E03963E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E64D8E-B733-49D2-A662-B66D84E05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D152E3-C060-4C05-9C41-830198B33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4C3EF1-3EFF-4EC0-B4ED-EB8ADC98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B8EC6-6318-48DC-A909-28D6B9E5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810C99-AA8F-48CE-B50C-1BC7F7D97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8F378-4794-4770-AC2C-D87F064122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056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BCDFC-ADB7-4E8D-BC26-ECE547F99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B8A13D7-7F8A-4E83-B317-271D44A70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AA5274-DCCA-43FA-8124-A6CD06DF4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456F09-0B2C-4F4A-822F-4B6AD540D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8E9ED9-600D-4359-B1E2-FC5F9517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D910BB-C074-43AE-8561-F931EB9D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11C0A-0637-4636-B4A6-81D79D76E1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78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0937A6D-00E8-48EF-8B4E-3520B6D7B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E1DBE23-4F06-4DD0-BFFC-452EA0BC4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5FDE35-B71F-4373-9E42-9A1FEC8253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76C5EF-7BD1-4B8C-85CF-B3A61FC773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D5C0C8-0F81-4B3E-B548-7073628DEA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224A9F-CB69-4FF7-ABFC-3594B9339CB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9562E37-4911-4336-B01D-D7A0F15CE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2276872"/>
            <a:ext cx="7772400" cy="620713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16а. ОБЪЕМ </a:t>
            </a:r>
            <a:r>
              <a:rPr lang="ru-RU" altLang="ru-RU" dirty="0">
                <a:solidFill>
                  <a:srgbClr val="FF3300"/>
                </a:solidFill>
              </a:rPr>
              <a:t>КОНУСА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>
            <a:extLst>
              <a:ext uri="{FF2B5EF4-FFF2-40B4-BE49-F238E27FC236}">
                <a16:creationId xmlns:a16="http://schemas.microsoft.com/office/drawing/2014/main" id="{8F3759C5-2AB5-4312-8A8F-0AD836E98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Осевым сечением конуса служит равнобедренный прямоугольный треугольник площади 9 см</a:t>
            </a:r>
            <a:r>
              <a:rPr lang="ru-RU" altLang="ru-RU" baseline="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Найдите объем конуса. </a:t>
            </a:r>
          </a:p>
        </p:txBody>
      </p:sp>
      <p:grpSp>
        <p:nvGrpSpPr>
          <p:cNvPr id="53268" name="Group 20">
            <a:extLst>
              <a:ext uri="{FF2B5EF4-FFF2-40B4-BE49-F238E27FC236}">
                <a16:creationId xmlns:a16="http://schemas.microsoft.com/office/drawing/2014/main" id="{B0487240-2D14-4122-BD10-4E7818EFF438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5638800"/>
            <a:ext cx="3429000" cy="457200"/>
            <a:chOff x="624" y="3552"/>
            <a:chExt cx="2160" cy="288"/>
          </a:xfrm>
        </p:grpSpPr>
        <p:sp>
          <p:nvSpPr>
            <p:cNvPr id="53254" name="Text Box 6">
              <a:extLst>
                <a:ext uri="{FF2B5EF4-FFF2-40B4-BE49-F238E27FC236}">
                  <a16:creationId xmlns:a16="http://schemas.microsoft.com/office/drawing/2014/main" id="{08749ECF-D22D-49BE-BC5F-EC17FA747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552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en-US" altLang="ru-RU">
                  <a:solidFill>
                    <a:srgbClr val="FF3300"/>
                  </a:solidFill>
                </a:rPr>
                <a:t>      </a:t>
              </a:r>
              <a:r>
                <a:rPr lang="ru-RU" altLang="ru-RU"/>
                <a:t>см</a:t>
              </a:r>
              <a:r>
                <a:rPr lang="ru-RU" altLang="ru-RU" baseline="30000"/>
                <a:t>3</a:t>
              </a:r>
              <a:r>
                <a:rPr lang="ru-RU" altLang="ru-RU"/>
                <a:t>.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265" name="Object 17">
                  <a:extLst>
                    <a:ext uri="{FF2B5EF4-FFF2-40B4-BE49-F238E27FC236}">
                      <a16:creationId xmlns:a16="http://schemas.microsoft.com/office/drawing/2014/main" id="{42EF2DC2-6BB9-4B46-A207-9B7B1C264AC5}"/>
                    </a:ext>
                  </a:extLst>
                </p:cNvPr>
                <p:cNvSpPr txBox="1"/>
                <p:nvPr/>
              </p:nvSpPr>
              <p:spPr bwMode="auto">
                <a:xfrm>
                  <a:off x="1248" y="3600"/>
                  <a:ext cx="256" cy="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5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3265" name="Object 17">
                  <a:extLst>
                    <a:ext uri="{FF2B5EF4-FFF2-40B4-BE49-F238E27FC236}">
                      <a16:creationId xmlns:a16="http://schemas.microsoft.com/office/drawing/2014/main" id="{42EF2DC2-6BB9-4B46-A207-9B7B1C264A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48" y="3600"/>
                  <a:ext cx="256" cy="20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3266" name="Picture 18">
            <a:extLst>
              <a:ext uri="{FF2B5EF4-FFF2-40B4-BE49-F238E27FC236}">
                <a16:creationId xmlns:a16="http://schemas.microsoft.com/office/drawing/2014/main" id="{140CDC24-B435-40DD-8932-BB5135639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2387600"/>
            <a:ext cx="3365500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F249F9FF-AAB9-4D66-A84D-72222E8A38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92780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72008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В фужер конусообразной формы налита вода. Половину всего количества воды перелили в стакан цилиндрической формы с радиусом основания, равным радиусу основания конуса. Укажите, какую высоту будет занимать оставшееся количество воды в фужере.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134" y="2824203"/>
            <a:ext cx="1954009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27423"/>
            <a:ext cx="1712685" cy="1843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2">
                <a:extLst>
                  <a:ext uri="{FF2B5EF4-FFF2-40B4-BE49-F238E27FC236}">
                    <a16:creationId xmlns:a16="http://schemas.microsoft.com/office/drawing/2014/main" id="{04176353-EA31-405F-B03E-33426750F4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5576" y="5805264"/>
                <a:ext cx="7467600" cy="460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just"/>
                <a:r>
                  <a:rPr lang="ru-RU" sz="2400" dirty="0">
                    <a:solidFill>
                      <a:srgbClr val="FF3300"/>
                    </a:solidFill>
                  </a:rPr>
                  <a:t>Ответ.</a:t>
                </a:r>
                <a:r>
                  <a:rPr lang="ru-RU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ru-RU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num>
                          <m:den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ru-RU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0,8</m:t>
                    </m:r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h</m:t>
                    </m:r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ru-RU" sz="2400" dirty="0">
                  <a:solidFill>
                    <a:srgbClr val="FF3300"/>
                  </a:solidFill>
                </a:endParaRPr>
              </a:p>
            </p:txBody>
          </p:sp>
        </mc:Choice>
        <mc:Fallback>
          <p:sp>
            <p:nvSpPr>
              <p:cNvPr id="7" name="Rectangle 2">
                <a:extLst>
                  <a:ext uri="{FF2B5EF4-FFF2-40B4-BE49-F238E27FC236}">
                    <a16:creationId xmlns:a16="http://schemas.microsoft.com/office/drawing/2014/main" id="{04176353-EA31-405F-B03E-33426750F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5805264"/>
                <a:ext cx="7467600" cy="460375"/>
              </a:xfrm>
              <a:prstGeom prst="rect">
                <a:avLst/>
              </a:prstGeom>
              <a:blipFill>
                <a:blip r:embed="rId5"/>
                <a:stretch>
                  <a:fillRect l="-1306" t="-15789" b="-368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>
            <a:extLst>
              <a:ext uri="{FF2B5EF4-FFF2-40B4-BE49-F238E27FC236}">
                <a16:creationId xmlns:a16="http://schemas.microsoft.com/office/drawing/2014/main" id="{02169EF8-DC28-4784-838D-FD45D39C4FEE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4624"/>
            <a:ext cx="7772400" cy="56215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167240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>
            <a:extLst>
              <a:ext uri="{FF2B5EF4-FFF2-40B4-BE49-F238E27FC236}">
                <a16:creationId xmlns:a16="http://schemas.microsoft.com/office/drawing/2014/main" id="{7F4D8206-9611-452B-BA34-39786A52D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0457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Конус симметрично отразили относительно середины его высоты. Найдите объём общей части исходного конуса и отражённого, если объём исходного конуса равна </a:t>
            </a:r>
            <a:r>
              <a:rPr lang="en-US" altLang="ru-RU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723F89-1E52-43CA-B441-E2DB4B66A1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1547" y="2709673"/>
            <a:ext cx="3250513" cy="3373896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6A2AFAF9-3F0C-4D77-A98E-31843B26FE8E}"/>
              </a:ext>
            </a:extLst>
          </p:cNvPr>
          <p:cNvGrpSpPr/>
          <p:nvPr/>
        </p:nvGrpSpPr>
        <p:grpSpPr>
          <a:xfrm>
            <a:off x="718297" y="2331641"/>
            <a:ext cx="5965126" cy="4137645"/>
            <a:chOff x="838200" y="1115348"/>
            <a:chExt cx="7070610" cy="4904452"/>
          </a:xfrm>
        </p:grpSpPr>
        <p:sp>
          <p:nvSpPr>
            <p:cNvPr id="64516" name="Text Box 4">
              <a:extLst>
                <a:ext uri="{FF2B5EF4-FFF2-40B4-BE49-F238E27FC236}">
                  <a16:creationId xmlns:a16="http://schemas.microsoft.com/office/drawing/2014/main" id="{E6A5E792-6EE2-40A4-BA1D-7C8F09E16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5562600"/>
              <a:ext cx="3429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0,25.</a:t>
              </a:r>
              <a:r>
                <a:rPr lang="ru-RU" altLang="ru-RU" dirty="0">
                  <a:solidFill>
                    <a:srgbClr val="FF3300"/>
                  </a:solidFill>
                </a:rPr>
                <a:t> 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D7168D66-0AA3-426F-A2BA-746E9D9B6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05364" y="1115348"/>
              <a:ext cx="4103446" cy="4597474"/>
            </a:xfrm>
            <a:prstGeom prst="rect">
              <a:avLst/>
            </a:prstGeom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154B6289-8063-4B50-94C0-84EC5580D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165646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>
            <a:extLst>
              <a:ext uri="{FF2B5EF4-FFF2-40B4-BE49-F238E27FC236}">
                <a16:creationId xmlns:a16="http://schemas.microsoft.com/office/drawing/2014/main" id="{4759DBAB-6A3D-4B36-B69C-FC660649D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Разверткой боковой поверхности конуса служит полукруг радиуса 2. Найдите объем конуса.</a:t>
            </a:r>
          </a:p>
        </p:txBody>
      </p:sp>
      <p:grpSp>
        <p:nvGrpSpPr>
          <p:cNvPr id="67592" name="Group 8">
            <a:extLst>
              <a:ext uri="{FF2B5EF4-FFF2-40B4-BE49-F238E27FC236}">
                <a16:creationId xmlns:a16="http://schemas.microsoft.com/office/drawing/2014/main" id="{E195A6B5-E07F-4F13-8712-610F5B3199D1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334000"/>
            <a:ext cx="3429000" cy="927100"/>
            <a:chOff x="528" y="3360"/>
            <a:chExt cx="2160" cy="584"/>
          </a:xfrm>
        </p:grpSpPr>
        <p:sp>
          <p:nvSpPr>
            <p:cNvPr id="67588" name="Text Box 4">
              <a:extLst>
                <a:ext uri="{FF2B5EF4-FFF2-40B4-BE49-F238E27FC236}">
                  <a16:creationId xmlns:a16="http://schemas.microsoft.com/office/drawing/2014/main" id="{767E73FD-0FD9-4C66-B44B-6EFB16175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504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7589" name="Object 5">
                  <a:extLst>
                    <a:ext uri="{FF2B5EF4-FFF2-40B4-BE49-F238E27FC236}">
                      <a16:creationId xmlns:a16="http://schemas.microsoft.com/office/drawing/2014/main" id="{AF1E1BDC-2263-40DF-AB96-88BAF581854E}"/>
                    </a:ext>
                  </a:extLst>
                </p:cNvPr>
                <p:cNvSpPr txBox="1"/>
                <p:nvPr/>
              </p:nvSpPr>
              <p:spPr bwMode="auto">
                <a:xfrm>
                  <a:off x="1152" y="3360"/>
                  <a:ext cx="504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7589" name="Object 5">
                  <a:extLst>
                    <a:ext uri="{FF2B5EF4-FFF2-40B4-BE49-F238E27FC236}">
                      <a16:creationId xmlns:a16="http://schemas.microsoft.com/office/drawing/2014/main" id="{AF1E1BDC-2263-40DF-AB96-88BAF58185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52" y="3360"/>
                  <a:ext cx="504" cy="58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67591" name="Picture 7">
            <a:extLst>
              <a:ext uri="{FF2B5EF4-FFF2-40B4-BE49-F238E27FC236}">
                <a16:creationId xmlns:a16="http://schemas.microsoft.com/office/drawing/2014/main" id="{8CB713F1-BD07-4AFD-8B1B-209D2B9A8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789" y="2487291"/>
            <a:ext cx="3971047" cy="1974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36D8A696-29B5-40C9-98AE-A79840F485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196899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>
            <a:extLst>
              <a:ext uri="{FF2B5EF4-FFF2-40B4-BE49-F238E27FC236}">
                <a16:creationId xmlns:a16="http://schemas.microsoft.com/office/drawing/2014/main" id="{2058BCA6-510C-42EC-B0CB-816332125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Конус вписан в правильную треугольную пирамиду со стороной основания </a:t>
            </a:r>
            <a:r>
              <a:rPr lang="ru-RU" altLang="ru-RU" dirty="0"/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 высотой </a:t>
            </a:r>
            <a:r>
              <a:rPr lang="ru-RU" altLang="ru-RU" dirty="0"/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Найдите его объем.</a:t>
            </a:r>
          </a:p>
        </p:txBody>
      </p:sp>
      <p:grpSp>
        <p:nvGrpSpPr>
          <p:cNvPr id="59406" name="Group 14">
            <a:extLst>
              <a:ext uri="{FF2B5EF4-FFF2-40B4-BE49-F238E27FC236}">
                <a16:creationId xmlns:a16="http://schemas.microsoft.com/office/drawing/2014/main" id="{88FB2E2D-2347-4D7E-B86C-70DAA211BC8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5715000"/>
            <a:ext cx="3429000" cy="838200"/>
            <a:chOff x="384" y="3600"/>
            <a:chExt cx="2160" cy="528"/>
          </a:xfrm>
        </p:grpSpPr>
        <p:sp>
          <p:nvSpPr>
            <p:cNvPr id="59396" name="Text Box 4">
              <a:extLst>
                <a:ext uri="{FF2B5EF4-FFF2-40B4-BE49-F238E27FC236}">
                  <a16:creationId xmlns:a16="http://schemas.microsoft.com/office/drawing/2014/main" id="{62033912-C3CD-47D7-B993-E03C20B38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696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403" name="Object 11">
                  <a:extLst>
                    <a:ext uri="{FF2B5EF4-FFF2-40B4-BE49-F238E27FC236}">
                      <a16:creationId xmlns:a16="http://schemas.microsoft.com/office/drawing/2014/main" id="{E50B1C92-D1E2-476E-BAF7-4875EA9298AD}"/>
                    </a:ext>
                  </a:extLst>
                </p:cNvPr>
                <p:cNvSpPr txBox="1"/>
                <p:nvPr/>
              </p:nvSpPr>
              <p:spPr bwMode="auto">
                <a:xfrm>
                  <a:off x="1056" y="3600"/>
                  <a:ext cx="304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18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9403" name="Object 11">
                  <a:extLst>
                    <a:ext uri="{FF2B5EF4-FFF2-40B4-BE49-F238E27FC236}">
                      <a16:creationId xmlns:a16="http://schemas.microsoft.com/office/drawing/2014/main" id="{E50B1C92-D1E2-476E-BAF7-4875EA9298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56" y="3600"/>
                  <a:ext cx="304" cy="528"/>
                </a:xfrm>
                <a:prstGeom prst="rect">
                  <a:avLst/>
                </a:prstGeom>
                <a:blipFill>
                  <a:blip r:embed="rId3"/>
                  <a:stretch>
                    <a:fillRect r="-1266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9407" name="Picture 15">
            <a:extLst>
              <a:ext uri="{FF2B5EF4-FFF2-40B4-BE49-F238E27FC236}">
                <a16:creationId xmlns:a16="http://schemas.microsoft.com/office/drawing/2014/main" id="{7652D619-B162-4F04-B35C-2E136C2EE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3859213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CBDB225C-27AF-4A84-AAF6-A159DFC8C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362771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>
            <a:extLst>
              <a:ext uri="{FF2B5EF4-FFF2-40B4-BE49-F238E27FC236}">
                <a16:creationId xmlns:a16="http://schemas.microsoft.com/office/drawing/2014/main" id="{63163A13-0D50-473F-9052-ECFE7AFEA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Конус описан около правильной четырехугольной пирамиды со стороной основания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высотой </a:t>
            </a:r>
            <a:r>
              <a:rPr lang="en-US" altLang="ru-RU" i="1" dirty="0">
                <a:cs typeface="Times New Roman" panose="02020603050405020304" pitchFamily="18" charset="0"/>
              </a:rPr>
              <a:t>h</a:t>
            </a:r>
            <a:r>
              <a:rPr lang="ru-RU" altLang="ru-RU" dirty="0">
                <a:cs typeface="Times New Roman" panose="02020603050405020304" pitchFamily="18" charset="0"/>
              </a:rPr>
              <a:t>. Найдите его объем.</a:t>
            </a:r>
          </a:p>
        </p:txBody>
      </p:sp>
      <p:pic>
        <p:nvPicPr>
          <p:cNvPr id="61456" name="Picture 16">
            <a:extLst>
              <a:ext uri="{FF2B5EF4-FFF2-40B4-BE49-F238E27FC236}">
                <a16:creationId xmlns:a16="http://schemas.microsoft.com/office/drawing/2014/main" id="{024219CC-C03E-460B-9052-CA45F8181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8" y="1606550"/>
            <a:ext cx="3322637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458" name="Group 18">
            <a:extLst>
              <a:ext uri="{FF2B5EF4-FFF2-40B4-BE49-F238E27FC236}">
                <a16:creationId xmlns:a16="http://schemas.microsoft.com/office/drawing/2014/main" id="{7F758E7C-1BB0-4336-886E-699CD1F657E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638800"/>
            <a:ext cx="3429000" cy="736600"/>
            <a:chOff x="432" y="3552"/>
            <a:chExt cx="2160" cy="464"/>
          </a:xfrm>
        </p:grpSpPr>
        <p:sp>
          <p:nvSpPr>
            <p:cNvPr id="61444" name="Text Box 4">
              <a:extLst>
                <a:ext uri="{FF2B5EF4-FFF2-40B4-BE49-F238E27FC236}">
                  <a16:creationId xmlns:a16="http://schemas.microsoft.com/office/drawing/2014/main" id="{4B51C92F-CC13-44AA-9A15-93A2FFE8B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60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457" name="Object 17">
                  <a:extLst>
                    <a:ext uri="{FF2B5EF4-FFF2-40B4-BE49-F238E27FC236}">
                      <a16:creationId xmlns:a16="http://schemas.microsoft.com/office/drawing/2014/main" id="{53987798-0931-49DC-B6F1-A374B2B2192F}"/>
                    </a:ext>
                  </a:extLst>
                </p:cNvPr>
                <p:cNvSpPr txBox="1"/>
                <p:nvPr/>
              </p:nvSpPr>
              <p:spPr bwMode="auto">
                <a:xfrm>
                  <a:off x="1056" y="3552"/>
                  <a:ext cx="208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1457" name="Object 17">
                  <a:extLst>
                    <a:ext uri="{FF2B5EF4-FFF2-40B4-BE49-F238E27FC236}">
                      <a16:creationId xmlns:a16="http://schemas.microsoft.com/office/drawing/2014/main" id="{53987798-0931-49DC-B6F1-A374B2B219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56" y="3552"/>
                  <a:ext cx="208" cy="464"/>
                </a:xfrm>
                <a:prstGeom prst="rect">
                  <a:avLst/>
                </a:prstGeom>
                <a:blipFill>
                  <a:blip r:embed="rId4"/>
                  <a:stretch>
                    <a:fillRect r="-1852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Rectangle 2">
            <a:extLst>
              <a:ext uri="{FF2B5EF4-FFF2-40B4-BE49-F238E27FC236}">
                <a16:creationId xmlns:a16="http://schemas.microsoft.com/office/drawing/2014/main" id="{E11CB415-E04A-474D-949B-CE9BC60D6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395027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>
            <a:extLst>
              <a:ext uri="{FF2B5EF4-FFF2-40B4-BE49-F238E27FC236}">
                <a16:creationId xmlns:a16="http://schemas.microsoft.com/office/drawing/2014/main" id="{D543C19B-AAF6-47EB-B204-B0B3F26E0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конус, радиус основания которого равен 2, вписан шар радиуса 1. Найдите объем конуса.</a:t>
            </a:r>
          </a:p>
        </p:txBody>
      </p:sp>
      <p:pic>
        <p:nvPicPr>
          <p:cNvPr id="68617" name="Picture 9">
            <a:extLst>
              <a:ext uri="{FF2B5EF4-FFF2-40B4-BE49-F238E27FC236}">
                <a16:creationId xmlns:a16="http://schemas.microsoft.com/office/drawing/2014/main" id="{AF5199EE-0A45-433E-AE12-6D8745300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3044825" cy="344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8625" name="Group 17">
            <a:extLst>
              <a:ext uri="{FF2B5EF4-FFF2-40B4-BE49-F238E27FC236}">
                <a16:creationId xmlns:a16="http://schemas.microsoft.com/office/drawing/2014/main" id="{1FCE9F6A-E4B3-4030-9789-B43597C07128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600200"/>
            <a:ext cx="8153400" cy="4616450"/>
            <a:chOff x="528" y="1008"/>
            <a:chExt cx="5136" cy="2908"/>
          </a:xfrm>
        </p:grpSpPr>
        <p:sp>
          <p:nvSpPr>
            <p:cNvPr id="68613" name="Text Box 5">
              <a:extLst>
                <a:ext uri="{FF2B5EF4-FFF2-40B4-BE49-F238E27FC236}">
                  <a16:creationId xmlns:a16="http://schemas.microsoft.com/office/drawing/2014/main" id="{846ED063-9AD7-409E-BFBD-588946856D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504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614" name="Object 6">
                  <a:extLst>
                    <a:ext uri="{FF2B5EF4-FFF2-40B4-BE49-F238E27FC236}">
                      <a16:creationId xmlns:a16="http://schemas.microsoft.com/office/drawing/2014/main" id="{A8EC8723-1965-4BEA-82D9-0D4EC3D5B354}"/>
                    </a:ext>
                  </a:extLst>
                </p:cNvPr>
                <p:cNvSpPr txBox="1"/>
                <p:nvPr/>
              </p:nvSpPr>
              <p:spPr bwMode="auto">
                <a:xfrm>
                  <a:off x="1176" y="3388"/>
                  <a:ext cx="456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32</m:t>
                            </m:r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8614" name="Object 6">
                  <a:extLst>
                    <a:ext uri="{FF2B5EF4-FFF2-40B4-BE49-F238E27FC236}">
                      <a16:creationId xmlns:a16="http://schemas.microsoft.com/office/drawing/2014/main" id="{A8EC8723-1965-4BEA-82D9-0D4EC3D5B3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76" y="3388"/>
                  <a:ext cx="456" cy="52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618" name="Text Box 10">
              <a:extLst>
                <a:ext uri="{FF2B5EF4-FFF2-40B4-BE49-F238E27FC236}">
                  <a16:creationId xmlns:a16="http://schemas.microsoft.com/office/drawing/2014/main" id="{C6B674C9-71AA-4444-A06E-F84D4D7D28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008"/>
              <a:ext cx="3264" cy="2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Треугольники </a:t>
              </a:r>
              <a:r>
                <a:rPr lang="en-US" altLang="ru-RU" i="1"/>
                <a:t>ABC </a:t>
              </a:r>
              <a:r>
                <a:rPr lang="ru-RU" altLang="ru-RU"/>
                <a:t>и </a:t>
              </a:r>
              <a:r>
                <a:rPr lang="en-US" altLang="ru-RU" i="1"/>
                <a:t>AOD </a:t>
              </a:r>
              <a:r>
                <a:rPr lang="ru-RU" altLang="ru-RU"/>
                <a:t>подобны. Следовательно, </a:t>
              </a:r>
            </a:p>
            <a:p>
              <a:pPr>
                <a:spcBef>
                  <a:spcPct val="50000"/>
                </a:spcBef>
              </a:pPr>
              <a:endParaRPr lang="ru-RU" altLang="ru-RU"/>
            </a:p>
            <a:p>
              <a:pPr>
                <a:spcBef>
                  <a:spcPct val="50000"/>
                </a:spcBef>
              </a:pPr>
              <a:r>
                <a:rPr lang="ru-RU" altLang="ru-RU"/>
                <a:t>Пусть </a:t>
              </a:r>
              <a:r>
                <a:rPr lang="en-US" altLang="ru-RU" i="1"/>
                <a:t>AO = x</a:t>
              </a:r>
              <a:r>
                <a:rPr lang="ru-RU" altLang="ru-RU"/>
                <a:t>. Имеем: </a:t>
              </a:r>
              <a:r>
                <a:rPr lang="en-US" altLang="ru-RU" i="1"/>
                <a:t>BC = </a:t>
              </a:r>
              <a:r>
                <a:rPr lang="en-US" altLang="ru-RU"/>
                <a:t>2, </a:t>
              </a:r>
              <a:r>
                <a:rPr lang="en-US" altLang="ru-RU" i="1"/>
                <a:t>AC = </a:t>
              </a:r>
              <a:r>
                <a:rPr lang="en-US" altLang="ru-RU"/>
                <a:t>1</a:t>
              </a:r>
              <a:r>
                <a:rPr lang="en-US" altLang="ru-RU" i="1"/>
                <a:t>+x, OD</a:t>
              </a:r>
              <a:r>
                <a:rPr lang="en-US" altLang="ru-RU"/>
                <a:t> = 1, </a:t>
              </a:r>
              <a:r>
                <a:rPr lang="en-US" altLang="ru-RU" i="1"/>
                <a:t>AD =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Откуда находим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Таким образом, высота конуса равна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      Объем конуса равен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619" name="Object 11">
                  <a:extLst>
                    <a:ext uri="{FF2B5EF4-FFF2-40B4-BE49-F238E27FC236}">
                      <a16:creationId xmlns:a16="http://schemas.microsoft.com/office/drawing/2014/main" id="{F3570584-7E6A-43D8-BCCB-CF85D8B44E09}"/>
                    </a:ext>
                  </a:extLst>
                </p:cNvPr>
                <p:cNvSpPr txBox="1"/>
                <p:nvPr/>
              </p:nvSpPr>
              <p:spPr bwMode="auto">
                <a:xfrm>
                  <a:off x="3504" y="1536"/>
                  <a:ext cx="872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𝑂𝐷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𝐴𝐷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8619" name="Object 11">
                  <a:extLst>
                    <a:ext uri="{FF2B5EF4-FFF2-40B4-BE49-F238E27FC236}">
                      <a16:creationId xmlns:a16="http://schemas.microsoft.com/office/drawing/2014/main" id="{F3570584-7E6A-43D8-BCCB-CF85D8B44E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04" y="1536"/>
                  <a:ext cx="872" cy="46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620" name="Object 12">
                  <a:extLst>
                    <a:ext uri="{FF2B5EF4-FFF2-40B4-BE49-F238E27FC236}">
                      <a16:creationId xmlns:a16="http://schemas.microsoft.com/office/drawing/2014/main" id="{A8F26BB7-8783-454E-BBA1-52AF5F9D8D28}"/>
                    </a:ext>
                  </a:extLst>
                </p:cNvPr>
                <p:cNvSpPr txBox="1"/>
                <p:nvPr/>
              </p:nvSpPr>
              <p:spPr bwMode="auto">
                <a:xfrm>
                  <a:off x="4032" y="2160"/>
                  <a:ext cx="608" cy="2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8620" name="Object 12">
                  <a:extLst>
                    <a:ext uri="{FF2B5EF4-FFF2-40B4-BE49-F238E27FC236}">
                      <a16:creationId xmlns:a16="http://schemas.microsoft.com/office/drawing/2014/main" id="{A8F26BB7-8783-454E-BBA1-52AF5F9D8D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032" y="2160"/>
                  <a:ext cx="608" cy="27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621" name="Object 13">
                  <a:extLst>
                    <a:ext uri="{FF2B5EF4-FFF2-40B4-BE49-F238E27FC236}">
                      <a16:creationId xmlns:a16="http://schemas.microsoft.com/office/drawing/2014/main" id="{E475C0B8-93C4-400D-AC1A-C3163A3E421C}"/>
                    </a:ext>
                  </a:extLst>
                </p:cNvPr>
                <p:cNvSpPr txBox="1"/>
                <p:nvPr/>
              </p:nvSpPr>
              <p:spPr bwMode="auto">
                <a:xfrm>
                  <a:off x="3888" y="2448"/>
                  <a:ext cx="480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8621" name="Object 13">
                  <a:extLst>
                    <a:ext uri="{FF2B5EF4-FFF2-40B4-BE49-F238E27FC236}">
                      <a16:creationId xmlns:a16="http://schemas.microsoft.com/office/drawing/2014/main" id="{E475C0B8-93C4-400D-AC1A-C3163A3E42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88" y="2448"/>
                  <a:ext cx="480" cy="46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622" name="Object 14">
                  <a:extLst>
                    <a:ext uri="{FF2B5EF4-FFF2-40B4-BE49-F238E27FC236}">
                      <a16:creationId xmlns:a16="http://schemas.microsoft.com/office/drawing/2014/main" id="{563E8ED1-F902-432D-B20A-08DC5F2A0243}"/>
                    </a:ext>
                  </a:extLst>
                </p:cNvPr>
                <p:cNvSpPr txBox="1"/>
                <p:nvPr/>
              </p:nvSpPr>
              <p:spPr bwMode="auto">
                <a:xfrm>
                  <a:off x="2496" y="3120"/>
                  <a:ext cx="184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8622" name="Object 14">
                  <a:extLst>
                    <a:ext uri="{FF2B5EF4-FFF2-40B4-BE49-F238E27FC236}">
                      <a16:creationId xmlns:a16="http://schemas.microsoft.com/office/drawing/2014/main" id="{563E8ED1-F902-432D-B20A-08DC5F2A02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96" y="3120"/>
                  <a:ext cx="184" cy="464"/>
                </a:xfrm>
                <a:prstGeom prst="rect">
                  <a:avLst/>
                </a:prstGeom>
                <a:blipFill>
                  <a:blip r:embed="rId8"/>
                  <a:stretch>
                    <a:fillRect r="-4167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623" name="Object 15">
                  <a:extLst>
                    <a:ext uri="{FF2B5EF4-FFF2-40B4-BE49-F238E27FC236}">
                      <a16:creationId xmlns:a16="http://schemas.microsoft.com/office/drawing/2014/main" id="{3027671C-EEE3-4522-8CF1-61EEA0BA1418}"/>
                    </a:ext>
                  </a:extLst>
                </p:cNvPr>
                <p:cNvSpPr txBox="1"/>
                <p:nvPr/>
              </p:nvSpPr>
              <p:spPr bwMode="auto">
                <a:xfrm>
                  <a:off x="4464" y="3120"/>
                  <a:ext cx="400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32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8623" name="Object 15">
                  <a:extLst>
                    <a:ext uri="{FF2B5EF4-FFF2-40B4-BE49-F238E27FC236}">
                      <a16:creationId xmlns:a16="http://schemas.microsoft.com/office/drawing/2014/main" id="{3027671C-EEE3-4522-8CF1-61EEA0BA14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464" y="3120"/>
                  <a:ext cx="400" cy="46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Rectangle 2">
            <a:extLst>
              <a:ext uri="{FF2B5EF4-FFF2-40B4-BE49-F238E27FC236}">
                <a16:creationId xmlns:a16="http://schemas.microsoft.com/office/drawing/2014/main" id="{FE018896-C64E-4446-98C8-7649711C2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  <p:extLst>
      <p:ext uri="{BB962C8B-B14F-4D97-AF65-F5344CB8AC3E}">
        <p14:creationId xmlns:p14="http://schemas.microsoft.com/office/powerpoint/2010/main" val="200035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>
            <a:extLst>
              <a:ext uri="{FF2B5EF4-FFF2-40B4-BE49-F238E27FC236}">
                <a16:creationId xmlns:a16="http://schemas.microsoft.com/office/drawing/2014/main" id="{C3A2E9EB-F14A-41C6-9DD2-6A6BE55EB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сферу радиуса 5 вписан конус высоты 8. Найдите объем конуса.</a:t>
            </a:r>
          </a:p>
        </p:txBody>
      </p:sp>
      <p:pic>
        <p:nvPicPr>
          <p:cNvPr id="106510" name="Picture 14">
            <a:extLst>
              <a:ext uri="{FF2B5EF4-FFF2-40B4-BE49-F238E27FC236}">
                <a16:creationId xmlns:a16="http://schemas.microsoft.com/office/drawing/2014/main" id="{72F6B53F-3058-4E21-80D9-CFEDCB196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272415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514" name="Group 18">
            <a:extLst>
              <a:ext uri="{FF2B5EF4-FFF2-40B4-BE49-F238E27FC236}">
                <a16:creationId xmlns:a16="http://schemas.microsoft.com/office/drawing/2014/main" id="{761BE431-CCB8-48F6-AC75-B31A111DC9C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828800"/>
            <a:ext cx="8610600" cy="4387850"/>
            <a:chOff x="336" y="1152"/>
            <a:chExt cx="5424" cy="2764"/>
          </a:xfrm>
        </p:grpSpPr>
        <p:sp>
          <p:nvSpPr>
            <p:cNvPr id="106502" name="Text Box 6">
              <a:extLst>
                <a:ext uri="{FF2B5EF4-FFF2-40B4-BE49-F238E27FC236}">
                  <a16:creationId xmlns:a16="http://schemas.microsoft.com/office/drawing/2014/main" id="{B3D87D1A-D1B7-407B-B715-6A3EB50E8B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504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6503" name="Object 7">
                  <a:extLst>
                    <a:ext uri="{FF2B5EF4-FFF2-40B4-BE49-F238E27FC236}">
                      <a16:creationId xmlns:a16="http://schemas.microsoft.com/office/drawing/2014/main" id="{F9EFD80C-2F00-48C8-98D7-AB0FDFB95E93}"/>
                    </a:ext>
                  </a:extLst>
                </p:cNvPr>
                <p:cNvSpPr txBox="1"/>
                <p:nvPr/>
              </p:nvSpPr>
              <p:spPr bwMode="auto">
                <a:xfrm>
                  <a:off x="1132" y="3388"/>
                  <a:ext cx="544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128</m:t>
                            </m:r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06503" name="Object 7">
                  <a:extLst>
                    <a:ext uri="{FF2B5EF4-FFF2-40B4-BE49-F238E27FC236}">
                      <a16:creationId xmlns:a16="http://schemas.microsoft.com/office/drawing/2014/main" id="{F9EFD80C-2F00-48C8-98D7-AB0FDFB95E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32" y="3388"/>
                  <a:ext cx="544" cy="52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6504" name="Text Box 8">
              <a:extLst>
                <a:ext uri="{FF2B5EF4-FFF2-40B4-BE49-F238E27FC236}">
                  <a16:creationId xmlns:a16="http://schemas.microsoft.com/office/drawing/2014/main" id="{224E32AF-6476-4ABD-875B-FCD211E05B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344"/>
              <a:ext cx="3552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Пусть </a:t>
              </a:r>
              <a:r>
                <a:rPr lang="en-US" altLang="ru-RU" i="1"/>
                <a:t>O </a:t>
              </a:r>
              <a:r>
                <a:rPr lang="ru-RU" altLang="ru-RU"/>
                <a:t>– центр сферы, </a:t>
              </a:r>
              <a:r>
                <a:rPr lang="en-US" altLang="ru-RU" i="1"/>
                <a:t>PQ </a:t>
              </a:r>
              <a:r>
                <a:rPr lang="ru-RU" altLang="ru-RU"/>
                <a:t>– радиус основания конуса. В прямоугольном треугольнике </a:t>
              </a:r>
              <a:r>
                <a:rPr lang="en-US" altLang="ru-RU" i="1"/>
                <a:t>OPQ </a:t>
              </a:r>
              <a:r>
                <a:rPr lang="ru-RU" altLang="ru-RU"/>
                <a:t>имеем: </a:t>
              </a:r>
              <a:r>
                <a:rPr lang="en-US" altLang="ru-RU" i="1"/>
                <a:t>OQ = </a:t>
              </a:r>
              <a:r>
                <a:rPr lang="en-US" altLang="ru-RU"/>
                <a:t>5, </a:t>
              </a:r>
              <a:r>
                <a:rPr lang="en-US" altLang="ru-RU" i="1"/>
                <a:t>OP = </a:t>
              </a:r>
              <a:r>
                <a:rPr lang="en-US" altLang="ru-RU"/>
                <a:t>3. </a:t>
              </a:r>
              <a:r>
                <a:rPr lang="ru-RU" altLang="ru-RU"/>
                <a:t>Следовательно, </a:t>
              </a:r>
              <a:r>
                <a:rPr lang="en-US" altLang="ru-RU" i="1"/>
                <a:t>PQ = </a:t>
              </a:r>
              <a:r>
                <a:rPr lang="en-US" altLang="ru-RU"/>
                <a:t>4.</a:t>
              </a:r>
              <a:r>
                <a:rPr lang="ru-RU" altLang="ru-RU"/>
                <a:t> Объем конуса равен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6509" name="Object 13">
                  <a:extLst>
                    <a:ext uri="{FF2B5EF4-FFF2-40B4-BE49-F238E27FC236}">
                      <a16:creationId xmlns:a16="http://schemas.microsoft.com/office/drawing/2014/main" id="{E078F778-7480-408B-AE42-4F7550FDE49F}"/>
                    </a:ext>
                  </a:extLst>
                </p:cNvPr>
                <p:cNvSpPr txBox="1"/>
                <p:nvPr/>
              </p:nvSpPr>
              <p:spPr bwMode="auto">
                <a:xfrm>
                  <a:off x="4656" y="2256"/>
                  <a:ext cx="472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128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06509" name="Object 13">
                  <a:extLst>
                    <a:ext uri="{FF2B5EF4-FFF2-40B4-BE49-F238E27FC236}">
                      <a16:creationId xmlns:a16="http://schemas.microsoft.com/office/drawing/2014/main" id="{E078F778-7480-408B-AE42-4F7550FDE4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56" y="2256"/>
                  <a:ext cx="472" cy="464"/>
                </a:xfrm>
                <a:prstGeom prst="rect">
                  <a:avLst/>
                </a:prstGeom>
                <a:blipFill>
                  <a:blip r:embed="rId5"/>
                  <a:stretch>
                    <a:fillRect r="-820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6511" name="Picture 15">
              <a:extLst>
                <a:ext uri="{FF2B5EF4-FFF2-40B4-BE49-F238E27FC236}">
                  <a16:creationId xmlns:a16="http://schemas.microsoft.com/office/drawing/2014/main" id="{0A36DA84-81E9-4962-8205-72DA19429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152"/>
              <a:ext cx="1764" cy="1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2">
            <a:extLst>
              <a:ext uri="{FF2B5EF4-FFF2-40B4-BE49-F238E27FC236}">
                <a16:creationId xmlns:a16="http://schemas.microsoft.com/office/drawing/2014/main" id="{8490CC66-0EF0-4657-BCC4-FCCE39C7B6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273652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7E1E246E-D925-4AEE-B6AD-4F64078A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620"/>
            <a:ext cx="871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Теорема.</a:t>
            </a:r>
            <a:r>
              <a:rPr lang="ru-RU" altLang="ru-RU" b="1" dirty="0"/>
              <a:t> </a:t>
            </a:r>
            <a:r>
              <a:rPr lang="ru-RU" altLang="ru-RU" dirty="0"/>
              <a:t>Объем конуса равен одной третьей произведения площади его основания  на высоту.</a:t>
            </a:r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E1417F9B-4C5A-45EE-BFC9-EFA721003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48570"/>
            <a:ext cx="896461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b="1" dirty="0"/>
              <a:t> </a:t>
            </a:r>
            <a:r>
              <a:rPr lang="ru-RU" altLang="ru-RU" dirty="0"/>
              <a:t>Для данного конуса с основанием площади </a:t>
            </a:r>
            <a:r>
              <a:rPr lang="en-US" altLang="ru-RU" i="1" dirty="0"/>
              <a:t>S </a:t>
            </a:r>
            <a:r>
              <a:rPr lang="ru-RU" altLang="ru-RU" dirty="0"/>
              <a:t>и высотой </a:t>
            </a:r>
            <a:r>
              <a:rPr lang="en-US" altLang="ru-RU" i="1" dirty="0"/>
              <a:t>h </a:t>
            </a:r>
            <a:r>
              <a:rPr lang="ru-RU" altLang="ru-RU" dirty="0"/>
              <a:t>рассмотрим какую-нибудь пирамиду с теми же площадью основания и высотой. Тогда эти пирамида и конус имеют равные объемы. Но для объема пирамиды имеет место </a:t>
            </a:r>
          </a:p>
          <a:p>
            <a:r>
              <a:rPr lang="ru-RU" altLang="ru-RU" dirty="0"/>
              <a:t>формула </a:t>
            </a:r>
          </a:p>
          <a:p>
            <a:endParaRPr lang="ru-RU" altLang="ru-RU" dirty="0"/>
          </a:p>
          <a:p>
            <a:pPr algn="just"/>
            <a:r>
              <a:rPr lang="ru-RU" altLang="ru-RU" dirty="0"/>
              <a:t>	Следовательно, она имеет место и для объема произвольного конуса. </a:t>
            </a:r>
          </a:p>
        </p:txBody>
      </p:sp>
      <p:pic>
        <p:nvPicPr>
          <p:cNvPr id="2066" name="Picture 18">
            <a:extLst>
              <a:ext uri="{FF2B5EF4-FFF2-40B4-BE49-F238E27FC236}">
                <a16:creationId xmlns:a16="http://schemas.microsoft.com/office/drawing/2014/main" id="{EA8128C8-8E74-4719-BFD5-AA147C29AFB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4005263"/>
            <a:ext cx="5327650" cy="2640012"/>
          </a:xfrm>
          <a:noFill/>
          <a:ln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69" name="Object 21">
                <a:extLst>
                  <a:ext uri="{FF2B5EF4-FFF2-40B4-BE49-F238E27FC236}">
                    <a16:creationId xmlns:a16="http://schemas.microsoft.com/office/drawing/2014/main" id="{DAB57BB7-BC02-4E31-9874-D070849B5A32}"/>
                  </a:ext>
                </a:extLst>
              </p:cNvPr>
              <p:cNvSpPr txBox="1"/>
              <p:nvPr>
                <p:ph sz="half" idx="1"/>
              </p:nvPr>
            </p:nvSpPr>
            <p:spPr bwMode="auto">
              <a:xfrm>
                <a:off x="3419872" y="2276872"/>
                <a:ext cx="1273175" cy="7239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2069" name="Object 21">
                <a:extLst>
                  <a:ext uri="{FF2B5EF4-FFF2-40B4-BE49-F238E27FC236}">
                    <a16:creationId xmlns:a16="http://schemas.microsoft.com/office/drawing/2014/main" id="{DAB57BB7-BC02-4E31-9874-D070849B5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 bwMode="auto">
              <a:xfrm>
                <a:off x="3419872" y="2276872"/>
                <a:ext cx="1273175" cy="7239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39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>
            <a:extLst>
              <a:ext uri="{FF2B5EF4-FFF2-40B4-BE49-F238E27FC236}">
                <a16:creationId xmlns:a16="http://schemas.microsoft.com/office/drawing/2014/main" id="{CA1E439C-9384-4C6A-8709-B26DC0584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49275"/>
            <a:ext cx="84963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/>
              <a:t>	В частности, для кругового конуса, в основании которого – круг радиуса  </a:t>
            </a:r>
            <a:r>
              <a:rPr lang="en-US" altLang="ru-RU" i="1" dirty="0"/>
              <a:t>R</a:t>
            </a:r>
            <a:r>
              <a:rPr lang="ru-RU" altLang="ru-RU" dirty="0"/>
              <a:t>, и высота которого равна </a:t>
            </a:r>
            <a:r>
              <a:rPr lang="en-US" altLang="ru-RU" i="1" dirty="0"/>
              <a:t>h</a:t>
            </a:r>
            <a:r>
              <a:rPr lang="ru-RU" altLang="ru-RU" dirty="0"/>
              <a:t>, имеет место формула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708" name="Object 4">
                <a:extLst>
                  <a:ext uri="{FF2B5EF4-FFF2-40B4-BE49-F238E27FC236}">
                    <a16:creationId xmlns:a16="http://schemas.microsoft.com/office/drawing/2014/main" id="{AB52233C-1FB0-4E81-B249-DFC8BD69CF5D}"/>
                  </a:ext>
                </a:extLst>
              </p:cNvPr>
              <p:cNvSpPr txBox="1"/>
              <p:nvPr/>
            </p:nvSpPr>
            <p:spPr bwMode="auto">
              <a:xfrm>
                <a:off x="3594100" y="1371600"/>
                <a:ext cx="1663700" cy="838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72708" name="Object 4">
                <a:extLst>
                  <a:ext uri="{FF2B5EF4-FFF2-40B4-BE49-F238E27FC236}">
                    <a16:creationId xmlns:a16="http://schemas.microsoft.com/office/drawing/2014/main" id="{AB52233C-1FB0-4E81-B249-DFC8BD69C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4100" y="1371600"/>
                <a:ext cx="1663700" cy="838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2710" name="Picture 6">
            <a:extLst>
              <a:ext uri="{FF2B5EF4-FFF2-40B4-BE49-F238E27FC236}">
                <a16:creationId xmlns:a16="http://schemas.microsoft.com/office/drawing/2014/main" id="{A18E2BBC-4A08-492E-AA35-09819B0FF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19400"/>
            <a:ext cx="3152775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15151E3-A78B-457A-ADF8-695DC8252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E59B4A92-3E54-4EE2-A90A-FCCFE4837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Во сколько раз увеличится объем кругового конуса, если: а) высоту увеличить в 3 раза; б) радиус основания увеличить в 2 раза?</a:t>
            </a:r>
          </a:p>
        </p:txBody>
      </p:sp>
      <p:sp>
        <p:nvSpPr>
          <p:cNvPr id="38921" name="Text Box 9">
            <a:extLst>
              <a:ext uri="{FF2B5EF4-FFF2-40B4-BE49-F238E27FC236}">
                <a16:creationId xmlns:a16="http://schemas.microsoft.com/office/drawing/2014/main" id="{9BC4D124-325A-4D38-B6D0-0E68873F2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510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В 3 раза; б) в 4 раза. </a:t>
            </a:r>
          </a:p>
        </p:txBody>
      </p:sp>
      <p:pic>
        <p:nvPicPr>
          <p:cNvPr id="38927" name="Picture 15">
            <a:extLst>
              <a:ext uri="{FF2B5EF4-FFF2-40B4-BE49-F238E27FC236}">
                <a16:creationId xmlns:a16="http://schemas.microsoft.com/office/drawing/2014/main" id="{D39722B9-E904-44F4-9323-5BFA69B2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2162175"/>
            <a:ext cx="2522537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42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1027">
            <a:extLst>
              <a:ext uri="{FF2B5EF4-FFF2-40B4-BE49-F238E27FC236}">
                <a16:creationId xmlns:a16="http://schemas.microsoft.com/office/drawing/2014/main" id="{10712540-6CA9-46B1-BDA9-79B90E924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Изменится ли объем кругового конуса, если радиус основания увеличить в 2 раза, а высоту уменьшить в 2 раза?</a:t>
            </a:r>
          </a:p>
        </p:txBody>
      </p:sp>
      <p:sp>
        <p:nvSpPr>
          <p:cNvPr id="80900" name="Text Box 1028">
            <a:extLst>
              <a:ext uri="{FF2B5EF4-FFF2-40B4-BE49-F238E27FC236}">
                <a16:creationId xmlns:a16="http://schemas.microsoft.com/office/drawing/2014/main" id="{C9486D1C-DD8E-451D-B4B5-A867815B9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510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Увеличится в 2 раза. </a:t>
            </a:r>
          </a:p>
        </p:txBody>
      </p:sp>
      <p:pic>
        <p:nvPicPr>
          <p:cNvPr id="80901" name="Picture 1029">
            <a:extLst>
              <a:ext uri="{FF2B5EF4-FFF2-40B4-BE49-F238E27FC236}">
                <a16:creationId xmlns:a16="http://schemas.microsoft.com/office/drawing/2014/main" id="{18DBF4F7-494F-4BD7-B38F-461FACD4A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2162175"/>
            <a:ext cx="2522537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0E8C7D7-2465-4274-86BD-D78883CE2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267357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>
            <a:extLst>
              <a:ext uri="{FF2B5EF4-FFF2-40B4-BE49-F238E27FC236}">
                <a16:creationId xmlns:a16="http://schemas.microsoft.com/office/drawing/2014/main" id="{A6C86E07-377D-4DD9-AA97-82D821B6A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14400"/>
            <a:ext cx="87852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Цилиндр и конус имеют общее основание и высоту.  Найдите объем конуса, если объем цилиндра равен 120 </a:t>
            </a:r>
            <a:r>
              <a:rPr lang="en-US" altLang="ru-RU" dirty="0"/>
              <a:t>π</a:t>
            </a:r>
            <a:r>
              <a:rPr lang="ru-RU" altLang="ru-RU" dirty="0"/>
              <a:t> см</a:t>
            </a:r>
            <a:r>
              <a:rPr lang="ru-RU" altLang="ru-RU" baseline="30000" dirty="0"/>
              <a:t>3</a:t>
            </a:r>
            <a:r>
              <a:rPr lang="ru-RU" altLang="ru-RU" dirty="0"/>
              <a:t>.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0D8B1443-903D-437A-A980-09A8D3A1A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510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40</a:t>
            </a:r>
            <a:r>
              <a:rPr lang="ru-RU" altLang="ru-RU" dirty="0">
                <a:sym typeface="Symbol" panose="05050102010706020507" pitchFamily="18" charset="2"/>
              </a:rPr>
              <a:t></a:t>
            </a:r>
            <a:r>
              <a:rPr lang="ru-RU" altLang="ru-RU" dirty="0"/>
              <a:t> см</a:t>
            </a:r>
            <a:r>
              <a:rPr lang="ru-RU" altLang="ru-RU" baseline="30000" dirty="0"/>
              <a:t>3</a:t>
            </a:r>
            <a:r>
              <a:rPr lang="ru-RU" altLang="ru-RU" dirty="0"/>
              <a:t>. </a:t>
            </a:r>
          </a:p>
        </p:txBody>
      </p:sp>
      <p:pic>
        <p:nvPicPr>
          <p:cNvPr id="81925" name="Picture 5">
            <a:extLst>
              <a:ext uri="{FF2B5EF4-FFF2-40B4-BE49-F238E27FC236}">
                <a16:creationId xmlns:a16="http://schemas.microsoft.com/office/drawing/2014/main" id="{5C16A567-5CB3-4D6C-BEA9-FEF87FB19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968500"/>
            <a:ext cx="2522537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86BD8DBB-CE34-4235-B853-8972741E1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128516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1027">
            <a:extLst>
              <a:ext uri="{FF2B5EF4-FFF2-40B4-BE49-F238E27FC236}">
                <a16:creationId xmlns:a16="http://schemas.microsoft.com/office/drawing/2014/main" id="{476DDC11-C3AB-4FC5-AADB-76130238B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Объем конуса равен </a:t>
            </a:r>
            <a:r>
              <a:rPr lang="en-US" altLang="ru-RU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 Параллельно основанию конуса проведено сечение, делящее высоту пополам. В каком отношении находятся объемы полученных частей конуса?</a:t>
            </a:r>
          </a:p>
        </p:txBody>
      </p:sp>
      <p:sp>
        <p:nvSpPr>
          <p:cNvPr id="79876" name="Text Box 1028">
            <a:extLst>
              <a:ext uri="{FF2B5EF4-FFF2-40B4-BE49-F238E27FC236}">
                <a16:creationId xmlns:a16="http://schemas.microsoft.com/office/drawing/2014/main" id="{81CD6CEC-9A1E-4D54-8315-893E57CD7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1</a:t>
            </a:r>
            <a:r>
              <a:rPr lang="ru-RU" altLang="ru-RU"/>
              <a:t>:7</a:t>
            </a:r>
            <a:r>
              <a:rPr lang="en-US" altLang="ru-RU"/>
              <a:t>.</a:t>
            </a:r>
            <a:endParaRPr lang="ru-RU" altLang="ru-RU"/>
          </a:p>
        </p:txBody>
      </p:sp>
      <p:pic>
        <p:nvPicPr>
          <p:cNvPr id="79877" name="Picture 1029">
            <a:extLst>
              <a:ext uri="{FF2B5EF4-FFF2-40B4-BE49-F238E27FC236}">
                <a16:creationId xmlns:a16="http://schemas.microsoft.com/office/drawing/2014/main" id="{A6BDC3A8-1991-491B-90E9-26CC6BB3F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3143250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C2B70297-87DE-4B79-9B11-075808C606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425463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>
            <a:extLst>
              <a:ext uri="{FF2B5EF4-FFF2-40B4-BE49-F238E27FC236}">
                <a16:creationId xmlns:a16="http://schemas.microsoft.com/office/drawing/2014/main" id="{E92DF23C-0B9C-434A-B322-04F4571A2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Высота конуса 3 см, образующая 5 см. Найдите его объем.</a:t>
            </a:r>
          </a:p>
        </p:txBody>
      </p:sp>
      <p:grpSp>
        <p:nvGrpSpPr>
          <p:cNvPr id="39949" name="Group 13">
            <a:extLst>
              <a:ext uri="{FF2B5EF4-FFF2-40B4-BE49-F238E27FC236}">
                <a16:creationId xmlns:a16="http://schemas.microsoft.com/office/drawing/2014/main" id="{9449778E-D871-46CD-8738-AC8E76401D8E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334000"/>
            <a:ext cx="3429000" cy="457200"/>
            <a:chOff x="528" y="3360"/>
            <a:chExt cx="2160" cy="288"/>
          </a:xfrm>
        </p:grpSpPr>
        <p:sp>
          <p:nvSpPr>
            <p:cNvPr id="39942" name="Text Box 6">
              <a:extLst>
                <a:ext uri="{FF2B5EF4-FFF2-40B4-BE49-F238E27FC236}">
                  <a16:creationId xmlns:a16="http://schemas.microsoft.com/office/drawing/2014/main" id="{A14C4D91-1B29-41FA-8AED-5D7AF5D7C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         см</a:t>
              </a:r>
              <a:r>
                <a:rPr lang="ru-RU" altLang="ru-RU" baseline="30000">
                  <a:solidFill>
                    <a:srgbClr val="FF3300"/>
                  </a:solidFill>
                </a:rPr>
                <a:t>3</a:t>
              </a:r>
              <a:r>
                <a:rPr lang="ru-RU" altLang="ru-RU">
                  <a:solidFill>
                    <a:srgbClr val="FF3300"/>
                  </a:solidFill>
                </a:rPr>
                <a:t>.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946" name="Object 10">
                  <a:extLst>
                    <a:ext uri="{FF2B5EF4-FFF2-40B4-BE49-F238E27FC236}">
                      <a16:creationId xmlns:a16="http://schemas.microsoft.com/office/drawing/2014/main" id="{3D862108-EF3C-4D95-B3D1-D9E62C389BCC}"/>
                    </a:ext>
                  </a:extLst>
                </p:cNvPr>
                <p:cNvSpPr txBox="1"/>
                <p:nvPr/>
              </p:nvSpPr>
              <p:spPr bwMode="auto">
                <a:xfrm>
                  <a:off x="1220" y="3408"/>
                  <a:ext cx="344" cy="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5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39946" name="Object 10">
                  <a:extLst>
                    <a:ext uri="{FF2B5EF4-FFF2-40B4-BE49-F238E27FC236}">
                      <a16:creationId xmlns:a16="http://schemas.microsoft.com/office/drawing/2014/main" id="{3D862108-EF3C-4D95-B3D1-D9E62C389B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20" y="3408"/>
                  <a:ext cx="344" cy="20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9948" name="Picture 12">
            <a:extLst>
              <a:ext uri="{FF2B5EF4-FFF2-40B4-BE49-F238E27FC236}">
                <a16:creationId xmlns:a16="http://schemas.microsoft.com/office/drawing/2014/main" id="{491EC904-F382-45BA-BCDD-41D1ED7E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849438"/>
            <a:ext cx="3143250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48606CFB-B386-4B1D-B228-5C786BEDA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205275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1027">
            <a:extLst>
              <a:ext uri="{FF2B5EF4-FFF2-40B4-BE49-F238E27FC236}">
                <a16:creationId xmlns:a16="http://schemas.microsoft.com/office/drawing/2014/main" id="{829E559B-63E5-429A-9348-2355DB321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Диаметр основания конуса равен 12 см, а угол при вершине осевого сечения - 90°. </a:t>
            </a:r>
            <a:r>
              <a:rPr lang="ru-RU" altLang="ru-RU" dirty="0"/>
              <a:t>Найдите</a:t>
            </a:r>
            <a:r>
              <a:rPr lang="ru-RU" altLang="ru-RU" dirty="0">
                <a:cs typeface="Times New Roman" panose="02020603050405020304" pitchFamily="18" charset="0"/>
              </a:rPr>
              <a:t> объем конуса.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108" name="Text Box 1028">
                <a:extLst>
                  <a:ext uri="{FF2B5EF4-FFF2-40B4-BE49-F238E27FC236}">
                    <a16:creationId xmlns:a16="http://schemas.microsoft.com/office/drawing/2014/main" id="{22077AD6-169A-4F58-9A4F-1FF7693E85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200" y="5334000"/>
                <a:ext cx="3429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72</m:t>
                    </m:r>
                    <m:r>
                      <m:rPr>
                        <m:sty m:val="p"/>
                      </m:rPr>
                      <a:rPr lang="ru-RU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ru-RU" altLang="ru-RU" dirty="0">
                    <a:solidFill>
                      <a:srgbClr val="FF3300"/>
                    </a:solidFill>
                  </a:rPr>
                  <a:t> см</a:t>
                </a:r>
                <a:r>
                  <a:rPr lang="ru-RU" altLang="ru-RU" baseline="30000" dirty="0">
                    <a:solidFill>
                      <a:srgbClr val="FF3300"/>
                    </a:solidFill>
                  </a:rPr>
                  <a:t>3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. </a:t>
                </a:r>
              </a:p>
            </p:txBody>
          </p:sp>
        </mc:Choice>
        <mc:Fallback>
          <p:sp>
            <p:nvSpPr>
              <p:cNvPr id="47108" name="Text Box 1028">
                <a:extLst>
                  <a:ext uri="{FF2B5EF4-FFF2-40B4-BE49-F238E27FC236}">
                    <a16:creationId xmlns:a16="http://schemas.microsoft.com/office/drawing/2014/main" id="{22077AD6-169A-4F58-9A4F-1FF7693E8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5334000"/>
                <a:ext cx="3429000" cy="461665"/>
              </a:xfrm>
              <a:prstGeom prst="rect">
                <a:avLst/>
              </a:prstGeom>
              <a:blipFill>
                <a:blip r:embed="rId3"/>
                <a:stretch>
                  <a:fillRect l="-2847"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122" name="Picture 1042">
            <a:extLst>
              <a:ext uri="{FF2B5EF4-FFF2-40B4-BE49-F238E27FC236}">
                <a16:creationId xmlns:a16="http://schemas.microsoft.com/office/drawing/2014/main" id="{FE845D98-3AE9-48C9-B99A-2B49D5E11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349500"/>
            <a:ext cx="33337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8CC506CC-DA33-4C0A-AEB6-20C8C8057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143280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772</Words>
  <Application>Microsoft Office PowerPoint</Application>
  <PresentationFormat>Экран (4:3)</PresentationFormat>
  <Paragraphs>105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Cambria Math</vt:lpstr>
      <vt:lpstr>Times New Roman</vt:lpstr>
      <vt:lpstr>Оформление по умолчанию</vt:lpstr>
      <vt:lpstr>16а. ОБЪЕМ КОНУСА 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Презентация PowerPoint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52</cp:revision>
  <dcterms:created xsi:type="dcterms:W3CDTF">2007-11-29T06:10:49Z</dcterms:created>
  <dcterms:modified xsi:type="dcterms:W3CDTF">2022-04-09T04:29:19Z</dcterms:modified>
</cp:coreProperties>
</file>