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458" r:id="rId2"/>
    <p:sldId id="419" r:id="rId3"/>
    <p:sldId id="420" r:id="rId4"/>
    <p:sldId id="421" r:id="rId5"/>
    <p:sldId id="422" r:id="rId6"/>
    <p:sldId id="520" r:id="rId7"/>
    <p:sldId id="524" r:id="rId8"/>
    <p:sldId id="525" r:id="rId9"/>
    <p:sldId id="528" r:id="rId10"/>
    <p:sldId id="529" r:id="rId11"/>
    <p:sldId id="530" r:id="rId12"/>
    <p:sldId id="531" r:id="rId13"/>
    <p:sldId id="532" r:id="rId14"/>
    <p:sldId id="533" r:id="rId15"/>
    <p:sldId id="423" r:id="rId16"/>
    <p:sldId id="424" r:id="rId17"/>
    <p:sldId id="426" r:id="rId18"/>
    <p:sldId id="521" r:id="rId19"/>
    <p:sldId id="522" r:id="rId20"/>
    <p:sldId id="523" r:id="rId21"/>
    <p:sldId id="526" r:id="rId22"/>
    <p:sldId id="527" r:id="rId23"/>
    <p:sldId id="534" r:id="rId24"/>
    <p:sldId id="535" r:id="rId25"/>
    <p:sldId id="536" r:id="rId26"/>
    <p:sldId id="537" r:id="rId27"/>
    <p:sldId id="538" r:id="rId28"/>
    <p:sldId id="539" r:id="rId29"/>
    <p:sldId id="427" r:id="rId30"/>
    <p:sldId id="428" r:id="rId31"/>
    <p:sldId id="430" r:id="rId32"/>
    <p:sldId id="432" r:id="rId33"/>
    <p:sldId id="433" r:id="rId34"/>
    <p:sldId id="435" r:id="rId35"/>
    <p:sldId id="437" r:id="rId36"/>
    <p:sldId id="454" r:id="rId37"/>
    <p:sldId id="290" r:id="rId38"/>
    <p:sldId id="551" r:id="rId39"/>
    <p:sldId id="289" r:id="rId40"/>
    <p:sldId id="280" r:id="rId41"/>
    <p:sldId id="286" r:id="rId42"/>
    <p:sldId id="550" r:id="rId43"/>
    <p:sldId id="292" r:id="rId44"/>
    <p:sldId id="293" r:id="rId45"/>
    <p:sldId id="296" r:id="rId46"/>
    <p:sldId id="297" r:id="rId47"/>
    <p:sldId id="294" r:id="rId48"/>
    <p:sldId id="295" r:id="rId49"/>
    <p:sldId id="298" r:id="rId50"/>
    <p:sldId id="299" r:id="rId51"/>
    <p:sldId id="549" r:id="rId52"/>
    <p:sldId id="291" r:id="rId53"/>
    <p:sldId id="287" r:id="rId54"/>
    <p:sldId id="285" r:id="rId55"/>
    <p:sldId id="282" r:id="rId56"/>
    <p:sldId id="547" r:id="rId57"/>
    <p:sldId id="548" r:id="rId58"/>
    <p:sldId id="540" r:id="rId59"/>
    <p:sldId id="541" r:id="rId60"/>
    <p:sldId id="301" r:id="rId61"/>
    <p:sldId id="542" r:id="rId62"/>
    <p:sldId id="300" r:id="rId63"/>
    <p:sldId id="543" r:id="rId64"/>
    <p:sldId id="303" r:id="rId65"/>
    <p:sldId id="305" r:id="rId66"/>
    <p:sldId id="283" r:id="rId67"/>
    <p:sldId id="284" r:id="rId68"/>
    <p:sldId id="546" r:id="rId69"/>
    <p:sldId id="262" r:id="rId70"/>
    <p:sldId id="263" r:id="rId71"/>
    <p:sldId id="264" r:id="rId7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0929"/>
  </p:normalViewPr>
  <p:slideViewPr>
    <p:cSldViewPr>
      <p:cViewPr varScale="1">
        <p:scale>
          <a:sx n="97" d="100"/>
          <a:sy n="97" d="100"/>
        </p:scale>
        <p:origin x="4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E4F41EA-4877-4967-887F-2FF5C0889F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494F594-68C1-45AB-B74E-9FA217E3DD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259ED1E-67EB-4FA1-9D7F-21B181E07B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1EA56F5-5773-40DE-B862-2B619BB170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6B90C8B3-3BAB-4E03-968A-4F5FCF1482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210B7F3E-9041-436A-92E6-A0A8C0B73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3E7F50-CF32-4E5F-B68F-707162F7C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1A1FCE7A-5CB5-4244-8D67-17978F006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6C9622-94FB-48D7-BB47-A90DAD194D4A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BE8EC26B-FB74-40DE-B375-154380A8A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D84AB44F-6764-42AF-B5CB-D0C605846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333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97FA5D-442E-464E-B310-5A9F59220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BCA96-75A3-42B7-8F5E-28666BF4D197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A4B2D713-0325-41B1-B6C4-A8F1EFE15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8CA3460-34D0-4ABD-A440-312CB8939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26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6D3041-6E11-488F-8C59-DDBD10EC1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D4213-397A-4C44-934A-918FDF8EBCF3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E1E0E3D-8A20-46DA-A238-ACA7F116C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2F866B-E520-45D6-A2D7-BE8B40CF8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49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8E6BC9-35E9-4F9F-8B03-96631ECBD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BB9FC-1ED4-4918-86CA-9EE1EFE5DC8E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B7740138-D20D-4FA0-A9B3-0FD5A4B3D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CA86019-1102-4464-9D6E-A69B8B12B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915056-973B-45C6-973D-F69AEE452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A9AE4-712F-4196-99A0-C9A57AC2337F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FE869DA9-1FC5-4BBC-B9CB-9F9E033A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740BE70-9224-40E3-9729-555FC3936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27AC6C-7241-47E9-9F97-F92FC542E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7035E-B3CD-4E44-A795-83217771DC63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D43BF6C-4E33-48D4-AF51-828A919DB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B52302F-01FA-4CF7-BCC9-845E75D0C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0D8967-57D5-49FF-BC7E-7134738E8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63B4D-1C5C-470A-BCB6-7C2DEB740F2E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E9BEBD0-7A29-4541-B98F-3594502D2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7F1D723-9FA5-4F5D-A9D9-369D78F6F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BD38C6-E068-412F-B7AE-924DD20F0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31A31-3C07-47FB-AD46-3DDB92D4F29E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33D33D43-143F-4E9B-B07D-46CB299F6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2377EE31-24C3-4F57-A568-3488EEBDB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99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9AFFD8-A6C9-4E3B-BA95-9B6BADD52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A48E6-1D83-4360-9C27-B2751119924C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2B9FC00-9E06-4688-88CF-1B2B47E7B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0CEA04C-F9DD-4D47-A049-1FC5EB4C3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516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E1B83-CC55-4D98-91C3-ADFF4D0D4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3751B-4C56-4D87-B9C4-4C1F10742F49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86AC5F83-6346-441C-ABA2-EB5D447A4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1027">
            <a:extLst>
              <a:ext uri="{FF2B5EF4-FFF2-40B4-BE49-F238E27FC236}">
                <a16:creationId xmlns:a16="http://schemas.microsoft.com/office/drawing/2014/main" id="{C6D36DC5-6999-4FE8-AF4E-59A200787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CAF28F9-98A5-4658-B6F4-D87F6AC15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AFD546-6F88-41BA-AB60-8417AEA1104E}" type="slidenum">
              <a:rPr lang="ru-RU" altLang="ru-RU"/>
              <a:pPr>
                <a:spcBef>
                  <a:spcPct val="0"/>
                </a:spcBef>
              </a:pPr>
              <a:t>58</a:t>
            </a:fld>
            <a:endParaRPr lang="ru-RU" altLang="ru-RU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581637D-EF58-4BBE-8499-7497091C3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79A6121-3A62-4C2A-926B-4A4A1EADF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B68DD7-A7C8-44C9-B751-3213F05CA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78192-9C6F-47FA-B337-1C91652DCA20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9392EEA-8AB5-4C52-853C-4F4442553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B19483C-BC5B-4A63-ABA4-E669EF461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53D42AA-A22E-4D62-B6BC-15C1B15B9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0495DA-EBA2-4086-9735-755677A3A8AA}" type="slidenum">
              <a:rPr lang="ru-RU" altLang="ru-RU"/>
              <a:pPr>
                <a:spcBef>
                  <a:spcPct val="0"/>
                </a:spcBef>
              </a:pPr>
              <a:t>59</a:t>
            </a:fld>
            <a:endParaRPr lang="ru-RU" altLang="ru-RU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D980F75-332E-4D5C-8360-41F65E0B3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48D0237-4653-411B-B9E4-E63DBD653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3EB1A3B-52A9-428F-9E10-E5EF40176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B201BA-F820-44DD-87A9-A6A33A2CDDB2}" type="slidenum">
              <a:rPr lang="ru-RU" altLang="ru-RU"/>
              <a:pPr>
                <a:spcBef>
                  <a:spcPct val="0"/>
                </a:spcBef>
              </a:pPr>
              <a:t>60</a:t>
            </a:fld>
            <a:endParaRPr lang="ru-RU" altLang="ru-RU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F7A8A78-A605-4CBF-BD4F-5FEEA760B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B7D2336-3A17-41BD-9189-CF15F45DD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805618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89EB230-3C93-46C9-8D8A-DDEF95089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6C8756-857A-4EED-8BEE-8FF2B3EA0BB1}" type="slidenum">
              <a:rPr lang="ru-RU" altLang="ru-RU"/>
              <a:pPr>
                <a:spcBef>
                  <a:spcPct val="0"/>
                </a:spcBef>
              </a:pPr>
              <a:t>61</a:t>
            </a:fld>
            <a:endParaRPr lang="ru-RU" altLang="ru-RU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3A97BC3-82B0-4353-A8FA-F9F14BFB7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22B4FE8-AB1A-4C19-9BDC-E9BC2529C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040EF80-FC53-4E32-A473-8E517C523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DB6D39-3355-4745-8DD1-0F87262A6622}" type="slidenum">
              <a:rPr lang="ru-RU" altLang="ru-RU"/>
              <a:pPr>
                <a:spcBef>
                  <a:spcPct val="0"/>
                </a:spcBef>
              </a:pPr>
              <a:t>62</a:t>
            </a:fld>
            <a:endParaRPr lang="ru-RU" altLang="ru-RU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6D2159E-9F8E-48A5-8178-81945DF62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7B0DF3F-FFAD-495E-93AC-C260109E7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17AAF1B-8D24-44A0-A598-27A7A7885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2A3708-D6F0-4D45-B9BA-FEBFD0A22D64}" type="slidenum">
              <a:rPr lang="ru-RU" altLang="ru-RU"/>
              <a:pPr>
                <a:spcBef>
                  <a:spcPct val="0"/>
                </a:spcBef>
              </a:pPr>
              <a:t>63</a:t>
            </a:fld>
            <a:endParaRPr lang="ru-RU" altLang="ru-RU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B4CF2A-ADAC-442C-8DD2-60AF2A98E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7F8F8EF-0DCE-4922-9A93-00589FD6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3D38F29-94ED-4289-901C-493677CA0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1032EC-23AA-4BFC-8979-F1D55C181C99}" type="slidenum">
              <a:rPr lang="ru-RU" altLang="ru-RU"/>
              <a:pPr>
                <a:spcBef>
                  <a:spcPct val="0"/>
                </a:spcBef>
              </a:pPr>
              <a:t>64</a:t>
            </a:fld>
            <a:endParaRPr lang="ru-RU" altLang="ru-RU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D22A4FF-165D-42E9-A592-C1B26843D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B3152F4-C7E6-45FE-A23F-F4B25B44A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C049C15-90FD-4376-B60F-BA4AF2223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20C17B-86D1-43FC-B55F-C9C94189540D}" type="slidenum">
              <a:rPr lang="ru-RU" altLang="ru-RU"/>
              <a:pPr>
                <a:spcBef>
                  <a:spcPct val="0"/>
                </a:spcBef>
              </a:pPr>
              <a:t>65</a:t>
            </a:fld>
            <a:endParaRPr lang="ru-RU" altLang="ru-RU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C66CE7E-86F7-49A0-A29A-A550588DC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0383EE9-44C0-470A-9D18-F013B5760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97CC9A6-F1C0-4CDF-84B3-934BE0842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C92B13-F57F-41CA-8B73-0FEAE19E8C19}" type="slidenum">
              <a:rPr lang="ru-RU" altLang="ru-RU"/>
              <a:pPr>
                <a:spcBef>
                  <a:spcPct val="0"/>
                </a:spcBef>
              </a:pPr>
              <a:t>66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ACC2328-767F-4599-B0D8-445E5697C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7FBA648-78E6-4A58-8873-0B562C83F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9AF43AA-14B8-43AC-9DF7-0FDCC7B0D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2FCB7E-6755-488B-B3D7-EC9901EBFABF}" type="slidenum">
              <a:rPr lang="ru-RU" altLang="ru-RU"/>
              <a:pPr>
                <a:spcBef>
                  <a:spcPct val="0"/>
                </a:spcBef>
              </a:pPr>
              <a:t>67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36D2B9C-7911-4E18-82E7-8ADF5BBE5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91083D3-DA50-4C47-A2A6-B83C9EC72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73B5EA5-53B9-4E03-ACBC-D5184F70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67709-179B-4FD8-8104-E66320BC3561}" type="slidenum">
              <a:rPr lang="ru-RU" altLang="ru-RU"/>
              <a:pPr>
                <a:spcBef>
                  <a:spcPct val="0"/>
                </a:spcBef>
              </a:pPr>
              <a:t>68</a:t>
            </a:fld>
            <a:endParaRPr lang="ru-RU" altLang="ru-RU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3409502-701C-4FB8-82A0-82A79573C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3F60C86-8958-4ED2-BFD4-8DBBFB10A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B68DD7-A7C8-44C9-B751-3213F05CA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78192-9C6F-47FA-B337-1C91652DCA20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9392EEA-8AB5-4C52-853C-4F4442553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B19483C-BC5B-4A63-ABA4-E669EF461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4434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453036D-8D71-4745-9015-8175302D4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9699D7-3108-4249-98EA-5FB1DD7E270C}" type="slidenum">
              <a:rPr lang="ru-RU" altLang="ru-RU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89B81EB-FC48-4D1D-802D-31B74B998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B6E1E4C-EBDA-4CF4-A9E1-E5EA4E15A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F9BBBCA-1007-4956-82CA-84338C2A9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F04470-17A6-4397-B30F-B1E254F4FC25}" type="slidenum">
              <a:rPr lang="ru-RU" altLang="ru-RU"/>
              <a:pPr>
                <a:spcBef>
                  <a:spcPct val="0"/>
                </a:spcBef>
              </a:pPr>
              <a:t>70</a:t>
            </a:fld>
            <a:endParaRPr lang="ru-RU" alt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2A85CCE-0A78-41F3-9AA6-3ABB30A99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E672B30-9D3C-48B6-969D-1BB512951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5BDBDB-B1D1-40DF-9F76-A29104270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C4F0D1-B812-4150-8002-8894FE4CF94F}" type="slidenum">
              <a:rPr lang="ru-RU" altLang="ru-RU"/>
              <a:pPr>
                <a:spcBef>
                  <a:spcPct val="0"/>
                </a:spcBef>
              </a:pPr>
              <a:t>71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6A16FDE-9255-4F26-85D2-81B90A7F5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5439A43-D199-4ADE-A3F0-DDA856D90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77F334-8F6A-46E9-8172-705D8C48E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32212-915A-4D1E-B01D-C0A630BB2C28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7CE3EE4-188E-4177-894B-40CD78357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4590D70-8571-4102-B7C1-8FA8897FA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E2589E-6FC7-4662-ABE3-EB234694D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804B0-07B3-4909-B25A-5FB5C749B40D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51202" name="Rectangle 2050">
            <a:extLst>
              <a:ext uri="{FF2B5EF4-FFF2-40B4-BE49-F238E27FC236}">
                <a16:creationId xmlns:a16="http://schemas.microsoft.com/office/drawing/2014/main" id="{1C8D1607-0D04-4DF3-B621-D77AEDE26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051">
            <a:extLst>
              <a:ext uri="{FF2B5EF4-FFF2-40B4-BE49-F238E27FC236}">
                <a16:creationId xmlns:a16="http://schemas.microsoft.com/office/drawing/2014/main" id="{F7159E1A-E925-4FDA-8706-2462D70AF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BD38C6-E068-412F-B7AE-924DD20F0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31A31-3C07-47FB-AD46-3DDB92D4F29E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33D33D43-143F-4E9B-B07D-46CB299F6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2377EE31-24C3-4F57-A568-3488EEBDB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BD38C6-E068-412F-B7AE-924DD20F0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31A31-3C07-47FB-AD46-3DDB92D4F29E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33D33D43-143F-4E9B-B07D-46CB299F6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2377EE31-24C3-4F57-A568-3488EEBDB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31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1CEA46-754E-4688-A24D-C51AD4AF8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31963-10EF-445C-8662-04628FFB178C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68B6643-CE8C-4BD5-A868-5F6D56C55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160EE84-A676-4A94-856C-B8C7B6D05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EA74BD-82A5-4CD2-9927-0346495A9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79AD6-6106-4942-B6F8-18943887921D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8654FC7-1693-4618-BAA9-5710C7E5D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45CDCAE-41F6-4F93-9461-5168FFB3A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DCA655-FC31-49F3-8860-3088DECFB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C6D31-AF13-4CB4-809F-86358EFCC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A68B0-9D8B-45A9-AB63-09E323B31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EA897-9814-44C1-BC4B-063280241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90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6811F3-1729-4796-91C9-7C8578F38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7C8D55-926E-4378-B2A7-29DE49A43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ED889-B947-4557-9134-9EBC54F50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C746-805E-431C-A07C-3FF105AAA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97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7600F6-9EF7-4B28-BE12-A0D6A8FE0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222F75-3B98-4C8B-B02F-120EC9514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EC38E-44BA-45F6-A113-23BF99E02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F27BA-A9ED-4DEB-B5B1-62A82F9106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95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5852C3-D880-44E0-9EDA-BF627DD32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16E23-4C3A-427F-91F7-116F05A29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33718-C794-4B0D-9525-A8DF27EA3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13F8-91D6-4FC4-A25D-BF8BEBF7F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1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9B4C8-1879-4E46-AFD2-5D262F876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E35671-17FF-49A4-A20B-6D90D1641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731EA1-FCFC-4225-BA7A-5350A606D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3AB9-68C7-4249-8413-06008BE51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16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92E26-037A-4E9C-A4EE-A0FC872C6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66F57-2E51-4CFD-89DF-FDB75E2ED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5617D-370E-4991-AE07-6F0B32CF4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4489-3B1F-4AEF-B9DF-C6FB2B51F4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09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7793A0-F67A-4545-A02E-6FD1069A6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3F79BB-F900-4A33-A105-09B9BB5E2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C13A43-CFF4-4F2F-AB75-85D48027C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0FCC9-C6A1-4289-8D7D-14CC973503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38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A7E142-B4D0-4A56-BE65-D5BC36C72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6A0B05-0C59-49B0-B513-27DCE0EC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B0E07-A66A-4950-AB22-4CE6B6545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92B8-7181-4279-BCFB-74D7D47636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93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9C590B-8AF2-4E89-A920-708D4D1C9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77F004-B11A-4C48-9EB0-CFD71DA85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C16F7B-1B99-4D7F-9D7D-951DA1715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A408-EA8F-4CBC-886F-7F2A63D01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03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7A498-89D4-4474-B31A-15A03DB92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F3330-57C7-453E-AE65-542C5146D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C6287-428B-4372-A4D9-19EFC8BA9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EEA5-FE2B-4C56-A4D2-9D252B3DF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2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4B81A-F5E1-42FB-8678-614CDFA1E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0F5-15E4-44FE-9D52-D046460C3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7B585-F70C-40DA-9A39-96586C3E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9E82-D8DB-45BC-9947-153150D99D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6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69D9E8-8711-434E-8B79-5718BD810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0B6C65-1933-41DA-9F5E-B5BFA5EF2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FD39C3-2208-4640-AB4A-B34D66D1DF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9C052A-5C2A-4E3A-BF83-BB47973BC7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0C5FE6-6FFF-4176-9D30-D401AE6502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2FC79D5-84D0-428D-A2D8-88C32882F5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0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6.wmf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11" Type="http://schemas.openxmlformats.org/officeDocument/2006/relationships/image" Target="../media/image56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2.wmf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60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62.png"/><Relationship Id="rId7" Type="http://schemas.openxmlformats.org/officeDocument/2006/relationships/image" Target="../media/image64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8.wmf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0.wmf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wmf"/><Relationship Id="rId11" Type="http://schemas.openxmlformats.org/officeDocument/2006/relationships/image" Target="../media/image89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4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7.png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6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5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wmf"/><Relationship Id="rId11" Type="http://schemas.openxmlformats.org/officeDocument/2006/relationships/image" Target="../media/image103.pn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10.png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09.w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6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7.png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16.w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6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24.wmf"/><Relationship Id="rId3" Type="http://schemas.openxmlformats.org/officeDocument/2006/relationships/oleObject" Target="../embeddings/oleObject67.bin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71.bin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23.wmf"/><Relationship Id="rId5" Type="http://schemas.openxmlformats.org/officeDocument/2006/relationships/image" Target="../media/image120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19.wmf"/><Relationship Id="rId9" Type="http://schemas.openxmlformats.org/officeDocument/2006/relationships/image" Target="../media/image12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jpeg"/><Relationship Id="rId11" Type="http://schemas.openxmlformats.org/officeDocument/2006/relationships/image" Target="../media/image131.jpeg"/><Relationship Id="rId5" Type="http://schemas.openxmlformats.org/officeDocument/2006/relationships/image" Target="../media/image126.jpeg"/><Relationship Id="rId10" Type="http://schemas.openxmlformats.org/officeDocument/2006/relationships/image" Target="../media/image130.jpeg"/><Relationship Id="rId4" Type="http://schemas.openxmlformats.org/officeDocument/2006/relationships/image" Target="../media/image125.png"/><Relationship Id="rId9" Type="http://schemas.openxmlformats.org/officeDocument/2006/relationships/image" Target="../media/image1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61.wmf"/><Relationship Id="rId3" Type="http://schemas.openxmlformats.org/officeDocument/2006/relationships/image" Target="../media/image156.png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8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60.wmf"/><Relationship Id="rId5" Type="http://schemas.openxmlformats.org/officeDocument/2006/relationships/image" Target="../media/image157.wmf"/><Relationship Id="rId15" Type="http://schemas.openxmlformats.org/officeDocument/2006/relationships/image" Target="../media/image162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90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68.wmf"/><Relationship Id="rId3" Type="http://schemas.openxmlformats.org/officeDocument/2006/relationships/image" Target="../media/image163.png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9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67.wmf"/><Relationship Id="rId5" Type="http://schemas.openxmlformats.org/officeDocument/2006/relationships/image" Target="../media/image164.wmf"/><Relationship Id="rId15" Type="http://schemas.openxmlformats.org/officeDocument/2006/relationships/image" Target="../media/image162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9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62.wmf"/><Relationship Id="rId3" Type="http://schemas.openxmlformats.org/officeDocument/2006/relationships/image" Target="../media/image169.png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10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73.wmf"/><Relationship Id="rId5" Type="http://schemas.openxmlformats.org/officeDocument/2006/relationships/image" Target="../media/image170.wmf"/><Relationship Id="rId15" Type="http://schemas.openxmlformats.org/officeDocument/2006/relationships/image" Target="../media/image174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102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7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image" Target="../media/image180.png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6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>
            <a:extLst>
              <a:ext uri="{FF2B5EF4-FFF2-40B4-BE49-F238E27FC236}">
                <a16:creationId xmlns:a16="http://schemas.microsoft.com/office/drawing/2014/main" id="{722B2316-0960-4222-8A3E-02C6A6F376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1871464"/>
          </a:xfrm>
        </p:spPr>
        <p:txBody>
          <a:bodyPr/>
          <a:lstStyle/>
          <a:p>
            <a:pPr eaLnBrk="1" hangingPunct="1"/>
            <a:r>
              <a:rPr lang="ru-RU" altLang="ru-RU" sz="4400" dirty="0">
                <a:solidFill>
                  <a:srgbClr val="FF0000"/>
                </a:solidFill>
              </a:rPr>
              <a:t>Двугранные и многогранные углы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336934FE-9E06-44FD-9CB3-428A4AA3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8.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двугранный </a:t>
            </a:r>
            <a:r>
              <a:rPr lang="ru-RU" altLang="ru-RU" sz="2800" dirty="0">
                <a:cs typeface="Times New Roman" panose="02020603050405020304" pitchFamily="18" charset="0"/>
              </a:rPr>
              <a:t>у</a:t>
            </a:r>
            <a:r>
              <a:rPr lang="ru-RU" altLang="ru-RU" sz="2800" dirty="0"/>
              <a:t>гол, образованный соседними боковыми гранями правильной 6-й призмы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 .</a:t>
            </a:r>
          </a:p>
        </p:txBody>
      </p:sp>
      <p:sp>
        <p:nvSpPr>
          <p:cNvPr id="328707" name="Text Box 3">
            <a:extLst>
              <a:ext uri="{FF2B5EF4-FFF2-40B4-BE49-F238E27FC236}">
                <a16:creationId xmlns:a16="http://schemas.microsoft.com/office/drawing/2014/main" id="{FDD55E32-4A99-48F9-8301-F6C77CE9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120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AA437E21-D989-41AD-AA59-F760FB91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1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>
            <a:extLst>
              <a:ext uri="{FF2B5EF4-FFF2-40B4-BE49-F238E27FC236}">
                <a16:creationId xmlns:a16="http://schemas.microsoft.com/office/drawing/2014/main" id="{B24DE47C-B676-48C4-A421-EEFDA4FE0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9.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baseline="-300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CDD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29731" name="Text Box 3">
            <a:extLst>
              <a:ext uri="{FF2B5EF4-FFF2-40B4-BE49-F238E27FC236}">
                <a16:creationId xmlns:a16="http://schemas.microsoft.com/office/drawing/2014/main" id="{610C01B9-454E-4EF1-B40F-F9AB038D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60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D798B80D-2D6E-4029-86C3-6DB8CB5F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DDF6459A-A464-4083-AF2C-7E4E96CF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10.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baseline="-300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ACC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CDD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30755" name="Text Box 3">
            <a:extLst>
              <a:ext uri="{FF2B5EF4-FFF2-40B4-BE49-F238E27FC236}">
                <a16:creationId xmlns:a16="http://schemas.microsoft.com/office/drawing/2014/main" id="{72704D0D-530B-4B82-8E23-183413DB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90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C16E42A1-9922-4509-A769-29722921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2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>
            <a:extLst>
              <a:ext uri="{FF2B5EF4-FFF2-40B4-BE49-F238E27FC236}">
                <a16:creationId xmlns:a16="http://schemas.microsoft.com/office/drawing/2014/main" id="{D5818751-504B-415D-AC5F-2DF5EFC4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11.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baseline="-300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ACC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DEE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31779" name="Text Box 3">
            <a:extLst>
              <a:ext uri="{FF2B5EF4-FFF2-40B4-BE49-F238E27FC236}">
                <a16:creationId xmlns:a16="http://schemas.microsoft.com/office/drawing/2014/main" id="{F4A56877-8B90-4895-BAB4-69145B36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30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56676" name="Picture 4">
            <a:extLst>
              <a:ext uri="{FF2B5EF4-FFF2-40B4-BE49-F238E27FC236}">
                <a16:creationId xmlns:a16="http://schemas.microsoft.com/office/drawing/2014/main" id="{06AAD584-E587-4731-B73C-9A4B81AF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>
            <a:extLst>
              <a:ext uri="{FF2B5EF4-FFF2-40B4-BE49-F238E27FC236}">
                <a16:creationId xmlns:a16="http://schemas.microsoft.com/office/drawing/2014/main" id="{31DA4C52-19CD-4C0E-8F56-4481658B7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12.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baseline="-300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ACC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CEE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32803" name="Text Box 3">
            <a:extLst>
              <a:ext uri="{FF2B5EF4-FFF2-40B4-BE49-F238E27FC236}">
                <a16:creationId xmlns:a16="http://schemas.microsoft.com/office/drawing/2014/main" id="{6FE2AFAD-14AE-4C9E-A3D0-D68AA74E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60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57700" name="Picture 4">
            <a:extLst>
              <a:ext uri="{FF2B5EF4-FFF2-40B4-BE49-F238E27FC236}">
                <a16:creationId xmlns:a16="http://schemas.microsoft.com/office/drawing/2014/main" id="{0E3AA1D3-B8CC-4213-B187-B507DA83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1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E19A7EF7-D40B-4998-A8F4-7303CC756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400" dirty="0"/>
              <a:t>.</a:t>
            </a:r>
          </a:p>
        </p:txBody>
      </p:sp>
      <p:pic>
        <p:nvPicPr>
          <p:cNvPr id="158723" name="Picture 3">
            <a:extLst>
              <a:ext uri="{FF2B5EF4-FFF2-40B4-BE49-F238E27FC236}">
                <a16:creationId xmlns:a16="http://schemas.microsoft.com/office/drawing/2014/main" id="{818B4F13-0B4F-4EA7-9C2A-6428EBB0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04" name="Group 4">
            <a:extLst>
              <a:ext uri="{FF2B5EF4-FFF2-40B4-BE49-F238E27FC236}">
                <a16:creationId xmlns:a16="http://schemas.microsoft.com/office/drawing/2014/main" id="{792C61CB-0EDB-4C87-8AA2-7615467DB01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28800"/>
            <a:ext cx="8610600" cy="3092450"/>
            <a:chOff x="192" y="1152"/>
            <a:chExt cx="5424" cy="1948"/>
          </a:xfrm>
        </p:grpSpPr>
        <p:graphicFrame>
          <p:nvGraphicFramePr>
            <p:cNvPr id="158726" name="Object 5">
              <a:extLst>
                <a:ext uri="{FF2B5EF4-FFF2-40B4-BE49-F238E27FC236}">
                  <a16:creationId xmlns:a16="http://schemas.microsoft.com/office/drawing/2014/main" id="{9E6C3836-D636-40AE-880E-671C35671B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2736"/>
            <a:ext cx="89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422400" imgH="495300" progId="Equation.DSMT4">
                    <p:embed/>
                  </p:oleObj>
                </mc:Choice>
                <mc:Fallback>
                  <p:oleObj name="Equation" r:id="rId3" imgW="1422400" imgH="495300" progId="Equation.DSMT4">
                    <p:embed/>
                    <p:pic>
                      <p:nvPicPr>
                        <p:cNvPr id="158726" name="Object 5">
                          <a:extLst>
                            <a:ext uri="{FF2B5EF4-FFF2-40B4-BE49-F238E27FC236}">
                              <a16:creationId xmlns:a16="http://schemas.microsoft.com/office/drawing/2014/main" id="{9E6C3836-D636-40AE-880E-671C35671B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736"/>
                          <a:ext cx="896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727" name="Text Box 6">
              <a:extLst>
                <a:ext uri="{FF2B5EF4-FFF2-40B4-BE49-F238E27FC236}">
                  <a16:creationId xmlns:a16="http://schemas.microsoft.com/office/drawing/2014/main" id="{8F990829-0C34-4F2F-82B7-6D677E3D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52"/>
              <a:ext cx="2976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Обозначим </a:t>
              </a:r>
              <a:r>
                <a:rPr lang="en-US" altLang="ru-RU" sz="2400" i="1"/>
                <a:t>O </a:t>
              </a:r>
              <a:r>
                <a:rPr lang="ru-RU" altLang="ru-RU" sz="2400"/>
                <a:t>середину </a:t>
              </a:r>
              <a:r>
                <a:rPr lang="en-US" altLang="ru-RU" sz="2400" i="1"/>
                <a:t>BD</a:t>
              </a:r>
              <a:r>
                <a:rPr lang="en-US" altLang="ru-RU" sz="2400"/>
                <a:t>. </a:t>
              </a:r>
              <a:r>
                <a:rPr lang="ru-RU" altLang="ru-RU" sz="2400"/>
                <a:t>Искомым линейным углом будет угол </a:t>
              </a:r>
              <a:r>
                <a:rPr lang="en-US" altLang="ru-RU" sz="2400" i="1"/>
                <a:t>COC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COC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имеем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CC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1; </a:t>
              </a:r>
              <a:r>
                <a:rPr lang="en-US" altLang="ru-RU" sz="2400" i="1"/>
                <a:t>CO =   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 </a:t>
              </a:r>
            </a:p>
          </p:txBody>
        </p:sp>
        <p:graphicFrame>
          <p:nvGraphicFramePr>
            <p:cNvPr id="158728" name="Object 7">
              <a:extLst>
                <a:ext uri="{FF2B5EF4-FFF2-40B4-BE49-F238E27FC236}">
                  <a16:creationId xmlns:a16="http://schemas.microsoft.com/office/drawing/2014/main" id="{5582FF80-869A-4722-A695-C796899908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28" y="2308"/>
            <a:ext cx="347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45863" imgH="787058" progId="Equation.DSMT4">
                    <p:embed/>
                  </p:oleObj>
                </mc:Choice>
                <mc:Fallback>
                  <p:oleObj name="Equation" r:id="rId5" imgW="545863" imgH="787058" progId="Equation.DSMT4">
                    <p:embed/>
                    <p:pic>
                      <p:nvPicPr>
                        <p:cNvPr id="158728" name="Object 7">
                          <a:extLst>
                            <a:ext uri="{FF2B5EF4-FFF2-40B4-BE49-F238E27FC236}">
                              <a16:creationId xmlns:a16="http://schemas.microsoft.com/office/drawing/2014/main" id="{5582FF80-869A-4722-A695-C796899908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8" y="2308"/>
                          <a:ext cx="347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8729" name="Picture 8">
              <a:extLst>
                <a:ext uri="{FF2B5EF4-FFF2-40B4-BE49-F238E27FC236}">
                  <a16:creationId xmlns:a16="http://schemas.microsoft.com/office/drawing/2014/main" id="{253BBD33-982E-43F5-B2AD-18C51018E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8725" name="Rectangle 9">
            <a:extLst>
              <a:ext uri="{FF2B5EF4-FFF2-40B4-BE49-F238E27FC236}">
                <a16:creationId xmlns:a16="http://schemas.microsoft.com/office/drawing/2014/main" id="{7FD66E68-170F-4F35-8043-250FC2CF1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FF3300"/>
                </a:solidFill>
              </a:rPr>
              <a:t>Уровень В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8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345ECB00-E731-4C32-8ADE-E0FA5C4A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2.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pic>
        <p:nvPicPr>
          <p:cNvPr id="159747" name="Picture 3">
            <a:extLst>
              <a:ext uri="{FF2B5EF4-FFF2-40B4-BE49-F238E27FC236}">
                <a16:creationId xmlns:a16="http://schemas.microsoft.com/office/drawing/2014/main" id="{DC31C14C-61FB-4FDC-862B-F209B943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228" name="Group 4">
            <a:extLst>
              <a:ext uri="{FF2B5EF4-FFF2-40B4-BE49-F238E27FC236}">
                <a16:creationId xmlns:a16="http://schemas.microsoft.com/office/drawing/2014/main" id="{29FEF682-0D36-4DB4-96B9-810B5FFD4ED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76800"/>
            <a:ext cx="8229600" cy="1333500"/>
            <a:chOff x="432" y="3072"/>
            <a:chExt cx="5184" cy="840"/>
          </a:xfrm>
        </p:grpSpPr>
        <p:graphicFrame>
          <p:nvGraphicFramePr>
            <p:cNvPr id="159749" name="Object 5">
              <a:extLst>
                <a:ext uri="{FF2B5EF4-FFF2-40B4-BE49-F238E27FC236}">
                  <a16:creationId xmlns:a16="http://schemas.microsoft.com/office/drawing/2014/main" id="{B398CE10-D97D-4786-8782-366AC31BBB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3600"/>
            <a:ext cx="89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422400" imgH="495300" progId="Equation.DSMT4">
                    <p:embed/>
                  </p:oleObj>
                </mc:Choice>
                <mc:Fallback>
                  <p:oleObj name="Equation" r:id="rId3" imgW="1422400" imgH="495300" progId="Equation.DSMT4">
                    <p:embed/>
                    <p:pic>
                      <p:nvPicPr>
                        <p:cNvPr id="159749" name="Object 5">
                          <a:extLst>
                            <a:ext uri="{FF2B5EF4-FFF2-40B4-BE49-F238E27FC236}">
                              <a16:creationId xmlns:a16="http://schemas.microsoft.com/office/drawing/2014/main" id="{B398CE10-D97D-4786-8782-366AC31BBB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600"/>
                          <a:ext cx="896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750" name="Text Box 6">
              <a:extLst>
                <a:ext uri="{FF2B5EF4-FFF2-40B4-BE49-F238E27FC236}">
                  <a16:creationId xmlns:a16="http://schemas.microsoft.com/office/drawing/2014/main" id="{276457A0-BF05-4217-85F5-83631680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072"/>
              <a:ext cx="51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Плоскость </a:t>
              </a:r>
              <a:r>
                <a:rPr lang="en-US" altLang="ru-RU" sz="2400" i="1"/>
                <a:t>AB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параллельна плоскости </a:t>
              </a:r>
              <a:r>
                <a:rPr lang="en-US" altLang="ru-RU" sz="2400" i="1"/>
                <a:t>BC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/>
                <a:t>. </a:t>
              </a:r>
              <a:r>
                <a:rPr lang="ru-RU" altLang="ru-RU" sz="2400"/>
                <a:t>Из предыдущей задачи следует, что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0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8FBDEA14-A4F1-4E5E-A4BC-358ABA29D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3.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400" dirty="0"/>
              <a:t>.</a:t>
            </a:r>
          </a:p>
        </p:txBody>
      </p:sp>
      <p:sp>
        <p:nvSpPr>
          <p:cNvPr id="310275" name="Text Box 3">
            <a:extLst>
              <a:ext uri="{FF2B5EF4-FFF2-40B4-BE49-F238E27FC236}">
                <a16:creationId xmlns:a16="http://schemas.microsoft.com/office/drawing/2014/main" id="{8DC4A941-FEE6-41DA-9F92-9C33E6CDD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>
                <a:solidFill>
                  <a:srgbClr val="FF3300"/>
                </a:solidFill>
              </a:rPr>
              <a:t>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310276" name="Text Box 4">
            <a:extLst>
              <a:ext uri="{FF2B5EF4-FFF2-40B4-BE49-F238E27FC236}">
                <a16:creationId xmlns:a16="http://schemas.microsoft.com/office/drawing/2014/main" id="{F8945F44-F35C-4024-BD2B-776BD956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4724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Решение: </a:t>
            </a:r>
            <a:r>
              <a:rPr lang="ru-RU" altLang="ru-RU" sz="2400"/>
              <a:t>Заметим, что плоскость равностороннего треугольника </a:t>
            </a:r>
            <a:r>
              <a:rPr lang="en-US" altLang="ru-RU" sz="2400" i="1"/>
              <a:t>BDA</a:t>
            </a:r>
            <a:r>
              <a:rPr lang="en-US" altLang="ru-RU" sz="2400" baseline="-25000"/>
              <a:t>1</a:t>
            </a:r>
            <a:r>
              <a:rPr lang="en-US" altLang="ru-RU" sz="2400"/>
              <a:t> </a:t>
            </a:r>
            <a:r>
              <a:rPr lang="ru-RU" altLang="ru-RU" sz="2400"/>
              <a:t>перпендикулярна диагонали </a:t>
            </a:r>
            <a:r>
              <a:rPr lang="en-US" altLang="ru-RU" sz="2400" i="1"/>
              <a:t>AC</a:t>
            </a:r>
            <a:r>
              <a:rPr lang="en-US" altLang="ru-RU" sz="2400" baseline="-25000"/>
              <a:t>1</a:t>
            </a:r>
            <a:r>
              <a:rPr lang="ru-RU" altLang="ru-RU" sz="2400"/>
              <a:t>, которая проходит через центр этого треугольника</a:t>
            </a:r>
            <a:r>
              <a:rPr lang="en-US" altLang="ru-RU" sz="2400"/>
              <a:t>. </a:t>
            </a:r>
            <a:r>
              <a:rPr lang="ru-RU" altLang="ru-RU" sz="2400"/>
              <a:t>Следовательно, данные плоскости перпендикулярны. Искомый</a:t>
            </a:r>
            <a:r>
              <a:rPr lang="en-US" altLang="ru-RU" sz="2400"/>
              <a:t> </a:t>
            </a:r>
            <a:r>
              <a:rPr lang="ru-RU" altLang="ru-RU" sz="2400"/>
              <a:t>угол равен 90</a:t>
            </a:r>
            <a:r>
              <a:rPr lang="en-US" altLang="ru-RU" sz="2400" baseline="30000"/>
              <a:t>o</a:t>
            </a:r>
            <a:r>
              <a:rPr lang="en-US" altLang="ru-RU" sz="2400"/>
              <a:t>.</a:t>
            </a:r>
            <a:endParaRPr lang="ru-RU" altLang="ru-RU" sz="2400"/>
          </a:p>
        </p:txBody>
      </p:sp>
      <p:pic>
        <p:nvPicPr>
          <p:cNvPr id="160773" name="Picture 5">
            <a:extLst>
              <a:ext uri="{FF2B5EF4-FFF2-40B4-BE49-F238E27FC236}">
                <a16:creationId xmlns:a16="http://schemas.microsoft.com/office/drawing/2014/main" id="{D6A5E0A4-BF1A-4AA3-988C-D3D03A7F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9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utoUpdateAnimBg="0"/>
      <p:bldP spid="31027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80230ADE-65D6-4B7F-AE98-BA122419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4. В </a:t>
            </a:r>
            <a:r>
              <a:rPr lang="ru-RU" altLang="ru-RU" sz="2800" dirty="0"/>
              <a:t>кубе 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точка </a:t>
            </a:r>
            <a:r>
              <a:rPr lang="en-US" altLang="ru-RU" sz="2800" i="1" dirty="0"/>
              <a:t>E </a:t>
            </a:r>
            <a:r>
              <a:rPr lang="ru-RU" altLang="ru-RU" sz="2800" dirty="0"/>
              <a:t>– середина ребра </a:t>
            </a:r>
            <a:r>
              <a:rPr lang="en-US" altLang="ru-RU" sz="2800" i="1" dirty="0"/>
              <a:t>BB</a:t>
            </a:r>
            <a:r>
              <a:rPr lang="ru-RU" altLang="ru-RU" sz="2800" baseline="-25000" dirty="0"/>
              <a:t>1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AEC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400" dirty="0"/>
              <a:t>.</a:t>
            </a:r>
          </a:p>
        </p:txBody>
      </p:sp>
      <p:pic>
        <p:nvPicPr>
          <p:cNvPr id="161795" name="Picture 4">
            <a:extLst>
              <a:ext uri="{FF2B5EF4-FFF2-40B4-BE49-F238E27FC236}">
                <a16:creationId xmlns:a16="http://schemas.microsoft.com/office/drawing/2014/main" id="{EE5C618A-355B-4CD0-B47F-F7B24D78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6115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3349" name="Group 5">
            <a:extLst>
              <a:ext uri="{FF2B5EF4-FFF2-40B4-BE49-F238E27FC236}">
                <a16:creationId xmlns:a16="http://schemas.microsoft.com/office/drawing/2014/main" id="{8ADC4E1A-2EAC-43A2-9136-5D767D424CA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28800"/>
            <a:ext cx="8610600" cy="3228975"/>
            <a:chOff x="192" y="1152"/>
            <a:chExt cx="5424" cy="2034"/>
          </a:xfrm>
        </p:grpSpPr>
        <p:sp>
          <p:nvSpPr>
            <p:cNvPr id="161797" name="Text Box 6">
              <a:extLst>
                <a:ext uri="{FF2B5EF4-FFF2-40B4-BE49-F238E27FC236}">
                  <a16:creationId xmlns:a16="http://schemas.microsoft.com/office/drawing/2014/main" id="{CE69941C-7F6B-4D98-83AB-2B309A995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52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</a:t>
              </a:r>
              <a:r>
                <a:rPr lang="en-US" altLang="ru-RU" sz="2400"/>
                <a:t> </a:t>
              </a:r>
              <a:r>
                <a:rPr lang="ru-RU" altLang="ru-RU" sz="2400"/>
                <a:t>углу </a:t>
              </a:r>
              <a:r>
                <a:rPr lang="en-US" altLang="ru-RU" sz="2400" i="1"/>
                <a:t>CAC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Его тангенс равен </a:t>
              </a:r>
            </a:p>
          </p:txBody>
        </p:sp>
        <p:graphicFrame>
          <p:nvGraphicFramePr>
            <p:cNvPr id="161798" name="Object 7">
              <a:extLst>
                <a:ext uri="{FF2B5EF4-FFF2-40B4-BE49-F238E27FC236}">
                  <a16:creationId xmlns:a16="http://schemas.microsoft.com/office/drawing/2014/main" id="{F0F4CA2C-7A91-4282-808D-5068D57B1D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2" y="1296"/>
            <a:ext cx="368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863" imgH="787058" progId="Equation.DSMT4">
                    <p:embed/>
                  </p:oleObj>
                </mc:Choice>
                <mc:Fallback>
                  <p:oleObj name="Equation" r:id="rId3" imgW="545863" imgH="787058" progId="Equation.DSMT4">
                    <p:embed/>
                    <p:pic>
                      <p:nvPicPr>
                        <p:cNvPr id="161798" name="Object 7">
                          <a:extLst>
                            <a:ext uri="{FF2B5EF4-FFF2-40B4-BE49-F238E27FC236}">
                              <a16:creationId xmlns:a16="http://schemas.microsoft.com/office/drawing/2014/main" id="{F0F4CA2C-7A91-4282-808D-5068D57B1D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1296"/>
                          <a:ext cx="368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799" name="Text Box 8">
              <a:extLst>
                <a:ext uri="{FF2B5EF4-FFF2-40B4-BE49-F238E27FC236}">
                  <a16:creationId xmlns:a16="http://schemas.microsoft.com/office/drawing/2014/main" id="{42D0BAA2-118F-42A6-8A1A-9EAA64287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016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61800" name="Object 9">
              <a:extLst>
                <a:ext uri="{FF2B5EF4-FFF2-40B4-BE49-F238E27FC236}">
                  <a16:creationId xmlns:a16="http://schemas.microsoft.com/office/drawing/2014/main" id="{05719B9E-4EC2-4CB8-BC37-E7F47075FD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920"/>
            <a:ext cx="368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45863" imgH="787058" progId="Equation.DSMT4">
                    <p:embed/>
                  </p:oleObj>
                </mc:Choice>
                <mc:Fallback>
                  <p:oleObj name="Equation" r:id="rId5" imgW="545863" imgH="787058" progId="Equation.DSMT4">
                    <p:embed/>
                    <p:pic>
                      <p:nvPicPr>
                        <p:cNvPr id="161800" name="Object 9">
                          <a:extLst>
                            <a:ext uri="{FF2B5EF4-FFF2-40B4-BE49-F238E27FC236}">
                              <a16:creationId xmlns:a16="http://schemas.microsoft.com/office/drawing/2014/main" id="{05719B9E-4EC2-4CB8-BC37-E7F47075FD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920"/>
                          <a:ext cx="368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1801" name="Picture 10">
              <a:extLst>
                <a:ext uri="{FF2B5EF4-FFF2-40B4-BE49-F238E27FC236}">
                  <a16:creationId xmlns:a16="http://schemas.microsoft.com/office/drawing/2014/main" id="{37B6FB44-74E7-4DBF-BB26-88D349864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2275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13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2DC608E9-D353-4B08-A672-8B10D08E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5. В </a:t>
            </a:r>
            <a:r>
              <a:rPr lang="ru-RU" altLang="ru-RU" sz="2400" dirty="0"/>
              <a:t>правильной пирамиде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SABCD</a:t>
            </a:r>
            <a:r>
              <a:rPr lang="ru-RU" altLang="ru-RU" sz="2400" dirty="0"/>
              <a:t>, все ребра которой равны 1,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н</a:t>
            </a:r>
            <a:r>
              <a:rPr lang="ru-RU" altLang="ru-RU" sz="2400" dirty="0">
                <a:cs typeface="Times New Roman" panose="02020603050405020304" pitchFamily="18" charset="0"/>
              </a:rPr>
              <a:t>айдите </a:t>
            </a:r>
            <a:r>
              <a:rPr lang="ru-RU" altLang="ru-RU" sz="2400" dirty="0"/>
              <a:t>косинус угла между плоскостями </a:t>
            </a:r>
            <a:r>
              <a:rPr lang="en-US" altLang="ru-RU" sz="2400" i="1" dirty="0"/>
              <a:t>SBC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ABC</a:t>
            </a:r>
            <a:r>
              <a:rPr lang="en-US" altLang="ru-RU" sz="2400" dirty="0">
                <a:cs typeface="Times New Roman" panose="02020603050405020304" pitchFamily="18" charset="0"/>
              </a:rPr>
              <a:t>.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pic>
        <p:nvPicPr>
          <p:cNvPr id="162819" name="Picture 3">
            <a:extLst>
              <a:ext uri="{FF2B5EF4-FFF2-40B4-BE49-F238E27FC236}">
                <a16:creationId xmlns:a16="http://schemas.microsoft.com/office/drawing/2014/main" id="{94F06337-A291-48A2-9726-59971D76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5396" name="Group 4">
            <a:extLst>
              <a:ext uri="{FF2B5EF4-FFF2-40B4-BE49-F238E27FC236}">
                <a16:creationId xmlns:a16="http://schemas.microsoft.com/office/drawing/2014/main" id="{99A82A60-69D9-4024-9C14-1392FCB4EC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62100"/>
            <a:ext cx="8839200" cy="5295900"/>
            <a:chOff x="96" y="984"/>
            <a:chExt cx="5568" cy="3336"/>
          </a:xfrm>
        </p:grpSpPr>
        <p:sp>
          <p:nvSpPr>
            <p:cNvPr id="162821" name="Text Box 5">
              <a:extLst>
                <a:ext uri="{FF2B5EF4-FFF2-40B4-BE49-F238E27FC236}">
                  <a16:creationId xmlns:a16="http://schemas.microsoft.com/office/drawing/2014/main" id="{5E97F489-8683-404E-9791-AE6B2EE51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96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</a:t>
              </a:r>
            </a:p>
          </p:txBody>
        </p:sp>
        <p:sp>
          <p:nvSpPr>
            <p:cNvPr id="162822" name="Text Box 6">
              <a:extLst>
                <a:ext uri="{FF2B5EF4-FFF2-40B4-BE49-F238E27FC236}">
                  <a16:creationId xmlns:a16="http://schemas.microsoft.com/office/drawing/2014/main" id="{3CB38E18-AFB6-442B-A381-0F18DFAC3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52"/>
              <a:ext cx="556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E</a:t>
              </a:r>
              <a:r>
                <a:rPr lang="en-US" altLang="ru-RU" sz="2400"/>
                <a:t>, </a:t>
              </a:r>
              <a:r>
                <a:rPr lang="en-US" altLang="ru-RU" sz="2400" i="1"/>
                <a:t>F </a:t>
              </a:r>
              <a:r>
                <a:rPr lang="ru-RU" altLang="ru-RU" sz="2400"/>
                <a:t>– середины ребер </a:t>
              </a:r>
              <a:r>
                <a:rPr lang="en-US" altLang="ru-RU" sz="2400" i="1"/>
                <a:t>BC </a:t>
              </a:r>
              <a:r>
                <a:rPr lang="ru-RU" altLang="ru-RU" sz="2400"/>
                <a:t>и </a:t>
              </a:r>
              <a:r>
                <a:rPr lang="en-US" altLang="ru-RU" sz="2400" i="1"/>
                <a:t>AD</a:t>
              </a:r>
              <a:r>
                <a:rPr lang="ru-RU" altLang="ru-RU" sz="2400"/>
                <a:t>, </a:t>
              </a:r>
              <a:r>
                <a:rPr lang="en-US" altLang="ru-RU" sz="2400" i="1"/>
                <a:t>O </a:t>
              </a:r>
              <a:r>
                <a:rPr lang="ru-RU" altLang="ru-RU" sz="2400"/>
                <a:t>– центр основания. Искомым линейным углом      является угол </a:t>
              </a:r>
              <a:r>
                <a:rPr lang="en-US" altLang="ru-RU" sz="2400" i="1"/>
                <a:t>SEF</a:t>
              </a:r>
              <a:r>
                <a:rPr lang="ru-RU" altLang="ru-RU" sz="2400"/>
                <a:t>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SEO </a:t>
              </a:r>
              <a:r>
                <a:rPr lang="ru-RU" altLang="ru-RU" sz="2400"/>
                <a:t>имеем </a:t>
              </a:r>
              <a:r>
                <a:rPr lang="en-US" altLang="ru-RU" sz="2400" i="1"/>
                <a:t>EO =      </a:t>
              </a:r>
              <a:r>
                <a:rPr lang="en-US" altLang="ru-RU" sz="2400"/>
                <a:t>, </a:t>
              </a:r>
              <a:r>
                <a:rPr lang="en-US" altLang="ru-RU" sz="2400" i="1"/>
                <a:t>SE =          </a:t>
              </a:r>
              <a:endParaRPr lang="ru-RU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 </a:t>
              </a:r>
            </a:p>
          </p:txBody>
        </p:sp>
        <p:graphicFrame>
          <p:nvGraphicFramePr>
            <p:cNvPr id="162823" name="Object 7">
              <a:extLst>
                <a:ext uri="{FF2B5EF4-FFF2-40B4-BE49-F238E27FC236}">
                  <a16:creationId xmlns:a16="http://schemas.microsoft.com/office/drawing/2014/main" id="{637729CA-B429-4DEE-BA88-3CA2160F03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3432"/>
            <a:ext cx="331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20700" imgH="787400" progId="Equation.DSMT4">
                    <p:embed/>
                  </p:oleObj>
                </mc:Choice>
                <mc:Fallback>
                  <p:oleObj name="Equation" r:id="rId3" imgW="520700" imgH="787400" progId="Equation.DSMT4">
                    <p:embed/>
                    <p:pic>
                      <p:nvPicPr>
                        <p:cNvPr id="162823" name="Object 7">
                          <a:extLst>
                            <a:ext uri="{FF2B5EF4-FFF2-40B4-BE49-F238E27FC236}">
                              <a16:creationId xmlns:a16="http://schemas.microsoft.com/office/drawing/2014/main" id="{637729CA-B429-4DEE-BA88-3CA2160F03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432"/>
                          <a:ext cx="331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4" name="Object 8">
              <a:extLst>
                <a:ext uri="{FF2B5EF4-FFF2-40B4-BE49-F238E27FC236}">
                  <a16:creationId xmlns:a16="http://schemas.microsoft.com/office/drawing/2014/main" id="{BE69AA8B-A832-49B5-B72A-59AC204138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324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619" imgH="266353" progId="Equation.DSMT4">
                    <p:embed/>
                  </p:oleObj>
                </mc:Choice>
                <mc:Fallback>
                  <p:oleObj name="Equation" r:id="rId5" imgW="215619" imgH="266353" progId="Equation.DSMT4">
                    <p:embed/>
                    <p:pic>
                      <p:nvPicPr>
                        <p:cNvPr id="162824" name="Object 8">
                          <a:extLst>
                            <a:ext uri="{FF2B5EF4-FFF2-40B4-BE49-F238E27FC236}">
                              <a16:creationId xmlns:a16="http://schemas.microsoft.com/office/drawing/2014/main" id="{BE69AA8B-A832-49B5-B72A-59AC204138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24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5" name="Object 9">
              <a:extLst>
                <a:ext uri="{FF2B5EF4-FFF2-40B4-BE49-F238E27FC236}">
                  <a16:creationId xmlns:a16="http://schemas.microsoft.com/office/drawing/2014/main" id="{502A5BD3-C860-499B-BDBB-870B06A127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3432"/>
            <a:ext cx="1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41195" imgH="723586" progId="Equation.DSMT4">
                    <p:embed/>
                  </p:oleObj>
                </mc:Choice>
                <mc:Fallback>
                  <p:oleObj name="Equation" r:id="rId7" imgW="241195" imgH="723586" progId="Equation.DSMT4">
                    <p:embed/>
                    <p:pic>
                      <p:nvPicPr>
                        <p:cNvPr id="162825" name="Object 9">
                          <a:extLst>
                            <a:ext uri="{FF2B5EF4-FFF2-40B4-BE49-F238E27FC236}">
                              <a16:creationId xmlns:a16="http://schemas.microsoft.com/office/drawing/2014/main" id="{502A5BD3-C860-499B-BDBB-870B06A127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432"/>
                          <a:ext cx="1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6" name="Object 10">
              <a:extLst>
                <a:ext uri="{FF2B5EF4-FFF2-40B4-BE49-F238E27FC236}">
                  <a16:creationId xmlns:a16="http://schemas.microsoft.com/office/drawing/2014/main" id="{9B2269A7-5FC8-49A7-BD62-5FCC431F70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3768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447800" imgH="800100" progId="Equation.DSMT4">
                    <p:embed/>
                  </p:oleObj>
                </mc:Choice>
                <mc:Fallback>
                  <p:oleObj name="Equation" r:id="rId9" imgW="1447800" imgH="800100" progId="Equation.DSMT4">
                    <p:embed/>
                    <p:pic>
                      <p:nvPicPr>
                        <p:cNvPr id="162826" name="Object 10">
                          <a:extLst>
                            <a:ext uri="{FF2B5EF4-FFF2-40B4-BE49-F238E27FC236}">
                              <a16:creationId xmlns:a16="http://schemas.microsoft.com/office/drawing/2014/main" id="{9B2269A7-5FC8-49A7-BD62-5FCC431F70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768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7" name="Object 11">
              <a:extLst>
                <a:ext uri="{FF2B5EF4-FFF2-40B4-BE49-F238E27FC236}">
                  <a16:creationId xmlns:a16="http://schemas.microsoft.com/office/drawing/2014/main" id="{C8B7FFCF-367E-4929-9C82-BA27BF3ECB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3816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47800" imgH="800100" progId="Equation.DSMT4">
                    <p:embed/>
                  </p:oleObj>
                </mc:Choice>
                <mc:Fallback>
                  <p:oleObj name="Equation" r:id="rId11" imgW="1447800" imgH="800100" progId="Equation.DSMT4">
                    <p:embed/>
                    <p:pic>
                      <p:nvPicPr>
                        <p:cNvPr id="162827" name="Object 11">
                          <a:extLst>
                            <a:ext uri="{FF2B5EF4-FFF2-40B4-BE49-F238E27FC236}">
                              <a16:creationId xmlns:a16="http://schemas.microsoft.com/office/drawing/2014/main" id="{C8B7FFCF-367E-4929-9C82-BA27BF3ECB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816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2828" name="Picture 12">
              <a:extLst>
                <a:ext uri="{FF2B5EF4-FFF2-40B4-BE49-F238E27FC236}">
                  <a16:creationId xmlns:a16="http://schemas.microsoft.com/office/drawing/2014/main" id="{ACD70429-FCDA-4239-BAE4-D6DE83D12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84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8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F7080D0-B7FC-4A42-9B7A-ABA8FB5B7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08504" cy="3810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ДВУГРАННЫЙ УГОЛ. УГОЛ МЕЖДУ ПЛОСКОСТЯМИ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AA85B0B-175B-49D0-BCF5-ACBF5E0A838C}"/>
              </a:ext>
            </a:extLst>
          </p:cNvPr>
          <p:cNvGrpSpPr/>
          <p:nvPr/>
        </p:nvGrpSpPr>
        <p:grpSpPr>
          <a:xfrm>
            <a:off x="0" y="368063"/>
            <a:ext cx="9144000" cy="4349459"/>
            <a:chOff x="0" y="368063"/>
            <a:chExt cx="9144000" cy="4349459"/>
          </a:xfrm>
        </p:grpSpPr>
        <p:sp>
          <p:nvSpPr>
            <p:cNvPr id="144387" name="Text Box 3">
              <a:extLst>
                <a:ext uri="{FF2B5EF4-FFF2-40B4-BE49-F238E27FC236}">
                  <a16:creationId xmlns:a16="http://schemas.microsoft.com/office/drawing/2014/main" id="{5A83E2DA-B460-4387-A7CE-7ABA183ED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063"/>
              <a:ext cx="91440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	Д</a:t>
              </a:r>
              <a:r>
                <a:rPr lang="ru-RU" altLang="ru-RU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вугранным углом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называ</a:t>
              </a:r>
              <a:r>
                <a:rPr lang="ru-RU" altLang="ru-RU" sz="2400" dirty="0"/>
                <a:t>ется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фигур</a:t>
              </a:r>
              <a:r>
                <a:rPr lang="ru-RU" altLang="ru-RU" sz="2400" dirty="0"/>
                <a:t>а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(рис. 1), образованн</a:t>
              </a:r>
              <a:r>
                <a:rPr lang="ru-RU" altLang="ru-RU" sz="2400" dirty="0"/>
                <a:t>ая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двумя полуплоскостями, с общей ограничивающей их прямой, и частью пространства, ограниченной этими полуплоскостями. Полуплоскости называются гранями двугранного угла, а их общая граничная прямая – ребром двугранного угла. </a:t>
              </a:r>
              <a:endParaRPr lang="ru-RU" altLang="ru-RU" sz="2400" dirty="0"/>
            </a:p>
          </p:txBody>
        </p:sp>
        <p:pic>
          <p:nvPicPr>
            <p:cNvPr id="144388" name="Picture 4">
              <a:extLst>
                <a:ext uri="{FF2B5EF4-FFF2-40B4-BE49-F238E27FC236}">
                  <a16:creationId xmlns:a16="http://schemas.microsoft.com/office/drawing/2014/main" id="{BBC462CE-F251-41AE-978C-9B43B8FE7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330626"/>
              <a:ext cx="4680520" cy="2386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4389" name="Text Box 5">
            <a:extLst>
              <a:ext uri="{FF2B5EF4-FFF2-40B4-BE49-F238E27FC236}">
                <a16:creationId xmlns:a16="http://schemas.microsoft.com/office/drawing/2014/main" id="{00C0AA16-E6BB-4295-8FDE-B45AA486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920" y="2307055"/>
            <a:ext cx="415868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	Линейным углом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двугранного угла называется угол, полученный в результате пересечения данного двугранного угла и какой-нибудь плоскости, перпендикулярной его ребру (рис. 2).</a:t>
            </a:r>
            <a:endParaRPr lang="ru-RU" altLang="ru-RU" sz="2400" dirty="0"/>
          </a:p>
        </p:txBody>
      </p:sp>
      <p:sp>
        <p:nvSpPr>
          <p:cNvPr id="144390" name="Text Box 6">
            <a:extLst>
              <a:ext uri="{FF2B5EF4-FFF2-40B4-BE49-F238E27FC236}">
                <a16:creationId xmlns:a16="http://schemas.microsoft.com/office/drawing/2014/main" id="{198877EB-A01C-4C4F-9864-3A4DCDB2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04121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	Углом между двумя пересекающимися плоскостями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называется наименьший из двугранных углов, образованных этими плоскостями.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895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2EF151DA-DCB5-4526-B297-EF612561E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6. В </a:t>
            </a:r>
            <a:r>
              <a:rPr lang="ru-RU" altLang="ru-RU" sz="2400"/>
              <a:t>правильной </a:t>
            </a:r>
            <a:r>
              <a:rPr lang="en-US" altLang="ru-RU" sz="2400"/>
              <a:t>6-</a:t>
            </a:r>
            <a:r>
              <a:rPr lang="ru-RU" altLang="ru-RU" sz="2400"/>
              <a:t>ой пирамиде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SABCDEF</a:t>
            </a:r>
            <a:r>
              <a:rPr lang="ru-RU" altLang="ru-RU" sz="2400"/>
              <a:t>, боковые ребра которой равны 2,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а ребра основания – 1, н</a:t>
            </a:r>
            <a:r>
              <a:rPr lang="ru-RU" altLang="ru-RU" sz="2400">
                <a:cs typeface="Times New Roman" panose="02020603050405020304" pitchFamily="18" charset="0"/>
              </a:rPr>
              <a:t>айдите </a:t>
            </a:r>
            <a:r>
              <a:rPr lang="ru-RU" altLang="ru-RU" sz="2400"/>
              <a:t>косинус угла между плоскостями </a:t>
            </a:r>
            <a:r>
              <a:rPr lang="en-US" altLang="ru-RU" sz="2400" i="1"/>
              <a:t>ABC </a:t>
            </a:r>
            <a:r>
              <a:rPr lang="ru-RU" altLang="ru-RU" sz="2400"/>
              <a:t>и </a:t>
            </a:r>
            <a:r>
              <a:rPr lang="en-US" altLang="ru-RU" sz="2400" i="1"/>
              <a:t>SBC</a:t>
            </a:r>
            <a:r>
              <a:rPr lang="en-US" altLang="ru-RU" sz="2400">
                <a:cs typeface="Times New Roman" panose="02020603050405020304" pitchFamily="18" charset="0"/>
              </a:rPr>
              <a:t>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pic>
        <p:nvPicPr>
          <p:cNvPr id="163843" name="Picture 3">
            <a:extLst>
              <a:ext uri="{FF2B5EF4-FFF2-40B4-BE49-F238E27FC236}">
                <a16:creationId xmlns:a16="http://schemas.microsoft.com/office/drawing/2014/main" id="{E3C19502-9B34-4AA2-B8F7-2AEE3ADA5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8468" name="Group 4">
            <a:extLst>
              <a:ext uri="{FF2B5EF4-FFF2-40B4-BE49-F238E27FC236}">
                <a16:creationId xmlns:a16="http://schemas.microsoft.com/office/drawing/2014/main" id="{9E1D4CEC-D1B7-4C4D-87B7-83DB3637E73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0"/>
            <a:ext cx="8839200" cy="5692776"/>
            <a:chOff x="96" y="912"/>
            <a:chExt cx="5568" cy="3586"/>
          </a:xfrm>
        </p:grpSpPr>
        <p:sp>
          <p:nvSpPr>
            <p:cNvPr id="163845" name="Text Box 5">
              <a:extLst>
                <a:ext uri="{FF2B5EF4-FFF2-40B4-BE49-F238E27FC236}">
                  <a16:creationId xmlns:a16="http://schemas.microsoft.com/office/drawing/2014/main" id="{3F0636F9-B1F3-4A4C-A1CF-AE6FA4286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888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</a:t>
              </a:r>
            </a:p>
          </p:txBody>
        </p:sp>
        <p:sp>
          <p:nvSpPr>
            <p:cNvPr id="163846" name="Text Box 6">
              <a:extLst>
                <a:ext uri="{FF2B5EF4-FFF2-40B4-BE49-F238E27FC236}">
                  <a16:creationId xmlns:a16="http://schemas.microsoft.com/office/drawing/2014/main" id="{3F3DFB4E-FFFB-463A-BC75-C6BD3EE4B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568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 dirty="0"/>
                <a:t>Пусть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– центр основания, </a:t>
              </a:r>
              <a:r>
                <a:rPr lang="en-US" altLang="ru-RU" sz="2400" i="1" dirty="0"/>
                <a:t>G </a:t>
              </a:r>
              <a:r>
                <a:rPr lang="ru-RU" altLang="ru-RU" sz="2400" dirty="0"/>
                <a:t>– середин ребра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. Искомым линейным углом      является угол </a:t>
              </a:r>
              <a:r>
                <a:rPr lang="en-US" altLang="ru-RU" sz="2400" i="1" dirty="0"/>
                <a:t>SGO</a:t>
              </a:r>
              <a:r>
                <a:rPr lang="ru-RU" altLang="ru-RU" sz="2400" dirty="0"/>
                <a:t>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В прямоугольном треугольнике </a:t>
              </a:r>
              <a:r>
                <a:rPr lang="en-US" altLang="ru-RU" sz="2400" i="1" dirty="0"/>
                <a:t>SGO </a:t>
              </a:r>
              <a:r>
                <a:rPr lang="ru-RU" altLang="ru-RU" sz="2400" dirty="0"/>
                <a:t>имеем</a:t>
              </a:r>
              <a:r>
                <a:rPr lang="en-US" altLang="ru-RU" sz="2400" dirty="0"/>
                <a:t>: </a:t>
              </a:r>
              <a:r>
                <a:rPr lang="en-US" altLang="ru-RU" sz="2400" i="1" dirty="0"/>
                <a:t>OG =      </a:t>
              </a:r>
              <a:r>
                <a:rPr lang="en-US" altLang="ru-RU" sz="2400" dirty="0"/>
                <a:t>,</a:t>
              </a:r>
              <a:r>
                <a:rPr lang="en-US" altLang="ru-RU" sz="2400" i="1" dirty="0"/>
                <a:t> SG =  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Следовательно,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400" dirty="0"/>
            </a:p>
          </p:txBody>
        </p:sp>
        <p:graphicFrame>
          <p:nvGraphicFramePr>
            <p:cNvPr id="163847" name="Object 7">
              <a:extLst>
                <a:ext uri="{FF2B5EF4-FFF2-40B4-BE49-F238E27FC236}">
                  <a16:creationId xmlns:a16="http://schemas.microsoft.com/office/drawing/2014/main" id="{350A10A9-7403-4174-9691-7A3CFA7D70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96" y="3408"/>
            <a:ext cx="282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307" imgH="787058" progId="Equation.DSMT4">
                    <p:embed/>
                  </p:oleObj>
                </mc:Choice>
                <mc:Fallback>
                  <p:oleObj name="Equation" r:id="rId3" imgW="444307" imgH="787058" progId="Equation.DSMT4">
                    <p:embed/>
                    <p:pic>
                      <p:nvPicPr>
                        <p:cNvPr id="163847" name="Object 7">
                          <a:extLst>
                            <a:ext uri="{FF2B5EF4-FFF2-40B4-BE49-F238E27FC236}">
                              <a16:creationId xmlns:a16="http://schemas.microsoft.com/office/drawing/2014/main" id="{350A10A9-7403-4174-9691-7A3CFA7D70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6" y="3408"/>
                          <a:ext cx="282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48" name="Object 8">
              <a:extLst>
                <a:ext uri="{FF2B5EF4-FFF2-40B4-BE49-F238E27FC236}">
                  <a16:creationId xmlns:a16="http://schemas.microsoft.com/office/drawing/2014/main" id="{B9984B04-F659-4B1D-BFC9-8CB8D16E00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3216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619" imgH="266353" progId="Equation.DSMT4">
                    <p:embed/>
                  </p:oleObj>
                </mc:Choice>
                <mc:Fallback>
                  <p:oleObj name="Equation" r:id="rId5" imgW="215619" imgH="266353" progId="Equation.DSMT4">
                    <p:embed/>
                    <p:pic>
                      <p:nvPicPr>
                        <p:cNvPr id="163848" name="Object 8">
                          <a:extLst>
                            <a:ext uri="{FF2B5EF4-FFF2-40B4-BE49-F238E27FC236}">
                              <a16:creationId xmlns:a16="http://schemas.microsoft.com/office/drawing/2014/main" id="{B9984B04-F659-4B1D-BFC9-8CB8D16E00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216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49" name="Object 9">
              <a:extLst>
                <a:ext uri="{FF2B5EF4-FFF2-40B4-BE49-F238E27FC236}">
                  <a16:creationId xmlns:a16="http://schemas.microsoft.com/office/drawing/2014/main" id="{4A3EFA8B-DEF9-4D29-A4D0-A0CDD93C58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3792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47800" imgH="800100" progId="Equation.DSMT4">
                    <p:embed/>
                  </p:oleObj>
                </mc:Choice>
                <mc:Fallback>
                  <p:oleObj name="Equation" r:id="rId7" imgW="1447800" imgH="800100" progId="Equation.DSMT4">
                    <p:embed/>
                    <p:pic>
                      <p:nvPicPr>
                        <p:cNvPr id="163849" name="Object 9">
                          <a:extLst>
                            <a:ext uri="{FF2B5EF4-FFF2-40B4-BE49-F238E27FC236}">
                              <a16:creationId xmlns:a16="http://schemas.microsoft.com/office/drawing/2014/main" id="{4A3EFA8B-DEF9-4D29-A4D0-A0CDD93C58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792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3850" name="Picture 10">
              <a:extLst>
                <a:ext uri="{FF2B5EF4-FFF2-40B4-BE49-F238E27FC236}">
                  <a16:creationId xmlns:a16="http://schemas.microsoft.com/office/drawing/2014/main" id="{0AB568D5-3C71-4610-9461-0290E8F68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63851" name="Object 11">
              <a:extLst>
                <a:ext uri="{FF2B5EF4-FFF2-40B4-BE49-F238E27FC236}">
                  <a16:creationId xmlns:a16="http://schemas.microsoft.com/office/drawing/2014/main" id="{5C9BC634-4072-4C9A-AE60-DF3438A688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36" y="3408"/>
            <a:ext cx="419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60400" imgH="787400" progId="Equation.DSMT4">
                    <p:embed/>
                  </p:oleObj>
                </mc:Choice>
                <mc:Fallback>
                  <p:oleObj name="Equation" r:id="rId10" imgW="660400" imgH="787400" progId="Equation.DSMT4">
                    <p:embed/>
                    <p:pic>
                      <p:nvPicPr>
                        <p:cNvPr id="163851" name="Object 11">
                          <a:extLst>
                            <a:ext uri="{FF2B5EF4-FFF2-40B4-BE49-F238E27FC236}">
                              <a16:creationId xmlns:a16="http://schemas.microsoft.com/office/drawing/2014/main" id="{5C9BC634-4072-4C9A-AE60-DF3438A688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3408"/>
                          <a:ext cx="419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2" name="Object 12">
              <a:extLst>
                <a:ext uri="{FF2B5EF4-FFF2-40B4-BE49-F238E27FC236}">
                  <a16:creationId xmlns:a16="http://schemas.microsoft.com/office/drawing/2014/main" id="{4901696F-3AA6-4670-B997-689C995689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3744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447800" imgH="800100" progId="Equation.DSMT4">
                    <p:embed/>
                  </p:oleObj>
                </mc:Choice>
                <mc:Fallback>
                  <p:oleObj name="Equation" r:id="rId12" imgW="1447800" imgH="800100" progId="Equation.DSMT4">
                    <p:embed/>
                    <p:pic>
                      <p:nvPicPr>
                        <p:cNvPr id="163852" name="Object 12">
                          <a:extLst>
                            <a:ext uri="{FF2B5EF4-FFF2-40B4-BE49-F238E27FC236}">
                              <a16:creationId xmlns:a16="http://schemas.microsoft.com/office/drawing/2014/main" id="{4901696F-3AA6-4670-B997-689C995689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744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130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476DF17D-D73A-4BFA-AC58-F98262059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7. В правильной треугольной призме </a:t>
            </a:r>
            <a:r>
              <a:rPr lang="en-US" altLang="ru-RU" sz="2400" i="1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400"/>
              <a:t>тангенс </a:t>
            </a:r>
            <a:r>
              <a:rPr lang="ru-RU" altLang="ru-RU" sz="2400">
                <a:cs typeface="Times New Roman" panose="02020603050405020304" pitchFamily="18" charset="0"/>
              </a:rPr>
              <a:t>уг</a:t>
            </a:r>
            <a:r>
              <a:rPr lang="ru-RU" altLang="ru-RU" sz="2400"/>
              <a:t>ла</a:t>
            </a:r>
            <a:r>
              <a:rPr lang="ru-RU" altLang="ru-RU" sz="2400">
                <a:cs typeface="Times New Roman" panose="02020603050405020304" pitchFamily="18" charset="0"/>
              </a:rPr>
              <a:t> между плоскост</a:t>
            </a:r>
            <a:r>
              <a:rPr lang="ru-RU" altLang="ru-RU" sz="2400"/>
              <a:t>ями </a:t>
            </a:r>
            <a:r>
              <a:rPr lang="en-US" altLang="ru-RU" sz="2400" i="1">
                <a:cs typeface="Times New Roman" panose="02020603050405020304" pitchFamily="18" charset="0"/>
              </a:rPr>
              <a:t>ABC</a:t>
            </a:r>
            <a:r>
              <a:rPr lang="ru-RU" altLang="ru-RU" sz="2400">
                <a:cs typeface="Times New Roman" panose="02020603050405020304" pitchFamily="18" charset="0"/>
              </a:rPr>
              <a:t> и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/>
              <a:t>.</a:t>
            </a:r>
          </a:p>
        </p:txBody>
      </p:sp>
      <p:pic>
        <p:nvPicPr>
          <p:cNvPr id="164867" name="Picture 3">
            <a:extLst>
              <a:ext uri="{FF2B5EF4-FFF2-40B4-BE49-F238E27FC236}">
                <a16:creationId xmlns:a16="http://schemas.microsoft.com/office/drawing/2014/main" id="{30ADBCA4-369A-4BFE-AE96-CE8D28BE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07816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4612" name="Group 4">
            <a:extLst>
              <a:ext uri="{FF2B5EF4-FFF2-40B4-BE49-F238E27FC236}">
                <a16:creationId xmlns:a16="http://schemas.microsoft.com/office/drawing/2014/main" id="{6060AF22-BC30-4D43-8914-0C248FA857C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57400"/>
            <a:ext cx="8001000" cy="3670300"/>
            <a:chOff x="576" y="1296"/>
            <a:chExt cx="5040" cy="2312"/>
          </a:xfrm>
        </p:grpSpPr>
        <p:sp>
          <p:nvSpPr>
            <p:cNvPr id="164869" name="Text Box 5">
              <a:extLst>
                <a:ext uri="{FF2B5EF4-FFF2-40B4-BE49-F238E27FC236}">
                  <a16:creationId xmlns:a16="http://schemas.microsoft.com/office/drawing/2014/main" id="{33FD6142-F6E6-431B-8E45-BA36A32F3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84"/>
              <a:ext cx="2976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O</a:t>
              </a:r>
              <a:r>
                <a:rPr lang="en-US" altLang="ru-RU" sz="2400" dirty="0"/>
                <a:t>,</a:t>
              </a:r>
              <a:r>
                <a:rPr lang="en-US" altLang="ru-RU" sz="2400" i="1" dirty="0"/>
                <a:t> O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- 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середины ребер </a:t>
              </a:r>
              <a:r>
                <a:rPr lang="en-US" altLang="ru-RU" sz="2400" i="1" dirty="0"/>
                <a:t>AB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A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B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Искомым линейным углом будет угол </a:t>
              </a:r>
              <a:r>
                <a:rPr lang="en-US" altLang="ru-RU" sz="2400" i="1" dirty="0"/>
                <a:t>OCO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В прямоугольном треугольнике </a:t>
              </a:r>
              <a:r>
                <a:rPr lang="en-US" altLang="ru-RU" sz="2400" i="1" dirty="0"/>
                <a:t>OCO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имеем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 dirty="0"/>
                <a:t>OO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= 1; </a:t>
              </a:r>
              <a:r>
                <a:rPr lang="en-US" altLang="ru-RU" sz="2400" i="1" dirty="0"/>
                <a:t>OC =   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Следовательно, </a:t>
              </a:r>
            </a:p>
          </p:txBody>
        </p:sp>
        <p:graphicFrame>
          <p:nvGraphicFramePr>
            <p:cNvPr id="164870" name="Object 6">
              <a:extLst>
                <a:ext uri="{FF2B5EF4-FFF2-40B4-BE49-F238E27FC236}">
                  <a16:creationId xmlns:a16="http://schemas.microsoft.com/office/drawing/2014/main" id="{E416C33F-EFC6-4DC0-A209-D2AD145097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2740"/>
            <a:ext cx="331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20700" imgH="787400" progId="Equation.DSMT4">
                    <p:embed/>
                  </p:oleObj>
                </mc:Choice>
                <mc:Fallback>
                  <p:oleObj name="Equation" r:id="rId3" imgW="520700" imgH="787400" progId="Equation.DSMT4">
                    <p:embed/>
                    <p:pic>
                      <p:nvPicPr>
                        <p:cNvPr id="164870" name="Object 6">
                          <a:extLst>
                            <a:ext uri="{FF2B5EF4-FFF2-40B4-BE49-F238E27FC236}">
                              <a16:creationId xmlns:a16="http://schemas.microsoft.com/office/drawing/2014/main" id="{E416C33F-EFC6-4DC0-A209-D2AD145097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740"/>
                          <a:ext cx="331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871" name="Object 7">
              <a:extLst>
                <a:ext uri="{FF2B5EF4-FFF2-40B4-BE49-F238E27FC236}">
                  <a16:creationId xmlns:a16="http://schemas.microsoft.com/office/drawing/2014/main" id="{3B901A57-FC8C-4080-9524-9801A2A4F4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3024"/>
            <a:ext cx="105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76400" imgH="927100" progId="Equation.DSMT4">
                    <p:embed/>
                  </p:oleObj>
                </mc:Choice>
                <mc:Fallback>
                  <p:oleObj name="Equation" r:id="rId5" imgW="1676400" imgH="927100" progId="Equation.DSMT4">
                    <p:embed/>
                    <p:pic>
                      <p:nvPicPr>
                        <p:cNvPr id="164871" name="Object 7">
                          <a:extLst>
                            <a:ext uri="{FF2B5EF4-FFF2-40B4-BE49-F238E27FC236}">
                              <a16:creationId xmlns:a16="http://schemas.microsoft.com/office/drawing/2014/main" id="{3B901A57-FC8C-4080-9524-9801A2A4F4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024"/>
                          <a:ext cx="105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4872" name="Picture 8">
              <a:extLst>
                <a:ext uri="{FF2B5EF4-FFF2-40B4-BE49-F238E27FC236}">
                  <a16:creationId xmlns:a16="http://schemas.microsoft.com/office/drawing/2014/main" id="{227D4F00-C390-477C-B5BD-1FEAAB93F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96"/>
              <a:ext cx="1939" cy="2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352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C8752470-F815-4035-9EAC-E72EF1A3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8. В правильной треугольной призме </a:t>
            </a:r>
            <a:r>
              <a:rPr lang="en-US" altLang="ru-RU" sz="2400" i="1" dirty="0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400" dirty="0"/>
              <a:t>тангенс </a:t>
            </a:r>
            <a:r>
              <a:rPr lang="ru-RU" altLang="ru-RU" sz="2400" dirty="0">
                <a:cs typeface="Times New Roman" panose="02020603050405020304" pitchFamily="18" charset="0"/>
              </a:rPr>
              <a:t>уг</a:t>
            </a:r>
            <a:r>
              <a:rPr lang="ru-RU" altLang="ru-RU" sz="2400" dirty="0"/>
              <a:t>ла</a:t>
            </a:r>
            <a:r>
              <a:rPr lang="ru-RU" altLang="ru-RU" sz="2400" dirty="0">
                <a:cs typeface="Times New Roman" panose="02020603050405020304" pitchFamily="18" charset="0"/>
              </a:rPr>
              <a:t> между плоскост</a:t>
            </a:r>
            <a:r>
              <a:rPr lang="ru-RU" altLang="ru-RU" sz="2400" dirty="0"/>
              <a:t>ями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cs typeface="Times New Roman" panose="02020603050405020304" pitchFamily="18" charset="0"/>
              </a:rPr>
              <a:t>          </a:t>
            </a:r>
            <a:r>
              <a:rPr lang="en-US" altLang="ru-RU" sz="2400" i="1" dirty="0">
                <a:cs typeface="Times New Roman" panose="02020603050405020304" pitchFamily="18" charset="0"/>
              </a:rPr>
              <a:t>ABC</a:t>
            </a:r>
            <a:r>
              <a:rPr lang="ru-RU" altLang="ru-RU" sz="2400" dirty="0">
                <a:cs typeface="Times New Roman" panose="02020603050405020304" pitchFamily="18" charset="0"/>
              </a:rPr>
              <a:t> и </a:t>
            </a:r>
            <a:r>
              <a:rPr lang="en-US" altLang="ru-RU" sz="2400" i="1" dirty="0">
                <a:cs typeface="Times New Roman" panose="02020603050405020304" pitchFamily="18" charset="0"/>
              </a:rPr>
              <a:t>ACB</a:t>
            </a:r>
            <a:r>
              <a:rPr lang="en-US" altLang="ru-RU" sz="24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B804C742-2C27-4AE6-A80B-A87CA4D0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07816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5636" name="Group 4">
            <a:extLst>
              <a:ext uri="{FF2B5EF4-FFF2-40B4-BE49-F238E27FC236}">
                <a16:creationId xmlns:a16="http://schemas.microsoft.com/office/drawing/2014/main" id="{CDBDEFEB-8890-4E0F-9C7E-AC6B7D45060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8229600" cy="3517900"/>
            <a:chOff x="432" y="960"/>
            <a:chExt cx="5184" cy="2216"/>
          </a:xfrm>
        </p:grpSpPr>
        <p:sp>
          <p:nvSpPr>
            <p:cNvPr id="165893" name="Text Box 5">
              <a:extLst>
                <a:ext uri="{FF2B5EF4-FFF2-40B4-BE49-F238E27FC236}">
                  <a16:creationId xmlns:a16="http://schemas.microsoft.com/office/drawing/2014/main" id="{4DB770A7-47A3-41F9-87E0-E34CB8651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52"/>
              <a:ext cx="2976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Обозначим </a:t>
              </a:r>
              <a:r>
                <a:rPr lang="en-US" altLang="ru-RU" sz="2400" i="1"/>
                <a:t>O</a:t>
              </a:r>
              <a:r>
                <a:rPr lang="en-US" altLang="ru-RU" sz="2400"/>
                <a:t> - </a:t>
              </a:r>
              <a:r>
                <a:rPr lang="en-US" altLang="ru-RU" sz="2400" i="1"/>
                <a:t> </a:t>
              </a:r>
              <a:r>
                <a:rPr lang="ru-RU" altLang="ru-RU" sz="2400"/>
                <a:t>середину ребра </a:t>
              </a:r>
              <a:r>
                <a:rPr lang="en-US" altLang="ru-RU" sz="2400" i="1"/>
                <a:t>AC</a:t>
              </a:r>
              <a:r>
                <a:rPr lang="en-US" altLang="ru-RU" sz="2400"/>
                <a:t>. </a:t>
              </a:r>
              <a:r>
                <a:rPr lang="ru-RU" altLang="ru-RU" sz="2400"/>
                <a:t>Искомым линейным углом будет угол </a:t>
              </a:r>
              <a:r>
                <a:rPr lang="en-US" altLang="ru-RU" sz="2400" i="1"/>
                <a:t>BOB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BOB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имеем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BB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1; </a:t>
              </a:r>
              <a:r>
                <a:rPr lang="en-US" altLang="ru-RU" sz="2400" i="1"/>
                <a:t>BO =   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 </a:t>
              </a:r>
            </a:p>
          </p:txBody>
        </p:sp>
        <p:graphicFrame>
          <p:nvGraphicFramePr>
            <p:cNvPr id="165894" name="Object 6">
              <a:extLst>
                <a:ext uri="{FF2B5EF4-FFF2-40B4-BE49-F238E27FC236}">
                  <a16:creationId xmlns:a16="http://schemas.microsoft.com/office/drawing/2014/main" id="{BDBC19F3-27FA-4DD6-8689-BDCE61E1A3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2308"/>
            <a:ext cx="331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20700" imgH="787400" progId="Equation.DSMT4">
                    <p:embed/>
                  </p:oleObj>
                </mc:Choice>
                <mc:Fallback>
                  <p:oleObj name="Equation" r:id="rId3" imgW="520700" imgH="787400" progId="Equation.DSMT4">
                    <p:embed/>
                    <p:pic>
                      <p:nvPicPr>
                        <p:cNvPr id="165894" name="Object 6">
                          <a:extLst>
                            <a:ext uri="{FF2B5EF4-FFF2-40B4-BE49-F238E27FC236}">
                              <a16:creationId xmlns:a16="http://schemas.microsoft.com/office/drawing/2014/main" id="{BDBC19F3-27FA-4DD6-8689-BDCE61E1A3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308"/>
                          <a:ext cx="331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895" name="Object 7">
              <a:extLst>
                <a:ext uri="{FF2B5EF4-FFF2-40B4-BE49-F238E27FC236}">
                  <a16:creationId xmlns:a16="http://schemas.microsoft.com/office/drawing/2014/main" id="{977241A2-9204-43A9-A55D-AF08844116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2592"/>
            <a:ext cx="105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76400" imgH="927100" progId="Equation.DSMT4">
                    <p:embed/>
                  </p:oleObj>
                </mc:Choice>
                <mc:Fallback>
                  <p:oleObj name="Equation" r:id="rId5" imgW="1676400" imgH="927100" progId="Equation.DSMT4">
                    <p:embed/>
                    <p:pic>
                      <p:nvPicPr>
                        <p:cNvPr id="165895" name="Object 7">
                          <a:extLst>
                            <a:ext uri="{FF2B5EF4-FFF2-40B4-BE49-F238E27FC236}">
                              <a16:creationId xmlns:a16="http://schemas.microsoft.com/office/drawing/2014/main" id="{977241A2-9204-43A9-A55D-AF08844116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592"/>
                          <a:ext cx="105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5896" name="Picture 8">
              <a:extLst>
                <a:ext uri="{FF2B5EF4-FFF2-40B4-BE49-F238E27FC236}">
                  <a16:creationId xmlns:a16="http://schemas.microsoft.com/office/drawing/2014/main" id="{C5510453-FA84-40AF-B2AF-A7BAF9F6E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72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>
            <a:extLst>
              <a:ext uri="{FF2B5EF4-FFF2-40B4-BE49-F238E27FC236}">
                <a16:creationId xmlns:a16="http://schemas.microsoft.com/office/drawing/2014/main" id="{43B3A68D-7A9E-4306-A536-1A65D4E8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9.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</a:t>
            </a:r>
            <a:r>
              <a:rPr lang="ru-RU" altLang="ru-RU" sz="2800" dirty="0">
                <a:cs typeface="Times New Roman" panose="02020603050405020304" pitchFamily="18" charset="0"/>
              </a:rPr>
              <a:t>у</a:t>
            </a:r>
            <a:r>
              <a:rPr lang="ru-RU" altLang="ru-RU" sz="2800" dirty="0"/>
              <a:t>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BCD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66915" name="Picture 3">
            <a:extLst>
              <a:ext uri="{FF2B5EF4-FFF2-40B4-BE49-F238E27FC236}">
                <a16:creationId xmlns:a16="http://schemas.microsoft.com/office/drawing/2014/main" id="{FBF14C49-4700-4427-9263-1CBB10FE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3829" name="Group 5">
            <a:extLst>
              <a:ext uri="{FF2B5EF4-FFF2-40B4-BE49-F238E27FC236}">
                <a16:creationId xmlns:a16="http://schemas.microsoft.com/office/drawing/2014/main" id="{931554F5-D4FE-41CD-9E38-502905B3411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63650"/>
            <a:ext cx="8991600" cy="5594350"/>
            <a:chOff x="96" y="796"/>
            <a:chExt cx="5664" cy="3524"/>
          </a:xfrm>
        </p:grpSpPr>
        <p:sp>
          <p:nvSpPr>
            <p:cNvPr id="166917" name="Text Box 6">
              <a:extLst>
                <a:ext uri="{FF2B5EF4-FFF2-40B4-BE49-F238E27FC236}">
                  <a16:creationId xmlns:a16="http://schemas.microsoft.com/office/drawing/2014/main" id="{1D9CB806-6DF6-4725-B769-D47682FC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96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66918" name="Text Box 7">
              <a:extLst>
                <a:ext uri="{FF2B5EF4-FFF2-40B4-BE49-F238E27FC236}">
                  <a16:creationId xmlns:a16="http://schemas.microsoft.com/office/drawing/2014/main" id="{AD6AC215-2578-4026-92BB-2BAF6CDE7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244"/>
              <a:ext cx="566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O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GO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OO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1, </a:t>
              </a:r>
              <a:r>
                <a:rPr lang="en-US" altLang="ru-RU" sz="2400" i="1"/>
                <a:t>OG =      .</a:t>
              </a:r>
              <a:endParaRPr lang="ru-RU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 </a:t>
              </a:r>
              <a:r>
                <a:rPr lang="ru-RU" altLang="ru-RU" sz="2400"/>
                <a:t>Следовательно, </a:t>
              </a:r>
              <a:r>
                <a:rPr lang="en-US" altLang="ru-RU" sz="2400" i="1"/>
                <a:t> </a:t>
              </a:r>
              <a:endParaRPr lang="ru-RU" altLang="ru-RU" sz="2400"/>
            </a:p>
          </p:txBody>
        </p:sp>
        <p:graphicFrame>
          <p:nvGraphicFramePr>
            <p:cNvPr id="166919" name="Object 8">
              <a:extLst>
                <a:ext uri="{FF2B5EF4-FFF2-40B4-BE49-F238E27FC236}">
                  <a16:creationId xmlns:a16="http://schemas.microsoft.com/office/drawing/2014/main" id="{BEC4BAD6-F1D1-4013-9BA2-473B2DDC78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76" y="3116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307" imgH="787058" progId="Equation.DSMT4">
                    <p:embed/>
                  </p:oleObj>
                </mc:Choice>
                <mc:Fallback>
                  <p:oleObj name="Equation" r:id="rId3" imgW="444307" imgH="787058" progId="Equation.DSMT4">
                    <p:embed/>
                    <p:pic>
                      <p:nvPicPr>
                        <p:cNvPr id="166919" name="Object 8">
                          <a:extLst>
                            <a:ext uri="{FF2B5EF4-FFF2-40B4-BE49-F238E27FC236}">
                              <a16:creationId xmlns:a16="http://schemas.microsoft.com/office/drawing/2014/main" id="{BEC4BAD6-F1D1-4013-9BA2-473B2DDC78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" y="3116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0" name="Object 9">
              <a:extLst>
                <a:ext uri="{FF2B5EF4-FFF2-40B4-BE49-F238E27FC236}">
                  <a16:creationId xmlns:a16="http://schemas.microsoft.com/office/drawing/2014/main" id="{90C74DE2-561C-4914-A7AD-49760D774A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92" y="3432"/>
            <a:ext cx="88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09088" imgH="799753" progId="Equation.DSMT4">
                    <p:embed/>
                  </p:oleObj>
                </mc:Choice>
                <mc:Fallback>
                  <p:oleObj name="Equation" r:id="rId5" imgW="1409088" imgH="799753" progId="Equation.DSMT4">
                    <p:embed/>
                    <p:pic>
                      <p:nvPicPr>
                        <p:cNvPr id="166920" name="Object 9">
                          <a:extLst>
                            <a:ext uri="{FF2B5EF4-FFF2-40B4-BE49-F238E27FC236}">
                              <a16:creationId xmlns:a16="http://schemas.microsoft.com/office/drawing/2014/main" id="{90C74DE2-561C-4914-A7AD-49760D774A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2" y="3432"/>
                          <a:ext cx="88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1" name="Object 10">
              <a:extLst>
                <a:ext uri="{FF2B5EF4-FFF2-40B4-BE49-F238E27FC236}">
                  <a16:creationId xmlns:a16="http://schemas.microsoft.com/office/drawing/2014/main" id="{B1471F88-1597-45BF-A5F3-08D56CB965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0" y="3816"/>
            <a:ext cx="88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09088" imgH="799753" progId="Equation.DSMT4">
                    <p:embed/>
                  </p:oleObj>
                </mc:Choice>
                <mc:Fallback>
                  <p:oleObj name="Equation" r:id="rId7" imgW="1409088" imgH="799753" progId="Equation.DSMT4">
                    <p:embed/>
                    <p:pic>
                      <p:nvPicPr>
                        <p:cNvPr id="166921" name="Object 10">
                          <a:extLst>
                            <a:ext uri="{FF2B5EF4-FFF2-40B4-BE49-F238E27FC236}">
                              <a16:creationId xmlns:a16="http://schemas.microsoft.com/office/drawing/2014/main" id="{B1471F88-1597-45BF-A5F3-08D56CB965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" y="3816"/>
                          <a:ext cx="88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922" name="Text Box 11">
              <a:extLst>
                <a:ext uri="{FF2B5EF4-FFF2-40B4-BE49-F238E27FC236}">
                  <a16:creationId xmlns:a16="http://schemas.microsoft.com/office/drawing/2014/main" id="{380D21CA-BEFD-4FAE-9453-2A6544648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84"/>
              <a:ext cx="56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   равен углу </a:t>
              </a:r>
              <a:r>
                <a:rPr lang="en-US" altLang="ru-RU" sz="2400" i="1"/>
                <a:t>O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GO</a:t>
              </a:r>
              <a:r>
                <a:rPr lang="ru-RU" altLang="ru-RU" sz="2400"/>
                <a:t>, где </a:t>
              </a:r>
              <a:r>
                <a:rPr lang="en-US" altLang="ru-RU" sz="2400" i="1"/>
                <a:t>O</a:t>
              </a:r>
              <a:r>
                <a:rPr lang="en-US" altLang="ru-RU" sz="2400"/>
                <a:t>, </a:t>
              </a:r>
              <a:r>
                <a:rPr lang="en-US" altLang="ru-RU" sz="2400" i="1"/>
                <a:t>O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– центры оснований призмы, </a:t>
              </a:r>
              <a:r>
                <a:rPr lang="en-US" altLang="ru-RU" sz="2400" i="1"/>
                <a:t>G </a:t>
              </a:r>
              <a:r>
                <a:rPr lang="ru-RU" altLang="ru-RU" sz="2400"/>
                <a:t>– середина </a:t>
              </a:r>
              <a:r>
                <a:rPr lang="en-US" altLang="ru-RU" sz="2400" i="1"/>
                <a:t>BC</a:t>
              </a:r>
              <a:r>
                <a:rPr lang="en-US" altLang="ru-RU" sz="2400"/>
                <a:t>.</a:t>
              </a:r>
              <a:r>
                <a:rPr lang="en-US" altLang="ru-RU" sz="2400" i="1"/>
                <a:t> </a:t>
              </a:r>
              <a:endParaRPr lang="ru-RU" altLang="ru-RU" sz="2400"/>
            </a:p>
          </p:txBody>
        </p:sp>
        <p:pic>
          <p:nvPicPr>
            <p:cNvPr id="166923" name="Picture 12">
              <a:extLst>
                <a:ext uri="{FF2B5EF4-FFF2-40B4-BE49-F238E27FC236}">
                  <a16:creationId xmlns:a16="http://schemas.microsoft.com/office/drawing/2014/main" id="{F7E5FCD7-195F-479C-B18A-1004EE1A1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9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66924" name="Object 13">
              <a:extLst>
                <a:ext uri="{FF2B5EF4-FFF2-40B4-BE49-F238E27FC236}">
                  <a16:creationId xmlns:a16="http://schemas.microsoft.com/office/drawing/2014/main" id="{94931F52-575C-4861-9297-279095AA8FD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286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19" imgH="266353" progId="Equation.DSMT4">
                    <p:embed/>
                  </p:oleObj>
                </mc:Choice>
                <mc:Fallback>
                  <p:oleObj name="Equation" r:id="rId10" imgW="215619" imgH="266353" progId="Equation.DSMT4">
                    <p:embed/>
                    <p:pic>
                      <p:nvPicPr>
                        <p:cNvPr id="166924" name="Object 13">
                          <a:extLst>
                            <a:ext uri="{FF2B5EF4-FFF2-40B4-BE49-F238E27FC236}">
                              <a16:creationId xmlns:a16="http://schemas.microsoft.com/office/drawing/2014/main" id="{94931F52-575C-4861-9297-279095AA8F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86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913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BA4C934D-C279-4F21-94FA-F1B9D7BE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10.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BCE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67939" name="Picture 3">
            <a:extLst>
              <a:ext uri="{FF2B5EF4-FFF2-40B4-BE49-F238E27FC236}">
                <a16:creationId xmlns:a16="http://schemas.microsoft.com/office/drawing/2014/main" id="{249CB924-165E-44F7-8EA9-FE9726E4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4853" name="Group 5">
            <a:extLst>
              <a:ext uri="{FF2B5EF4-FFF2-40B4-BE49-F238E27FC236}">
                <a16:creationId xmlns:a16="http://schemas.microsoft.com/office/drawing/2014/main" id="{B0B4FB51-3840-4ADB-9D60-85C3E0C4F50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00200"/>
            <a:ext cx="8991600" cy="4953000"/>
            <a:chOff x="96" y="1008"/>
            <a:chExt cx="5664" cy="3120"/>
          </a:xfrm>
        </p:grpSpPr>
        <p:sp>
          <p:nvSpPr>
            <p:cNvPr id="167941" name="Text Box 6">
              <a:extLst>
                <a:ext uri="{FF2B5EF4-FFF2-40B4-BE49-F238E27FC236}">
                  <a16:creationId xmlns:a16="http://schemas.microsoft.com/office/drawing/2014/main" id="{79714E5F-2268-4858-A55E-B5FEE9821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           . </a:t>
              </a:r>
            </a:p>
          </p:txBody>
        </p:sp>
        <p:sp>
          <p:nvSpPr>
            <p:cNvPr id="167942" name="Text Box 7">
              <a:extLst>
                <a:ext uri="{FF2B5EF4-FFF2-40B4-BE49-F238E27FC236}">
                  <a16:creationId xmlns:a16="http://schemas.microsoft.com/office/drawing/2014/main" id="{E7E96CED-78D0-4115-9419-346A2F61D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264"/>
              <a:ext cx="56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CE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EE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1, </a:t>
              </a:r>
              <a:r>
                <a:rPr lang="en-US" altLang="ru-RU" sz="2400" i="1"/>
                <a:t>CE =      , CE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2</a:t>
              </a:r>
              <a:r>
                <a:rPr lang="en-US" altLang="ru-RU" sz="2400" i="1"/>
                <a:t>. </a:t>
              </a:r>
              <a:r>
                <a:rPr lang="ru-RU" altLang="ru-RU" sz="2400"/>
                <a:t>Следовательно,   </a:t>
              </a:r>
              <a:r>
                <a:rPr lang="en-US" altLang="ru-RU" sz="2400" i="1"/>
                <a:t> </a:t>
              </a:r>
              <a:r>
                <a:rPr lang="ru-RU" altLang="ru-RU" sz="2400" i="1"/>
                <a:t>         </a:t>
              </a:r>
              <a:r>
                <a:rPr lang="ru-RU" altLang="ru-RU" sz="2400"/>
                <a:t>.</a:t>
              </a:r>
            </a:p>
          </p:txBody>
        </p:sp>
        <p:graphicFrame>
          <p:nvGraphicFramePr>
            <p:cNvPr id="167943" name="Object 8">
              <a:extLst>
                <a:ext uri="{FF2B5EF4-FFF2-40B4-BE49-F238E27FC236}">
                  <a16:creationId xmlns:a16="http://schemas.microsoft.com/office/drawing/2014/main" id="{CBC5C59C-02B0-4D6B-AC5C-1297B46DA0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4" y="3260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48" imgH="393359" progId="Equation.DSMT4">
                    <p:embed/>
                  </p:oleObj>
                </mc:Choice>
                <mc:Fallback>
                  <p:oleObj name="Equation" r:id="rId3" imgW="406048" imgH="393359" progId="Equation.DSMT4">
                    <p:embed/>
                    <p:pic>
                      <p:nvPicPr>
                        <p:cNvPr id="167943" name="Object 8">
                          <a:extLst>
                            <a:ext uri="{FF2B5EF4-FFF2-40B4-BE49-F238E27FC236}">
                              <a16:creationId xmlns:a16="http://schemas.microsoft.com/office/drawing/2014/main" id="{CBC5C59C-02B0-4D6B-AC5C-1297B46DA0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4" y="3260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4" name="Object 9">
              <a:extLst>
                <a:ext uri="{FF2B5EF4-FFF2-40B4-BE49-F238E27FC236}">
                  <a16:creationId xmlns:a16="http://schemas.microsoft.com/office/drawing/2014/main" id="{0F9FFC5C-AB6C-498B-9467-31BDB1F770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888"/>
            <a:ext cx="58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27100" imgH="330200" progId="Equation.DSMT4">
                    <p:embed/>
                  </p:oleObj>
                </mc:Choice>
                <mc:Fallback>
                  <p:oleObj name="Equation" r:id="rId5" imgW="927100" imgH="330200" progId="Equation.DSMT4">
                    <p:embed/>
                    <p:pic>
                      <p:nvPicPr>
                        <p:cNvPr id="167944" name="Object 9">
                          <a:extLst>
                            <a:ext uri="{FF2B5EF4-FFF2-40B4-BE49-F238E27FC236}">
                              <a16:creationId xmlns:a16="http://schemas.microsoft.com/office/drawing/2014/main" id="{0F9FFC5C-AB6C-498B-9467-31BDB1F770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888"/>
                          <a:ext cx="58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45" name="Text Box 10">
              <a:extLst>
                <a:ext uri="{FF2B5EF4-FFF2-40B4-BE49-F238E27FC236}">
                  <a16:creationId xmlns:a16="http://schemas.microsoft.com/office/drawing/2014/main" id="{485E110F-6095-4144-9B39-19AB4F284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24"/>
              <a:ext cx="5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   равен углу 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CE.</a:t>
              </a:r>
              <a:endParaRPr lang="ru-RU" altLang="ru-RU" sz="2400"/>
            </a:p>
          </p:txBody>
        </p:sp>
        <p:graphicFrame>
          <p:nvGraphicFramePr>
            <p:cNvPr id="167946" name="Object 11">
              <a:extLst>
                <a:ext uri="{FF2B5EF4-FFF2-40B4-BE49-F238E27FC236}">
                  <a16:creationId xmlns:a16="http://schemas.microsoft.com/office/drawing/2014/main" id="{56C01ABF-EF01-40C0-8A3C-71DFBA078A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3552"/>
            <a:ext cx="58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27100" imgH="330200" progId="Equation.DSMT4">
                    <p:embed/>
                  </p:oleObj>
                </mc:Choice>
                <mc:Fallback>
                  <p:oleObj name="Equation" r:id="rId7" imgW="927100" imgH="330200" progId="Equation.DSMT4">
                    <p:embed/>
                    <p:pic>
                      <p:nvPicPr>
                        <p:cNvPr id="167946" name="Object 11">
                          <a:extLst>
                            <a:ext uri="{FF2B5EF4-FFF2-40B4-BE49-F238E27FC236}">
                              <a16:creationId xmlns:a16="http://schemas.microsoft.com/office/drawing/2014/main" id="{56C01ABF-EF01-40C0-8A3C-71DFBA078A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552"/>
                          <a:ext cx="58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7947" name="Picture 12">
              <a:extLst>
                <a:ext uri="{FF2B5EF4-FFF2-40B4-BE49-F238E27FC236}">
                  <a16:creationId xmlns:a16="http://schemas.microsoft.com/office/drawing/2014/main" id="{F5707740-C6AC-40B6-8051-1C1E3D5FF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08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67948" name="Object 13">
              <a:extLst>
                <a:ext uri="{FF2B5EF4-FFF2-40B4-BE49-F238E27FC236}">
                  <a16:creationId xmlns:a16="http://schemas.microsoft.com/office/drawing/2014/main" id="{032329C5-E3CE-4CDE-94B5-0A413DEBF1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12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19" imgH="266353" progId="Equation.DSMT4">
                    <p:embed/>
                  </p:oleObj>
                </mc:Choice>
                <mc:Fallback>
                  <p:oleObj name="Equation" r:id="rId10" imgW="215619" imgH="266353" progId="Equation.DSMT4">
                    <p:embed/>
                    <p:pic>
                      <p:nvPicPr>
                        <p:cNvPr id="167948" name="Object 13">
                          <a:extLst>
                            <a:ext uri="{FF2B5EF4-FFF2-40B4-BE49-F238E27FC236}">
                              <a16:creationId xmlns:a16="http://schemas.microsoft.com/office/drawing/2014/main" id="{032329C5-E3CE-4CDE-94B5-0A413DEBF1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12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511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9549F39D-CC58-46BB-B83F-FFC8AD6E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11.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BDE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68963" name="Picture 3">
            <a:extLst>
              <a:ext uri="{FF2B5EF4-FFF2-40B4-BE49-F238E27FC236}">
                <a16:creationId xmlns:a16="http://schemas.microsoft.com/office/drawing/2014/main" id="{2FFEEB82-D8CA-4324-B4C5-A8251254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77" name="Group 5">
            <a:extLst>
              <a:ext uri="{FF2B5EF4-FFF2-40B4-BE49-F238E27FC236}">
                <a16:creationId xmlns:a16="http://schemas.microsoft.com/office/drawing/2014/main" id="{A5DFECA3-1487-4D32-9022-7A53F2BF749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05000"/>
            <a:ext cx="8991600" cy="4419600"/>
            <a:chOff x="96" y="1200"/>
            <a:chExt cx="5664" cy="2784"/>
          </a:xfrm>
        </p:grpSpPr>
        <p:sp>
          <p:nvSpPr>
            <p:cNvPr id="168965" name="Text Box 6">
              <a:extLst>
                <a:ext uri="{FF2B5EF4-FFF2-40B4-BE49-F238E27FC236}">
                  <a16:creationId xmlns:a16="http://schemas.microsoft.com/office/drawing/2014/main" id="{F19357EA-594F-4679-9BD8-BF01315D3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6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           . </a:t>
              </a:r>
            </a:p>
          </p:txBody>
        </p:sp>
        <p:graphicFrame>
          <p:nvGraphicFramePr>
            <p:cNvPr id="168966" name="Object 7">
              <a:extLst>
                <a:ext uri="{FF2B5EF4-FFF2-40B4-BE49-F238E27FC236}">
                  <a16:creationId xmlns:a16="http://schemas.microsoft.com/office/drawing/2014/main" id="{E40EEBFA-8DC6-43D9-98E9-A5EA313EC2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4" y="3744"/>
            <a:ext cx="59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39392" imgH="330057" progId="Equation.DSMT4">
                    <p:embed/>
                  </p:oleObj>
                </mc:Choice>
                <mc:Fallback>
                  <p:oleObj name="Equation" r:id="rId3" imgW="939392" imgH="330057" progId="Equation.DSMT4">
                    <p:embed/>
                    <p:pic>
                      <p:nvPicPr>
                        <p:cNvPr id="168966" name="Object 7">
                          <a:extLst>
                            <a:ext uri="{FF2B5EF4-FFF2-40B4-BE49-F238E27FC236}">
                              <a16:creationId xmlns:a16="http://schemas.microsoft.com/office/drawing/2014/main" id="{E40EEBFA-8DC6-43D9-98E9-A5EA313EC2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" y="3744"/>
                          <a:ext cx="59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967" name="Text Box 8">
              <a:extLst>
                <a:ext uri="{FF2B5EF4-FFF2-40B4-BE49-F238E27FC236}">
                  <a16:creationId xmlns:a16="http://schemas.microsoft.com/office/drawing/2014/main" id="{68281874-6E2A-43EE-BD4B-5ECE87CB1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360"/>
              <a:ext cx="5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   равен углу 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DE. </a:t>
              </a:r>
              <a:r>
                <a:rPr lang="ru-RU" altLang="ru-RU" sz="2400"/>
                <a:t>Он равен 45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</a:p>
          </p:txBody>
        </p:sp>
        <p:pic>
          <p:nvPicPr>
            <p:cNvPr id="168968" name="Picture 9">
              <a:extLst>
                <a:ext uri="{FF2B5EF4-FFF2-40B4-BE49-F238E27FC236}">
                  <a16:creationId xmlns:a16="http://schemas.microsoft.com/office/drawing/2014/main" id="{BA645A0A-F3B4-4269-8C97-66E406F79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200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68969" name="Object 10">
              <a:extLst>
                <a:ext uri="{FF2B5EF4-FFF2-40B4-BE49-F238E27FC236}">
                  <a16:creationId xmlns:a16="http://schemas.microsoft.com/office/drawing/2014/main" id="{33807879-FE6C-4055-91E9-E4291E609A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456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19" imgH="266353" progId="Equation.DSMT4">
                    <p:embed/>
                  </p:oleObj>
                </mc:Choice>
                <mc:Fallback>
                  <p:oleObj name="Equation" r:id="rId6" imgW="215619" imgH="266353" progId="Equation.DSMT4">
                    <p:embed/>
                    <p:pic>
                      <p:nvPicPr>
                        <p:cNvPr id="168969" name="Object 10">
                          <a:extLst>
                            <a:ext uri="{FF2B5EF4-FFF2-40B4-BE49-F238E27FC236}">
                              <a16:creationId xmlns:a16="http://schemas.microsoft.com/office/drawing/2014/main" id="{33807879-FE6C-4055-91E9-E4291E609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456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403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>
            <a:extLst>
              <a:ext uri="{FF2B5EF4-FFF2-40B4-BE49-F238E27FC236}">
                <a16:creationId xmlns:a16="http://schemas.microsoft.com/office/drawing/2014/main" id="{67C08921-3D88-40F9-A588-9652D3FC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676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12.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</a:t>
            </a:r>
            <a:r>
              <a:rPr lang="ru-RU" altLang="ru-RU" sz="2800" dirty="0">
                <a:cs typeface="Times New Roman" panose="02020603050405020304" pitchFamily="18" charset="0"/>
              </a:rPr>
              <a:t>у</a:t>
            </a:r>
            <a:r>
              <a:rPr lang="ru-RU" altLang="ru-RU" sz="2800" dirty="0"/>
              <a:t>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BDF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69987" name="Picture 3">
            <a:extLst>
              <a:ext uri="{FF2B5EF4-FFF2-40B4-BE49-F238E27FC236}">
                <a16:creationId xmlns:a16="http://schemas.microsoft.com/office/drawing/2014/main" id="{BEEB6E6D-637E-4D49-A57C-A7EDA585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6901" name="Group 5">
            <a:extLst>
              <a:ext uri="{FF2B5EF4-FFF2-40B4-BE49-F238E27FC236}">
                <a16:creationId xmlns:a16="http://schemas.microsoft.com/office/drawing/2014/main" id="{825154BE-6354-40B8-9F3A-428380F7439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20800"/>
            <a:ext cx="8991600" cy="5537200"/>
            <a:chOff x="96" y="832"/>
            <a:chExt cx="5664" cy="3488"/>
          </a:xfrm>
        </p:grpSpPr>
        <p:sp>
          <p:nvSpPr>
            <p:cNvPr id="169989" name="Text Box 6">
              <a:extLst>
                <a:ext uri="{FF2B5EF4-FFF2-40B4-BE49-F238E27FC236}">
                  <a16:creationId xmlns:a16="http://schemas.microsoft.com/office/drawing/2014/main" id="{8694D169-FE26-476A-BDE7-CA1CF55C1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5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pic>
          <p:nvPicPr>
            <p:cNvPr id="169990" name="Picture 7">
              <a:extLst>
                <a:ext uri="{FF2B5EF4-FFF2-40B4-BE49-F238E27FC236}">
                  <a16:creationId xmlns:a16="http://schemas.microsoft.com/office/drawing/2014/main" id="{B52FC34E-CAE1-464B-BFCE-C5366961D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32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9991" name="Text Box 8">
              <a:extLst>
                <a:ext uri="{FF2B5EF4-FFF2-40B4-BE49-F238E27FC236}">
                  <a16:creationId xmlns:a16="http://schemas.microsoft.com/office/drawing/2014/main" id="{7AFF7EFF-E311-4B45-AED7-C944B086B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66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   равен углу </a:t>
              </a:r>
              <a:r>
                <a:rPr lang="en-US" altLang="ru-RU" sz="2400" i="1"/>
                <a:t>F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GF</a:t>
              </a:r>
              <a:r>
                <a:rPr lang="ru-RU" altLang="ru-RU" sz="2400"/>
                <a:t>, где </a:t>
              </a:r>
              <a:r>
                <a:rPr lang="en-US" altLang="ru-RU" sz="2400" i="1"/>
                <a:t>G </a:t>
              </a:r>
              <a:r>
                <a:rPr lang="ru-RU" altLang="ru-RU" sz="2400"/>
                <a:t>– середина </a:t>
              </a:r>
              <a:r>
                <a:rPr lang="en-US" altLang="ru-RU" sz="2400" i="1"/>
                <a:t>BD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F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GF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FF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1, </a:t>
              </a:r>
              <a:r>
                <a:rPr lang="en-US" altLang="ru-RU" sz="2400" i="1"/>
                <a:t>FG =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 </a:t>
              </a:r>
            </a:p>
          </p:txBody>
        </p:sp>
        <p:graphicFrame>
          <p:nvGraphicFramePr>
            <p:cNvPr id="169992" name="Object 9">
              <a:extLst>
                <a:ext uri="{FF2B5EF4-FFF2-40B4-BE49-F238E27FC236}">
                  <a16:creationId xmlns:a16="http://schemas.microsoft.com/office/drawing/2014/main" id="{C5907BFE-7378-48BE-8915-95F1FE375B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88" y="3184"/>
            <a:ext cx="20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17362" imgH="723586" progId="Equation.DSMT4">
                    <p:embed/>
                  </p:oleObj>
                </mc:Choice>
                <mc:Fallback>
                  <p:oleObj name="Equation" r:id="rId4" imgW="317362" imgH="723586" progId="Equation.DSMT4">
                    <p:embed/>
                    <p:pic>
                      <p:nvPicPr>
                        <p:cNvPr id="169992" name="Object 9">
                          <a:extLst>
                            <a:ext uri="{FF2B5EF4-FFF2-40B4-BE49-F238E27FC236}">
                              <a16:creationId xmlns:a16="http://schemas.microsoft.com/office/drawing/2014/main" id="{C5907BFE-7378-48BE-8915-95F1FE375B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3184"/>
                          <a:ext cx="20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3" name="Object 10">
              <a:extLst>
                <a:ext uri="{FF2B5EF4-FFF2-40B4-BE49-F238E27FC236}">
                  <a16:creationId xmlns:a16="http://schemas.microsoft.com/office/drawing/2014/main" id="{046AAD92-08BC-40B6-809E-DCBC256F0F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3424"/>
            <a:ext cx="65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41400" imgH="736600" progId="Equation.DSMT4">
                    <p:embed/>
                  </p:oleObj>
                </mc:Choice>
                <mc:Fallback>
                  <p:oleObj name="Equation" r:id="rId6" imgW="1041400" imgH="736600" progId="Equation.DSMT4">
                    <p:embed/>
                    <p:pic>
                      <p:nvPicPr>
                        <p:cNvPr id="169993" name="Object 10">
                          <a:extLst>
                            <a:ext uri="{FF2B5EF4-FFF2-40B4-BE49-F238E27FC236}">
                              <a16:creationId xmlns:a16="http://schemas.microsoft.com/office/drawing/2014/main" id="{046AAD92-08BC-40B6-809E-DCBC256F0F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24"/>
                          <a:ext cx="65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4" name="Object 11">
              <a:extLst>
                <a:ext uri="{FF2B5EF4-FFF2-40B4-BE49-F238E27FC236}">
                  <a16:creationId xmlns:a16="http://schemas.microsoft.com/office/drawing/2014/main" id="{BE06921E-0294-4256-9FFC-F89ECD1F56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856"/>
            <a:ext cx="65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41400" imgH="736600" progId="Equation.DSMT4">
                    <p:embed/>
                  </p:oleObj>
                </mc:Choice>
                <mc:Fallback>
                  <p:oleObj name="Equation" r:id="rId8" imgW="1041400" imgH="736600" progId="Equation.DSMT4">
                    <p:embed/>
                    <p:pic>
                      <p:nvPicPr>
                        <p:cNvPr id="169994" name="Object 11">
                          <a:extLst>
                            <a:ext uri="{FF2B5EF4-FFF2-40B4-BE49-F238E27FC236}">
                              <a16:creationId xmlns:a16="http://schemas.microsoft.com/office/drawing/2014/main" id="{BE06921E-0294-4256-9FFC-F89ECD1F56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856"/>
                          <a:ext cx="65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5" name="Object 12">
              <a:extLst>
                <a:ext uri="{FF2B5EF4-FFF2-40B4-BE49-F238E27FC236}">
                  <a16:creationId xmlns:a16="http://schemas.microsoft.com/office/drawing/2014/main" id="{59F41047-40C8-4EE7-962E-B45B198751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04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19" imgH="266353" progId="Equation.DSMT4">
                    <p:embed/>
                  </p:oleObj>
                </mc:Choice>
                <mc:Fallback>
                  <p:oleObj name="Equation" r:id="rId10" imgW="215619" imgH="266353" progId="Equation.DSMT4">
                    <p:embed/>
                    <p:pic>
                      <p:nvPicPr>
                        <p:cNvPr id="169995" name="Object 12">
                          <a:extLst>
                            <a:ext uri="{FF2B5EF4-FFF2-40B4-BE49-F238E27FC236}">
                              <a16:creationId xmlns:a16="http://schemas.microsoft.com/office/drawing/2014/main" id="{59F41047-40C8-4EE7-962E-B45B198751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4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180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2CBB9320-F91F-4153-90EE-28119A30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13.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</a:t>
            </a:r>
            <a:r>
              <a:rPr lang="ru-RU" altLang="ru-RU" sz="2800" dirty="0">
                <a:cs typeface="Times New Roman" panose="02020603050405020304" pitchFamily="18" charset="0"/>
              </a:rPr>
              <a:t>у</a:t>
            </a:r>
            <a:r>
              <a:rPr lang="ru-RU" altLang="ru-RU" sz="2800" dirty="0"/>
              <a:t>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ADE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6C6C9D86-F4F9-4BA1-93AE-3139C12B6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25" name="Group 5">
            <a:extLst>
              <a:ext uri="{FF2B5EF4-FFF2-40B4-BE49-F238E27FC236}">
                <a16:creationId xmlns:a16="http://schemas.microsoft.com/office/drawing/2014/main" id="{A38D79D9-0F24-4A40-BFCA-6B299716305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81100"/>
            <a:ext cx="8991600" cy="5676900"/>
            <a:chOff x="96" y="744"/>
            <a:chExt cx="5664" cy="3576"/>
          </a:xfrm>
        </p:grpSpPr>
        <p:sp>
          <p:nvSpPr>
            <p:cNvPr id="171013" name="Text Box 6">
              <a:extLst>
                <a:ext uri="{FF2B5EF4-FFF2-40B4-BE49-F238E27FC236}">
                  <a16:creationId xmlns:a16="http://schemas.microsoft.com/office/drawing/2014/main" id="{0D20C8EA-0814-4F7D-9AED-EC0E06BE3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71014" name="Text Box 7">
              <a:extLst>
                <a:ext uri="{FF2B5EF4-FFF2-40B4-BE49-F238E27FC236}">
                  <a16:creationId xmlns:a16="http://schemas.microsoft.com/office/drawing/2014/main" id="{894DFBEE-F3C5-4F71-BEDC-5B8142349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66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   равен углу 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GE</a:t>
              </a:r>
              <a:r>
                <a:rPr lang="ru-RU" altLang="ru-RU" sz="2400"/>
                <a:t>, где </a:t>
              </a:r>
              <a:r>
                <a:rPr lang="en-US" altLang="ru-RU" sz="2400" i="1"/>
                <a:t>G </a:t>
              </a:r>
              <a:r>
                <a:rPr lang="ru-RU" altLang="ru-RU" sz="2400"/>
                <a:t>– середина </a:t>
              </a:r>
              <a:r>
                <a:rPr lang="en-US" altLang="ru-RU" sz="2400" i="1"/>
                <a:t>CE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GG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EE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1, </a:t>
              </a:r>
              <a:r>
                <a:rPr lang="en-US" altLang="ru-RU" sz="2400" i="1"/>
                <a:t>EG =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 </a:t>
              </a:r>
            </a:p>
          </p:txBody>
        </p:sp>
        <p:graphicFrame>
          <p:nvGraphicFramePr>
            <p:cNvPr id="171015" name="Object 8">
              <a:extLst>
                <a:ext uri="{FF2B5EF4-FFF2-40B4-BE49-F238E27FC236}">
                  <a16:creationId xmlns:a16="http://schemas.microsoft.com/office/drawing/2014/main" id="{251DF77D-4A3F-421F-B786-C32669A532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88" y="314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20700" imgH="787400" progId="Equation.DSMT4">
                    <p:embed/>
                  </p:oleObj>
                </mc:Choice>
                <mc:Fallback>
                  <p:oleObj name="Equation" r:id="rId3" imgW="520700" imgH="787400" progId="Equation.DSMT4">
                    <p:embed/>
                    <p:pic>
                      <p:nvPicPr>
                        <p:cNvPr id="171015" name="Object 8">
                          <a:extLst>
                            <a:ext uri="{FF2B5EF4-FFF2-40B4-BE49-F238E27FC236}">
                              <a16:creationId xmlns:a16="http://schemas.microsoft.com/office/drawing/2014/main" id="{251DF77D-4A3F-421F-B786-C32669A532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314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6" name="Object 9">
              <a:extLst>
                <a:ext uri="{FF2B5EF4-FFF2-40B4-BE49-F238E27FC236}">
                  <a16:creationId xmlns:a16="http://schemas.microsoft.com/office/drawing/2014/main" id="{B9DC26A5-0B7E-415D-8987-5E7ED57160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3384"/>
            <a:ext cx="88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09088" imgH="799753" progId="Equation.DSMT4">
                    <p:embed/>
                  </p:oleObj>
                </mc:Choice>
                <mc:Fallback>
                  <p:oleObj name="Equation" r:id="rId5" imgW="1409088" imgH="799753" progId="Equation.DSMT4">
                    <p:embed/>
                    <p:pic>
                      <p:nvPicPr>
                        <p:cNvPr id="171016" name="Object 9">
                          <a:extLst>
                            <a:ext uri="{FF2B5EF4-FFF2-40B4-BE49-F238E27FC236}">
                              <a16:creationId xmlns:a16="http://schemas.microsoft.com/office/drawing/2014/main" id="{B9DC26A5-0B7E-415D-8987-5E7ED57160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384"/>
                          <a:ext cx="88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7" name="Object 10">
              <a:extLst>
                <a:ext uri="{FF2B5EF4-FFF2-40B4-BE49-F238E27FC236}">
                  <a16:creationId xmlns:a16="http://schemas.microsoft.com/office/drawing/2014/main" id="{F67E7A67-F179-4648-BD98-71CFE86956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816"/>
            <a:ext cx="88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09088" imgH="799753" progId="Equation.DSMT4">
                    <p:embed/>
                  </p:oleObj>
                </mc:Choice>
                <mc:Fallback>
                  <p:oleObj name="Equation" r:id="rId7" imgW="1409088" imgH="799753" progId="Equation.DSMT4">
                    <p:embed/>
                    <p:pic>
                      <p:nvPicPr>
                        <p:cNvPr id="171017" name="Object 10">
                          <a:extLst>
                            <a:ext uri="{FF2B5EF4-FFF2-40B4-BE49-F238E27FC236}">
                              <a16:creationId xmlns:a16="http://schemas.microsoft.com/office/drawing/2014/main" id="{F67E7A67-F179-4648-BD98-71CFE86956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816"/>
                          <a:ext cx="88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1018" name="Picture 11">
              <a:extLst>
                <a:ext uri="{FF2B5EF4-FFF2-40B4-BE49-F238E27FC236}">
                  <a16:creationId xmlns:a16="http://schemas.microsoft.com/office/drawing/2014/main" id="{98845FF3-929F-4669-A5D0-2CB37298F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44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71019" name="Object 12">
              <a:extLst>
                <a:ext uri="{FF2B5EF4-FFF2-40B4-BE49-F238E27FC236}">
                  <a16:creationId xmlns:a16="http://schemas.microsoft.com/office/drawing/2014/main" id="{F1548AD3-D7F7-40F8-B2AF-FE69FFD892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048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19" imgH="266353" progId="Equation.DSMT4">
                    <p:embed/>
                  </p:oleObj>
                </mc:Choice>
                <mc:Fallback>
                  <p:oleObj name="Equation" r:id="rId10" imgW="215619" imgH="266353" progId="Equation.DSMT4">
                    <p:embed/>
                    <p:pic>
                      <p:nvPicPr>
                        <p:cNvPr id="171019" name="Object 12">
                          <a:extLst>
                            <a:ext uri="{FF2B5EF4-FFF2-40B4-BE49-F238E27FC236}">
                              <a16:creationId xmlns:a16="http://schemas.microsoft.com/office/drawing/2014/main" id="{F1548AD3-D7F7-40F8-B2AF-FE69FFD892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48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0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>
            <a:extLst>
              <a:ext uri="{FF2B5EF4-FFF2-40B4-BE49-F238E27FC236}">
                <a16:creationId xmlns:a16="http://schemas.microsoft.com/office/drawing/2014/main" id="{9BE810F4-61BD-49DB-820E-41D977F26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14.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CDF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AFD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72035" name="Picture 3">
            <a:extLst>
              <a:ext uri="{FF2B5EF4-FFF2-40B4-BE49-F238E27FC236}">
                <a16:creationId xmlns:a16="http://schemas.microsoft.com/office/drawing/2014/main" id="{EA20D522-1B0D-4340-BC86-873D108A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9973" name="Group 5">
            <a:extLst>
              <a:ext uri="{FF2B5EF4-FFF2-40B4-BE49-F238E27FC236}">
                <a16:creationId xmlns:a16="http://schemas.microsoft.com/office/drawing/2014/main" id="{07A0CE76-19D8-4D4E-B443-6263D240768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76400"/>
            <a:ext cx="8991600" cy="4876800"/>
            <a:chOff x="96" y="1056"/>
            <a:chExt cx="5664" cy="3072"/>
          </a:xfrm>
        </p:grpSpPr>
        <p:sp>
          <p:nvSpPr>
            <p:cNvPr id="172037" name="Text Box 6">
              <a:extLst>
                <a:ext uri="{FF2B5EF4-FFF2-40B4-BE49-F238E27FC236}">
                  <a16:creationId xmlns:a16="http://schemas.microsoft.com/office/drawing/2014/main" id="{327C4EEF-5E1C-4DDB-A67A-1AC281718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72038" name="Object 7">
              <a:extLst>
                <a:ext uri="{FF2B5EF4-FFF2-40B4-BE49-F238E27FC236}">
                  <a16:creationId xmlns:a16="http://schemas.microsoft.com/office/drawing/2014/main" id="{7E089C0B-207B-490C-829A-B6F061E998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3888"/>
            <a:ext cx="63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02865" imgH="330057" progId="Equation.DSMT4">
                    <p:embed/>
                  </p:oleObj>
                </mc:Choice>
                <mc:Fallback>
                  <p:oleObj name="Equation" r:id="rId3" imgW="1002865" imgH="330057" progId="Equation.DSMT4">
                    <p:embed/>
                    <p:pic>
                      <p:nvPicPr>
                        <p:cNvPr id="172038" name="Object 7">
                          <a:extLst>
                            <a:ext uri="{FF2B5EF4-FFF2-40B4-BE49-F238E27FC236}">
                              <a16:creationId xmlns:a16="http://schemas.microsoft.com/office/drawing/2014/main" id="{7E089C0B-207B-490C-829A-B6F061E998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888"/>
                          <a:ext cx="63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039" name="Text Box 8">
              <a:extLst>
                <a:ext uri="{FF2B5EF4-FFF2-40B4-BE49-F238E27FC236}">
                  <a16:creationId xmlns:a16="http://schemas.microsoft.com/office/drawing/2014/main" id="{AFA12365-6C7F-4DE3-AA2F-CD1823045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72"/>
              <a:ext cx="566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O</a:t>
              </a:r>
              <a:r>
                <a:rPr lang="en-US" altLang="ru-RU" sz="2400"/>
                <a:t> </a:t>
              </a:r>
              <a:r>
                <a:rPr lang="ru-RU" altLang="ru-RU" sz="2400"/>
                <a:t>– центр</a:t>
              </a:r>
              <a:r>
                <a:rPr lang="en-US" altLang="ru-RU" sz="2400"/>
                <a:t> </a:t>
              </a:r>
              <a:r>
                <a:rPr lang="ru-RU" altLang="ru-RU" sz="2400"/>
                <a:t>призмы, </a:t>
              </a:r>
              <a:r>
                <a:rPr lang="en-US" altLang="ru-RU" sz="2400" i="1"/>
                <a:t>G</a:t>
              </a:r>
              <a:r>
                <a:rPr lang="en-US" altLang="ru-RU" sz="2400"/>
                <a:t>, </a:t>
              </a:r>
              <a:r>
                <a:rPr lang="en-US" altLang="ru-RU" sz="2400" i="1"/>
                <a:t>G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</a:t>
              </a:r>
              <a:r>
                <a:rPr lang="ru-RU" altLang="ru-RU" sz="2400"/>
                <a:t>– середины ребер </a:t>
              </a:r>
              <a:r>
                <a:rPr lang="en-US" altLang="ru-RU" sz="2400" i="1"/>
                <a:t>CD </a:t>
              </a:r>
              <a:r>
                <a:rPr lang="ru-RU" altLang="ru-RU" sz="2400"/>
                <a:t>и </a:t>
              </a:r>
              <a:r>
                <a:rPr lang="en-US" altLang="ru-RU" sz="2400" i="1"/>
                <a:t>C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ru-RU" altLang="ru-RU" sz="2400"/>
                <a:t>. Искомый угол     равен углу </a:t>
              </a:r>
              <a:r>
                <a:rPr lang="en-US" altLang="ru-RU" sz="2400" i="1"/>
                <a:t>GOG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треугольнике </a:t>
              </a:r>
              <a:r>
                <a:rPr lang="en-US" altLang="ru-RU" sz="2400" i="1"/>
                <a:t>GOG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</a:t>
              </a:r>
              <a:r>
                <a:rPr lang="ru-RU" altLang="ru-RU" sz="2400"/>
                <a:t>имеем: </a:t>
              </a:r>
              <a:r>
                <a:rPr lang="en-US" altLang="ru-RU" sz="2400"/>
                <a:t> </a:t>
              </a:r>
              <a:r>
                <a:rPr lang="en-US" altLang="ru-RU" sz="2400" i="1"/>
                <a:t>GG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</a:t>
              </a:r>
              <a:r>
                <a:rPr lang="en-US" altLang="ru-RU" sz="2400" i="1"/>
                <a:t>GO</a:t>
              </a:r>
              <a:r>
                <a:rPr lang="en-US" altLang="ru-RU" sz="2400"/>
                <a:t> = </a:t>
              </a:r>
              <a:r>
                <a:rPr lang="en-US" altLang="ru-RU" sz="2400" i="1"/>
                <a:t>G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O</a:t>
              </a:r>
              <a:r>
                <a:rPr lang="en-US" altLang="ru-RU" sz="2400" baseline="-25000"/>
                <a:t> </a:t>
              </a:r>
              <a:r>
                <a:rPr lang="en-US" altLang="ru-RU" sz="2400"/>
                <a:t>= 1.</a:t>
              </a:r>
              <a:r>
                <a:rPr lang="ru-RU" altLang="ru-RU" sz="2400"/>
                <a:t> Следовательно,      = 60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  <a:endParaRPr lang="en-US" altLang="ru-RU" sz="2400" i="1"/>
            </a:p>
          </p:txBody>
        </p:sp>
        <p:graphicFrame>
          <p:nvGraphicFramePr>
            <p:cNvPr id="172040" name="Object 9">
              <a:extLst>
                <a:ext uri="{FF2B5EF4-FFF2-40B4-BE49-F238E27FC236}">
                  <a16:creationId xmlns:a16="http://schemas.microsoft.com/office/drawing/2014/main" id="{870505A1-BE6D-4F53-9DE6-0762EF0372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360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619" imgH="266353" progId="Equation.DSMT4">
                    <p:embed/>
                  </p:oleObj>
                </mc:Choice>
                <mc:Fallback>
                  <p:oleObj name="Equation" r:id="rId5" imgW="215619" imgH="266353" progId="Equation.DSMT4">
                    <p:embed/>
                    <p:pic>
                      <p:nvPicPr>
                        <p:cNvPr id="172040" name="Object 9">
                          <a:extLst>
                            <a:ext uri="{FF2B5EF4-FFF2-40B4-BE49-F238E27FC236}">
                              <a16:creationId xmlns:a16="http://schemas.microsoft.com/office/drawing/2014/main" id="{870505A1-BE6D-4F53-9DE6-0762EF0372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60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2041" name="Picture 10">
              <a:extLst>
                <a:ext uri="{FF2B5EF4-FFF2-40B4-BE49-F238E27FC236}">
                  <a16:creationId xmlns:a16="http://schemas.microsoft.com/office/drawing/2014/main" id="{F940ADCE-FEA1-4105-A43E-CDB54BA1E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72042" name="Object 11">
              <a:extLst>
                <a:ext uri="{FF2B5EF4-FFF2-40B4-BE49-F238E27FC236}">
                  <a16:creationId xmlns:a16="http://schemas.microsoft.com/office/drawing/2014/main" id="{B4001757-82B6-4446-8B4C-8C5CCB2755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336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619" imgH="266353" progId="Equation.DSMT4">
                    <p:embed/>
                  </p:oleObj>
                </mc:Choice>
                <mc:Fallback>
                  <p:oleObj name="Equation" r:id="rId8" imgW="215619" imgH="266353" progId="Equation.DSMT4">
                    <p:embed/>
                    <p:pic>
                      <p:nvPicPr>
                        <p:cNvPr id="172042" name="Object 11">
                          <a:extLst>
                            <a:ext uri="{FF2B5EF4-FFF2-40B4-BE49-F238E27FC236}">
                              <a16:creationId xmlns:a16="http://schemas.microsoft.com/office/drawing/2014/main" id="{B4001757-82B6-4446-8B4C-8C5CCB2755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36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305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>
            <a:extLst>
              <a:ext uri="{FF2B5EF4-FFF2-40B4-BE49-F238E27FC236}">
                <a16:creationId xmlns:a16="http://schemas.microsoft.com/office/drawing/2014/main" id="{F188E5C8-3D35-40F7-8551-E862B06EE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1.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pic>
        <p:nvPicPr>
          <p:cNvPr id="173059" name="Picture 3">
            <a:extLst>
              <a:ext uri="{FF2B5EF4-FFF2-40B4-BE49-F238E27FC236}">
                <a16:creationId xmlns:a16="http://schemas.microsoft.com/office/drawing/2014/main" id="{E36B6DC5-B5CE-4343-8BAE-52151B77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1300" name="Group 4">
            <a:extLst>
              <a:ext uri="{FF2B5EF4-FFF2-40B4-BE49-F238E27FC236}">
                <a16:creationId xmlns:a16="http://schemas.microsoft.com/office/drawing/2014/main" id="{7784C874-F270-4488-9CED-241A6B7CF6F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52600"/>
            <a:ext cx="8763000" cy="3948113"/>
            <a:chOff x="96" y="1104"/>
            <a:chExt cx="5520" cy="2487"/>
          </a:xfrm>
        </p:grpSpPr>
        <p:sp>
          <p:nvSpPr>
            <p:cNvPr id="173062" name="Text Box 5">
              <a:extLst>
                <a:ext uri="{FF2B5EF4-FFF2-40B4-BE49-F238E27FC236}">
                  <a16:creationId xmlns:a16="http://schemas.microsoft.com/office/drawing/2014/main" id="{2E7B5172-0FE6-4B92-B72D-98EDB3632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52"/>
              <a:ext cx="297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Заметим, что плоскость равностороннего треугольника </a:t>
              </a:r>
              <a:r>
                <a:rPr lang="en-US" altLang="ru-RU" sz="2400" i="1"/>
                <a:t>ACB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перпендикулярна диагонали </a:t>
              </a:r>
              <a:r>
                <a:rPr lang="en-US" altLang="ru-RU" sz="2400" i="1"/>
                <a:t>BD</a:t>
              </a:r>
              <a:r>
                <a:rPr lang="en-US" altLang="ru-RU" sz="2400" baseline="-25000"/>
                <a:t>1</a:t>
              </a:r>
              <a:r>
                <a:rPr lang="ru-RU" altLang="ru-RU" sz="2400"/>
                <a:t>, которая проходит через центр </a:t>
              </a:r>
              <a:r>
                <a:rPr lang="en-US" altLang="ru-RU" sz="2400" i="1"/>
                <a:t>O </a:t>
              </a:r>
              <a:r>
                <a:rPr lang="ru-RU" altLang="ru-RU" sz="2400"/>
                <a:t>этого треугольника</a:t>
              </a:r>
              <a:r>
                <a:rPr lang="en-US" altLang="ru-RU" sz="2400"/>
                <a:t>. </a:t>
              </a:r>
              <a:r>
                <a:rPr lang="ru-RU" altLang="ru-RU" sz="2400"/>
                <a:t>Искомым линейным углом будет угол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OE</a:t>
              </a:r>
              <a:r>
                <a:rPr lang="en-US" altLang="ru-RU" sz="2400"/>
                <a:t>, </a:t>
              </a:r>
              <a:r>
                <a:rPr lang="ru-RU" altLang="ru-RU" sz="2400"/>
                <a:t>который равен 60</a:t>
              </a:r>
              <a:r>
                <a:rPr lang="en-US" altLang="ru-RU" sz="2400" baseline="30000"/>
                <a:t>o</a:t>
              </a:r>
              <a:r>
                <a:rPr lang="en-US" altLang="ru-RU" sz="2400"/>
                <a:t>.</a:t>
              </a:r>
              <a:endParaRPr lang="ru-RU" altLang="ru-RU" sz="2400"/>
            </a:p>
          </p:txBody>
        </p:sp>
        <p:sp>
          <p:nvSpPr>
            <p:cNvPr id="173063" name="Text Box 6">
              <a:extLst>
                <a:ext uri="{FF2B5EF4-FFF2-40B4-BE49-F238E27FC236}">
                  <a16:creationId xmlns:a16="http://schemas.microsoft.com/office/drawing/2014/main" id="{BBC739CA-EE09-4D89-82DE-401728AC8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264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en-US" altLang="ru-RU" sz="2800">
                  <a:solidFill>
                    <a:srgbClr val="FF3300"/>
                  </a:solidFill>
                </a:rPr>
                <a:t>60</a:t>
              </a:r>
              <a:r>
                <a:rPr lang="en-US" altLang="ru-RU" sz="2800" baseline="30000">
                  <a:solidFill>
                    <a:srgbClr val="FF3300"/>
                  </a:solidFill>
                </a:rPr>
                <a:t>o</a:t>
              </a:r>
              <a:r>
                <a:rPr lang="en-US" altLang="ru-RU" sz="2800">
                  <a:solidFill>
                    <a:srgbClr val="FF3300"/>
                  </a:solidFill>
                </a:rPr>
                <a:t>.</a:t>
              </a:r>
              <a:endParaRPr lang="ru-RU" altLang="ru-RU" sz="2800">
                <a:solidFill>
                  <a:srgbClr val="FF3300"/>
                </a:solidFill>
              </a:endParaRPr>
            </a:p>
          </p:txBody>
        </p:sp>
        <p:pic>
          <p:nvPicPr>
            <p:cNvPr id="173064" name="Picture 7">
              <a:extLst>
                <a:ext uri="{FF2B5EF4-FFF2-40B4-BE49-F238E27FC236}">
                  <a16:creationId xmlns:a16="http://schemas.microsoft.com/office/drawing/2014/main" id="{53A897F3-AF9B-45F7-8080-75726BDBB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04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3061" name="Rectangle 8">
            <a:extLst>
              <a:ext uri="{FF2B5EF4-FFF2-40B4-BE49-F238E27FC236}">
                <a16:creationId xmlns:a16="http://schemas.microsoft.com/office/drawing/2014/main" id="{C3D6CCFB-084E-4A62-B269-C25F4926D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FF3300"/>
                </a:solidFill>
              </a:rPr>
              <a:t>Уровень С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0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4144D196-FCD4-44E3-871A-B6A0187D9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42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1.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sp>
        <p:nvSpPr>
          <p:cNvPr id="304131" name="Text Box 3">
            <a:extLst>
              <a:ext uri="{FF2B5EF4-FFF2-40B4-BE49-F238E27FC236}">
                <a16:creationId xmlns:a16="http://schemas.microsoft.com/office/drawing/2014/main" id="{6CABE912-C82F-434F-AF2A-90B17BAE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EEBF2A17-B224-4D9C-8D87-93351B89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Rectangle 5">
            <a:extLst>
              <a:ext uri="{FF2B5EF4-FFF2-40B4-BE49-F238E27FC236}">
                <a16:creationId xmlns:a16="http://schemas.microsoft.com/office/drawing/2014/main" id="{E0790887-B8B3-4000-83CF-3D04DA635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FF3300"/>
                </a:solidFill>
              </a:rPr>
              <a:t>Уровень А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1401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>
            <a:extLst>
              <a:ext uri="{FF2B5EF4-FFF2-40B4-BE49-F238E27FC236}">
                <a16:creationId xmlns:a16="http://schemas.microsoft.com/office/drawing/2014/main" id="{DC0C9F13-BDDA-466D-82CD-A467556CA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2.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400" dirty="0"/>
              <a:t>.</a:t>
            </a:r>
          </a:p>
        </p:txBody>
      </p:sp>
      <p:pic>
        <p:nvPicPr>
          <p:cNvPr id="174083" name="Picture 3">
            <a:extLst>
              <a:ext uri="{FF2B5EF4-FFF2-40B4-BE49-F238E27FC236}">
                <a16:creationId xmlns:a16="http://schemas.microsoft.com/office/drawing/2014/main" id="{FD7A6772-C2A5-4153-803E-F41F7B55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2324" name="Group 4">
            <a:extLst>
              <a:ext uri="{FF2B5EF4-FFF2-40B4-BE49-F238E27FC236}">
                <a16:creationId xmlns:a16="http://schemas.microsoft.com/office/drawing/2014/main" id="{127649C0-2F06-4471-BA7F-57BA4A73358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8763000" cy="4248150"/>
            <a:chOff x="96" y="1152"/>
            <a:chExt cx="5520" cy="2676"/>
          </a:xfrm>
        </p:grpSpPr>
        <p:sp>
          <p:nvSpPr>
            <p:cNvPr id="174085" name="Text Box 5">
              <a:extLst>
                <a:ext uri="{FF2B5EF4-FFF2-40B4-BE49-F238E27FC236}">
                  <a16:creationId xmlns:a16="http://schemas.microsoft.com/office/drawing/2014/main" id="{423B8353-3F3D-4D51-873A-E9D26F87B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52"/>
              <a:ext cx="297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O </a:t>
              </a:r>
              <a:r>
                <a:rPr lang="ru-RU" altLang="ru-RU" sz="2400"/>
                <a:t>– середина </a:t>
              </a:r>
              <a:r>
                <a:rPr lang="en-US" altLang="ru-RU" sz="2400" i="1"/>
                <a:t>BD</a:t>
              </a:r>
              <a:r>
                <a:rPr lang="en-US" altLang="ru-RU" sz="2400"/>
                <a:t>. </a:t>
              </a:r>
              <a:r>
                <a:rPr lang="ru-RU" altLang="ru-RU" sz="2400"/>
                <a:t>Искомый угол равен</a:t>
              </a:r>
              <a:r>
                <a:rPr lang="en-US" altLang="ru-RU" sz="2400"/>
                <a:t> </a:t>
              </a:r>
              <a:r>
                <a:rPr lang="ru-RU" altLang="ru-RU" sz="2400"/>
                <a:t>углу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OC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Имеем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 </a:t>
              </a:r>
              <a:endParaRPr lang="ru-RU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Используя теорему косинусов, получим</a:t>
              </a:r>
            </a:p>
          </p:txBody>
        </p:sp>
        <p:graphicFrame>
          <p:nvGraphicFramePr>
            <p:cNvPr id="174086" name="Object 6">
              <a:extLst>
                <a:ext uri="{FF2B5EF4-FFF2-40B4-BE49-F238E27FC236}">
                  <a16:creationId xmlns:a16="http://schemas.microsoft.com/office/drawing/2014/main" id="{7AE116D5-08CA-4F23-B7BF-B5BDC1D4F4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0" y="1776"/>
            <a:ext cx="2183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441700" imgH="787400" progId="Equation.DSMT4">
                    <p:embed/>
                  </p:oleObj>
                </mc:Choice>
                <mc:Fallback>
                  <p:oleObj name="Equation" r:id="rId3" imgW="3441700" imgH="787400" progId="Equation.DSMT4">
                    <p:embed/>
                    <p:pic>
                      <p:nvPicPr>
                        <p:cNvPr id="174086" name="Object 6">
                          <a:extLst>
                            <a:ext uri="{FF2B5EF4-FFF2-40B4-BE49-F238E27FC236}">
                              <a16:creationId xmlns:a16="http://schemas.microsoft.com/office/drawing/2014/main" id="{7AE116D5-08CA-4F23-B7BF-B5BDC1D4F4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0" y="1776"/>
                          <a:ext cx="2183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087" name="Object 7">
              <a:extLst>
                <a:ext uri="{FF2B5EF4-FFF2-40B4-BE49-F238E27FC236}">
                  <a16:creationId xmlns:a16="http://schemas.microsoft.com/office/drawing/2014/main" id="{C879414B-E023-466B-BCBB-3AEC762320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77" y="2800"/>
            <a:ext cx="773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19200" imgH="736600" progId="Equation.DSMT4">
                    <p:embed/>
                  </p:oleObj>
                </mc:Choice>
                <mc:Fallback>
                  <p:oleObj name="Equation" r:id="rId5" imgW="1219200" imgH="736600" progId="Equation.DSMT4">
                    <p:embed/>
                    <p:pic>
                      <p:nvPicPr>
                        <p:cNvPr id="174087" name="Object 7">
                          <a:extLst>
                            <a:ext uri="{FF2B5EF4-FFF2-40B4-BE49-F238E27FC236}">
                              <a16:creationId xmlns:a16="http://schemas.microsoft.com/office/drawing/2014/main" id="{C879414B-E023-466B-BCBB-3AEC762320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7" y="2800"/>
                          <a:ext cx="773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088" name="Object 8">
              <a:extLst>
                <a:ext uri="{FF2B5EF4-FFF2-40B4-BE49-F238E27FC236}">
                  <a16:creationId xmlns:a16="http://schemas.microsoft.com/office/drawing/2014/main" id="{D416EDC9-69FE-46FF-892A-BEECE24064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0" y="3300"/>
            <a:ext cx="88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7000" imgH="838200" progId="Equation.DSMT4">
                    <p:embed/>
                  </p:oleObj>
                </mc:Choice>
                <mc:Fallback>
                  <p:oleObj name="Equation" r:id="rId7" imgW="1397000" imgH="838200" progId="Equation.DSMT4">
                    <p:embed/>
                    <p:pic>
                      <p:nvPicPr>
                        <p:cNvPr id="174088" name="Object 8">
                          <a:extLst>
                            <a:ext uri="{FF2B5EF4-FFF2-40B4-BE49-F238E27FC236}">
                              <a16:creationId xmlns:a16="http://schemas.microsoft.com/office/drawing/2014/main" id="{D416EDC9-69FE-46FF-892A-BEECE24064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" y="3300"/>
                          <a:ext cx="88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089" name="Text Box 9">
              <a:extLst>
                <a:ext uri="{FF2B5EF4-FFF2-40B4-BE49-F238E27FC236}">
                  <a16:creationId xmlns:a16="http://schemas.microsoft.com/office/drawing/2014/main" id="{3AE94CF1-D8A2-4DEB-86AB-B2D698482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408"/>
              <a:ext cx="3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</a:p>
          </p:txBody>
        </p:sp>
        <p:pic>
          <p:nvPicPr>
            <p:cNvPr id="174090" name="Picture 10">
              <a:extLst>
                <a:ext uri="{FF2B5EF4-FFF2-40B4-BE49-F238E27FC236}">
                  <a16:creationId xmlns:a16="http://schemas.microsoft.com/office/drawing/2014/main" id="{3DA1F186-E3D7-47B8-8C95-E4CC92947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17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id="{6F4FDB93-8709-47E7-8A90-757558D2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3. В </a:t>
            </a:r>
            <a:r>
              <a:rPr lang="ru-RU" altLang="ru-RU" sz="2400" dirty="0"/>
              <a:t>правильном тетраэдре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ABCD</a:t>
            </a:r>
            <a:r>
              <a:rPr lang="ru-RU" altLang="ru-RU" sz="2400" i="1" dirty="0"/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2400" dirty="0"/>
              <a:t>косинус угла</a:t>
            </a:r>
            <a:r>
              <a:rPr lang="ru-RU" altLang="ru-RU" sz="2400" dirty="0">
                <a:cs typeface="Times New Roman" panose="02020603050405020304" pitchFamily="18" charset="0"/>
              </a:rPr>
              <a:t> между плоскост</a:t>
            </a:r>
            <a:r>
              <a:rPr lang="ru-RU" altLang="ru-RU" sz="2400" dirty="0"/>
              <a:t>ями </a:t>
            </a:r>
            <a:r>
              <a:rPr lang="en-US" altLang="ru-RU" sz="2400" i="1" dirty="0">
                <a:cs typeface="Times New Roman" panose="02020603050405020304" pitchFamily="18" charset="0"/>
              </a:rPr>
              <a:t>ABC</a:t>
            </a:r>
            <a:r>
              <a:rPr lang="ru-RU" altLang="ru-RU" sz="2400" dirty="0">
                <a:cs typeface="Times New Roman" panose="02020603050405020304" pitchFamily="18" charset="0"/>
              </a:rPr>
              <a:t> и </a:t>
            </a:r>
            <a:r>
              <a:rPr lang="en-US" altLang="ru-RU" sz="2400" i="1" dirty="0">
                <a:cs typeface="Times New Roman" panose="02020603050405020304" pitchFamily="18" charset="0"/>
              </a:rPr>
              <a:t>BCD</a:t>
            </a:r>
            <a:r>
              <a:rPr lang="ru-RU" altLang="ru-RU" sz="2400" dirty="0"/>
              <a:t>.</a:t>
            </a:r>
          </a:p>
        </p:txBody>
      </p:sp>
      <p:pic>
        <p:nvPicPr>
          <p:cNvPr id="175107" name="Picture 3">
            <a:extLst>
              <a:ext uri="{FF2B5EF4-FFF2-40B4-BE49-F238E27FC236}">
                <a16:creationId xmlns:a16="http://schemas.microsoft.com/office/drawing/2014/main" id="{37D33E5F-0DF6-4C39-A6E2-E30BD6B2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579813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4373" name="Group 5">
            <a:extLst>
              <a:ext uri="{FF2B5EF4-FFF2-40B4-BE49-F238E27FC236}">
                <a16:creationId xmlns:a16="http://schemas.microsoft.com/office/drawing/2014/main" id="{8545140D-A6CE-4DE9-AC59-BE9353E3AE4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95400"/>
            <a:ext cx="8763000" cy="5461000"/>
            <a:chOff x="96" y="816"/>
            <a:chExt cx="5520" cy="3440"/>
          </a:xfrm>
        </p:grpSpPr>
        <p:graphicFrame>
          <p:nvGraphicFramePr>
            <p:cNvPr id="175109" name="Object 6">
              <a:extLst>
                <a:ext uri="{FF2B5EF4-FFF2-40B4-BE49-F238E27FC236}">
                  <a16:creationId xmlns:a16="http://schemas.microsoft.com/office/drawing/2014/main" id="{E82B593B-5303-454D-B75B-406593E5C3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84" y="3024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19" imgH="266353" progId="Equation.DSMT4">
                    <p:embed/>
                  </p:oleObj>
                </mc:Choice>
                <mc:Fallback>
                  <p:oleObj name="Equation" r:id="rId3" imgW="215619" imgH="266353" progId="Equation.DSMT4">
                    <p:embed/>
                    <p:pic>
                      <p:nvPicPr>
                        <p:cNvPr id="175109" name="Object 6">
                          <a:extLst>
                            <a:ext uri="{FF2B5EF4-FFF2-40B4-BE49-F238E27FC236}">
                              <a16:creationId xmlns:a16="http://schemas.microsoft.com/office/drawing/2014/main" id="{E82B593B-5303-454D-B75B-406593E5C3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3024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110" name="Text Box 7">
              <a:extLst>
                <a:ext uri="{FF2B5EF4-FFF2-40B4-BE49-F238E27FC236}">
                  <a16:creationId xmlns:a16="http://schemas.microsoft.com/office/drawing/2014/main" id="{AD24476A-3813-4299-BD1A-6B8184CCB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75111" name="Text Box 8">
              <a:extLst>
                <a:ext uri="{FF2B5EF4-FFF2-40B4-BE49-F238E27FC236}">
                  <a16:creationId xmlns:a16="http://schemas.microsoft.com/office/drawing/2014/main" id="{E7E1CE68-2C08-4331-BCFD-D5C1BDF67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520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E </a:t>
              </a:r>
              <a:r>
                <a:rPr lang="ru-RU" altLang="ru-RU" sz="2400"/>
                <a:t>– середина </a:t>
              </a:r>
              <a:r>
                <a:rPr lang="en-US" altLang="ru-RU" sz="2400" i="1"/>
                <a:t>BC</a:t>
              </a:r>
              <a:r>
                <a:rPr lang="ru-RU" altLang="ru-RU" sz="2400"/>
                <a:t>. Искомым линейным углом     является угол </a:t>
              </a:r>
              <a:r>
                <a:rPr lang="en-US" altLang="ru-RU" sz="2400" i="1"/>
                <a:t>AED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AED </a:t>
              </a:r>
              <a:r>
                <a:rPr lang="ru-RU" altLang="ru-RU" sz="2400"/>
                <a:t>имеем: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AD = </a:t>
              </a:r>
              <a:r>
                <a:rPr lang="en-US" altLang="ru-RU" sz="2400"/>
                <a:t>1, </a:t>
              </a:r>
              <a:r>
                <a:rPr lang="en-US" altLang="ru-RU" sz="2400" i="1"/>
                <a:t>AE = DE =</a:t>
              </a:r>
              <a:r>
                <a:rPr lang="ru-RU" altLang="ru-RU" sz="2400" i="1"/>
                <a:t>         </a:t>
              </a:r>
              <a:r>
                <a:rPr lang="ru-RU" altLang="ru-RU" sz="2400"/>
                <a:t>По теореме косинусов находим</a:t>
              </a:r>
              <a:endParaRPr lang="ru-RU" altLang="ru-RU" sz="2400" i="1"/>
            </a:p>
          </p:txBody>
        </p:sp>
        <p:graphicFrame>
          <p:nvGraphicFramePr>
            <p:cNvPr id="175112" name="Object 9">
              <a:extLst>
                <a:ext uri="{FF2B5EF4-FFF2-40B4-BE49-F238E27FC236}">
                  <a16:creationId xmlns:a16="http://schemas.microsoft.com/office/drawing/2014/main" id="{FF8FB370-5AAB-4CF7-A19A-A24B313DB3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408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700" imgH="787400" progId="Equation.DSMT4">
                    <p:embed/>
                  </p:oleObj>
                </mc:Choice>
                <mc:Fallback>
                  <p:oleObj name="Equation" r:id="rId5" imgW="520700" imgH="787400" progId="Equation.DSMT4">
                    <p:embed/>
                    <p:pic>
                      <p:nvPicPr>
                        <p:cNvPr id="175112" name="Object 9">
                          <a:extLst>
                            <a:ext uri="{FF2B5EF4-FFF2-40B4-BE49-F238E27FC236}">
                              <a16:creationId xmlns:a16="http://schemas.microsoft.com/office/drawing/2014/main" id="{FF8FB370-5AAB-4CF7-A19A-A24B313DB3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408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13" name="Object 10">
              <a:extLst>
                <a:ext uri="{FF2B5EF4-FFF2-40B4-BE49-F238E27FC236}">
                  <a16:creationId xmlns:a16="http://schemas.microsoft.com/office/drawing/2014/main" id="{7D4C1B2A-D98D-4FB4-9C30-3AD13AE11C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0" y="3408"/>
            <a:ext cx="7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19200" imgH="736600" progId="Equation.DSMT4">
                    <p:embed/>
                  </p:oleObj>
                </mc:Choice>
                <mc:Fallback>
                  <p:oleObj name="Equation" r:id="rId7" imgW="1219200" imgH="736600" progId="Equation.DSMT4">
                    <p:embed/>
                    <p:pic>
                      <p:nvPicPr>
                        <p:cNvPr id="175113" name="Object 10">
                          <a:extLst>
                            <a:ext uri="{FF2B5EF4-FFF2-40B4-BE49-F238E27FC236}">
                              <a16:creationId xmlns:a16="http://schemas.microsoft.com/office/drawing/2014/main" id="{7D4C1B2A-D98D-4FB4-9C30-3AD13AE11C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408"/>
                          <a:ext cx="7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14" name="Object 11">
              <a:extLst>
                <a:ext uri="{FF2B5EF4-FFF2-40B4-BE49-F238E27FC236}">
                  <a16:creationId xmlns:a16="http://schemas.microsoft.com/office/drawing/2014/main" id="{80EACA2F-AF3C-443E-ADA8-E085C29AB4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792"/>
            <a:ext cx="7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19200" imgH="736600" progId="Equation.DSMT4">
                    <p:embed/>
                  </p:oleObj>
                </mc:Choice>
                <mc:Fallback>
                  <p:oleObj name="Equation" r:id="rId9" imgW="1219200" imgH="736600" progId="Equation.DSMT4">
                    <p:embed/>
                    <p:pic>
                      <p:nvPicPr>
                        <p:cNvPr id="175114" name="Object 11">
                          <a:extLst>
                            <a:ext uri="{FF2B5EF4-FFF2-40B4-BE49-F238E27FC236}">
                              <a16:creationId xmlns:a16="http://schemas.microsoft.com/office/drawing/2014/main" id="{80EACA2F-AF3C-443E-ADA8-E085C29AB4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792"/>
                          <a:ext cx="7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5115" name="Picture 12">
              <a:extLst>
                <a:ext uri="{FF2B5EF4-FFF2-40B4-BE49-F238E27FC236}">
                  <a16:creationId xmlns:a16="http://schemas.microsoft.com/office/drawing/2014/main" id="{294E11F6-4C75-4199-BBCB-FA49F5AB9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6"/>
              <a:ext cx="2255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116" name="Picture 13">
              <a:extLst>
                <a:ext uri="{FF2B5EF4-FFF2-40B4-BE49-F238E27FC236}">
                  <a16:creationId xmlns:a16="http://schemas.microsoft.com/office/drawing/2014/main" id="{CCC32986-8B59-463C-AD6E-31831C2D7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256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9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>
            <a:extLst>
              <a:ext uri="{FF2B5EF4-FFF2-40B4-BE49-F238E27FC236}">
                <a16:creationId xmlns:a16="http://schemas.microsoft.com/office/drawing/2014/main" id="{6AEC7B52-DFEB-44F5-A4BF-678FC3C1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4. В </a:t>
            </a:r>
            <a:r>
              <a:rPr lang="ru-RU" altLang="ru-RU" sz="2400"/>
              <a:t>правильной пирамиде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SABCD</a:t>
            </a:r>
            <a:r>
              <a:rPr lang="ru-RU" altLang="ru-RU" sz="2400"/>
              <a:t>, все ребра которой равны 1,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н</a:t>
            </a:r>
            <a:r>
              <a:rPr lang="ru-RU" altLang="ru-RU" sz="2400">
                <a:cs typeface="Times New Roman" panose="02020603050405020304" pitchFamily="18" charset="0"/>
              </a:rPr>
              <a:t>айдите </a:t>
            </a:r>
            <a:r>
              <a:rPr lang="ru-RU" altLang="ru-RU" sz="2400"/>
              <a:t>косинус двугранного </a:t>
            </a:r>
            <a:r>
              <a:rPr lang="ru-RU" altLang="ru-RU" sz="2400">
                <a:cs typeface="Times New Roman" panose="02020603050405020304" pitchFamily="18" charset="0"/>
              </a:rPr>
              <a:t>у</a:t>
            </a:r>
            <a:r>
              <a:rPr lang="ru-RU" altLang="ru-RU" sz="2400"/>
              <a:t>гла, образованного гранями </a:t>
            </a:r>
            <a:r>
              <a:rPr lang="en-US" altLang="ru-RU" sz="2400" i="1"/>
              <a:t>SAB </a:t>
            </a:r>
            <a:r>
              <a:rPr lang="ru-RU" altLang="ru-RU" sz="2400"/>
              <a:t>и </a:t>
            </a:r>
            <a:r>
              <a:rPr lang="en-US" altLang="ru-RU" sz="2400" i="1"/>
              <a:t>SBC</a:t>
            </a:r>
            <a:r>
              <a:rPr lang="en-US" altLang="ru-RU" sz="2400">
                <a:cs typeface="Times New Roman" panose="02020603050405020304" pitchFamily="18" charset="0"/>
              </a:rPr>
              <a:t>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pic>
        <p:nvPicPr>
          <p:cNvPr id="176131" name="Picture 3">
            <a:extLst>
              <a:ext uri="{FF2B5EF4-FFF2-40B4-BE49-F238E27FC236}">
                <a16:creationId xmlns:a16="http://schemas.microsoft.com/office/drawing/2014/main" id="{3FE7F403-D964-4BF7-B141-C6D0C91A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6420" name="Group 4">
            <a:extLst>
              <a:ext uri="{FF2B5EF4-FFF2-40B4-BE49-F238E27FC236}">
                <a16:creationId xmlns:a16="http://schemas.microsoft.com/office/drawing/2014/main" id="{84AA6394-8960-484D-9ECB-B1941451371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0"/>
            <a:ext cx="8839200" cy="5308600"/>
            <a:chOff x="96" y="912"/>
            <a:chExt cx="5568" cy="3344"/>
          </a:xfrm>
        </p:grpSpPr>
        <p:sp>
          <p:nvSpPr>
            <p:cNvPr id="176133" name="Text Box 5">
              <a:extLst>
                <a:ext uri="{FF2B5EF4-FFF2-40B4-BE49-F238E27FC236}">
                  <a16:creationId xmlns:a16="http://schemas.microsoft.com/office/drawing/2014/main" id="{BAD85B8F-B97F-4518-9C41-6745869A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88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</a:t>
              </a:r>
            </a:p>
          </p:txBody>
        </p:sp>
        <p:sp>
          <p:nvSpPr>
            <p:cNvPr id="176134" name="Text Box 6">
              <a:extLst>
                <a:ext uri="{FF2B5EF4-FFF2-40B4-BE49-F238E27FC236}">
                  <a16:creationId xmlns:a16="http://schemas.microsoft.com/office/drawing/2014/main" id="{87E54A5D-C107-4A78-B21C-D1B96FCB7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80"/>
              <a:ext cx="556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E </a:t>
              </a:r>
              <a:r>
                <a:rPr lang="ru-RU" altLang="ru-RU" sz="2400"/>
                <a:t>– середина ребра </a:t>
              </a:r>
              <a:r>
                <a:rPr lang="en-US" altLang="ru-RU" sz="2400" i="1"/>
                <a:t>SB</a:t>
              </a:r>
              <a:r>
                <a:rPr lang="ru-RU" altLang="ru-RU" sz="2400"/>
                <a:t>. Искомым линейным углом      является угол </a:t>
              </a:r>
              <a:r>
                <a:rPr lang="en-US" altLang="ru-RU" sz="2400" i="1"/>
                <a:t>AEC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AEC </a:t>
              </a:r>
              <a:r>
                <a:rPr lang="ru-RU" altLang="ru-RU" sz="2400"/>
                <a:t>имеем</a:t>
              </a:r>
              <a:r>
                <a:rPr lang="en-US" altLang="ru-RU" sz="2400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AC =      </a:t>
              </a:r>
              <a:r>
                <a:rPr lang="en-US" altLang="ru-RU" sz="2400"/>
                <a:t>, </a:t>
              </a:r>
              <a:r>
                <a:rPr lang="en-US" altLang="ru-RU" sz="2400" i="1"/>
                <a:t>AE = CE =         </a:t>
              </a:r>
              <a:r>
                <a:rPr lang="ru-RU" altLang="ru-RU" sz="2400"/>
                <a:t>По теореме косинусов находим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400"/>
            </a:p>
          </p:txBody>
        </p:sp>
        <p:graphicFrame>
          <p:nvGraphicFramePr>
            <p:cNvPr id="176135" name="Object 7">
              <a:extLst>
                <a:ext uri="{FF2B5EF4-FFF2-40B4-BE49-F238E27FC236}">
                  <a16:creationId xmlns:a16="http://schemas.microsoft.com/office/drawing/2014/main" id="{0DFE7323-5959-49EE-BA52-71B27B8908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3360"/>
            <a:ext cx="331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20700" imgH="787400" progId="Equation.DSMT4">
                    <p:embed/>
                  </p:oleObj>
                </mc:Choice>
                <mc:Fallback>
                  <p:oleObj name="Equation" r:id="rId3" imgW="520700" imgH="787400" progId="Equation.DSMT4">
                    <p:embed/>
                    <p:pic>
                      <p:nvPicPr>
                        <p:cNvPr id="176135" name="Object 7">
                          <a:extLst>
                            <a:ext uri="{FF2B5EF4-FFF2-40B4-BE49-F238E27FC236}">
                              <a16:creationId xmlns:a16="http://schemas.microsoft.com/office/drawing/2014/main" id="{0DFE7323-5959-49EE-BA52-71B27B8908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360"/>
                          <a:ext cx="331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136" name="Object 8">
              <a:extLst>
                <a:ext uri="{FF2B5EF4-FFF2-40B4-BE49-F238E27FC236}">
                  <a16:creationId xmlns:a16="http://schemas.microsoft.com/office/drawing/2014/main" id="{9742169E-7DEE-4BD0-98FF-A2931A4D4D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3168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619" imgH="266353" progId="Equation.DSMT4">
                    <p:embed/>
                  </p:oleObj>
                </mc:Choice>
                <mc:Fallback>
                  <p:oleObj name="Equation" r:id="rId5" imgW="215619" imgH="266353" progId="Equation.DSMT4">
                    <p:embed/>
                    <p:pic>
                      <p:nvPicPr>
                        <p:cNvPr id="176136" name="Object 8">
                          <a:extLst>
                            <a:ext uri="{FF2B5EF4-FFF2-40B4-BE49-F238E27FC236}">
                              <a16:creationId xmlns:a16="http://schemas.microsoft.com/office/drawing/2014/main" id="{9742169E-7DEE-4BD0-98FF-A2931A4D4D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168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137" name="Object 9">
              <a:extLst>
                <a:ext uri="{FF2B5EF4-FFF2-40B4-BE49-F238E27FC236}">
                  <a16:creationId xmlns:a16="http://schemas.microsoft.com/office/drawing/2014/main" id="{A7D299CE-DB82-4886-AC3F-7C0B9E5009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792"/>
            <a:ext cx="89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22400" imgH="736600" progId="Equation.DSMT4">
                    <p:embed/>
                  </p:oleObj>
                </mc:Choice>
                <mc:Fallback>
                  <p:oleObj name="Equation" r:id="rId7" imgW="1422400" imgH="736600" progId="Equation.DSMT4">
                    <p:embed/>
                    <p:pic>
                      <p:nvPicPr>
                        <p:cNvPr id="176137" name="Object 9">
                          <a:extLst>
                            <a:ext uri="{FF2B5EF4-FFF2-40B4-BE49-F238E27FC236}">
                              <a16:creationId xmlns:a16="http://schemas.microsoft.com/office/drawing/2014/main" id="{A7D299CE-DB82-4886-AC3F-7C0B9E5009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792"/>
                          <a:ext cx="89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138" name="Object 10">
              <a:extLst>
                <a:ext uri="{FF2B5EF4-FFF2-40B4-BE49-F238E27FC236}">
                  <a16:creationId xmlns:a16="http://schemas.microsoft.com/office/drawing/2014/main" id="{A90BF1E3-1992-4FAE-82F5-09672E2006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3792"/>
            <a:ext cx="89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422400" imgH="736600" progId="Equation.DSMT4">
                    <p:embed/>
                  </p:oleObj>
                </mc:Choice>
                <mc:Fallback>
                  <p:oleObj name="Equation" r:id="rId9" imgW="1422400" imgH="736600" progId="Equation.DSMT4">
                    <p:embed/>
                    <p:pic>
                      <p:nvPicPr>
                        <p:cNvPr id="176138" name="Object 10">
                          <a:extLst>
                            <a:ext uri="{FF2B5EF4-FFF2-40B4-BE49-F238E27FC236}">
                              <a16:creationId xmlns:a16="http://schemas.microsoft.com/office/drawing/2014/main" id="{A90BF1E3-1992-4FAE-82F5-09672E2006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792"/>
                          <a:ext cx="89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139" name="Object 11">
              <a:extLst>
                <a:ext uri="{FF2B5EF4-FFF2-40B4-BE49-F238E27FC236}">
                  <a16:creationId xmlns:a16="http://schemas.microsoft.com/office/drawing/2014/main" id="{3876AE76-4606-447B-B80C-0AE8414EAE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3456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8918" imgH="380835" progId="Equation.DSMT4">
                    <p:embed/>
                  </p:oleObj>
                </mc:Choice>
                <mc:Fallback>
                  <p:oleObj name="Equation" r:id="rId11" imgW="418918" imgH="380835" progId="Equation.DSMT4">
                    <p:embed/>
                    <p:pic>
                      <p:nvPicPr>
                        <p:cNvPr id="176139" name="Object 11">
                          <a:extLst>
                            <a:ext uri="{FF2B5EF4-FFF2-40B4-BE49-F238E27FC236}">
                              <a16:creationId xmlns:a16="http://schemas.microsoft.com/office/drawing/2014/main" id="{3876AE76-4606-447B-B80C-0AE8414EAE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456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6140" name="Picture 12">
              <a:extLst>
                <a:ext uri="{FF2B5EF4-FFF2-40B4-BE49-F238E27FC236}">
                  <a16:creationId xmlns:a16="http://schemas.microsoft.com/office/drawing/2014/main" id="{493F64DB-4919-4186-AB4B-BC48EFA1C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5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BF6CE66F-FC0D-48D2-A502-2E8510B4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5. В </a:t>
            </a:r>
            <a:r>
              <a:rPr lang="ru-RU" altLang="ru-RU" sz="2400" dirty="0"/>
              <a:t>правильной пирамиде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SABCD</a:t>
            </a:r>
            <a:r>
              <a:rPr lang="ru-RU" altLang="ru-RU" sz="2400" dirty="0"/>
              <a:t>, все ребра которой равны 1,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н</a:t>
            </a:r>
            <a:r>
              <a:rPr lang="ru-RU" altLang="ru-RU" sz="2400" dirty="0">
                <a:cs typeface="Times New Roman" panose="02020603050405020304" pitchFamily="18" charset="0"/>
              </a:rPr>
              <a:t>айдите </a:t>
            </a:r>
            <a:r>
              <a:rPr lang="ru-RU" altLang="ru-RU" sz="2400" dirty="0"/>
              <a:t>косинус угла между плоскостями </a:t>
            </a:r>
            <a:r>
              <a:rPr lang="en-US" altLang="ru-RU" sz="2400" i="1" dirty="0"/>
              <a:t>SAD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SBC</a:t>
            </a:r>
            <a:r>
              <a:rPr lang="en-US" altLang="ru-RU" sz="2400" dirty="0">
                <a:cs typeface="Times New Roman" panose="02020603050405020304" pitchFamily="18" charset="0"/>
              </a:rPr>
              <a:t>.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pic>
        <p:nvPicPr>
          <p:cNvPr id="177155" name="Picture 3">
            <a:extLst>
              <a:ext uri="{FF2B5EF4-FFF2-40B4-BE49-F238E27FC236}">
                <a16:creationId xmlns:a16="http://schemas.microsoft.com/office/drawing/2014/main" id="{40BF3B60-4DFB-4432-8331-125AF2B8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444" name="Group 4">
            <a:extLst>
              <a:ext uri="{FF2B5EF4-FFF2-40B4-BE49-F238E27FC236}">
                <a16:creationId xmlns:a16="http://schemas.microsoft.com/office/drawing/2014/main" id="{ABA8C8F5-E27F-4E52-9F72-4A811A80E64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49400"/>
            <a:ext cx="8839200" cy="5308600"/>
            <a:chOff x="96" y="976"/>
            <a:chExt cx="5568" cy="3344"/>
          </a:xfrm>
        </p:grpSpPr>
        <p:sp>
          <p:nvSpPr>
            <p:cNvPr id="177157" name="Text Box 5">
              <a:extLst>
                <a:ext uri="{FF2B5EF4-FFF2-40B4-BE49-F238E27FC236}">
                  <a16:creationId xmlns:a16="http://schemas.microsoft.com/office/drawing/2014/main" id="{B6E79593-61D4-43D6-BF39-71CA281F8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95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</a:t>
              </a:r>
            </a:p>
          </p:txBody>
        </p:sp>
        <p:sp>
          <p:nvSpPr>
            <p:cNvPr id="177158" name="Text Box 6">
              <a:extLst>
                <a:ext uri="{FF2B5EF4-FFF2-40B4-BE49-F238E27FC236}">
                  <a16:creationId xmlns:a16="http://schemas.microsoft.com/office/drawing/2014/main" id="{762E6167-A5FD-40A3-AA80-E09057AE3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44"/>
              <a:ext cx="556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E</a:t>
              </a:r>
              <a:r>
                <a:rPr lang="en-US" altLang="ru-RU" sz="2400"/>
                <a:t>, </a:t>
              </a:r>
              <a:r>
                <a:rPr lang="en-US" altLang="ru-RU" sz="2400" i="1"/>
                <a:t>F </a:t>
              </a:r>
              <a:r>
                <a:rPr lang="ru-RU" altLang="ru-RU" sz="2400"/>
                <a:t>– середины ребер </a:t>
              </a:r>
              <a:r>
                <a:rPr lang="en-US" altLang="ru-RU" sz="2400" i="1"/>
                <a:t>AD</a:t>
              </a:r>
              <a:r>
                <a:rPr lang="en-US" altLang="ru-RU" sz="2400"/>
                <a:t>, </a:t>
              </a:r>
              <a:r>
                <a:rPr lang="en-US" altLang="ru-RU" sz="2400" i="1"/>
                <a:t>BC</a:t>
              </a:r>
              <a:r>
                <a:rPr lang="ru-RU" altLang="ru-RU" sz="2400"/>
                <a:t>. Искомым линейным углом      является угол </a:t>
              </a:r>
              <a:r>
                <a:rPr lang="en-US" altLang="ru-RU" sz="2400" i="1"/>
                <a:t>ESF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ESF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 </a:t>
              </a:r>
              <a:r>
                <a:rPr lang="ru-RU" altLang="ru-RU" sz="2400"/>
                <a:t>имеем</a:t>
              </a:r>
              <a:r>
                <a:rPr lang="en-US" altLang="ru-RU" sz="2400"/>
                <a:t>: </a:t>
              </a:r>
              <a:r>
                <a:rPr lang="en-US" altLang="ru-RU" sz="2400" i="1"/>
                <a:t>EF = </a:t>
              </a:r>
              <a:r>
                <a:rPr lang="en-US" altLang="ru-RU" sz="2400"/>
                <a:t>1, </a:t>
              </a:r>
              <a:r>
                <a:rPr lang="en-US" altLang="ru-RU" sz="2400" i="1"/>
                <a:t>SE = SF =         </a:t>
              </a:r>
              <a:r>
                <a:rPr lang="ru-RU" altLang="ru-RU" sz="2400"/>
                <a:t>По теореме косинусов находим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400"/>
            </a:p>
          </p:txBody>
        </p:sp>
        <p:graphicFrame>
          <p:nvGraphicFramePr>
            <p:cNvPr id="177159" name="Object 7">
              <a:extLst>
                <a:ext uri="{FF2B5EF4-FFF2-40B4-BE49-F238E27FC236}">
                  <a16:creationId xmlns:a16="http://schemas.microsoft.com/office/drawing/2014/main" id="{194281C7-BFC8-4387-B713-DB99561188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4" y="3424"/>
            <a:ext cx="331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20700" imgH="787400" progId="Equation.DSMT4">
                    <p:embed/>
                  </p:oleObj>
                </mc:Choice>
                <mc:Fallback>
                  <p:oleObj name="Equation" r:id="rId3" imgW="520700" imgH="787400" progId="Equation.DSMT4">
                    <p:embed/>
                    <p:pic>
                      <p:nvPicPr>
                        <p:cNvPr id="177159" name="Object 7">
                          <a:extLst>
                            <a:ext uri="{FF2B5EF4-FFF2-40B4-BE49-F238E27FC236}">
                              <a16:creationId xmlns:a16="http://schemas.microsoft.com/office/drawing/2014/main" id="{194281C7-BFC8-4387-B713-DB99561188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424"/>
                          <a:ext cx="331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160" name="Object 8">
              <a:extLst>
                <a:ext uri="{FF2B5EF4-FFF2-40B4-BE49-F238E27FC236}">
                  <a16:creationId xmlns:a16="http://schemas.microsoft.com/office/drawing/2014/main" id="{61400682-BA74-4A6A-AEF9-41236229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232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619" imgH="266353" progId="Equation.DSMT4">
                    <p:embed/>
                  </p:oleObj>
                </mc:Choice>
                <mc:Fallback>
                  <p:oleObj name="Equation" r:id="rId5" imgW="215619" imgH="266353" progId="Equation.DSMT4">
                    <p:embed/>
                    <p:pic>
                      <p:nvPicPr>
                        <p:cNvPr id="177160" name="Object 8">
                          <a:extLst>
                            <a:ext uri="{FF2B5EF4-FFF2-40B4-BE49-F238E27FC236}">
                              <a16:creationId xmlns:a16="http://schemas.microsoft.com/office/drawing/2014/main" id="{61400682-BA74-4A6A-AEF9-41236229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232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161" name="Object 9">
              <a:extLst>
                <a:ext uri="{FF2B5EF4-FFF2-40B4-BE49-F238E27FC236}">
                  <a16:creationId xmlns:a16="http://schemas.microsoft.com/office/drawing/2014/main" id="{C03E853C-48A7-4310-9124-EFA49B779E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6" y="3808"/>
            <a:ext cx="7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19200" imgH="736600" progId="Equation.DSMT4">
                    <p:embed/>
                  </p:oleObj>
                </mc:Choice>
                <mc:Fallback>
                  <p:oleObj name="Equation" r:id="rId7" imgW="1219200" imgH="736600" progId="Equation.DSMT4">
                    <p:embed/>
                    <p:pic>
                      <p:nvPicPr>
                        <p:cNvPr id="177161" name="Object 9">
                          <a:extLst>
                            <a:ext uri="{FF2B5EF4-FFF2-40B4-BE49-F238E27FC236}">
                              <a16:creationId xmlns:a16="http://schemas.microsoft.com/office/drawing/2014/main" id="{C03E853C-48A7-4310-9124-EFA49B779E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" y="3808"/>
                          <a:ext cx="7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162" name="Object 10">
              <a:extLst>
                <a:ext uri="{FF2B5EF4-FFF2-40B4-BE49-F238E27FC236}">
                  <a16:creationId xmlns:a16="http://schemas.microsoft.com/office/drawing/2014/main" id="{1C2AA7B7-FE13-4AA3-B01E-199862F0EE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20" y="3856"/>
            <a:ext cx="7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19200" imgH="736600" progId="Equation.DSMT4">
                    <p:embed/>
                  </p:oleObj>
                </mc:Choice>
                <mc:Fallback>
                  <p:oleObj name="Equation" r:id="rId9" imgW="1219200" imgH="736600" progId="Equation.DSMT4">
                    <p:embed/>
                    <p:pic>
                      <p:nvPicPr>
                        <p:cNvPr id="177162" name="Object 10">
                          <a:extLst>
                            <a:ext uri="{FF2B5EF4-FFF2-40B4-BE49-F238E27FC236}">
                              <a16:creationId xmlns:a16="http://schemas.microsoft.com/office/drawing/2014/main" id="{1C2AA7B7-FE13-4AA3-B01E-199862F0EE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" y="3856"/>
                          <a:ext cx="7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7163" name="Picture 11">
              <a:extLst>
                <a:ext uri="{FF2B5EF4-FFF2-40B4-BE49-F238E27FC236}">
                  <a16:creationId xmlns:a16="http://schemas.microsoft.com/office/drawing/2014/main" id="{A84D7BDC-138C-4787-85E0-2ED1432B3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76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56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>
            <a:extLst>
              <a:ext uri="{FF2B5EF4-FFF2-40B4-BE49-F238E27FC236}">
                <a16:creationId xmlns:a16="http://schemas.microsoft.com/office/drawing/2014/main" id="{45A7CAC4-21D0-4629-9955-1F1298117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6. В </a:t>
            </a:r>
            <a:r>
              <a:rPr lang="ru-RU" altLang="ru-RU" sz="2400"/>
              <a:t>правильной </a:t>
            </a:r>
            <a:r>
              <a:rPr lang="en-US" altLang="ru-RU" sz="2400"/>
              <a:t>6-</a:t>
            </a:r>
            <a:r>
              <a:rPr lang="ru-RU" altLang="ru-RU" sz="2400"/>
              <a:t>ой пирамиде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SABCDEF</a:t>
            </a:r>
            <a:r>
              <a:rPr lang="ru-RU" altLang="ru-RU" sz="2400"/>
              <a:t>, боковые ребра которой равны 2,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а ребра основания – 1, н</a:t>
            </a:r>
            <a:r>
              <a:rPr lang="ru-RU" altLang="ru-RU" sz="2400">
                <a:cs typeface="Times New Roman" panose="02020603050405020304" pitchFamily="18" charset="0"/>
              </a:rPr>
              <a:t>айдите </a:t>
            </a:r>
            <a:r>
              <a:rPr lang="ru-RU" altLang="ru-RU" sz="2400"/>
              <a:t>косинус двугранного </a:t>
            </a:r>
            <a:r>
              <a:rPr lang="ru-RU" altLang="ru-RU" sz="2400">
                <a:cs typeface="Times New Roman" panose="02020603050405020304" pitchFamily="18" charset="0"/>
              </a:rPr>
              <a:t>у</a:t>
            </a:r>
            <a:r>
              <a:rPr lang="ru-RU" altLang="ru-RU" sz="2400"/>
              <a:t>гла, образованного гранями </a:t>
            </a:r>
            <a:r>
              <a:rPr lang="en-US" altLang="ru-RU" sz="2400" i="1"/>
              <a:t>SAB </a:t>
            </a:r>
            <a:r>
              <a:rPr lang="ru-RU" altLang="ru-RU" sz="2400"/>
              <a:t>и </a:t>
            </a:r>
            <a:r>
              <a:rPr lang="en-US" altLang="ru-RU" sz="2400" i="1"/>
              <a:t>SBC</a:t>
            </a:r>
            <a:r>
              <a:rPr lang="en-US" altLang="ru-RU" sz="2400">
                <a:cs typeface="Times New Roman" panose="02020603050405020304" pitchFamily="18" charset="0"/>
              </a:rPr>
              <a:t>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pic>
        <p:nvPicPr>
          <p:cNvPr id="178179" name="Picture 3">
            <a:extLst>
              <a:ext uri="{FF2B5EF4-FFF2-40B4-BE49-F238E27FC236}">
                <a16:creationId xmlns:a16="http://schemas.microsoft.com/office/drawing/2014/main" id="{585841D5-DC72-4624-882C-3D5130F1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9492" name="Group 4">
            <a:extLst>
              <a:ext uri="{FF2B5EF4-FFF2-40B4-BE49-F238E27FC236}">
                <a16:creationId xmlns:a16="http://schemas.microsoft.com/office/drawing/2014/main" id="{FD96A0B0-E82A-4FB3-AA04-4DE3E5F0828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24025"/>
            <a:ext cx="8991600" cy="5133975"/>
            <a:chOff x="96" y="1086"/>
            <a:chExt cx="5664" cy="3234"/>
          </a:xfrm>
        </p:grpSpPr>
        <p:sp>
          <p:nvSpPr>
            <p:cNvPr id="178181" name="Text Box 5">
              <a:extLst>
                <a:ext uri="{FF2B5EF4-FFF2-40B4-BE49-F238E27FC236}">
                  <a16:creationId xmlns:a16="http://schemas.microsoft.com/office/drawing/2014/main" id="{4CAC7190-207E-48EC-88B3-36BC6CEEF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85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</a:t>
              </a:r>
            </a:p>
          </p:txBody>
        </p:sp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16B8DA16-3F6D-4FF6-8076-6865CC49F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102"/>
              <a:ext cx="5568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В треугольниках </a:t>
              </a:r>
              <a:r>
                <a:rPr lang="en-US" altLang="ru-RU" sz="2400" i="1"/>
                <a:t>SAB </a:t>
              </a:r>
              <a:r>
                <a:rPr lang="ru-RU" altLang="ru-RU" sz="2400"/>
                <a:t>и </a:t>
              </a:r>
              <a:r>
                <a:rPr lang="en-US" altLang="ru-RU" sz="2400" i="1"/>
                <a:t>SBC </a:t>
              </a:r>
              <a:r>
                <a:rPr lang="ru-RU" altLang="ru-RU" sz="2400"/>
                <a:t>опустим высоты </a:t>
              </a:r>
              <a:r>
                <a:rPr lang="en-US" altLang="ru-RU" sz="2400" i="1"/>
                <a:t>AH </a:t>
              </a:r>
              <a:r>
                <a:rPr lang="ru-RU" altLang="ru-RU" sz="2400"/>
                <a:t>и </a:t>
              </a:r>
              <a:r>
                <a:rPr lang="en-US" altLang="ru-RU" sz="2400" i="1"/>
                <a:t>CH </a:t>
              </a:r>
              <a:r>
                <a:rPr lang="ru-RU" altLang="ru-RU" sz="2400"/>
                <a:t>на сторону </a:t>
              </a:r>
              <a:r>
                <a:rPr lang="en-US" altLang="ru-RU" sz="2400" i="1"/>
                <a:t>SB</a:t>
              </a:r>
              <a:r>
                <a:rPr lang="en-US" altLang="ru-RU" sz="2400"/>
                <a:t>.</a:t>
              </a:r>
              <a:r>
                <a:rPr lang="en-US" altLang="ru-RU" sz="2400" i="1"/>
                <a:t> </a:t>
              </a:r>
              <a:r>
                <a:rPr lang="ru-RU" altLang="ru-RU" sz="2400"/>
                <a:t>Искомым линейным углом      является угол </a:t>
              </a:r>
              <a:r>
                <a:rPr lang="en-US" altLang="ru-RU" sz="2400" i="1"/>
                <a:t>AHC</a:t>
              </a:r>
              <a:r>
                <a:rPr lang="ru-RU" altLang="ru-RU" sz="2400"/>
                <a:t>.</a:t>
              </a:r>
              <a:r>
                <a:rPr lang="en-US" altLang="ru-RU" sz="2400"/>
                <a:t>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AHC </a:t>
              </a:r>
              <a:r>
                <a:rPr lang="ru-RU" altLang="ru-RU" sz="2400"/>
                <a:t>имеем</a:t>
              </a:r>
              <a:r>
                <a:rPr lang="en-US" altLang="ru-RU" sz="2400"/>
                <a:t>: </a:t>
              </a:r>
              <a:r>
                <a:rPr lang="en-US" altLang="ru-RU" sz="2400" i="1"/>
                <a:t>AC =      </a:t>
              </a:r>
              <a:r>
                <a:rPr lang="en-US" altLang="ru-RU" sz="2400"/>
                <a:t>,</a:t>
              </a:r>
              <a:r>
                <a:rPr lang="en-US" altLang="ru-RU" sz="2400" i="1"/>
                <a:t> AH = CH =</a:t>
              </a:r>
              <a:endParaRPr lang="ru-RU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          </a:t>
              </a:r>
              <a:r>
                <a:rPr lang="ru-RU" altLang="ru-RU" sz="2400"/>
                <a:t>По теореме косинусов находим  </a:t>
              </a:r>
            </a:p>
          </p:txBody>
        </p:sp>
        <p:graphicFrame>
          <p:nvGraphicFramePr>
            <p:cNvPr id="178183" name="Object 7">
              <a:extLst>
                <a:ext uri="{FF2B5EF4-FFF2-40B4-BE49-F238E27FC236}">
                  <a16:creationId xmlns:a16="http://schemas.microsoft.com/office/drawing/2014/main" id="{1A3E99B4-F2B5-411D-A338-28B1802B99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339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19" imgH="266353" progId="Equation.DSMT4">
                    <p:embed/>
                  </p:oleObj>
                </mc:Choice>
                <mc:Fallback>
                  <p:oleObj name="Equation" r:id="rId3" imgW="215619" imgH="266353" progId="Equation.DSMT4">
                    <p:embed/>
                    <p:pic>
                      <p:nvPicPr>
                        <p:cNvPr id="178183" name="Object 7">
                          <a:extLst>
                            <a:ext uri="{FF2B5EF4-FFF2-40B4-BE49-F238E27FC236}">
                              <a16:creationId xmlns:a16="http://schemas.microsoft.com/office/drawing/2014/main" id="{1A3E99B4-F2B5-411D-A338-28B1802B99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39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4" name="Object 8">
              <a:extLst>
                <a:ext uri="{FF2B5EF4-FFF2-40B4-BE49-F238E27FC236}">
                  <a16:creationId xmlns:a16="http://schemas.microsoft.com/office/drawing/2014/main" id="{15FCFB04-AB50-476B-A8C7-A63E2F0C35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3822"/>
            <a:ext cx="419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60400" imgH="787400" progId="Equation.DSMT4">
                    <p:embed/>
                  </p:oleObj>
                </mc:Choice>
                <mc:Fallback>
                  <p:oleObj name="Equation" r:id="rId5" imgW="660400" imgH="787400" progId="Equation.DSMT4">
                    <p:embed/>
                    <p:pic>
                      <p:nvPicPr>
                        <p:cNvPr id="178184" name="Object 8">
                          <a:extLst>
                            <a:ext uri="{FF2B5EF4-FFF2-40B4-BE49-F238E27FC236}">
                              <a16:creationId xmlns:a16="http://schemas.microsoft.com/office/drawing/2014/main" id="{15FCFB04-AB50-476B-A8C7-A63E2F0C35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822"/>
                          <a:ext cx="419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5" name="Object 9">
              <a:extLst>
                <a:ext uri="{FF2B5EF4-FFF2-40B4-BE49-F238E27FC236}">
                  <a16:creationId xmlns:a16="http://schemas.microsoft.com/office/drawing/2014/main" id="{47D2D835-D56D-4892-84D4-F1F62CCBEF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2" y="3794"/>
            <a:ext cx="89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22400" imgH="736600" progId="Equation.DSMT4">
                    <p:embed/>
                  </p:oleObj>
                </mc:Choice>
                <mc:Fallback>
                  <p:oleObj name="Equation" r:id="rId7" imgW="1422400" imgH="736600" progId="Equation.DSMT4">
                    <p:embed/>
                    <p:pic>
                      <p:nvPicPr>
                        <p:cNvPr id="178185" name="Object 9">
                          <a:extLst>
                            <a:ext uri="{FF2B5EF4-FFF2-40B4-BE49-F238E27FC236}">
                              <a16:creationId xmlns:a16="http://schemas.microsoft.com/office/drawing/2014/main" id="{47D2D835-D56D-4892-84D4-F1F62CCBEF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2" y="3794"/>
                          <a:ext cx="89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6" name="Object 10">
              <a:extLst>
                <a:ext uri="{FF2B5EF4-FFF2-40B4-BE49-F238E27FC236}">
                  <a16:creationId xmlns:a16="http://schemas.microsoft.com/office/drawing/2014/main" id="{517222D8-B49F-4CB4-8B6E-B49BDFDE78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358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06048" imgH="393359" progId="Equation.DSMT4">
                    <p:embed/>
                  </p:oleObj>
                </mc:Choice>
                <mc:Fallback>
                  <p:oleObj name="Equation" r:id="rId9" imgW="406048" imgH="393359" progId="Equation.DSMT4">
                    <p:embed/>
                    <p:pic>
                      <p:nvPicPr>
                        <p:cNvPr id="178186" name="Object 10">
                          <a:extLst>
                            <a:ext uri="{FF2B5EF4-FFF2-40B4-BE49-F238E27FC236}">
                              <a16:creationId xmlns:a16="http://schemas.microsoft.com/office/drawing/2014/main" id="{517222D8-B49F-4CB4-8B6E-B49BDFDE78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58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7" name="Object 11">
              <a:extLst>
                <a:ext uri="{FF2B5EF4-FFF2-40B4-BE49-F238E27FC236}">
                  <a16:creationId xmlns:a16="http://schemas.microsoft.com/office/drawing/2014/main" id="{35477DB2-32F2-4AA6-A8E0-A3A099F0A8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0" y="3758"/>
            <a:ext cx="89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22400" imgH="736600" progId="Equation.DSMT4">
                    <p:embed/>
                  </p:oleObj>
                </mc:Choice>
                <mc:Fallback>
                  <p:oleObj name="Equation" r:id="rId11" imgW="1422400" imgH="736600" progId="Equation.DSMT4">
                    <p:embed/>
                    <p:pic>
                      <p:nvPicPr>
                        <p:cNvPr id="178187" name="Object 11">
                          <a:extLst>
                            <a:ext uri="{FF2B5EF4-FFF2-40B4-BE49-F238E27FC236}">
                              <a16:creationId xmlns:a16="http://schemas.microsoft.com/office/drawing/2014/main" id="{35477DB2-32F2-4AA6-A8E0-A3A099F0A8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758"/>
                          <a:ext cx="89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8188" name="Picture 12">
              <a:extLst>
                <a:ext uri="{FF2B5EF4-FFF2-40B4-BE49-F238E27FC236}">
                  <a16:creationId xmlns:a16="http://schemas.microsoft.com/office/drawing/2014/main" id="{E13B7757-29CD-452B-8370-50491464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86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9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>
            <a:extLst>
              <a:ext uri="{FF2B5EF4-FFF2-40B4-BE49-F238E27FC236}">
                <a16:creationId xmlns:a16="http://schemas.microsoft.com/office/drawing/2014/main" id="{4B83FC4F-34D8-4683-94E4-77E32EA9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938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7. В </a:t>
            </a:r>
            <a:r>
              <a:rPr lang="ru-RU" altLang="ru-RU" sz="2400" dirty="0"/>
              <a:t>правильной </a:t>
            </a:r>
            <a:r>
              <a:rPr lang="en-US" altLang="ru-RU" sz="2400" dirty="0"/>
              <a:t>6-</a:t>
            </a:r>
            <a:r>
              <a:rPr lang="ru-RU" altLang="ru-RU" sz="2400" dirty="0"/>
              <a:t>ой пирамиде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SABCDEF</a:t>
            </a:r>
            <a:r>
              <a:rPr lang="ru-RU" altLang="ru-RU" sz="2400" dirty="0"/>
              <a:t>, боковые ребра которой равны 2,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а ребра основания – 1, н</a:t>
            </a:r>
            <a:r>
              <a:rPr lang="ru-RU" altLang="ru-RU" sz="2400" dirty="0">
                <a:cs typeface="Times New Roman" panose="02020603050405020304" pitchFamily="18" charset="0"/>
              </a:rPr>
              <a:t>айдите </a:t>
            </a:r>
            <a:r>
              <a:rPr lang="ru-RU" altLang="ru-RU" sz="2400" dirty="0"/>
              <a:t>косинус двугранного </a:t>
            </a:r>
            <a:r>
              <a:rPr lang="ru-RU" altLang="ru-RU" sz="2400" dirty="0">
                <a:cs typeface="Times New Roman" panose="02020603050405020304" pitchFamily="18" charset="0"/>
              </a:rPr>
              <a:t>у</a:t>
            </a:r>
            <a:r>
              <a:rPr lang="ru-RU" altLang="ru-RU" sz="2400" dirty="0"/>
              <a:t>гла, образованного гранями </a:t>
            </a:r>
            <a:r>
              <a:rPr lang="en-US" altLang="ru-RU" sz="2400" i="1" dirty="0"/>
              <a:t>SAB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SDE</a:t>
            </a:r>
            <a:r>
              <a:rPr lang="en-US" altLang="ru-RU" sz="2400" dirty="0">
                <a:cs typeface="Times New Roman" panose="02020603050405020304" pitchFamily="18" charset="0"/>
              </a:rPr>
              <a:t>.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pic>
        <p:nvPicPr>
          <p:cNvPr id="180227" name="Picture 3">
            <a:extLst>
              <a:ext uri="{FF2B5EF4-FFF2-40B4-BE49-F238E27FC236}">
                <a16:creationId xmlns:a16="http://schemas.microsoft.com/office/drawing/2014/main" id="{F55C66A4-2843-4572-BD82-0B53A704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1540" name="Group 4">
            <a:extLst>
              <a:ext uri="{FF2B5EF4-FFF2-40B4-BE49-F238E27FC236}">
                <a16:creationId xmlns:a16="http://schemas.microsoft.com/office/drawing/2014/main" id="{EF9A1E1D-5FA4-4638-ACAA-3F0224A77F5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97000"/>
            <a:ext cx="8991600" cy="5461000"/>
            <a:chOff x="96" y="880"/>
            <a:chExt cx="5664" cy="3440"/>
          </a:xfrm>
        </p:grpSpPr>
        <p:sp>
          <p:nvSpPr>
            <p:cNvPr id="180229" name="Text Box 5">
              <a:extLst>
                <a:ext uri="{FF2B5EF4-FFF2-40B4-BE49-F238E27FC236}">
                  <a16:creationId xmlns:a16="http://schemas.microsoft.com/office/drawing/2014/main" id="{BE008E49-4D93-41EA-9A3F-63BB62D3E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95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</a:t>
              </a:r>
            </a:p>
          </p:txBody>
        </p:sp>
        <p:sp>
          <p:nvSpPr>
            <p:cNvPr id="180230" name="Text Box 6">
              <a:extLst>
                <a:ext uri="{FF2B5EF4-FFF2-40B4-BE49-F238E27FC236}">
                  <a16:creationId xmlns:a16="http://schemas.microsoft.com/office/drawing/2014/main" id="{95799B0A-A201-47E8-B8FA-7451FCA97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96"/>
              <a:ext cx="5664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G</a:t>
              </a:r>
              <a:r>
                <a:rPr lang="en-US" altLang="ru-RU" sz="2400"/>
                <a:t>, </a:t>
              </a:r>
              <a:r>
                <a:rPr lang="en-US" altLang="ru-RU" sz="2400" i="1"/>
                <a:t>H </a:t>
              </a:r>
              <a:r>
                <a:rPr lang="ru-RU" altLang="ru-RU" sz="2400"/>
                <a:t>– середины ребер </a:t>
              </a:r>
              <a:r>
                <a:rPr lang="en-US" altLang="ru-RU" sz="2400" i="1"/>
                <a:t>AB</a:t>
              </a:r>
              <a:r>
                <a:rPr lang="en-US" altLang="ru-RU" sz="2400"/>
                <a:t>, </a:t>
              </a:r>
              <a:r>
                <a:rPr lang="en-US" altLang="ru-RU" sz="2400" i="1"/>
                <a:t>DE</a:t>
              </a:r>
              <a:r>
                <a:rPr lang="ru-RU" altLang="ru-RU" sz="2400"/>
                <a:t>. Искомым линейным углом      является угол </a:t>
              </a:r>
              <a:r>
                <a:rPr lang="en-US" altLang="ru-RU" sz="2400" i="1"/>
                <a:t>GSH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GSH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 </a:t>
              </a:r>
              <a:r>
                <a:rPr lang="ru-RU" altLang="ru-RU" sz="2400"/>
                <a:t>имеем</a:t>
              </a:r>
              <a:r>
                <a:rPr lang="en-US" altLang="ru-RU" sz="2400"/>
                <a:t>: </a:t>
              </a:r>
              <a:r>
                <a:rPr lang="en-US" altLang="ru-RU" sz="2400" i="1"/>
                <a:t>GH =     </a:t>
              </a:r>
              <a:r>
                <a:rPr lang="en-US" altLang="ru-RU" sz="2400"/>
                <a:t>, </a:t>
              </a:r>
              <a:r>
                <a:rPr lang="en-US" altLang="ru-RU" sz="2400" i="1"/>
                <a:t>SG = SH =          </a:t>
              </a:r>
              <a:r>
                <a:rPr lang="ru-RU" altLang="ru-RU" sz="2400"/>
                <a:t>По теореме косинусов находим </a:t>
              </a:r>
              <a:endParaRPr lang="en-US" altLang="ru-RU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400"/>
            </a:p>
          </p:txBody>
        </p:sp>
        <p:graphicFrame>
          <p:nvGraphicFramePr>
            <p:cNvPr id="180231" name="Object 7">
              <a:extLst>
                <a:ext uri="{FF2B5EF4-FFF2-40B4-BE49-F238E27FC236}">
                  <a16:creationId xmlns:a16="http://schemas.microsoft.com/office/drawing/2014/main" id="{BB12F1A8-F1CB-418F-84CF-B0395E2E4F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3376"/>
            <a:ext cx="419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60400" imgH="787400" progId="Equation.DSMT4">
                    <p:embed/>
                  </p:oleObj>
                </mc:Choice>
                <mc:Fallback>
                  <p:oleObj name="Equation" r:id="rId3" imgW="660400" imgH="787400" progId="Equation.DSMT4">
                    <p:embed/>
                    <p:pic>
                      <p:nvPicPr>
                        <p:cNvPr id="180231" name="Object 7">
                          <a:extLst>
                            <a:ext uri="{FF2B5EF4-FFF2-40B4-BE49-F238E27FC236}">
                              <a16:creationId xmlns:a16="http://schemas.microsoft.com/office/drawing/2014/main" id="{BB12F1A8-F1CB-418F-84CF-B0395E2E4F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376"/>
                          <a:ext cx="419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2" name="Object 8">
              <a:extLst>
                <a:ext uri="{FF2B5EF4-FFF2-40B4-BE49-F238E27FC236}">
                  <a16:creationId xmlns:a16="http://schemas.microsoft.com/office/drawing/2014/main" id="{8803424E-F433-41A8-AB21-1AD69C8D30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712"/>
            <a:ext cx="7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19200" imgH="736600" progId="Equation.DSMT4">
                    <p:embed/>
                  </p:oleObj>
                </mc:Choice>
                <mc:Fallback>
                  <p:oleObj name="Equation" r:id="rId5" imgW="1219200" imgH="736600" progId="Equation.DSMT4">
                    <p:embed/>
                    <p:pic>
                      <p:nvPicPr>
                        <p:cNvPr id="180232" name="Object 8">
                          <a:extLst>
                            <a:ext uri="{FF2B5EF4-FFF2-40B4-BE49-F238E27FC236}">
                              <a16:creationId xmlns:a16="http://schemas.microsoft.com/office/drawing/2014/main" id="{8803424E-F433-41A8-AB21-1AD69C8D30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712"/>
                          <a:ext cx="7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3" name="Object 9">
              <a:extLst>
                <a:ext uri="{FF2B5EF4-FFF2-40B4-BE49-F238E27FC236}">
                  <a16:creationId xmlns:a16="http://schemas.microsoft.com/office/drawing/2014/main" id="{CA80379D-5FB4-45F2-9CE2-BA2C4510EE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856"/>
            <a:ext cx="7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19200" imgH="736600" progId="Equation.DSMT4">
                    <p:embed/>
                  </p:oleObj>
                </mc:Choice>
                <mc:Fallback>
                  <p:oleObj name="Equation" r:id="rId7" imgW="1219200" imgH="736600" progId="Equation.DSMT4">
                    <p:embed/>
                    <p:pic>
                      <p:nvPicPr>
                        <p:cNvPr id="180233" name="Object 9">
                          <a:extLst>
                            <a:ext uri="{FF2B5EF4-FFF2-40B4-BE49-F238E27FC236}">
                              <a16:creationId xmlns:a16="http://schemas.microsoft.com/office/drawing/2014/main" id="{CA80379D-5FB4-45F2-9CE2-BA2C4510EE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856"/>
                          <a:ext cx="7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4" name="Object 10">
              <a:extLst>
                <a:ext uri="{FF2B5EF4-FFF2-40B4-BE49-F238E27FC236}">
                  <a16:creationId xmlns:a16="http://schemas.microsoft.com/office/drawing/2014/main" id="{E8AC4E56-979A-4B06-BBEC-9F8F3F93C6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184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19" imgH="266353" progId="Equation.DSMT4">
                    <p:embed/>
                  </p:oleObj>
                </mc:Choice>
                <mc:Fallback>
                  <p:oleObj name="Equation" r:id="rId9" imgW="215619" imgH="266353" progId="Equation.DSMT4">
                    <p:embed/>
                    <p:pic>
                      <p:nvPicPr>
                        <p:cNvPr id="180234" name="Object 10">
                          <a:extLst>
                            <a:ext uri="{FF2B5EF4-FFF2-40B4-BE49-F238E27FC236}">
                              <a16:creationId xmlns:a16="http://schemas.microsoft.com/office/drawing/2014/main" id="{E8AC4E56-979A-4B06-BBEC-9F8F3F93C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184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5" name="Object 11">
              <a:extLst>
                <a:ext uri="{FF2B5EF4-FFF2-40B4-BE49-F238E27FC236}">
                  <a16:creationId xmlns:a16="http://schemas.microsoft.com/office/drawing/2014/main" id="{2C6CDB9B-8853-4640-BD8F-8DF0AF9B08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347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6048" imgH="393359" progId="Equation.DSMT4">
                    <p:embed/>
                  </p:oleObj>
                </mc:Choice>
                <mc:Fallback>
                  <p:oleObj name="Equation" r:id="rId11" imgW="406048" imgH="393359" progId="Equation.DSMT4">
                    <p:embed/>
                    <p:pic>
                      <p:nvPicPr>
                        <p:cNvPr id="180235" name="Object 11">
                          <a:extLst>
                            <a:ext uri="{FF2B5EF4-FFF2-40B4-BE49-F238E27FC236}">
                              <a16:creationId xmlns:a16="http://schemas.microsoft.com/office/drawing/2014/main" id="{2C6CDB9B-8853-4640-BD8F-8DF0AF9B08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47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0236" name="Picture 12">
              <a:extLst>
                <a:ext uri="{FF2B5EF4-FFF2-40B4-BE49-F238E27FC236}">
                  <a16:creationId xmlns:a16="http://schemas.microsoft.com/office/drawing/2014/main" id="{800D6C2C-EE41-454F-8881-1B4A6180C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80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E7C4E5FB-FBE3-48F3-B53F-174F11C2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8.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</a:t>
            </a:r>
            <a:r>
              <a:rPr lang="ru-RU" altLang="ru-RU" sz="2800" dirty="0">
                <a:cs typeface="Times New Roman" panose="02020603050405020304" pitchFamily="18" charset="0"/>
              </a:rPr>
              <a:t>у</a:t>
            </a:r>
            <a:r>
              <a:rPr lang="ru-RU" altLang="ru-RU" sz="2800" dirty="0"/>
              <a:t>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CDE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AFE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82275" name="Picture 3">
            <a:extLst>
              <a:ext uri="{FF2B5EF4-FFF2-40B4-BE49-F238E27FC236}">
                <a16:creationId xmlns:a16="http://schemas.microsoft.com/office/drawing/2014/main" id="{F72E386A-1E6E-441E-8B7C-F48A5304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8949" name="Group 5">
            <a:extLst>
              <a:ext uri="{FF2B5EF4-FFF2-40B4-BE49-F238E27FC236}">
                <a16:creationId xmlns:a16="http://schemas.microsoft.com/office/drawing/2014/main" id="{0C95D47B-53BA-42CB-8FF4-2A911DF3399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68400"/>
            <a:ext cx="8991600" cy="5689600"/>
            <a:chOff x="96" y="736"/>
            <a:chExt cx="5664" cy="3584"/>
          </a:xfrm>
        </p:grpSpPr>
        <p:sp>
          <p:nvSpPr>
            <p:cNvPr id="182277" name="Text Box 6">
              <a:extLst>
                <a:ext uri="{FF2B5EF4-FFF2-40B4-BE49-F238E27FC236}">
                  <a16:creationId xmlns:a16="http://schemas.microsoft.com/office/drawing/2014/main" id="{07FFAAD7-BCFF-4405-A235-48EDE3D50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5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82278" name="Object 7">
              <a:extLst>
                <a:ext uri="{FF2B5EF4-FFF2-40B4-BE49-F238E27FC236}">
                  <a16:creationId xmlns:a16="http://schemas.microsoft.com/office/drawing/2014/main" id="{066FC56B-2EFF-4FA4-BBC0-456CA8FC7D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856"/>
            <a:ext cx="77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31900" imgH="736600" progId="Equation.DSMT4">
                    <p:embed/>
                  </p:oleObj>
                </mc:Choice>
                <mc:Fallback>
                  <p:oleObj name="Equation" r:id="rId3" imgW="1231900" imgH="736600" progId="Equation.DSMT4">
                    <p:embed/>
                    <p:pic>
                      <p:nvPicPr>
                        <p:cNvPr id="182278" name="Object 7">
                          <a:extLst>
                            <a:ext uri="{FF2B5EF4-FFF2-40B4-BE49-F238E27FC236}">
                              <a16:creationId xmlns:a16="http://schemas.microsoft.com/office/drawing/2014/main" id="{066FC56B-2EFF-4FA4-BBC0-456CA8FC7D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856"/>
                          <a:ext cx="77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2279" name="Picture 8">
              <a:extLst>
                <a:ext uri="{FF2B5EF4-FFF2-40B4-BE49-F238E27FC236}">
                  <a16:creationId xmlns:a16="http://schemas.microsoft.com/office/drawing/2014/main" id="{29EE83F7-EA66-435F-AD5E-564C3D8F4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3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2280" name="Text Box 9">
              <a:extLst>
                <a:ext uri="{FF2B5EF4-FFF2-40B4-BE49-F238E27FC236}">
                  <a16:creationId xmlns:a16="http://schemas.microsoft.com/office/drawing/2014/main" id="{6EF48B01-B25F-4BE5-9CEB-E5C6E8CC5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84"/>
              <a:ext cx="5664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O</a:t>
              </a:r>
              <a:r>
                <a:rPr lang="en-US" altLang="ru-RU" sz="2400"/>
                <a:t>,</a:t>
              </a:r>
              <a:r>
                <a:rPr lang="en-US" altLang="ru-RU" sz="2400" i="1"/>
                <a:t> O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– центры оснований призмы, </a:t>
              </a:r>
              <a:r>
                <a:rPr lang="en-US" altLang="ru-RU" sz="2400" i="1"/>
                <a:t>P</a:t>
              </a:r>
              <a:r>
                <a:rPr lang="en-US" altLang="ru-RU" sz="2400"/>
                <a:t>, </a:t>
              </a:r>
              <a:r>
                <a:rPr lang="en-US" altLang="ru-RU" sz="2400" i="1"/>
                <a:t>Q </a:t>
              </a:r>
              <a:r>
                <a:rPr lang="ru-RU" altLang="ru-RU" sz="2400"/>
                <a:t>– середины ребер </a:t>
              </a:r>
              <a:r>
                <a:rPr lang="en-US" altLang="ru-RU" sz="2400" i="1"/>
                <a:t>AF </a:t>
              </a:r>
              <a:r>
                <a:rPr lang="ru-RU" altLang="ru-RU" sz="2400"/>
                <a:t>и </a:t>
              </a:r>
              <a:r>
                <a:rPr lang="en-US" altLang="ru-RU" sz="2400" i="1"/>
                <a:t>CD</a:t>
              </a:r>
              <a:r>
                <a:rPr lang="ru-RU" altLang="ru-RU" sz="2400"/>
                <a:t>. Искомый угол     равен углу </a:t>
              </a:r>
              <a:r>
                <a:rPr lang="en-US" altLang="ru-RU" sz="2400" i="1"/>
                <a:t>PO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Q</a:t>
              </a:r>
              <a:r>
                <a:rPr lang="en-US" altLang="ru-RU" sz="2400"/>
                <a:t>. </a:t>
              </a:r>
              <a:r>
                <a:rPr lang="ru-RU" altLang="ru-RU" sz="2400"/>
                <a:t>В треугольнике </a:t>
              </a:r>
              <a:r>
                <a:rPr lang="en-US" altLang="ru-RU" sz="2400" i="1"/>
                <a:t>PO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Q </a:t>
              </a:r>
              <a:r>
                <a:rPr lang="ru-RU" altLang="ru-RU" sz="2400"/>
                <a:t>имеем: </a:t>
              </a:r>
              <a:r>
                <a:rPr lang="en-US" altLang="ru-RU" sz="2400"/>
                <a:t>  </a:t>
              </a:r>
              <a:r>
                <a:rPr lang="en-US" altLang="ru-RU" sz="2400" i="1"/>
                <a:t>PO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</a:t>
              </a:r>
              <a:r>
                <a:rPr lang="en-US" altLang="ru-RU" sz="2400" i="1"/>
                <a:t>QO</a:t>
              </a:r>
              <a:r>
                <a:rPr lang="en-US" altLang="ru-RU" sz="2400" baseline="-25000"/>
                <a:t>1 </a:t>
              </a:r>
              <a:r>
                <a:rPr lang="en-US" altLang="ru-RU" sz="2400"/>
                <a:t>= </a:t>
              </a:r>
              <a:r>
                <a:rPr lang="ru-RU" altLang="ru-RU" sz="2400"/>
                <a:t>  </a:t>
              </a:r>
              <a:r>
                <a:rPr lang="en-US" altLang="ru-RU" sz="2400"/>
                <a:t> </a:t>
              </a:r>
              <a:r>
                <a:rPr lang="ru-RU" altLang="ru-RU" sz="2400"/>
                <a:t>   </a:t>
              </a:r>
              <a:r>
                <a:rPr lang="en-US" altLang="ru-RU" sz="2400"/>
                <a:t>  , </a:t>
              </a:r>
              <a:r>
                <a:rPr lang="en-US" altLang="ru-RU" sz="2400" i="1"/>
                <a:t>PQ = </a:t>
              </a:r>
              <a:endParaRPr lang="ru-RU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Из теоремы косинусов получаем </a:t>
              </a:r>
              <a:endParaRPr lang="en-US" altLang="ru-RU" sz="2400" i="1"/>
            </a:p>
          </p:txBody>
        </p:sp>
        <p:graphicFrame>
          <p:nvGraphicFramePr>
            <p:cNvPr id="182281" name="Object 10">
              <a:extLst>
                <a:ext uri="{FF2B5EF4-FFF2-40B4-BE49-F238E27FC236}">
                  <a16:creationId xmlns:a16="http://schemas.microsoft.com/office/drawing/2014/main" id="{44B6E30A-C538-40F2-B40B-E8CD1BC274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3072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19" imgH="266353" progId="Equation.DSMT4">
                    <p:embed/>
                  </p:oleObj>
                </mc:Choice>
                <mc:Fallback>
                  <p:oleObj name="Equation" r:id="rId6" imgW="215619" imgH="266353" progId="Equation.DSMT4">
                    <p:embed/>
                    <p:pic>
                      <p:nvPicPr>
                        <p:cNvPr id="182281" name="Object 10">
                          <a:extLst>
                            <a:ext uri="{FF2B5EF4-FFF2-40B4-BE49-F238E27FC236}">
                              <a16:creationId xmlns:a16="http://schemas.microsoft.com/office/drawing/2014/main" id="{44B6E30A-C538-40F2-B40B-E8CD1BC274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072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2" name="Object 11">
              <a:extLst>
                <a:ext uri="{FF2B5EF4-FFF2-40B4-BE49-F238E27FC236}">
                  <a16:creationId xmlns:a16="http://schemas.microsoft.com/office/drawing/2014/main" id="{6CF10068-06D1-4ED2-8A6B-5123ABDB40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3184"/>
            <a:ext cx="29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69900" imgH="787400" progId="Equation.DSMT4">
                    <p:embed/>
                  </p:oleObj>
                </mc:Choice>
                <mc:Fallback>
                  <p:oleObj name="Equation" r:id="rId8" imgW="469900" imgH="787400" progId="Equation.DSMT4">
                    <p:embed/>
                    <p:pic>
                      <p:nvPicPr>
                        <p:cNvPr id="182282" name="Object 11">
                          <a:extLst>
                            <a:ext uri="{FF2B5EF4-FFF2-40B4-BE49-F238E27FC236}">
                              <a16:creationId xmlns:a16="http://schemas.microsoft.com/office/drawing/2014/main" id="{6CF10068-06D1-4ED2-8A6B-5123ABDB407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184"/>
                          <a:ext cx="29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3" name="Object 12">
              <a:extLst>
                <a:ext uri="{FF2B5EF4-FFF2-40B4-BE49-F238E27FC236}">
                  <a16:creationId xmlns:a16="http://schemas.microsoft.com/office/drawing/2014/main" id="{E0A0F2A8-ED77-4EB1-9371-C221ED3E2C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3520"/>
            <a:ext cx="77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31900" imgH="736600" progId="Equation.DSMT4">
                    <p:embed/>
                  </p:oleObj>
                </mc:Choice>
                <mc:Fallback>
                  <p:oleObj name="Equation" r:id="rId10" imgW="1231900" imgH="736600" progId="Equation.DSMT4">
                    <p:embed/>
                    <p:pic>
                      <p:nvPicPr>
                        <p:cNvPr id="182283" name="Object 12">
                          <a:extLst>
                            <a:ext uri="{FF2B5EF4-FFF2-40B4-BE49-F238E27FC236}">
                              <a16:creationId xmlns:a16="http://schemas.microsoft.com/office/drawing/2014/main" id="{E0A0F2A8-ED77-4EB1-9371-C221ED3E2C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520"/>
                          <a:ext cx="77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4" name="Object 13">
              <a:extLst>
                <a:ext uri="{FF2B5EF4-FFF2-40B4-BE49-F238E27FC236}">
                  <a16:creationId xmlns:a16="http://schemas.microsoft.com/office/drawing/2014/main" id="{17730077-24C9-4085-8DF6-BCA480A57C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3232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44307" imgH="393529" progId="Equation.DSMT4">
                    <p:embed/>
                  </p:oleObj>
                </mc:Choice>
                <mc:Fallback>
                  <p:oleObj name="Equation" r:id="rId12" imgW="444307" imgH="393529" progId="Equation.DSMT4">
                    <p:embed/>
                    <p:pic>
                      <p:nvPicPr>
                        <p:cNvPr id="182284" name="Object 13">
                          <a:extLst>
                            <a:ext uri="{FF2B5EF4-FFF2-40B4-BE49-F238E27FC236}">
                              <a16:creationId xmlns:a16="http://schemas.microsoft.com/office/drawing/2014/main" id="{17730077-24C9-4085-8DF6-BCA480A57C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3232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1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517BC19-3B32-43C6-B999-36E01C32F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Многогранные углы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B25D984-2579-4B8E-8185-5AAE7A27F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966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 	</a:t>
            </a:r>
            <a:r>
              <a:rPr lang="ru-RU" altLang="ru-RU" dirty="0"/>
              <a:t>Аналогом какой плоской фигуры является многогранный угол.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1FF1FFB-35CA-4C67-B318-9FC412947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81313"/>
              </p:ext>
            </p:extLst>
          </p:nvPr>
        </p:nvGraphicFramePr>
        <p:xfrm>
          <a:off x="2158752" y="904450"/>
          <a:ext cx="211931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523810" imgH="2847619" progId="Paint.Picture">
                  <p:embed/>
                </p:oleObj>
              </mc:Choice>
              <mc:Fallback>
                <p:oleObj name="Точечный рисунок" r:id="rId3" imgW="2523810" imgH="2847619" progId="Paint.Picture">
                  <p:embed/>
                  <p:pic>
                    <p:nvPicPr>
                      <p:cNvPr id="2052" name="Object 5">
                        <a:extLst>
                          <a:ext uri="{FF2B5EF4-FFF2-40B4-BE49-F238E27FC236}">
                            <a16:creationId xmlns:a16="http://schemas.microsoft.com/office/drawing/2014/main" id="{BD6E1EEA-FCB6-46FA-9F8E-2AE376939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752" y="904450"/>
                        <a:ext cx="2119313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ED3773A9-F607-4CE6-9100-CB27C1E0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1" y="1035419"/>
            <a:ext cx="1828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Documents and Settings\Администратор\Мои документы\PICTURE\Mathem\Многогранники\Призма5\Prism1.jpg">
            <a:extLst>
              <a:ext uri="{FF2B5EF4-FFF2-40B4-BE49-F238E27FC236}">
                <a16:creationId xmlns:a16="http://schemas.microsoft.com/office/drawing/2014/main" id="{AE6EB6B7-6F58-454B-B9AC-8C9D216B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47" y="3307284"/>
            <a:ext cx="2667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5152D07C-0C95-4843-9384-25F1320C3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21365"/>
              </p:ext>
            </p:extLst>
          </p:nvPr>
        </p:nvGraphicFramePr>
        <p:xfrm>
          <a:off x="4558168" y="894011"/>
          <a:ext cx="1721942" cy="205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7" imgW="3790476" imgH="2866667" progId="Paint.Picture">
                  <p:embed/>
                </p:oleObj>
              </mc:Choice>
              <mc:Fallback>
                <p:oleObj name="Точечный рисунок" r:id="rId7" imgW="3790476" imgH="2866667" progId="Paint.Picture">
                  <p:embed/>
                  <p:pic>
                    <p:nvPicPr>
                      <p:cNvPr id="46086" name="Object 9">
                        <a:extLst>
                          <a:ext uri="{FF2B5EF4-FFF2-40B4-BE49-F238E27FC236}">
                            <a16:creationId xmlns:a16="http://schemas.microsoft.com/office/drawing/2014/main" id="{7D1590D6-230B-4D64-BC89-157036AE3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168" y="894011"/>
                        <a:ext cx="1721942" cy="2053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C:\Documents and Settings\Администратор\Мои документы\PICTURE\Mathem\Многогранники\Пирамиды\Pyramid6.jpg">
            <a:extLst>
              <a:ext uri="{FF2B5EF4-FFF2-40B4-BE49-F238E27FC236}">
                <a16:creationId xmlns:a16="http://schemas.microsoft.com/office/drawing/2014/main" id="{E6CB87E0-78E6-4998-8C31-DFE5E6A9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96" y="884041"/>
            <a:ext cx="2119313" cy="198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Documents and Settings\Администратор\Мои документы\PICTURE\Mathem\Многогранники\Призма3\Prism1.jpg">
            <a:extLst>
              <a:ext uri="{FF2B5EF4-FFF2-40B4-BE49-F238E27FC236}">
                <a16:creationId xmlns:a16="http://schemas.microsoft.com/office/drawing/2014/main" id="{85E74D6B-ACD9-4AB8-B4AA-D93F5BBB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7" y="3287563"/>
            <a:ext cx="2553380" cy="16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Documents and Settings\Администратор\Мои документы\PICTURE\Mathem\Многогранники\Призма6\Prism1.jpg">
            <a:extLst>
              <a:ext uri="{FF2B5EF4-FFF2-40B4-BE49-F238E27FC236}">
                <a16:creationId xmlns:a16="http://schemas.microsoft.com/office/drawing/2014/main" id="{8DA1937F-0465-4762-9A8A-EB188806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63" y="3407542"/>
            <a:ext cx="2905570" cy="161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9F411BF-803B-401D-8CF4-9F2EBF074C11}"/>
              </a:ext>
            </a:extLst>
          </p:cNvPr>
          <p:cNvGrpSpPr/>
          <p:nvPr/>
        </p:nvGrpSpPr>
        <p:grpSpPr>
          <a:xfrm>
            <a:off x="0" y="2394992"/>
            <a:ext cx="9144000" cy="3024188"/>
            <a:chOff x="0" y="1447800"/>
            <a:chExt cx="9144000" cy="3024188"/>
          </a:xfrm>
        </p:grpSpPr>
        <p:sp>
          <p:nvSpPr>
            <p:cNvPr id="67587" name="Text Box 3">
              <a:extLst>
                <a:ext uri="{FF2B5EF4-FFF2-40B4-BE49-F238E27FC236}">
                  <a16:creationId xmlns:a16="http://schemas.microsoft.com/office/drawing/2014/main" id="{4556608F-5769-4FF6-A899-C1130B214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47800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 	</a:t>
              </a:r>
              <a:r>
                <a:rPr lang="ru-RU" altLang="ru-RU" dirty="0"/>
                <a:t>Напомним, что многоугольником на плоскости называется фигура, образованная простой замкнутой ломаной этой плоскости и ограниченной ею внутренней областью.</a:t>
              </a:r>
            </a:p>
          </p:txBody>
        </p:sp>
        <p:pic>
          <p:nvPicPr>
            <p:cNvPr id="67597" name="Picture 13">
              <a:extLst>
                <a:ext uri="{FF2B5EF4-FFF2-40B4-BE49-F238E27FC236}">
                  <a16:creationId xmlns:a16="http://schemas.microsoft.com/office/drawing/2014/main" id="{3FAD7489-98A9-4A28-9640-1EED9E0E5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743200"/>
              <a:ext cx="7981950" cy="172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7599" name="Text Box 15">
            <a:extLst>
              <a:ext uri="{FF2B5EF4-FFF2-40B4-BE49-F238E27FC236}">
                <a16:creationId xmlns:a16="http://schemas.microsoft.com/office/drawing/2014/main" id="{E457D5C6-FEA4-432D-BBD3-F3A8640C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679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 	</a:t>
            </a:r>
            <a:r>
              <a:rPr lang="ru-RU" altLang="ru-RU" dirty="0"/>
              <a:t>Многогранный угол является пространственным аналогом многоугольника на плоскости.</a:t>
            </a:r>
          </a:p>
        </p:txBody>
      </p:sp>
    </p:spTree>
    <p:extLst>
      <p:ext uri="{BB962C8B-B14F-4D97-AF65-F5344CB8AC3E}">
        <p14:creationId xmlns:p14="http://schemas.microsoft.com/office/powerpoint/2010/main" val="3647906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>
            <a:extLst>
              <a:ext uri="{FF2B5EF4-FFF2-40B4-BE49-F238E27FC236}">
                <a16:creationId xmlns:a16="http://schemas.microsoft.com/office/drawing/2014/main" id="{FB0BA090-F72F-4BED-805B-C09AB2C70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Определение многогранного угла</a:t>
            </a:r>
          </a:p>
        </p:txBody>
      </p:sp>
      <p:sp>
        <p:nvSpPr>
          <p:cNvPr id="65539" name="Text Box 1027">
            <a:extLst>
              <a:ext uri="{FF2B5EF4-FFF2-40B4-BE49-F238E27FC236}">
                <a16:creationId xmlns:a16="http://schemas.microsoft.com/office/drawing/2014/main" id="{1ECF263A-5EAB-49BD-9962-53892F6E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79800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Фигура, образованная указанной поверхностью и одной из двух частей пространства, ею ограниченных, называется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многогранным углом</a:t>
            </a:r>
            <a:r>
              <a:rPr lang="ru-RU" altLang="ru-RU">
                <a:cs typeface="Times New Roman" panose="02020603050405020304" pitchFamily="18" charset="0"/>
              </a:rPr>
              <a:t>. Общая вершина </a:t>
            </a:r>
            <a:r>
              <a:rPr lang="en-US" altLang="ru-RU" i="1">
                <a:cs typeface="Times New Roman" panose="02020603050405020304" pitchFamily="18" charset="0"/>
              </a:rPr>
              <a:t>S</a:t>
            </a:r>
            <a:r>
              <a:rPr lang="ru-RU" altLang="ru-RU">
                <a:cs typeface="Times New Roman" panose="02020603050405020304" pitchFamily="18" charset="0"/>
              </a:rPr>
              <a:t> называется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вершиной</a:t>
            </a:r>
            <a:r>
              <a:rPr lang="ru-RU" altLang="ru-RU">
                <a:cs typeface="Times New Roman" panose="02020603050405020304" pitchFamily="18" charset="0"/>
              </a:rPr>
              <a:t> многогранного угла. Лучи 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…, 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ru-RU" altLang="ru-RU">
                <a:cs typeface="Times New Roman" panose="02020603050405020304" pitchFamily="18" charset="0"/>
              </a:rPr>
              <a:t> называются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ребрами</a:t>
            </a:r>
            <a:r>
              <a:rPr lang="ru-RU" altLang="ru-RU">
                <a:cs typeface="Times New Roman" panose="02020603050405020304" pitchFamily="18" charset="0"/>
              </a:rPr>
              <a:t> многогранного угла, а сами плоские углы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3</a:t>
            </a:r>
            <a:r>
              <a:rPr lang="ru-RU" altLang="ru-RU">
                <a:cs typeface="Times New Roman" panose="02020603050405020304" pitchFamily="18" charset="0"/>
              </a:rPr>
              <a:t>, …,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ru-RU" altLang="ru-RU" baseline="-30000">
                <a:cs typeface="Times New Roman" panose="02020603050405020304" pitchFamily="18" charset="0"/>
              </a:rPr>
              <a:t>-1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–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гранями </a:t>
            </a:r>
            <a:r>
              <a:rPr lang="ru-RU" altLang="ru-RU">
                <a:cs typeface="Times New Roman" panose="02020603050405020304" pitchFamily="18" charset="0"/>
              </a:rPr>
              <a:t>многогранного угла. Многогранный угол обозначается буквами 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ru-RU" altLang="ru-RU">
                <a:cs typeface="Times New Roman" panose="02020603050405020304" pitchFamily="18" charset="0"/>
              </a:rPr>
              <a:t>, указывающими вершину и точки на его ребрах</a:t>
            </a:r>
            <a:r>
              <a:rPr lang="ru-RU" altLang="ru-RU"/>
              <a:t>. 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65540" name="Picture 1028">
            <a:extLst>
              <a:ext uri="{FF2B5EF4-FFF2-40B4-BE49-F238E27FC236}">
                <a16:creationId xmlns:a16="http://schemas.microsoft.com/office/drawing/2014/main" id="{1ACFFF37-C3E2-4DB8-9328-C388F4E9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657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1029">
            <a:extLst>
              <a:ext uri="{FF2B5EF4-FFF2-40B4-BE49-F238E27FC236}">
                <a16:creationId xmlns:a16="http://schemas.microsoft.com/office/drawing/2014/main" id="{865779CF-D833-41D3-92D0-AF2EA5D9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84200"/>
            <a:ext cx="5486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</a:t>
            </a:r>
            <a:r>
              <a:rPr lang="ru-RU" altLang="ru-RU">
                <a:cs typeface="Times New Roman" panose="02020603050405020304" pitchFamily="18" charset="0"/>
              </a:rPr>
              <a:t>оверхность, образованн</a:t>
            </a:r>
            <a:r>
              <a:rPr lang="ru-RU" altLang="ru-RU"/>
              <a:t>ую</a:t>
            </a:r>
            <a:r>
              <a:rPr lang="ru-RU" altLang="ru-RU">
                <a:cs typeface="Times New Roman" panose="02020603050405020304" pitchFamily="18" charset="0"/>
              </a:rPr>
              <a:t> конечным набором плоских углов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3</a:t>
            </a:r>
            <a:r>
              <a:rPr lang="ru-RU" altLang="ru-RU">
                <a:cs typeface="Times New Roman" panose="02020603050405020304" pitchFamily="18" charset="0"/>
              </a:rPr>
              <a:t>, …,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ru-RU" altLang="ru-RU" baseline="-30000">
                <a:cs typeface="Times New Roman" panose="02020603050405020304" pitchFamily="18" charset="0"/>
              </a:rPr>
              <a:t>-1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en-US" altLang="ru-RU" i="1" baseline="-30000">
                <a:cs typeface="Times New Roman" panose="02020603050405020304" pitchFamily="18" charset="0"/>
              </a:rPr>
              <a:t>n</a:t>
            </a:r>
            <a:r>
              <a:rPr lang="en-US" altLang="ru-RU" i="1">
                <a:cs typeface="Times New Roman" panose="02020603050405020304" pitchFamily="18" charset="0"/>
              </a:rPr>
              <a:t>SA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с общей вершиной </a:t>
            </a:r>
            <a:r>
              <a:rPr lang="en-US" altLang="ru-RU" i="1">
                <a:cs typeface="Times New Roman" panose="02020603050405020304" pitchFamily="18" charset="0"/>
              </a:rPr>
              <a:t>S</a:t>
            </a:r>
            <a:r>
              <a:rPr lang="ru-RU" altLang="ru-RU">
                <a:cs typeface="Times New Roman" panose="02020603050405020304" pitchFamily="18" charset="0"/>
              </a:rPr>
              <a:t>, в которых соседние углы не имеют общий точек, кроме точек общего луча, а не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соседние углы не имеют общих точек, кроме общей вершины</a:t>
            </a:r>
            <a:r>
              <a:rPr lang="ru-RU" altLang="ru-RU"/>
              <a:t>, будем называть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>
                <a:solidFill>
                  <a:srgbClr val="FF3300"/>
                </a:solidFill>
              </a:rPr>
              <a:t>многогранной поверхностью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>
            <a:extLst>
              <a:ext uri="{FF2B5EF4-FFF2-40B4-BE49-F238E27FC236}">
                <a16:creationId xmlns:a16="http://schemas.microsoft.com/office/drawing/2014/main" id="{2B5B34B4-E66B-44A8-BDB3-255782F86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2.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F586604B-48B4-4960-96C8-F77891CF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45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58BC7020-5134-4BA6-B21D-AF767D1BC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F737A54-A5B5-4658-9CC1-2591BF381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Виды многогранных углов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17FDFF38-A648-41A2-A44A-0047FAF3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зависимости от числа граней многогранные углы бывают трехгранными, четырехгранными, пятигранными и т. д. 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21048125-F881-401D-AD22-993D5AFB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630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>
            <a:extLst>
              <a:ext uri="{FF2B5EF4-FFF2-40B4-BE49-F238E27FC236}">
                <a16:creationId xmlns:a16="http://schemas.microsoft.com/office/drawing/2014/main" id="{D4802922-21FA-4CBD-9EB9-792BD438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7633"/>
            <a:ext cx="9173497" cy="3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Аналогия между многоугольником и многогранным углом</a:t>
            </a:r>
          </a:p>
        </p:txBody>
      </p:sp>
      <p:sp>
        <p:nvSpPr>
          <p:cNvPr id="7" name="Text Box 1035">
            <a:extLst>
              <a:ext uri="{FF2B5EF4-FFF2-40B4-BE49-F238E27FC236}">
                <a16:creationId xmlns:a16="http://schemas.microsoft.com/office/drawing/2014/main" id="{B1AC947E-6779-4349-A72D-984AFAB59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673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1.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вершины многоугольника?</a:t>
            </a:r>
            <a:endParaRPr lang="ru-RU" altLang="ru-RU" dirty="0"/>
          </a:p>
        </p:txBody>
      </p:sp>
      <p:sp>
        <p:nvSpPr>
          <p:cNvPr id="6" name="Text Box 1035">
            <a:extLst>
              <a:ext uri="{FF2B5EF4-FFF2-40B4-BE49-F238E27FC236}">
                <a16:creationId xmlns:a16="http://schemas.microsoft.com/office/drawing/2014/main" id="{F127E814-1CA6-45D8-9824-6B3D2E6C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7" y="165666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ru-RU" altLang="ru-RU" dirty="0">
                <a:cs typeface="Times New Roman" panose="02020603050405020304" pitchFamily="18" charset="0"/>
              </a:rPr>
              <a:t>Луч, являющийся ребром многогранного угла. </a:t>
            </a:r>
            <a:endParaRPr lang="ru-RU" altLang="ru-RU" dirty="0"/>
          </a:p>
        </p:txBody>
      </p:sp>
      <p:sp>
        <p:nvSpPr>
          <p:cNvPr id="8" name="Text Box 1035">
            <a:extLst>
              <a:ext uri="{FF2B5EF4-FFF2-40B4-BE49-F238E27FC236}">
                <a16:creationId xmlns:a16="http://schemas.microsoft.com/office/drawing/2014/main" id="{38AFE497-FAC9-4032-9E20-48304C1E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728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2.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стороны многоугольника?</a:t>
            </a:r>
            <a:endParaRPr lang="ru-RU" altLang="ru-RU" dirty="0"/>
          </a:p>
        </p:txBody>
      </p:sp>
      <p:sp>
        <p:nvSpPr>
          <p:cNvPr id="9" name="Text Box 1035">
            <a:extLst>
              <a:ext uri="{FF2B5EF4-FFF2-40B4-BE49-F238E27FC236}">
                <a16:creationId xmlns:a16="http://schemas.microsoft.com/office/drawing/2014/main" id="{393D7C69-266B-4059-ABC5-EDF13EAB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39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ru-RU" altLang="ru-RU" dirty="0">
                <a:cs typeface="Times New Roman" panose="02020603050405020304" pitchFamily="18" charset="0"/>
              </a:rPr>
              <a:t>Плоский угол, являющийся гранью многогранного угла. </a:t>
            </a:r>
            <a:endParaRPr lang="ru-RU" altLang="ru-RU" dirty="0"/>
          </a:p>
        </p:txBody>
      </p:sp>
      <p:sp>
        <p:nvSpPr>
          <p:cNvPr id="10" name="Text Box 1035">
            <a:extLst>
              <a:ext uri="{FF2B5EF4-FFF2-40B4-BE49-F238E27FC236}">
                <a16:creationId xmlns:a16="http://schemas.microsoft.com/office/drawing/2014/main" id="{1A520377-F680-4927-945A-29FF293D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0194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3.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угла многоугольника?</a:t>
            </a:r>
            <a:endParaRPr lang="ru-RU" altLang="ru-RU" dirty="0"/>
          </a:p>
        </p:txBody>
      </p:sp>
      <p:sp>
        <p:nvSpPr>
          <p:cNvPr id="12" name="Text Box 1035">
            <a:extLst>
              <a:ext uri="{FF2B5EF4-FFF2-40B4-BE49-F238E27FC236}">
                <a16:creationId xmlns:a16="http://schemas.microsoft.com/office/drawing/2014/main" id="{E5BD5353-4669-46C8-BB30-135965E4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329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</a:t>
            </a:r>
            <a:r>
              <a:rPr lang="ru-RU" altLang="ru-RU" dirty="0">
                <a:cs typeface="Times New Roman" panose="02020603050405020304" pitchFamily="18" charset="0"/>
              </a:rPr>
              <a:t> Двугранный угол многогранного угла. </a:t>
            </a:r>
            <a:endParaRPr lang="ru-RU" altLang="ru-RU" dirty="0"/>
          </a:p>
        </p:txBody>
      </p:sp>
      <p:sp>
        <p:nvSpPr>
          <p:cNvPr id="13" name="Text Box 1035">
            <a:extLst>
              <a:ext uri="{FF2B5EF4-FFF2-40B4-BE49-F238E27FC236}">
                <a16:creationId xmlns:a16="http://schemas.microsoft.com/office/drawing/2014/main" id="{ADCC4929-27DB-427D-B10F-049AD6B5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084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Вопросы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1" name="Text Box 1035">
            <a:extLst>
              <a:ext uri="{FF2B5EF4-FFF2-40B4-BE49-F238E27FC236}">
                <a16:creationId xmlns:a16="http://schemas.microsoft.com/office/drawing/2014/main" id="{56E046AF-B033-4101-9C9A-FC0F2217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026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4.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середины стороны многоугольника?</a:t>
            </a:r>
            <a:endParaRPr lang="ru-RU" altLang="ru-RU" dirty="0"/>
          </a:p>
        </p:txBody>
      </p:sp>
      <p:sp>
        <p:nvSpPr>
          <p:cNvPr id="14" name="Text Box 1035">
            <a:extLst>
              <a:ext uri="{FF2B5EF4-FFF2-40B4-BE49-F238E27FC236}">
                <a16:creationId xmlns:a16="http://schemas.microsoft.com/office/drawing/2014/main" id="{438A6C6C-C06C-4D9E-92B2-87E990BBE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126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</a:t>
            </a:r>
            <a:r>
              <a:rPr lang="ru-RU" altLang="ru-RU" dirty="0">
                <a:cs typeface="Times New Roman" panose="02020603050405020304" pitchFamily="18" charset="0"/>
              </a:rPr>
              <a:t> Биссектриса плоского угла многогранного угла.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2" grpId="0"/>
      <p:bldP spid="11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5">
            <a:extLst>
              <a:ext uri="{FF2B5EF4-FFF2-40B4-BE49-F238E27FC236}">
                <a16:creationId xmlns:a16="http://schemas.microsoft.com/office/drawing/2014/main" id="{B1AC947E-6779-4349-A72D-984AFAB59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5.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биссектрисы  треугольника?</a:t>
            </a:r>
            <a:endParaRPr lang="ru-RU" altLang="ru-RU" dirty="0"/>
          </a:p>
        </p:txBody>
      </p:sp>
      <p:sp>
        <p:nvSpPr>
          <p:cNvPr id="6" name="Text Box 1035">
            <a:extLst>
              <a:ext uri="{FF2B5EF4-FFF2-40B4-BE49-F238E27FC236}">
                <a16:creationId xmlns:a16="http://schemas.microsoft.com/office/drawing/2014/main" id="{F127E814-1CA6-45D8-9824-6B3D2E6C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7" y="8309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ru-RU" altLang="ru-RU" dirty="0" err="1">
                <a:cs typeface="Times New Roman" panose="02020603050405020304" pitchFamily="18" charset="0"/>
              </a:rPr>
              <a:t>Биссектральная</a:t>
            </a:r>
            <a:r>
              <a:rPr lang="ru-RU" altLang="ru-RU" dirty="0">
                <a:cs typeface="Times New Roman" panose="02020603050405020304" pitchFamily="18" charset="0"/>
              </a:rPr>
              <a:t> плоскость двугранного угла трёхгранного угла. </a:t>
            </a:r>
            <a:endParaRPr lang="ru-RU" altLang="ru-RU" dirty="0"/>
          </a:p>
        </p:txBody>
      </p:sp>
      <p:sp>
        <p:nvSpPr>
          <p:cNvPr id="8" name="Text Box 1035">
            <a:extLst>
              <a:ext uri="{FF2B5EF4-FFF2-40B4-BE49-F238E27FC236}">
                <a16:creationId xmlns:a16="http://schemas.microsoft.com/office/drawing/2014/main" id="{38AFE497-FAC9-4032-9E20-48304C1E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857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6.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медианы треугольника?</a:t>
            </a:r>
            <a:endParaRPr lang="ru-RU" altLang="ru-RU" dirty="0"/>
          </a:p>
        </p:txBody>
      </p:sp>
      <p:sp>
        <p:nvSpPr>
          <p:cNvPr id="9" name="Text Box 1035">
            <a:extLst>
              <a:ext uri="{FF2B5EF4-FFF2-40B4-BE49-F238E27FC236}">
                <a16:creationId xmlns:a16="http://schemas.microsoft.com/office/drawing/2014/main" id="{393D7C69-266B-4059-ABC5-EDF13EAB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2677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ru-RU" altLang="ru-RU" dirty="0">
                <a:cs typeface="Times New Roman" panose="02020603050405020304" pitchFamily="18" charset="0"/>
              </a:rPr>
              <a:t>Плоскость, проходящая через ребро трёхгранного угла, и биссектрису противолежащей грани.</a:t>
            </a:r>
            <a:endParaRPr lang="ru-RU" altLang="ru-RU" dirty="0"/>
          </a:p>
        </p:txBody>
      </p:sp>
      <p:sp>
        <p:nvSpPr>
          <p:cNvPr id="10" name="Text Box 1035">
            <a:extLst>
              <a:ext uri="{FF2B5EF4-FFF2-40B4-BE49-F238E27FC236}">
                <a16:creationId xmlns:a16="http://schemas.microsoft.com/office/drawing/2014/main" id="{1A520377-F680-4927-945A-29FF293D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8366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7.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высоты треугольника?</a:t>
            </a:r>
            <a:endParaRPr lang="ru-RU" altLang="ru-RU" dirty="0"/>
          </a:p>
        </p:txBody>
      </p:sp>
      <p:sp>
        <p:nvSpPr>
          <p:cNvPr id="12" name="Text Box 1035">
            <a:extLst>
              <a:ext uri="{FF2B5EF4-FFF2-40B4-BE49-F238E27FC236}">
                <a16:creationId xmlns:a16="http://schemas.microsoft.com/office/drawing/2014/main" id="{E5BD5353-4669-46C8-BB30-135965E4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502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</a:t>
            </a:r>
            <a:r>
              <a:rPr lang="ru-RU" altLang="ru-RU" dirty="0">
                <a:cs typeface="Times New Roman" panose="02020603050405020304" pitchFamily="18" charset="0"/>
              </a:rPr>
              <a:t> Плоскость, проходящая через ребро трёхгранного угла, и перпендикулярную плоскости противолежащей грани. </a:t>
            </a:r>
            <a:endParaRPr lang="ru-RU" altLang="ru-RU" dirty="0"/>
          </a:p>
        </p:txBody>
      </p:sp>
      <p:sp>
        <p:nvSpPr>
          <p:cNvPr id="11" name="Text Box 1035">
            <a:extLst>
              <a:ext uri="{FF2B5EF4-FFF2-40B4-BE49-F238E27FC236}">
                <a16:creationId xmlns:a16="http://schemas.microsoft.com/office/drawing/2014/main" id="{71E72011-3313-4A33-949E-5AE04235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57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8. </a:t>
            </a:r>
            <a:r>
              <a:rPr lang="ru-RU" altLang="ru-RU" dirty="0">
                <a:cs typeface="Times New Roman" panose="02020603050405020304" pitchFamily="18" charset="0"/>
              </a:rPr>
              <a:t>Какая фигура является аналогом серединного перпендикуляра к стороне треугольника?</a:t>
            </a:r>
            <a:endParaRPr lang="ru-RU" altLang="ru-RU" dirty="0"/>
          </a:p>
        </p:txBody>
      </p:sp>
      <p:sp>
        <p:nvSpPr>
          <p:cNvPr id="14" name="Text Box 1035">
            <a:extLst>
              <a:ext uri="{FF2B5EF4-FFF2-40B4-BE49-F238E27FC236}">
                <a16:creationId xmlns:a16="http://schemas.microsoft.com/office/drawing/2014/main" id="{54880868-EF3A-4A62-8D2F-E75D106E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0640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</a:t>
            </a:r>
            <a:r>
              <a:rPr lang="ru-RU" altLang="ru-RU" dirty="0">
                <a:cs typeface="Times New Roman" panose="02020603050405020304" pitchFamily="18" charset="0"/>
              </a:rPr>
              <a:t> Плоскость, проходящая через биссектрису грани трёхгранного угла, и перпендикулярную плоскости этой грани.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395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1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>
            <a:extLst>
              <a:ext uri="{FF2B5EF4-FFF2-40B4-BE49-F238E27FC236}">
                <a16:creationId xmlns:a16="http://schemas.microsoft.com/office/drawing/2014/main" id="{9BBB5651-6936-434F-BF75-2A163D3B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1. </a:t>
            </a:r>
            <a:r>
              <a:rPr lang="ru-RU" altLang="ru-RU" dirty="0"/>
              <a:t>Биссектрисы треугольника пересекаются в одной точке – центре вписанной окружности.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5D30DC19-E126-4F3E-9941-4170A564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9" y="285293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dirty="0" err="1"/>
              <a:t>Биссектральные</a:t>
            </a:r>
            <a:r>
              <a:rPr lang="ru-RU" altLang="ru-RU" dirty="0"/>
              <a:t> плоскости двугранных углов трехгранного угла пересекаются по одной прямой.</a:t>
            </a:r>
          </a:p>
        </p:txBody>
      </p:sp>
      <p:sp>
        <p:nvSpPr>
          <p:cNvPr id="6" name="Text Box 1035">
            <a:extLst>
              <a:ext uri="{FF2B5EF4-FFF2-40B4-BE49-F238E27FC236}">
                <a16:creationId xmlns:a16="http://schemas.microsoft.com/office/drawing/2014/main" id="{1905AE1E-E3D9-461D-AC4D-3A558C5DF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84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Сформулируйте аналог этой теоремы для трёхгранного угла.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>
            <a:extLst>
              <a:ext uri="{FF2B5EF4-FFF2-40B4-BE49-F238E27FC236}">
                <a16:creationId xmlns:a16="http://schemas.microsoft.com/office/drawing/2014/main" id="{D20F9334-A4CA-4516-BDDE-E26263555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32" y="136525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	Доказательство. </a:t>
            </a:r>
            <a:r>
              <a:rPr lang="ru-RU" altLang="ru-RU" sz="2000" dirty="0">
                <a:cs typeface="Times New Roman" panose="02020603050405020304" pitchFamily="18" charset="0"/>
              </a:rPr>
              <a:t>Рассмотрим трехгранный угол </a:t>
            </a:r>
            <a:r>
              <a:rPr lang="ru-RU" altLang="ru-RU" sz="2000" i="1" dirty="0">
                <a:cs typeface="Times New Roman" panose="02020603050405020304" pitchFamily="18" charset="0"/>
              </a:rPr>
              <a:t>SABC. </a:t>
            </a:r>
            <a:endParaRPr lang="ru-RU" altLang="ru-RU" sz="2000" dirty="0"/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0F3BC0F1-1B47-44A6-B851-9F2CE6BF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solidFill>
                  <a:srgbClr val="FF3300"/>
                </a:solidFill>
              </a:rPr>
              <a:t>	</a:t>
            </a:r>
            <a:r>
              <a:rPr lang="ru-RU" altLang="ru-RU" sz="2000"/>
              <a:t>Биссектральная плоскость </a:t>
            </a:r>
            <a:r>
              <a:rPr lang="en-US" altLang="ru-RU" sz="2000" i="1"/>
              <a:t>SAD </a:t>
            </a:r>
            <a:r>
              <a:rPr lang="ru-RU" altLang="ru-RU" sz="2000"/>
              <a:t>двугранного угла </a:t>
            </a:r>
            <a:r>
              <a:rPr lang="en-US" altLang="ru-RU" sz="2000" i="1"/>
              <a:t>SA </a:t>
            </a:r>
            <a:r>
              <a:rPr lang="ru-RU" altLang="ru-RU" sz="2000"/>
              <a:t>является геометрическим местом точек этого угла, равноудаленных от его граней </a:t>
            </a:r>
            <a:r>
              <a:rPr lang="en-US" altLang="ru-RU" sz="2000" i="1"/>
              <a:t>SAB </a:t>
            </a:r>
            <a:r>
              <a:rPr lang="ru-RU" altLang="ru-RU" sz="2000"/>
              <a:t>и </a:t>
            </a:r>
            <a:r>
              <a:rPr lang="en-US" altLang="ru-RU" sz="2000" i="1"/>
              <a:t>SAC</a:t>
            </a:r>
            <a:r>
              <a:rPr lang="ru-RU" altLang="ru-RU" sz="2000"/>
              <a:t>.</a:t>
            </a:r>
          </a:p>
        </p:txBody>
      </p:sp>
      <p:sp>
        <p:nvSpPr>
          <p:cNvPr id="73738" name="Text Box 10">
            <a:extLst>
              <a:ext uri="{FF2B5EF4-FFF2-40B4-BE49-F238E27FC236}">
                <a16:creationId xmlns:a16="http://schemas.microsoft.com/office/drawing/2014/main" id="{376750B9-D1F2-4B62-AB28-73BF0768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Аналогично, биссектральная плоскость </a:t>
            </a:r>
            <a:r>
              <a:rPr lang="en-US" altLang="ru-RU" sz="2000" i="1"/>
              <a:t>SBE </a:t>
            </a:r>
            <a:r>
              <a:rPr lang="ru-RU" altLang="ru-RU" sz="2000"/>
              <a:t>двугранного угла </a:t>
            </a:r>
            <a:r>
              <a:rPr lang="en-US" altLang="ru-RU" sz="2000" i="1"/>
              <a:t>SB </a:t>
            </a:r>
            <a:r>
              <a:rPr lang="ru-RU" altLang="ru-RU" sz="2000"/>
              <a:t>является геометрическим местом точек этого угла, равноудаленных от его граней </a:t>
            </a:r>
            <a:r>
              <a:rPr lang="en-US" altLang="ru-RU" sz="2000" i="1"/>
              <a:t>SAB </a:t>
            </a:r>
            <a:r>
              <a:rPr lang="ru-RU" altLang="ru-RU" sz="2000"/>
              <a:t>и </a:t>
            </a:r>
            <a:r>
              <a:rPr lang="en-US" altLang="ru-RU" sz="2000" i="1"/>
              <a:t>SBC</a:t>
            </a:r>
            <a:r>
              <a:rPr lang="ru-RU" altLang="ru-RU" sz="2000"/>
              <a:t>.</a:t>
            </a:r>
          </a:p>
        </p:txBody>
      </p:sp>
      <p:graphicFrame>
        <p:nvGraphicFramePr>
          <p:cNvPr id="73739" name="Object 11">
            <a:extLst>
              <a:ext uri="{FF2B5EF4-FFF2-40B4-BE49-F238E27FC236}">
                <a16:creationId xmlns:a16="http://schemas.microsoft.com/office/drawing/2014/main" id="{082D8E2A-3A26-464D-93BE-D407E68B7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37284"/>
              </p:ext>
            </p:extLst>
          </p:nvPr>
        </p:nvGraphicFramePr>
        <p:xfrm>
          <a:off x="3086100" y="765074"/>
          <a:ext cx="29718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71429" imgH="2723810" progId="Paint.Picture">
                  <p:embed/>
                </p:oleObj>
              </mc:Choice>
              <mc:Fallback>
                <p:oleObj name="Точечный рисунок" r:id="rId3" imgW="2971429" imgH="2723810" progId="Paint.Picture">
                  <p:embed/>
                  <p:pic>
                    <p:nvPicPr>
                      <p:cNvPr id="73739" name="Object 11">
                        <a:extLst>
                          <a:ext uri="{FF2B5EF4-FFF2-40B4-BE49-F238E27FC236}">
                            <a16:creationId xmlns:a16="http://schemas.microsoft.com/office/drawing/2014/main" id="{082D8E2A-3A26-464D-93BE-D407E68B7B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765074"/>
                        <a:ext cx="29718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0" name="Text Box 12">
            <a:extLst>
              <a:ext uri="{FF2B5EF4-FFF2-40B4-BE49-F238E27FC236}">
                <a16:creationId xmlns:a16="http://schemas.microsoft.com/office/drawing/2014/main" id="{1C8FA3E5-9009-486E-81C4-4F22D880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Линия их пересечения </a:t>
            </a:r>
            <a:r>
              <a:rPr lang="en-US" altLang="ru-RU" sz="2000" i="1"/>
              <a:t>SO </a:t>
            </a:r>
            <a:r>
              <a:rPr lang="ru-RU" altLang="ru-RU" sz="2000"/>
              <a:t>будет состоять из точек, равноудаленных от всех граней трехгранного угла. Следовательно, через нее будет проходить биссектральная плоскость двугранного угла </a:t>
            </a:r>
            <a:r>
              <a:rPr lang="en-US" altLang="ru-RU" sz="2000" i="1"/>
              <a:t>SC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utoUpdateAnimBg="0"/>
      <p:bldP spid="73738" grpId="0" autoUpdateAnimBg="0"/>
      <p:bldP spid="7374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D097625E-E7E4-46FE-AB55-880CD04D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2. </a:t>
            </a:r>
            <a:r>
              <a:rPr lang="ru-RU" altLang="ru-RU" dirty="0"/>
              <a:t>Медианы треугольника пересекаются в одной точке – центре вписанной окружности.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A24D40A4-1E35-40B2-A5BA-3D3E655B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89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Плоскости, проходящие через ребра трехгранного угла и биссектрисы противоположных граней, пересекаются по одной прямой.</a:t>
            </a:r>
          </a:p>
        </p:txBody>
      </p:sp>
      <p:sp>
        <p:nvSpPr>
          <p:cNvPr id="6" name="Text Box 1035">
            <a:extLst>
              <a:ext uri="{FF2B5EF4-FFF2-40B4-BE49-F238E27FC236}">
                <a16:creationId xmlns:a16="http://schemas.microsoft.com/office/drawing/2014/main" id="{F049B1E1-AE98-4C9E-B4EB-5F614E33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84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Сформулируйте аналог этой теоремы для трёхгранного угла.</a:t>
            </a:r>
          </a:p>
        </p:txBody>
      </p:sp>
    </p:spTree>
    <p:extLst>
      <p:ext uri="{BB962C8B-B14F-4D97-AF65-F5344CB8AC3E}">
        <p14:creationId xmlns:p14="http://schemas.microsoft.com/office/powerpoint/2010/main" val="31311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>
            <a:extLst>
              <a:ext uri="{FF2B5EF4-FFF2-40B4-BE49-F238E27FC236}">
                <a16:creationId xmlns:a16="http://schemas.microsoft.com/office/drawing/2014/main" id="{500BD22E-6526-453D-82C7-93424B26A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	Доказательство. </a:t>
            </a:r>
            <a:r>
              <a:rPr lang="ru-RU" altLang="ru-RU" sz="2000" dirty="0">
                <a:cs typeface="Times New Roman" panose="02020603050405020304" pitchFamily="18" charset="0"/>
              </a:rPr>
              <a:t>Рассмотрим трехгранный угол </a:t>
            </a:r>
            <a:r>
              <a:rPr lang="ru-RU" altLang="ru-RU" sz="2000" i="1" dirty="0">
                <a:cs typeface="Times New Roman" panose="02020603050405020304" pitchFamily="18" charset="0"/>
              </a:rPr>
              <a:t>SABC. </a:t>
            </a:r>
            <a:r>
              <a:rPr lang="ru-RU" altLang="ru-RU" sz="2000" dirty="0"/>
              <a:t>На его ребрах отложим равные отрезки </a:t>
            </a:r>
            <a:r>
              <a:rPr lang="en-US" altLang="ru-RU" sz="2000" i="1" dirty="0"/>
              <a:t>SA = SB = CS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C5E88836-AA80-441A-BC70-16D0AB28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solidFill>
                  <a:srgbClr val="FF3300"/>
                </a:solidFill>
              </a:rPr>
              <a:t>	</a:t>
            </a:r>
            <a:r>
              <a:rPr lang="ru-RU" altLang="ru-RU" sz="2000"/>
              <a:t>Биссектрисы </a:t>
            </a:r>
            <a:r>
              <a:rPr lang="en-US" altLang="ru-RU" sz="2000" i="1"/>
              <a:t>SD</a:t>
            </a:r>
            <a:r>
              <a:rPr lang="ru-RU" altLang="ru-RU" sz="2000"/>
              <a:t>, </a:t>
            </a:r>
            <a:r>
              <a:rPr lang="en-US" altLang="ru-RU" sz="2000" i="1"/>
              <a:t>SE</a:t>
            </a:r>
            <a:r>
              <a:rPr lang="en-US" altLang="ru-RU" sz="2000"/>
              <a:t>, </a:t>
            </a:r>
            <a:r>
              <a:rPr lang="en-US" altLang="ru-RU" sz="2000" i="1"/>
              <a:t>SF</a:t>
            </a:r>
            <a:r>
              <a:rPr lang="en-US" altLang="ru-RU" sz="2000"/>
              <a:t> </a:t>
            </a:r>
            <a:r>
              <a:rPr lang="ru-RU" altLang="ru-RU" sz="2000"/>
              <a:t>плоских углов трехгранного угла являются медианами треугольников соответственно </a:t>
            </a:r>
            <a:r>
              <a:rPr lang="en-US" altLang="ru-RU" sz="2000" i="1"/>
              <a:t>SBC</a:t>
            </a:r>
            <a:r>
              <a:rPr lang="en-US" altLang="ru-RU" sz="2000"/>
              <a:t>, </a:t>
            </a:r>
            <a:r>
              <a:rPr lang="en-US" altLang="ru-RU" sz="2000" i="1"/>
              <a:t>SAC</a:t>
            </a:r>
            <a:r>
              <a:rPr lang="en-US" altLang="ru-RU" sz="2000"/>
              <a:t>, </a:t>
            </a:r>
            <a:r>
              <a:rPr lang="en-US" altLang="ru-RU" sz="2000" i="1"/>
              <a:t>SAB</a:t>
            </a:r>
            <a:r>
              <a:rPr lang="en-US" altLang="ru-RU" sz="2000"/>
              <a:t>. </a:t>
            </a:r>
            <a:r>
              <a:rPr lang="ru-RU" altLang="ru-RU" sz="2000"/>
              <a:t>Следовательно, </a:t>
            </a:r>
            <a:r>
              <a:rPr lang="en-US" altLang="ru-RU" sz="2000" i="1"/>
              <a:t>AD</a:t>
            </a:r>
            <a:r>
              <a:rPr lang="en-US" altLang="ru-RU" sz="2000"/>
              <a:t>, </a:t>
            </a:r>
            <a:r>
              <a:rPr lang="en-US" altLang="ru-RU" sz="2000" i="1"/>
              <a:t>BE</a:t>
            </a:r>
            <a:r>
              <a:rPr lang="en-US" altLang="ru-RU" sz="2000"/>
              <a:t>, </a:t>
            </a:r>
            <a:r>
              <a:rPr lang="en-US" altLang="ru-RU" sz="2000" i="1"/>
              <a:t>CF</a:t>
            </a:r>
            <a:r>
              <a:rPr lang="en-US" altLang="ru-RU" sz="2000"/>
              <a:t> </a:t>
            </a:r>
            <a:r>
              <a:rPr lang="ru-RU" altLang="ru-RU" sz="2000"/>
              <a:t>– медианы треугольника </a:t>
            </a:r>
            <a:r>
              <a:rPr lang="en-US" altLang="ru-RU" sz="2000" i="1"/>
              <a:t>ABC</a:t>
            </a:r>
            <a:r>
              <a:rPr lang="en-US" altLang="ru-RU" sz="2000"/>
              <a:t>.</a:t>
            </a:r>
            <a:endParaRPr lang="ru-RU" altLang="ru-RU" sz="2000"/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D973B547-89CA-45FB-ABA1-CFC80264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Пусть </a:t>
            </a:r>
            <a:r>
              <a:rPr lang="en-US" altLang="ru-RU" sz="2000" i="1"/>
              <a:t>O </a:t>
            </a:r>
            <a:r>
              <a:rPr lang="ru-RU" altLang="ru-RU" sz="2000"/>
              <a:t>– точка пересечения медиан. Тогда прямая </a:t>
            </a:r>
            <a:r>
              <a:rPr lang="en-US" altLang="ru-RU" sz="2000" i="1"/>
              <a:t>SO</a:t>
            </a:r>
            <a:r>
              <a:rPr lang="ru-RU" altLang="ru-RU" sz="2000"/>
              <a:t> будет линией пересечения рассматриваемых плоскостей.</a:t>
            </a:r>
          </a:p>
        </p:txBody>
      </p:sp>
      <p:graphicFrame>
        <p:nvGraphicFramePr>
          <p:cNvPr id="81929" name="Object 9">
            <a:extLst>
              <a:ext uri="{FF2B5EF4-FFF2-40B4-BE49-F238E27FC236}">
                <a16:creationId xmlns:a16="http://schemas.microsoft.com/office/drawing/2014/main" id="{7F27667B-FBFE-4CAB-A7FA-06FE80CAB7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219200"/>
          <a:ext cx="29718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71429" imgH="2723810" progId="Paint.Picture">
                  <p:embed/>
                </p:oleObj>
              </mc:Choice>
              <mc:Fallback>
                <p:oleObj name="Точечный рисунок" r:id="rId3" imgW="2971429" imgH="2723810" progId="Paint.Picture">
                  <p:embed/>
                  <p:pic>
                    <p:nvPicPr>
                      <p:cNvPr id="81929" name="Object 9">
                        <a:extLst>
                          <a:ext uri="{FF2B5EF4-FFF2-40B4-BE49-F238E27FC236}">
                            <a16:creationId xmlns:a16="http://schemas.microsoft.com/office/drawing/2014/main" id="{7F27667B-FBFE-4CAB-A7FA-06FE80CAB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9718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3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  <p:bldP spid="8192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>
            <a:extLst>
              <a:ext uri="{FF2B5EF4-FFF2-40B4-BE49-F238E27FC236}">
                <a16:creationId xmlns:a16="http://schemas.microsoft.com/office/drawing/2014/main" id="{66727A67-DA2D-48BC-9AA4-9A4AE96B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3. </a:t>
            </a:r>
            <a:r>
              <a:rPr lang="ru-RU" altLang="ru-RU" dirty="0"/>
              <a:t>Серединные перпендикуляры к сторонам треугольника пересекаются в одной точке – центре описанной окружности.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0D4481B9-85B6-4CCF-82EA-2D1CAD7AA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5" y="328498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3’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Плоскости, проходящие через биссектрисы граней трехгранного угла и перпендикулярные этим граням, пересекаются по одной прямой.</a:t>
            </a:r>
          </a:p>
        </p:txBody>
      </p:sp>
      <p:sp>
        <p:nvSpPr>
          <p:cNvPr id="6" name="Text Box 1035">
            <a:extLst>
              <a:ext uri="{FF2B5EF4-FFF2-40B4-BE49-F238E27FC236}">
                <a16:creationId xmlns:a16="http://schemas.microsoft.com/office/drawing/2014/main" id="{54A15418-8AF5-450A-B9D0-3A2033511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89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Сформулируйте аналог этой теоремы для трёхгранного угла.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>
            <a:extLst>
              <a:ext uri="{FF2B5EF4-FFF2-40B4-BE49-F238E27FC236}">
                <a16:creationId xmlns:a16="http://schemas.microsoft.com/office/drawing/2014/main" id="{4ECA0D08-7204-4066-BB1C-1E668671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	Доказательство. </a:t>
            </a:r>
            <a:r>
              <a:rPr lang="ru-RU" altLang="ru-RU" sz="2000" dirty="0">
                <a:cs typeface="Times New Roman" panose="02020603050405020304" pitchFamily="18" charset="0"/>
              </a:rPr>
              <a:t>Рассмотрим трехгранный угол </a:t>
            </a:r>
            <a:r>
              <a:rPr lang="ru-RU" altLang="ru-RU" sz="2000" i="1" dirty="0">
                <a:cs typeface="Times New Roman" panose="02020603050405020304" pitchFamily="18" charset="0"/>
              </a:rPr>
              <a:t>SABC. </a:t>
            </a:r>
            <a:endParaRPr lang="ru-RU" altLang="ru-RU" sz="2000" dirty="0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E59D3E15-DE14-431B-816C-DD568D8E1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solidFill>
                  <a:srgbClr val="FF3300"/>
                </a:solidFill>
              </a:rPr>
              <a:t>	</a:t>
            </a:r>
            <a:r>
              <a:rPr lang="ru-RU" altLang="ru-RU" sz="2000"/>
              <a:t>Плоскость, проходящая через биссектрису </a:t>
            </a:r>
            <a:r>
              <a:rPr lang="en-US" altLang="ru-RU" sz="2000" i="1"/>
              <a:t>SD </a:t>
            </a:r>
            <a:r>
              <a:rPr lang="ru-RU" altLang="ru-RU" sz="2000"/>
              <a:t>угла </a:t>
            </a:r>
            <a:r>
              <a:rPr lang="en-US" altLang="ru-RU" sz="2000" i="1"/>
              <a:t>BSC </a:t>
            </a:r>
            <a:r>
              <a:rPr lang="ru-RU" altLang="ru-RU" sz="2000"/>
              <a:t>и перпендикулярная его плоскости, состоит из точек</a:t>
            </a:r>
            <a:r>
              <a:rPr lang="en-US" altLang="ru-RU" sz="2000" i="1"/>
              <a:t> </a:t>
            </a:r>
            <a:r>
              <a:rPr lang="ru-RU" altLang="ru-RU" sz="2000"/>
              <a:t>равноудаленных от ребер </a:t>
            </a:r>
            <a:r>
              <a:rPr lang="en-US" altLang="ru-RU" sz="2000" i="1"/>
              <a:t>SB </a:t>
            </a:r>
            <a:r>
              <a:rPr lang="ru-RU" altLang="ru-RU" sz="2000"/>
              <a:t>и </a:t>
            </a:r>
            <a:r>
              <a:rPr lang="en-US" altLang="ru-RU" sz="2000" i="1"/>
              <a:t>SC </a:t>
            </a:r>
            <a:r>
              <a:rPr lang="ru-RU" altLang="ru-RU" sz="2000"/>
              <a:t>трехгранного угла </a:t>
            </a:r>
            <a:r>
              <a:rPr lang="en-US" altLang="ru-RU" sz="2000" i="1"/>
              <a:t>SABC</a:t>
            </a:r>
            <a:r>
              <a:rPr lang="ru-RU" altLang="ru-RU" sz="2000"/>
              <a:t>.</a:t>
            </a: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9A5131E9-233B-4348-92C1-5EB10AF7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Линия их пересечения </a:t>
            </a:r>
            <a:r>
              <a:rPr lang="en-US" altLang="ru-RU" sz="2000" i="1"/>
              <a:t>SO </a:t>
            </a:r>
            <a:r>
              <a:rPr lang="ru-RU" altLang="ru-RU" sz="2000"/>
              <a:t>будет состоять из точек, равноудаленных от всех ребер трехгранного угла. Следовательно, ее будет содержать плоскость, проходящая через биссектрису угла </a:t>
            </a:r>
            <a:r>
              <a:rPr lang="en-US" altLang="ru-RU" sz="2000" i="1"/>
              <a:t>ASB </a:t>
            </a:r>
            <a:r>
              <a:rPr lang="ru-RU" altLang="ru-RU" sz="2000"/>
              <a:t>и перпендикулярная его плоскости.</a:t>
            </a:r>
          </a:p>
        </p:txBody>
      </p:sp>
      <p:graphicFrame>
        <p:nvGraphicFramePr>
          <p:cNvPr id="77832" name="Object 8">
            <a:extLst>
              <a:ext uri="{FF2B5EF4-FFF2-40B4-BE49-F238E27FC236}">
                <a16:creationId xmlns:a16="http://schemas.microsoft.com/office/drawing/2014/main" id="{0E65C318-34F3-458C-8792-503DBD66A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762000"/>
          <a:ext cx="29718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71429" imgH="2723810" progId="Paint.Picture">
                  <p:embed/>
                </p:oleObj>
              </mc:Choice>
              <mc:Fallback>
                <p:oleObj name="Точечный рисунок" r:id="rId3" imgW="2971429" imgH="2723810" progId="Paint.Picture">
                  <p:embed/>
                  <p:pic>
                    <p:nvPicPr>
                      <p:cNvPr id="77832" name="Object 8">
                        <a:extLst>
                          <a:ext uri="{FF2B5EF4-FFF2-40B4-BE49-F238E27FC236}">
                            <a16:creationId xmlns:a16="http://schemas.microsoft.com/office/drawing/2014/main" id="{0E65C318-34F3-458C-8792-503DBD66A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9718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3" name="Text Box 9">
            <a:extLst>
              <a:ext uri="{FF2B5EF4-FFF2-40B4-BE49-F238E27FC236}">
                <a16:creationId xmlns:a16="http://schemas.microsoft.com/office/drawing/2014/main" id="{7482C133-A7E4-4F45-8FAB-F19F3686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solidFill>
                  <a:srgbClr val="FF3300"/>
                </a:solidFill>
              </a:rPr>
              <a:t>	</a:t>
            </a:r>
            <a:r>
              <a:rPr lang="ru-RU" altLang="ru-RU" sz="2000"/>
              <a:t>Аналогично, плоскость, проходящая через биссектрису </a:t>
            </a:r>
            <a:r>
              <a:rPr lang="en-US" altLang="ru-RU" sz="2000" i="1"/>
              <a:t>SE </a:t>
            </a:r>
            <a:r>
              <a:rPr lang="ru-RU" altLang="ru-RU" sz="2000"/>
              <a:t>угла </a:t>
            </a:r>
            <a:r>
              <a:rPr lang="en-US" altLang="ru-RU" sz="2000" i="1"/>
              <a:t>ASC </a:t>
            </a:r>
            <a:r>
              <a:rPr lang="ru-RU" altLang="ru-RU" sz="2000"/>
              <a:t>и перпендикулярная его плоскости, состоит из точек</a:t>
            </a:r>
            <a:r>
              <a:rPr lang="en-US" altLang="ru-RU" sz="2000" i="1"/>
              <a:t> </a:t>
            </a:r>
            <a:r>
              <a:rPr lang="ru-RU" altLang="ru-RU" sz="2000"/>
              <a:t>равноудаленных от ребер </a:t>
            </a:r>
            <a:r>
              <a:rPr lang="en-US" altLang="ru-RU" sz="2000" i="1"/>
              <a:t>SA </a:t>
            </a:r>
            <a:r>
              <a:rPr lang="ru-RU" altLang="ru-RU" sz="2000"/>
              <a:t>и </a:t>
            </a:r>
            <a:r>
              <a:rPr lang="en-US" altLang="ru-RU" sz="2000" i="1"/>
              <a:t>SC </a:t>
            </a:r>
            <a:r>
              <a:rPr lang="ru-RU" altLang="ru-RU" sz="2000"/>
              <a:t>трехгранного угла </a:t>
            </a:r>
            <a:r>
              <a:rPr lang="en-US" altLang="ru-RU" sz="2000" i="1"/>
              <a:t>SABC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31" grpId="0" autoUpdateAnimBg="0"/>
      <p:bldP spid="7783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>
            <a:extLst>
              <a:ext uri="{FF2B5EF4-FFF2-40B4-BE49-F238E27FC236}">
                <a16:creationId xmlns:a16="http://schemas.microsoft.com/office/drawing/2014/main" id="{B7C5F376-95A7-4CF1-A3B5-6920092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4. </a:t>
            </a:r>
            <a:r>
              <a:rPr lang="ru-RU" altLang="ru-RU" dirty="0"/>
              <a:t>Высоты треугольника или их продолжения пересекаются в одной точке.</a:t>
            </a: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D7403CCD-2D1A-4932-8B4C-7A998872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695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4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Плоскости, проходящие через ребра трехгранного угла и перпендикулярные плоскостям противоположных граней, пересекаются по одной прямой.</a:t>
            </a:r>
          </a:p>
        </p:txBody>
      </p:sp>
      <p:sp>
        <p:nvSpPr>
          <p:cNvPr id="6" name="Text Box 1035">
            <a:extLst>
              <a:ext uri="{FF2B5EF4-FFF2-40B4-BE49-F238E27FC236}">
                <a16:creationId xmlns:a16="http://schemas.microsoft.com/office/drawing/2014/main" id="{189E91A5-349C-4B12-A88F-E2898B969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84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Сформулируйте аналог этой теоремы для трёхгранного угла.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>
            <a:extLst>
              <a:ext uri="{FF2B5EF4-FFF2-40B4-BE49-F238E27FC236}">
                <a16:creationId xmlns:a16="http://schemas.microsoft.com/office/drawing/2014/main" id="{1742143D-BA1F-4133-87A0-03903378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3.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/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sp>
        <p:nvSpPr>
          <p:cNvPr id="306179" name="Text Box 3">
            <a:extLst>
              <a:ext uri="{FF2B5EF4-FFF2-40B4-BE49-F238E27FC236}">
                <a16:creationId xmlns:a16="http://schemas.microsoft.com/office/drawing/2014/main" id="{D5FD81E7-A01D-42B1-8A01-94F68064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148484" name="Picture 4">
            <a:extLst>
              <a:ext uri="{FF2B5EF4-FFF2-40B4-BE49-F238E27FC236}">
                <a16:creationId xmlns:a16="http://schemas.microsoft.com/office/drawing/2014/main" id="{D6572DC4-0450-4922-A3F2-F979ED4D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E46714B-C200-481D-AB4F-493DD5AB5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Доказательство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0187FF60-5BFE-49D9-8ACF-8D4D80522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Рассмотрим трехгранный угол </a:t>
            </a:r>
            <a:r>
              <a:rPr lang="ru-RU" altLang="ru-RU" sz="2000" i="1">
                <a:cs typeface="Times New Roman" panose="02020603050405020304" pitchFamily="18" charset="0"/>
              </a:rPr>
              <a:t>S</a:t>
            </a:r>
            <a:r>
              <a:rPr lang="en-US" altLang="ru-RU" sz="2000" i="1">
                <a:cs typeface="Times New Roman" panose="02020603050405020304" pitchFamily="18" charset="0"/>
              </a:rPr>
              <a:t>abc</a:t>
            </a:r>
            <a:r>
              <a:rPr lang="ru-RU" altLang="ru-RU" sz="2000" i="1">
                <a:cs typeface="Times New Roman" panose="02020603050405020304" pitchFamily="18" charset="0"/>
              </a:rPr>
              <a:t>. </a:t>
            </a:r>
            <a:r>
              <a:rPr lang="ru-RU" altLang="ru-RU" sz="2000"/>
              <a:t>Пусть </a:t>
            </a:r>
            <a:r>
              <a:rPr lang="en-US" altLang="ru-RU" sz="2000" i="1"/>
              <a:t>d</a:t>
            </a:r>
            <a:r>
              <a:rPr lang="en-US" altLang="ru-RU" sz="2000"/>
              <a:t>, </a:t>
            </a:r>
            <a:r>
              <a:rPr lang="en-US" altLang="ru-RU" sz="2000" i="1"/>
              <a:t>e</a:t>
            </a:r>
            <a:r>
              <a:rPr lang="en-US" altLang="ru-RU" sz="2000"/>
              <a:t>, </a:t>
            </a:r>
            <a:r>
              <a:rPr lang="en-US" altLang="ru-RU" sz="2000" i="1"/>
              <a:t>f </a:t>
            </a:r>
            <a:r>
              <a:rPr lang="en-US" altLang="ru-RU" sz="2000"/>
              <a:t>– </a:t>
            </a:r>
            <a:r>
              <a:rPr lang="ru-RU" altLang="ru-RU" sz="2000"/>
              <a:t>линии пересечения плоскостей граней трехгранного угла с плоскостями, проходящими через ребра </a:t>
            </a:r>
            <a:r>
              <a:rPr lang="en-US" altLang="ru-RU" sz="2000" i="1"/>
              <a:t>a</a:t>
            </a:r>
            <a:r>
              <a:rPr lang="en-US" altLang="ru-RU" sz="2000"/>
              <a:t>, </a:t>
            </a:r>
            <a:r>
              <a:rPr lang="en-US" altLang="ru-RU" sz="2000" i="1"/>
              <a:t>b</a:t>
            </a:r>
            <a:r>
              <a:rPr lang="en-US" altLang="ru-RU" sz="2000"/>
              <a:t>, </a:t>
            </a:r>
            <a:r>
              <a:rPr lang="en-US" altLang="ru-RU" sz="2000" i="1"/>
              <a:t>c </a:t>
            </a:r>
            <a:r>
              <a:rPr lang="ru-RU" altLang="ru-RU" sz="2000"/>
              <a:t>этого угла и перпендикулярные соответствующим плоскостям граней.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2EEC4DD2-CC9B-4AFE-B65E-ABB9AC6B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60198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solidFill>
                  <a:srgbClr val="FF3300"/>
                </a:solidFill>
              </a:rPr>
              <a:t>	</a:t>
            </a:r>
            <a:r>
              <a:rPr lang="ru-RU" altLang="ru-RU" sz="1800"/>
              <a:t>Выберем какую-нибудь точку </a:t>
            </a:r>
            <a:r>
              <a:rPr lang="en-US" altLang="ru-RU" sz="1800" i="1"/>
              <a:t>C </a:t>
            </a:r>
            <a:r>
              <a:rPr lang="ru-RU" altLang="ru-RU" sz="1800"/>
              <a:t>на ребре </a:t>
            </a:r>
            <a:r>
              <a:rPr lang="ru-RU" altLang="ru-RU" sz="1800" i="1"/>
              <a:t>с</a:t>
            </a:r>
            <a:r>
              <a:rPr lang="ru-RU" altLang="ru-RU" sz="1800"/>
              <a:t>. Опустим из нее перпендикуляры </a:t>
            </a:r>
            <a:r>
              <a:rPr lang="en-US" altLang="ru-RU" sz="1800" i="1"/>
              <a:t>CD </a:t>
            </a:r>
            <a:r>
              <a:rPr lang="ru-RU" altLang="ru-RU" sz="1800"/>
              <a:t>и </a:t>
            </a:r>
            <a:r>
              <a:rPr lang="en-US" altLang="ru-RU" sz="1800" i="1"/>
              <a:t>CE </a:t>
            </a:r>
            <a:r>
              <a:rPr lang="ru-RU" altLang="ru-RU" sz="1800"/>
              <a:t>на прямые </a:t>
            </a:r>
            <a:r>
              <a:rPr lang="en-US" altLang="ru-RU" sz="1800" i="1"/>
              <a:t>d </a:t>
            </a:r>
            <a:r>
              <a:rPr lang="ru-RU" altLang="ru-RU" sz="1800"/>
              <a:t>и </a:t>
            </a:r>
            <a:r>
              <a:rPr lang="en-US" altLang="ru-RU" sz="1800" i="1"/>
              <a:t>e</a:t>
            </a:r>
            <a:r>
              <a:rPr lang="ru-RU" altLang="ru-RU" sz="1800"/>
              <a:t> соответственно. Обозначим </a:t>
            </a:r>
            <a:r>
              <a:rPr lang="en-US" altLang="ru-RU" sz="1800" i="1"/>
              <a:t>A</a:t>
            </a:r>
            <a:r>
              <a:rPr lang="ru-RU" altLang="ru-RU" sz="1800"/>
              <a:t> и</a:t>
            </a:r>
            <a:r>
              <a:rPr lang="en-US" altLang="ru-RU" sz="1800"/>
              <a:t> </a:t>
            </a:r>
            <a:r>
              <a:rPr lang="en-US" altLang="ru-RU" sz="1800" i="1"/>
              <a:t>B</a:t>
            </a:r>
            <a:r>
              <a:rPr lang="en-US" altLang="ru-RU" sz="1800"/>
              <a:t> </a:t>
            </a:r>
            <a:r>
              <a:rPr lang="ru-RU" altLang="ru-RU" sz="1800"/>
              <a:t>точки пересечения прямых </a:t>
            </a:r>
            <a:r>
              <a:rPr lang="en-US" altLang="ru-RU" sz="1800" i="1"/>
              <a:t>CD </a:t>
            </a:r>
            <a:r>
              <a:rPr lang="ru-RU" altLang="ru-RU" sz="1800"/>
              <a:t>и </a:t>
            </a:r>
            <a:r>
              <a:rPr lang="en-US" altLang="ru-RU" sz="1800" i="1"/>
              <a:t>CE </a:t>
            </a:r>
            <a:r>
              <a:rPr lang="ru-RU" altLang="ru-RU" sz="1800"/>
              <a:t>с прямыми </a:t>
            </a:r>
            <a:r>
              <a:rPr lang="en-US" altLang="ru-RU" sz="1800" i="1"/>
              <a:t>SB </a:t>
            </a:r>
            <a:r>
              <a:rPr lang="ru-RU" altLang="ru-RU" sz="1800"/>
              <a:t>и </a:t>
            </a:r>
            <a:r>
              <a:rPr lang="en-US" altLang="ru-RU" sz="1800" i="1"/>
              <a:t>SA </a:t>
            </a:r>
            <a:r>
              <a:rPr lang="ru-RU" altLang="ru-RU" sz="1800"/>
              <a:t>соответственно.</a:t>
            </a: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5B284A43-8B32-4742-A21E-C9ECE6D1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90800"/>
            <a:ext cx="5943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</a:t>
            </a:r>
            <a:r>
              <a:rPr lang="ru-RU" altLang="ru-RU" sz="1800"/>
              <a:t>Прямая </a:t>
            </a:r>
            <a:r>
              <a:rPr lang="en-US" altLang="ru-RU" sz="1800" i="1"/>
              <a:t>d </a:t>
            </a:r>
            <a:r>
              <a:rPr lang="ru-RU" altLang="ru-RU" sz="1800"/>
              <a:t>является ортогональной проекцией прямой </a:t>
            </a:r>
            <a:r>
              <a:rPr lang="en-US" altLang="ru-RU" sz="1800" i="1"/>
              <a:t>AD </a:t>
            </a:r>
            <a:r>
              <a:rPr lang="ru-RU" altLang="ru-RU" sz="1800"/>
              <a:t>на плоскость </a:t>
            </a:r>
            <a:r>
              <a:rPr lang="en-US" altLang="ru-RU" sz="1800" i="1"/>
              <a:t>BSC</a:t>
            </a:r>
            <a:r>
              <a:rPr lang="ru-RU" altLang="ru-RU" sz="1800"/>
              <a:t>. Так как </a:t>
            </a:r>
            <a:r>
              <a:rPr lang="en-US" altLang="ru-RU" sz="1800" i="1"/>
              <a:t>BC </a:t>
            </a:r>
            <a:r>
              <a:rPr lang="ru-RU" altLang="ru-RU" sz="1800"/>
              <a:t>перпендикулярна прямой </a:t>
            </a:r>
            <a:r>
              <a:rPr lang="en-US" altLang="ru-RU" sz="1800" i="1"/>
              <a:t>d</a:t>
            </a:r>
            <a:r>
              <a:rPr lang="ru-RU" altLang="ru-RU" sz="1800"/>
              <a:t>, то она перпендикулярна и прямой </a:t>
            </a:r>
            <a:r>
              <a:rPr lang="en-US" altLang="ru-RU" sz="1800" i="1"/>
              <a:t>AD</a:t>
            </a:r>
            <a:r>
              <a:rPr lang="ru-RU" altLang="ru-RU" sz="1800"/>
              <a:t>. Аналогично, прямая </a:t>
            </a:r>
            <a:r>
              <a:rPr lang="en-US" altLang="ru-RU" sz="1800" i="1"/>
              <a:t>AC </a:t>
            </a:r>
            <a:r>
              <a:rPr lang="ru-RU" altLang="ru-RU" sz="1800"/>
              <a:t>перпендикулярна прямой </a:t>
            </a:r>
            <a:r>
              <a:rPr lang="en-US" altLang="ru-RU" sz="1800" i="1"/>
              <a:t>BE</a:t>
            </a:r>
            <a:r>
              <a:rPr lang="ru-RU" altLang="ru-RU" sz="1800"/>
              <a:t>.</a:t>
            </a:r>
          </a:p>
        </p:txBody>
      </p:sp>
      <p:graphicFrame>
        <p:nvGraphicFramePr>
          <p:cNvPr id="86023" name="Object 7">
            <a:extLst>
              <a:ext uri="{FF2B5EF4-FFF2-40B4-BE49-F238E27FC236}">
                <a16:creationId xmlns:a16="http://schemas.microsoft.com/office/drawing/2014/main" id="{75958A31-27C3-4161-96FA-A6542045D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676400"/>
          <a:ext cx="266700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71429" imgH="2723810" progId="Paint.Picture">
                  <p:embed/>
                </p:oleObj>
              </mc:Choice>
              <mc:Fallback>
                <p:oleObj name="Точечный рисунок" r:id="rId3" imgW="2971429" imgH="2723810" progId="Paint.Picture">
                  <p:embed/>
                  <p:pic>
                    <p:nvPicPr>
                      <p:cNvPr id="86023" name="Object 7">
                        <a:extLst>
                          <a:ext uri="{FF2B5EF4-FFF2-40B4-BE49-F238E27FC236}">
                            <a16:creationId xmlns:a16="http://schemas.microsoft.com/office/drawing/2014/main" id="{75958A31-27C3-4161-96FA-A6542045D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266700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Text Box 8">
            <a:extLst>
              <a:ext uri="{FF2B5EF4-FFF2-40B4-BE49-F238E27FC236}">
                <a16:creationId xmlns:a16="http://schemas.microsoft.com/office/drawing/2014/main" id="{CBA29427-B0D2-4D60-A28A-0823442C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</a:t>
            </a:r>
            <a:r>
              <a:rPr lang="ru-RU" altLang="ru-RU" sz="1800"/>
              <a:t>Пусть </a:t>
            </a:r>
            <a:r>
              <a:rPr lang="en-US" altLang="ru-RU" sz="1800" i="1"/>
              <a:t>O </a:t>
            </a:r>
            <a:r>
              <a:rPr lang="ru-RU" altLang="ru-RU" sz="1800"/>
              <a:t>– точка пересечения прямых </a:t>
            </a:r>
            <a:r>
              <a:rPr lang="en-US" altLang="ru-RU" sz="1800" i="1"/>
              <a:t>AD </a:t>
            </a:r>
            <a:r>
              <a:rPr lang="ru-RU" altLang="ru-RU" sz="1800"/>
              <a:t>и </a:t>
            </a:r>
            <a:r>
              <a:rPr lang="en-US" altLang="ru-RU" sz="1800" i="1"/>
              <a:t>BE</a:t>
            </a:r>
            <a:r>
              <a:rPr lang="en-US" altLang="ru-RU" sz="1800"/>
              <a:t>. </a:t>
            </a:r>
            <a:r>
              <a:rPr lang="ru-RU" altLang="ru-RU" sz="1800"/>
              <a:t>Прямая </a:t>
            </a:r>
            <a:r>
              <a:rPr lang="en-US" altLang="ru-RU" sz="1800" i="1"/>
              <a:t>BC </a:t>
            </a:r>
            <a:r>
              <a:rPr lang="ru-RU" altLang="ru-RU" sz="1800"/>
              <a:t>перпендикулярна плоскости </a:t>
            </a:r>
            <a:r>
              <a:rPr lang="en-US" altLang="ru-RU" sz="1800" i="1"/>
              <a:t>SAD</a:t>
            </a:r>
            <a:r>
              <a:rPr lang="ru-RU" altLang="ru-RU" sz="1800"/>
              <a:t>, следовательно, она перпендикулярна прямой </a:t>
            </a:r>
            <a:r>
              <a:rPr lang="en-US" altLang="ru-RU" sz="1800" i="1"/>
              <a:t>SO</a:t>
            </a:r>
            <a:r>
              <a:rPr lang="en-US" altLang="ru-RU" sz="1800"/>
              <a:t>. </a:t>
            </a:r>
            <a:r>
              <a:rPr lang="ru-RU" altLang="ru-RU" sz="1800"/>
              <a:t>Аналогично, Прямая </a:t>
            </a:r>
            <a:r>
              <a:rPr lang="en-US" altLang="ru-RU" sz="1800" i="1"/>
              <a:t>AC </a:t>
            </a:r>
            <a:r>
              <a:rPr lang="ru-RU" altLang="ru-RU" sz="1800"/>
              <a:t>перпендикулярна плоскости </a:t>
            </a:r>
            <a:r>
              <a:rPr lang="en-US" altLang="ru-RU" sz="1800" i="1"/>
              <a:t>SBE</a:t>
            </a:r>
            <a:r>
              <a:rPr lang="ru-RU" altLang="ru-RU" sz="1800"/>
              <a:t>, следовательно, она перпендикулярна прямой </a:t>
            </a:r>
            <a:r>
              <a:rPr lang="en-US" altLang="ru-RU" sz="1800" i="1"/>
              <a:t>SO</a:t>
            </a:r>
            <a:r>
              <a:rPr lang="en-US" altLang="ru-RU" sz="1800"/>
              <a:t>. </a:t>
            </a:r>
            <a:r>
              <a:rPr lang="ru-RU" altLang="ru-RU" sz="1800"/>
              <a:t>Таким образом, прямая </a:t>
            </a:r>
            <a:r>
              <a:rPr lang="en-US" altLang="ru-RU" sz="1800" i="1"/>
              <a:t>SO </a:t>
            </a:r>
            <a:r>
              <a:rPr lang="ru-RU" altLang="ru-RU" sz="1800"/>
              <a:t>перпендикулярна прямым </a:t>
            </a:r>
            <a:r>
              <a:rPr lang="en-US" altLang="ru-RU" sz="1800" i="1"/>
              <a:t>BC </a:t>
            </a:r>
            <a:r>
              <a:rPr lang="ru-RU" altLang="ru-RU" sz="1800"/>
              <a:t>и </a:t>
            </a:r>
            <a:r>
              <a:rPr lang="en-US" altLang="ru-RU" sz="1800" i="1"/>
              <a:t>AC</a:t>
            </a:r>
            <a:r>
              <a:rPr lang="ru-RU" altLang="ru-RU" sz="1800"/>
              <a:t>, следовательно, перпендикулярна плоскости </a:t>
            </a:r>
            <a:r>
              <a:rPr lang="en-US" altLang="ru-RU" sz="1800" i="1"/>
              <a:t>ABC</a:t>
            </a:r>
            <a:r>
              <a:rPr lang="ru-RU" altLang="ru-RU" sz="1800"/>
              <a:t>, значит, перпендикулярна и прямой </a:t>
            </a:r>
            <a:r>
              <a:rPr lang="en-US" altLang="ru-RU" sz="1800" i="1"/>
              <a:t>AB</a:t>
            </a:r>
            <a:r>
              <a:rPr lang="en-US" altLang="ru-RU" sz="1800"/>
              <a:t>.</a:t>
            </a:r>
            <a:r>
              <a:rPr lang="en-US" altLang="ru-RU" sz="2000"/>
              <a:t> </a:t>
            </a:r>
            <a:r>
              <a:rPr lang="ru-RU" altLang="ru-RU" sz="2000"/>
              <a:t> </a:t>
            </a:r>
          </a:p>
        </p:txBody>
      </p:sp>
      <p:sp>
        <p:nvSpPr>
          <p:cNvPr id="86025" name="Text Box 9">
            <a:extLst>
              <a:ext uri="{FF2B5EF4-FFF2-40B4-BE49-F238E27FC236}">
                <a16:creationId xmlns:a16="http://schemas.microsoft.com/office/drawing/2014/main" id="{15751356-A308-4349-A092-1964E89D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91440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</a:t>
            </a:r>
            <a:r>
              <a:rPr lang="ru-RU" altLang="ru-RU" sz="1800"/>
              <a:t>С другой стороны, прямая </a:t>
            </a:r>
            <a:r>
              <a:rPr lang="en-US" altLang="ru-RU" sz="1800" i="1"/>
              <a:t>CO </a:t>
            </a:r>
            <a:r>
              <a:rPr lang="ru-RU" altLang="ru-RU" sz="1800"/>
              <a:t>перпендикулярна прямой </a:t>
            </a:r>
            <a:r>
              <a:rPr lang="en-US" altLang="ru-RU" sz="1800" i="1"/>
              <a:t>AB</a:t>
            </a:r>
            <a:r>
              <a:rPr lang="ru-RU" altLang="ru-RU" sz="1800"/>
              <a:t>. Таким образом, прямая </a:t>
            </a:r>
            <a:r>
              <a:rPr lang="en-US" altLang="ru-RU" sz="1800" i="1"/>
              <a:t>AB </a:t>
            </a:r>
            <a:r>
              <a:rPr lang="ru-RU" altLang="ru-RU" sz="1800"/>
              <a:t>перпендикулярна плоскости </a:t>
            </a:r>
            <a:r>
              <a:rPr lang="en-US" altLang="ru-RU" sz="1800" i="1"/>
              <a:t>SOC</a:t>
            </a:r>
            <a:r>
              <a:rPr lang="ru-RU" altLang="ru-RU" sz="1800"/>
              <a:t>. Плоскость </a:t>
            </a:r>
            <a:r>
              <a:rPr lang="en-US" altLang="ru-RU" sz="1800" i="1"/>
              <a:t>SAB </a:t>
            </a:r>
            <a:r>
              <a:rPr lang="ru-RU" altLang="ru-RU" sz="1800"/>
              <a:t>проходит через прямую </a:t>
            </a:r>
            <a:r>
              <a:rPr lang="en-US" altLang="ru-RU" sz="1800" i="1"/>
              <a:t>AB</a:t>
            </a:r>
            <a:r>
              <a:rPr lang="ru-RU" altLang="ru-RU" sz="1800"/>
              <a:t>, перпендикулярную плоскости </a:t>
            </a:r>
            <a:r>
              <a:rPr lang="en-US" altLang="ru-RU" sz="1800" i="1"/>
              <a:t>SOC</a:t>
            </a:r>
            <a:r>
              <a:rPr lang="ru-RU" altLang="ru-RU" sz="1800"/>
              <a:t>, следовательно, сама перпендикулярна этой плоскости. Значит, все три рассматриваемые плоскости пересекаются по прямой </a:t>
            </a:r>
            <a:r>
              <a:rPr lang="en-US" altLang="ru-RU" sz="1800" i="1"/>
              <a:t>SO</a:t>
            </a:r>
            <a:r>
              <a:rPr lang="en-US" altLang="ru-RU" sz="1800"/>
              <a:t>.</a:t>
            </a:r>
            <a:r>
              <a:rPr lang="ru-RU" altLang="ru-RU" sz="1800"/>
              <a:t> 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86021" grpId="0" autoUpdateAnimBg="0"/>
      <p:bldP spid="86024" grpId="0" autoUpdateAnimBg="0"/>
      <p:bldP spid="8602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1029">
            <a:extLst>
              <a:ext uri="{FF2B5EF4-FFF2-40B4-BE49-F238E27FC236}">
                <a16:creationId xmlns:a16="http://schemas.microsoft.com/office/drawing/2014/main" id="{DFABC0AE-5F08-467B-87EB-3371A5783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5" y="54868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5</a:t>
            </a:r>
            <a:r>
              <a:rPr lang="ru-RU" altLang="ru-RU" dirty="0">
                <a:solidFill>
                  <a:srgbClr val="FF3300"/>
                </a:solidFill>
              </a:rPr>
              <a:t> (Неравенство треугольника)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Каждая сторона треугольника меньше суммы двух других сторон.</a:t>
            </a:r>
          </a:p>
        </p:txBody>
      </p:sp>
      <p:sp>
        <p:nvSpPr>
          <p:cNvPr id="59403" name="Text Box 1035">
            <a:extLst>
              <a:ext uri="{FF2B5EF4-FFF2-40B4-BE49-F238E27FC236}">
                <a16:creationId xmlns:a16="http://schemas.microsoft.com/office/drawing/2014/main" id="{44BD87E0-10B5-4255-9385-4CD557DAC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273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Сформулируйте аналог этой теоремы для трёхгранного угла.</a:t>
            </a:r>
          </a:p>
        </p:txBody>
      </p:sp>
      <p:sp>
        <p:nvSpPr>
          <p:cNvPr id="7" name="Text Box 1035">
            <a:extLst>
              <a:ext uri="{FF2B5EF4-FFF2-40B4-BE49-F238E27FC236}">
                <a16:creationId xmlns:a16="http://schemas.microsoft.com/office/drawing/2014/main" id="{B1AC947E-6779-4349-A72D-984AFAB59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502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5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Всякий плоский угол трехгранного угла меньше суммы двух других его плоских углов.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25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>
            <a:extLst>
              <a:ext uri="{FF2B5EF4-FFF2-40B4-BE49-F238E27FC236}">
                <a16:creationId xmlns:a16="http://schemas.microsoft.com/office/drawing/2014/main" id="{26B19695-E175-4817-B101-9518B5D5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6781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sz="2000" dirty="0">
                <a:cs typeface="Times New Roman" panose="02020603050405020304" pitchFamily="18" charset="0"/>
              </a:rPr>
              <a:t>Рассмотрим трехгранный угол </a:t>
            </a:r>
            <a:r>
              <a:rPr lang="ru-RU" altLang="ru-RU" sz="2000" i="1" dirty="0">
                <a:cs typeface="Times New Roman" panose="02020603050405020304" pitchFamily="18" charset="0"/>
              </a:rPr>
              <a:t>SABC. </a:t>
            </a:r>
            <a:r>
              <a:rPr lang="ru-RU" altLang="ru-RU" sz="2000" dirty="0">
                <a:cs typeface="Times New Roman" panose="02020603050405020304" pitchFamily="18" charset="0"/>
              </a:rPr>
              <a:t>Пусть наибольший из его плоских углов есть угол </a:t>
            </a:r>
            <a:r>
              <a:rPr lang="ru-RU" altLang="ru-RU" sz="2000" i="1" dirty="0">
                <a:cs typeface="Times New Roman" panose="02020603050405020304" pitchFamily="18" charset="0"/>
              </a:rPr>
              <a:t>ASC</a:t>
            </a:r>
            <a:r>
              <a:rPr lang="ru-RU" altLang="ru-RU" sz="2000" dirty="0">
                <a:cs typeface="Times New Roman" panose="02020603050405020304" pitchFamily="18" charset="0"/>
              </a:rPr>
              <a:t>. Тогда выполняются неравенства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ASB</a:t>
            </a:r>
            <a:r>
              <a:rPr lang="ru-RU" altLang="ru-RU" sz="2000" i="1" dirty="0"/>
              <a:t>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altLang="ru-RU" sz="2000" i="1" dirty="0">
                <a:cs typeface="Times New Roman" panose="02020603050405020304" pitchFamily="18" charset="0"/>
              </a:rPr>
              <a:t> 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ASC &lt;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ASC +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BSC</a:t>
            </a:r>
            <a:r>
              <a:rPr lang="ru-RU" altLang="ru-RU" sz="2000" dirty="0">
                <a:cs typeface="Times New Roman" panose="02020603050405020304" pitchFamily="18" charset="0"/>
              </a:rPr>
              <a:t>;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BSC 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altLang="ru-RU" sz="2000" dirty="0">
                <a:sym typeface="Symbol" panose="05050102010706020507" pitchFamily="18" charset="2"/>
              </a:rPr>
              <a:t>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ASC &lt;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ASC +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ASB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  <a:endParaRPr lang="ru-RU" altLang="ru-RU" sz="2000" dirty="0"/>
          </a:p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ru-RU" altLang="ru-RU" sz="2000" dirty="0">
                <a:cs typeface="Times New Roman" panose="02020603050405020304" pitchFamily="18" charset="0"/>
              </a:rPr>
              <a:t>Таким образом, остается доказать неравенство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ASС </a:t>
            </a:r>
            <a:r>
              <a:rPr lang="ru-RU" altLang="ru-RU" sz="2000" dirty="0">
                <a:cs typeface="Times New Roman" panose="02020603050405020304" pitchFamily="18" charset="0"/>
              </a:rPr>
              <a:t>&lt;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ASB </a:t>
            </a:r>
            <a:r>
              <a:rPr lang="ru-RU" altLang="ru-RU" sz="2000" dirty="0">
                <a:cs typeface="Times New Roman" panose="02020603050405020304" pitchFamily="18" charset="0"/>
              </a:rPr>
              <a:t>+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 dirty="0">
                <a:cs typeface="Times New Roman" panose="02020603050405020304" pitchFamily="18" charset="0"/>
              </a:rPr>
              <a:t>BSC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8CF2ED24-720F-4693-BD37-ACDE40A4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899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/>
              <a:t>	</a:t>
            </a:r>
            <a:r>
              <a:rPr lang="ru-RU" altLang="ru-RU" sz="2000">
                <a:cs typeface="Times New Roman" panose="02020603050405020304" pitchFamily="18" charset="0"/>
              </a:rPr>
              <a:t>Воспользуемся неравенством треугольника </a:t>
            </a:r>
            <a:r>
              <a:rPr lang="ru-RU" altLang="ru-RU" sz="2000" i="1">
                <a:cs typeface="Times New Roman" panose="02020603050405020304" pitchFamily="18" charset="0"/>
              </a:rPr>
              <a:t>AC &lt; AB + BC</a:t>
            </a:r>
            <a:r>
              <a:rPr lang="ru-RU" altLang="ru-RU" sz="2000">
                <a:cs typeface="Times New Roman" panose="02020603050405020304" pitchFamily="18" charset="0"/>
              </a:rPr>
              <a:t>. Вычитая из обеих его частей </a:t>
            </a:r>
            <a:r>
              <a:rPr lang="ru-RU" altLang="ru-RU" sz="2000" i="1">
                <a:cs typeface="Times New Roman" panose="02020603050405020304" pitchFamily="18" charset="0"/>
              </a:rPr>
              <a:t>AD = AB</a:t>
            </a:r>
            <a:r>
              <a:rPr lang="ru-RU" altLang="ru-RU" sz="2000">
                <a:cs typeface="Times New Roman" panose="02020603050405020304" pitchFamily="18" charset="0"/>
              </a:rPr>
              <a:t>, получим неравенство </a:t>
            </a:r>
            <a:r>
              <a:rPr lang="ru-RU" altLang="ru-RU" sz="2000" i="1">
                <a:cs typeface="Times New Roman" panose="02020603050405020304" pitchFamily="18" charset="0"/>
              </a:rPr>
              <a:t>DC &lt; BC. </a:t>
            </a:r>
            <a:r>
              <a:rPr lang="ru-RU" altLang="ru-RU" sz="2000">
                <a:cs typeface="Times New Roman" panose="02020603050405020304" pitchFamily="18" charset="0"/>
              </a:rPr>
              <a:t>В треугольниках </a:t>
            </a:r>
            <a:r>
              <a:rPr lang="ru-RU" altLang="ru-RU" sz="2000" i="1">
                <a:cs typeface="Times New Roman" panose="02020603050405020304" pitchFamily="18" charset="0"/>
              </a:rPr>
              <a:t>DSC </a:t>
            </a:r>
            <a:r>
              <a:rPr lang="ru-RU" altLang="ru-RU" sz="2000">
                <a:cs typeface="Times New Roman" panose="02020603050405020304" pitchFamily="18" charset="0"/>
              </a:rPr>
              <a:t>и </a:t>
            </a:r>
            <a:r>
              <a:rPr lang="ru-RU" altLang="ru-RU" sz="2000" i="1">
                <a:cs typeface="Times New Roman" panose="02020603050405020304" pitchFamily="18" charset="0"/>
              </a:rPr>
              <a:t>BSC </a:t>
            </a:r>
            <a:r>
              <a:rPr lang="ru-RU" altLang="ru-RU" sz="2000">
                <a:cs typeface="Times New Roman" panose="02020603050405020304" pitchFamily="18" charset="0"/>
              </a:rPr>
              <a:t>одна сторона общая (</a:t>
            </a:r>
            <a:r>
              <a:rPr lang="ru-RU" altLang="ru-RU" sz="2000" i="1">
                <a:cs typeface="Times New Roman" panose="02020603050405020304" pitchFamily="18" charset="0"/>
              </a:rPr>
              <a:t>SC</a:t>
            </a:r>
            <a:r>
              <a:rPr lang="ru-RU" altLang="ru-RU" sz="2000">
                <a:cs typeface="Times New Roman" panose="02020603050405020304" pitchFamily="18" charset="0"/>
              </a:rPr>
              <a:t>), </a:t>
            </a:r>
            <a:r>
              <a:rPr lang="ru-RU" altLang="ru-RU" sz="2000" i="1">
                <a:cs typeface="Times New Roman" panose="02020603050405020304" pitchFamily="18" charset="0"/>
              </a:rPr>
              <a:t>SD = SB </a:t>
            </a:r>
            <a:r>
              <a:rPr lang="ru-RU" altLang="ru-RU" sz="2000">
                <a:cs typeface="Times New Roman" panose="02020603050405020304" pitchFamily="18" charset="0"/>
              </a:rPr>
              <a:t>и </a:t>
            </a:r>
            <a:r>
              <a:rPr lang="ru-RU" altLang="ru-RU" sz="2000" i="1">
                <a:cs typeface="Times New Roman" panose="02020603050405020304" pitchFamily="18" charset="0"/>
              </a:rPr>
              <a:t>DC &lt; BC. </a:t>
            </a:r>
            <a:r>
              <a:rPr lang="ru-RU" altLang="ru-RU" sz="2000">
                <a:cs typeface="Times New Roman" panose="02020603050405020304" pitchFamily="18" charset="0"/>
              </a:rPr>
              <a:t>В этом случае против большей стороны лежит больший угол и, следовательно,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>
                <a:cs typeface="Times New Roman" panose="02020603050405020304" pitchFamily="18" charset="0"/>
              </a:rPr>
              <a:t>DSC &lt;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>
                <a:cs typeface="Times New Roman" panose="02020603050405020304" pitchFamily="18" charset="0"/>
              </a:rPr>
              <a:t>BSC</a:t>
            </a:r>
            <a:r>
              <a:rPr lang="ru-RU" altLang="ru-RU" sz="2000">
                <a:cs typeface="Times New Roman" panose="02020603050405020304" pitchFamily="18" charset="0"/>
              </a:rPr>
              <a:t>. Прибавляя к обеим частям этого неравенства угол </a:t>
            </a:r>
            <a:r>
              <a:rPr lang="ru-RU" altLang="ru-RU" sz="2000" i="1">
                <a:cs typeface="Times New Roman" panose="02020603050405020304" pitchFamily="18" charset="0"/>
              </a:rPr>
              <a:t>ASD, </a:t>
            </a:r>
            <a:r>
              <a:rPr lang="ru-RU" altLang="ru-RU" sz="2000">
                <a:cs typeface="Times New Roman" panose="02020603050405020304" pitchFamily="18" charset="0"/>
              </a:rPr>
              <a:t>равный </a:t>
            </a:r>
            <a:r>
              <a:rPr lang="ru-RU" altLang="ru-RU" sz="2000"/>
              <a:t>углу </a:t>
            </a:r>
            <a:r>
              <a:rPr lang="ru-RU" altLang="ru-RU" sz="2000" i="1">
                <a:cs typeface="Times New Roman" panose="02020603050405020304" pitchFamily="18" charset="0"/>
              </a:rPr>
              <a:t>ASB</a:t>
            </a:r>
            <a:r>
              <a:rPr lang="ru-RU" altLang="ru-RU" sz="2000">
                <a:cs typeface="Times New Roman" panose="02020603050405020304" pitchFamily="18" charset="0"/>
              </a:rPr>
              <a:t>, получим требуемое неравенство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>
                <a:cs typeface="Times New Roman" panose="02020603050405020304" pitchFamily="18" charset="0"/>
              </a:rPr>
              <a:t>ASС </a:t>
            </a:r>
            <a:r>
              <a:rPr lang="ru-RU" altLang="ru-RU" sz="2000">
                <a:cs typeface="Times New Roman" panose="02020603050405020304" pitchFamily="18" charset="0"/>
              </a:rPr>
              <a:t>&lt;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>
                <a:cs typeface="Times New Roman" panose="02020603050405020304" pitchFamily="18" charset="0"/>
              </a:rPr>
              <a:t>ASB </a:t>
            </a:r>
            <a:r>
              <a:rPr lang="ru-RU" altLang="ru-RU" sz="2000">
                <a:cs typeface="Times New Roman" panose="02020603050405020304" pitchFamily="18" charset="0"/>
              </a:rPr>
              <a:t>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i="1">
                <a:cs typeface="Times New Roman" panose="02020603050405020304" pitchFamily="18" charset="0"/>
              </a:rPr>
              <a:t>BSC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9C006165-50E0-4BEB-AB06-6F48785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8907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Text Box 7">
            <a:extLst>
              <a:ext uri="{FF2B5EF4-FFF2-40B4-BE49-F238E27FC236}">
                <a16:creationId xmlns:a16="http://schemas.microsoft.com/office/drawing/2014/main" id="{E26B6D80-BC3B-41CF-8CE1-EB38BA85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</a:t>
            </a:r>
            <a:r>
              <a:rPr lang="ru-RU" altLang="ru-RU" sz="2000">
                <a:cs typeface="Times New Roman" panose="02020603050405020304" pitchFamily="18" charset="0"/>
              </a:rPr>
              <a:t>Отложим на грани </a:t>
            </a:r>
            <a:r>
              <a:rPr lang="ru-RU" altLang="ru-RU" sz="2000" i="1">
                <a:cs typeface="Times New Roman" panose="02020603050405020304" pitchFamily="18" charset="0"/>
              </a:rPr>
              <a:t>ASC </a:t>
            </a:r>
            <a:r>
              <a:rPr lang="ru-RU" altLang="ru-RU" sz="2000">
                <a:cs typeface="Times New Roman" panose="02020603050405020304" pitchFamily="18" charset="0"/>
              </a:rPr>
              <a:t>угол </a:t>
            </a:r>
            <a:r>
              <a:rPr lang="ru-RU" altLang="ru-RU" sz="2000" i="1">
                <a:cs typeface="Times New Roman" panose="02020603050405020304" pitchFamily="18" charset="0"/>
              </a:rPr>
              <a:t>ASD</a:t>
            </a:r>
            <a:r>
              <a:rPr lang="ru-RU" altLang="ru-RU" sz="2000">
                <a:cs typeface="Times New Roman" panose="02020603050405020304" pitchFamily="18" charset="0"/>
              </a:rPr>
              <a:t>, равный </a:t>
            </a:r>
            <a:r>
              <a:rPr lang="ru-RU" altLang="ru-RU" sz="2000" i="1">
                <a:cs typeface="Times New Roman" panose="02020603050405020304" pitchFamily="18" charset="0"/>
              </a:rPr>
              <a:t>ASB, </a:t>
            </a:r>
            <a:r>
              <a:rPr lang="ru-RU" altLang="ru-RU" sz="2000">
                <a:cs typeface="Times New Roman" panose="02020603050405020304" pitchFamily="18" charset="0"/>
              </a:rPr>
              <a:t>и точку </a:t>
            </a:r>
            <a:r>
              <a:rPr lang="ru-RU" altLang="ru-RU" sz="2000" i="1">
                <a:cs typeface="Times New Roman" panose="02020603050405020304" pitchFamily="18" charset="0"/>
              </a:rPr>
              <a:t>B </a:t>
            </a:r>
            <a:r>
              <a:rPr lang="ru-RU" altLang="ru-RU" sz="2000">
                <a:cs typeface="Times New Roman" panose="02020603050405020304" pitchFamily="18" charset="0"/>
              </a:rPr>
              <a:t>выберем так, чтобы </a:t>
            </a:r>
            <a:r>
              <a:rPr lang="ru-RU" altLang="ru-RU" sz="2000" i="1">
                <a:cs typeface="Times New Roman" panose="02020603050405020304" pitchFamily="18" charset="0"/>
              </a:rPr>
              <a:t>SB = SD</a:t>
            </a:r>
            <a:r>
              <a:rPr lang="ru-RU" altLang="ru-RU" sz="2000">
                <a:cs typeface="Times New Roman" panose="02020603050405020304" pitchFamily="18" charset="0"/>
              </a:rPr>
              <a:t>. Тогда треугольники </a:t>
            </a:r>
            <a:r>
              <a:rPr lang="ru-RU" altLang="ru-RU" sz="2000" i="1">
                <a:cs typeface="Times New Roman" panose="02020603050405020304" pitchFamily="18" charset="0"/>
              </a:rPr>
              <a:t>ASB </a:t>
            </a:r>
            <a:r>
              <a:rPr lang="ru-RU" altLang="ru-RU" sz="2000">
                <a:cs typeface="Times New Roman" panose="02020603050405020304" pitchFamily="18" charset="0"/>
              </a:rPr>
              <a:t>и </a:t>
            </a:r>
            <a:r>
              <a:rPr lang="ru-RU" altLang="ru-RU" sz="2000" i="1">
                <a:cs typeface="Times New Roman" panose="02020603050405020304" pitchFamily="18" charset="0"/>
              </a:rPr>
              <a:t>ASD </a:t>
            </a:r>
            <a:r>
              <a:rPr lang="ru-RU" altLang="ru-RU" sz="2000">
                <a:cs typeface="Times New Roman" panose="02020603050405020304" pitchFamily="18" charset="0"/>
              </a:rPr>
              <a:t>равны (по двум сторонам и углу между ними) и, следовательно, </a:t>
            </a:r>
            <a:r>
              <a:rPr lang="ru-RU" altLang="ru-RU" sz="2000" i="1">
                <a:cs typeface="Times New Roman" panose="02020603050405020304" pitchFamily="18" charset="0"/>
              </a:rPr>
              <a:t>AB = AD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76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  <p:bldP spid="696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2FADDFC3-5A2D-474F-8562-9E4E26E2E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Сумма плоских углов</a:t>
            </a:r>
          </a:p>
        </p:txBody>
      </p:sp>
      <p:sp>
        <p:nvSpPr>
          <p:cNvPr id="61443" name="Text Box 1027">
            <a:extLst>
              <a:ext uri="{FF2B5EF4-FFF2-40B4-BE49-F238E27FC236}">
                <a16:creationId xmlns:a16="http://schemas.microsoft.com/office/drawing/2014/main" id="{0FF7C025-86B5-412A-A109-064336E5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Теорема 6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Сумма плоских углов трехгранного угла меньше 360</a:t>
            </a:r>
            <a:r>
              <a:rPr lang="ru-RU" altLang="ru-RU" dirty="0">
                <a:latin typeface="Symbol" panose="05050102010706020507" pitchFamily="18" charset="2"/>
                <a:cs typeface="Times New Roman" panose="02020603050405020304" pitchFamily="18" charset="0"/>
              </a:rPr>
              <a:t>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cs typeface="Times New Roman" panose="02020603050405020304" pitchFamily="18" charset="0"/>
              </a:rPr>
              <a:t>   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1448" name="Picture 1032">
            <a:extLst>
              <a:ext uri="{FF2B5EF4-FFF2-40B4-BE49-F238E27FC236}">
                <a16:creationId xmlns:a16="http://schemas.microsoft.com/office/drawing/2014/main" id="{ECC51B14-5EF7-48DA-9992-C8C7C962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845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9" name="Text Box 1033">
            <a:extLst>
              <a:ext uri="{FF2B5EF4-FFF2-40B4-BE49-F238E27FC236}">
                <a16:creationId xmlns:a16="http://schemas.microsoft.com/office/drawing/2014/main" id="{E81828C3-DD2A-449E-B5DF-A5001ADB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Аналогично, для трехгранных углов с вершинами </a:t>
            </a:r>
            <a:r>
              <a:rPr lang="ru-RU" altLang="ru-RU" i="1">
                <a:cs typeface="Times New Roman" panose="02020603050405020304" pitchFamily="18" charset="0"/>
              </a:rPr>
              <a:t>B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ru-RU" altLang="ru-RU" i="1">
                <a:cs typeface="Times New Roman" panose="02020603050405020304" pitchFamily="18" charset="0"/>
              </a:rPr>
              <a:t>С</a:t>
            </a:r>
            <a:r>
              <a:rPr lang="ru-RU" altLang="ru-RU">
                <a:cs typeface="Times New Roman" panose="02020603050405020304" pitchFamily="18" charset="0"/>
              </a:rPr>
              <a:t> имеют место неравенства: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>
                <a:sym typeface="Symbol" panose="05050102010706020507" pitchFamily="18" charset="2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ABС </a:t>
            </a:r>
            <a:r>
              <a:rPr lang="ru-RU" altLang="ru-RU">
                <a:cs typeface="Times New Roman" panose="02020603050405020304" pitchFamily="18" charset="0"/>
              </a:rPr>
              <a:t>&lt;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>
                <a:sym typeface="Symbol" panose="05050102010706020507" pitchFamily="18" charset="2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ABS </a:t>
            </a:r>
            <a:r>
              <a:rPr lang="ru-RU" altLang="ru-RU">
                <a:cs typeface="Times New Roman" panose="02020603050405020304" pitchFamily="18" charset="0"/>
              </a:rPr>
              <a:t>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>
                <a:sym typeface="Symbol" panose="05050102010706020507" pitchFamily="18" charset="2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CBS</a:t>
            </a:r>
            <a:r>
              <a:rPr lang="ru-RU" altLang="ru-RU">
                <a:cs typeface="Times New Roman" panose="02020603050405020304" pitchFamily="18" charset="0"/>
              </a:rPr>
              <a:t>,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>
                <a:sym typeface="Symbol" panose="05050102010706020507" pitchFamily="18" charset="2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ACB </a:t>
            </a:r>
            <a:r>
              <a:rPr lang="ru-RU" altLang="ru-RU">
                <a:cs typeface="Times New Roman" panose="02020603050405020304" pitchFamily="18" charset="0"/>
              </a:rPr>
              <a:t>&lt;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>
                <a:sym typeface="Symbol" panose="05050102010706020507" pitchFamily="18" charset="2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ACS </a:t>
            </a:r>
            <a:r>
              <a:rPr lang="ru-RU" altLang="ru-RU">
                <a:cs typeface="Times New Roman" panose="02020603050405020304" pitchFamily="18" charset="0"/>
              </a:rPr>
              <a:t>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i="1">
                <a:cs typeface="Times New Roman" panose="02020603050405020304" pitchFamily="18" charset="0"/>
              </a:rPr>
              <a:t>BCS</a:t>
            </a:r>
            <a:r>
              <a:rPr lang="ru-RU" altLang="ru-RU">
                <a:cs typeface="Times New Roman" panose="02020603050405020304" pitchFamily="18" charset="0"/>
              </a:rPr>
              <a:t>. Складывая эти неравенства и учитывая, что сумма углов треугольника </a:t>
            </a:r>
            <a:r>
              <a:rPr lang="ru-RU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равна 180</a:t>
            </a:r>
            <a:r>
              <a:rPr lang="ru-RU" altLang="ru-RU">
                <a:latin typeface="Symbol" panose="05050102010706020507" pitchFamily="18" charset="2"/>
                <a:cs typeface="Times New Roman" panose="02020603050405020304" pitchFamily="18" charset="0"/>
              </a:rPr>
              <a:t>°</a:t>
            </a:r>
            <a:r>
              <a:rPr lang="ru-RU" altLang="ru-RU">
                <a:cs typeface="Times New Roman" panose="02020603050405020304" pitchFamily="18" charset="0"/>
              </a:rPr>
              <a:t>, получаем 180</a:t>
            </a:r>
            <a:r>
              <a:rPr lang="ru-RU" altLang="ru-RU">
                <a:latin typeface="Symbol" panose="05050102010706020507" pitchFamily="18" charset="2"/>
                <a:cs typeface="Times New Roman" panose="02020603050405020304" pitchFamily="18" charset="0"/>
              </a:rPr>
              <a:t>°</a:t>
            </a:r>
            <a:r>
              <a:rPr lang="ru-RU" altLang="ru-RU">
                <a:cs typeface="Times New Roman" panose="02020603050405020304" pitchFamily="18" charset="0"/>
              </a:rPr>
              <a:t>&lt;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BAS +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i="1">
                <a:cs typeface="Times New Roman" panose="02020603050405020304" pitchFamily="18" charset="0"/>
              </a:rPr>
              <a:t> CAS </a:t>
            </a:r>
            <a:r>
              <a:rPr lang="ru-RU" altLang="ru-RU">
                <a:cs typeface="Times New Roman" panose="02020603050405020304" pitchFamily="18" charset="0"/>
              </a:rPr>
              <a:t>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ABS 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i="1">
                <a:cs typeface="Times New Roman" panose="02020603050405020304" pitchFamily="18" charset="0"/>
              </a:rPr>
              <a:t> CBS +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i="1">
                <a:cs typeface="Times New Roman" panose="02020603050405020304" pitchFamily="18" charset="0"/>
              </a:rPr>
              <a:t> BCS </a:t>
            </a:r>
            <a:r>
              <a:rPr lang="ru-RU" altLang="ru-RU">
                <a:cs typeface="Times New Roman" panose="02020603050405020304" pitchFamily="18" charset="0"/>
              </a:rPr>
              <a:t>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ACS = </a:t>
            </a:r>
            <a:r>
              <a:rPr lang="ru-RU" altLang="ru-RU">
                <a:cs typeface="Times New Roman" panose="02020603050405020304" pitchFamily="18" charset="0"/>
              </a:rPr>
              <a:t>180</a:t>
            </a:r>
            <a:r>
              <a:rPr lang="ru-RU" altLang="ru-RU">
                <a:latin typeface="Symbol" panose="05050102010706020507" pitchFamily="18" charset="2"/>
                <a:cs typeface="Times New Roman" panose="02020603050405020304" pitchFamily="18" charset="0"/>
              </a:rPr>
              <a:t>°</a:t>
            </a:r>
            <a:r>
              <a:rPr lang="ru-RU" altLang="ru-RU">
                <a:cs typeface="Times New Roman" panose="02020603050405020304" pitchFamily="18" charset="0"/>
              </a:rPr>
              <a:t> -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ASB + </a:t>
            </a:r>
            <a:r>
              <a:rPr lang="ru-RU" altLang="ru-RU">
                <a:cs typeface="Times New Roman" panose="02020603050405020304" pitchFamily="18" charset="0"/>
              </a:rPr>
              <a:t>180</a:t>
            </a:r>
            <a:r>
              <a:rPr lang="ru-RU" altLang="ru-RU">
                <a:latin typeface="Symbol" panose="05050102010706020507" pitchFamily="18" charset="2"/>
                <a:cs typeface="Times New Roman" panose="02020603050405020304" pitchFamily="18" charset="0"/>
              </a:rPr>
              <a:t>°</a:t>
            </a:r>
            <a:r>
              <a:rPr lang="ru-RU" altLang="ru-RU">
                <a:cs typeface="Times New Roman" panose="02020603050405020304" pitchFamily="18" charset="0"/>
              </a:rPr>
              <a:t> -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BSC </a:t>
            </a:r>
            <a:r>
              <a:rPr lang="ru-RU" altLang="ru-RU">
                <a:cs typeface="Times New Roman" panose="02020603050405020304" pitchFamily="18" charset="0"/>
              </a:rPr>
              <a:t>+ 180</a:t>
            </a:r>
            <a:r>
              <a:rPr lang="ru-RU" altLang="ru-RU">
                <a:latin typeface="Symbol" panose="05050102010706020507" pitchFamily="18" charset="2"/>
                <a:cs typeface="Times New Roman" panose="02020603050405020304" pitchFamily="18" charset="0"/>
              </a:rPr>
              <a:t>°</a:t>
            </a:r>
            <a:r>
              <a:rPr lang="ru-RU" altLang="ru-RU">
                <a:cs typeface="Times New Roman" panose="02020603050405020304" pitchFamily="18" charset="0"/>
              </a:rPr>
              <a:t> -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ASC</a:t>
            </a:r>
            <a:r>
              <a:rPr lang="ru-RU" altLang="ru-RU">
                <a:cs typeface="Times New Roman" panose="02020603050405020304" pitchFamily="18" charset="0"/>
              </a:rPr>
              <a:t>. Следовательно,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ASB 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i="1">
                <a:cs typeface="Times New Roman" panose="02020603050405020304" pitchFamily="18" charset="0"/>
              </a:rPr>
              <a:t> BSC +  </a:t>
            </a: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i="1">
                <a:cs typeface="Times New Roman" panose="02020603050405020304" pitchFamily="18" charset="0"/>
              </a:rPr>
              <a:t> ASC &lt; </a:t>
            </a:r>
            <a:r>
              <a:rPr lang="ru-RU" altLang="ru-RU">
                <a:cs typeface="Times New Roman" panose="02020603050405020304" pitchFamily="18" charset="0"/>
              </a:rPr>
              <a:t>360</a:t>
            </a:r>
            <a:r>
              <a:rPr lang="ru-RU" altLang="ru-RU">
                <a:latin typeface="Symbol" panose="05050102010706020507" pitchFamily="18" charset="2"/>
                <a:cs typeface="Times New Roman" panose="02020603050405020304" pitchFamily="18" charset="0"/>
              </a:rPr>
              <a:t>°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50" name="Text Box 1034">
            <a:extLst>
              <a:ext uri="{FF2B5EF4-FFF2-40B4-BE49-F238E27FC236}">
                <a16:creationId xmlns:a16="http://schemas.microsoft.com/office/drawing/2014/main" id="{4C7B2B47-0FD8-431B-9F4E-D5B46910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5562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b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Пусть </a:t>
            </a:r>
            <a:r>
              <a:rPr lang="ru-RU" altLang="ru-RU" i="1" dirty="0">
                <a:cs typeface="Times New Roman" panose="02020603050405020304" pitchFamily="18" charset="0"/>
              </a:rPr>
              <a:t>SABC</a:t>
            </a:r>
            <a:r>
              <a:rPr lang="ru-RU" altLang="ru-RU" dirty="0">
                <a:cs typeface="Times New Roman" panose="02020603050405020304" pitchFamily="18" charset="0"/>
              </a:rPr>
              <a:t> – данный трехгранный угол. Рассмотрим трехгранный угол с вершиной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образованный гранями </a:t>
            </a:r>
            <a:r>
              <a:rPr lang="ru-RU" altLang="ru-RU" i="1" dirty="0">
                <a:cs typeface="Times New Roman" panose="02020603050405020304" pitchFamily="18" charset="0"/>
              </a:rPr>
              <a:t>ABS, ACS </a:t>
            </a:r>
            <a:r>
              <a:rPr lang="ru-RU" altLang="ru-RU" dirty="0">
                <a:cs typeface="Times New Roman" panose="02020603050405020304" pitchFamily="18" charset="0"/>
              </a:rPr>
              <a:t>и углом </a:t>
            </a:r>
            <a:r>
              <a:rPr lang="ru-RU" altLang="ru-RU" i="1" dirty="0">
                <a:cs typeface="Times New Roman" panose="02020603050405020304" pitchFamily="18" charset="0"/>
              </a:rPr>
              <a:t>BAC</a:t>
            </a:r>
            <a:r>
              <a:rPr lang="ru-RU" altLang="ru-RU" dirty="0">
                <a:cs typeface="Times New Roman" panose="02020603050405020304" pitchFamily="18" charset="0"/>
              </a:rPr>
              <a:t>. В силу </a:t>
            </a:r>
            <a:r>
              <a:rPr lang="ru-RU" altLang="ru-RU" dirty="0"/>
              <a:t>неравенства треугольника</a:t>
            </a:r>
            <a:r>
              <a:rPr lang="ru-RU" altLang="ru-RU" dirty="0">
                <a:cs typeface="Times New Roman" panose="02020603050405020304" pitchFamily="18" charset="0"/>
              </a:rPr>
              <a:t>, имеет место неравенство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dirty="0">
                <a:sym typeface="Symbol" panose="05050102010706020507" pitchFamily="18" charset="2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BAС </a:t>
            </a:r>
            <a:r>
              <a:rPr lang="ru-RU" altLang="ru-RU" dirty="0">
                <a:cs typeface="Times New Roman" panose="02020603050405020304" pitchFamily="18" charset="0"/>
              </a:rPr>
              <a:t>&lt;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i="1" dirty="0">
                <a:cs typeface="Times New Roman" panose="02020603050405020304" pitchFamily="18" charset="0"/>
              </a:rPr>
              <a:t>BAS </a:t>
            </a:r>
            <a:r>
              <a:rPr lang="ru-RU" altLang="ru-RU" dirty="0">
                <a:cs typeface="Times New Roman" panose="02020603050405020304" pitchFamily="18" charset="0"/>
              </a:rPr>
              <a:t>+  </a:t>
            </a:r>
            <a:r>
              <a:rPr lang="ru-RU" alt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000" dirty="0">
                <a:sym typeface="Symbol" panose="05050102010706020507" pitchFamily="18" charset="2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CAS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C26811E4-4E0F-4D5B-A47D-3E73885B0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Сумма плоских углов многогранного угла</a:t>
            </a:r>
          </a:p>
        </p:txBody>
      </p:sp>
      <p:sp>
        <p:nvSpPr>
          <p:cNvPr id="58371" name="Text Box 1027">
            <a:extLst>
              <a:ext uri="{FF2B5EF4-FFF2-40B4-BE49-F238E27FC236}">
                <a16:creationId xmlns:a16="http://schemas.microsoft.com/office/drawing/2014/main" id="{E2274D55-931F-4B50-970C-7C009F4F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7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Многогранный угол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выпуклым</a:t>
            </a:r>
            <a:r>
              <a:rPr lang="ru-RU" altLang="ru-RU" dirty="0">
                <a:cs typeface="Times New Roman" panose="02020603050405020304" pitchFamily="18" charset="0"/>
              </a:rPr>
              <a:t>, если он является выпуклой фигурой, т. е. вместе с любыми двумя своими точками целиком содержит и соединяющий их отрезок.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рисунке приведены примеры выпуклого и невыпуклого многогранных углов.</a:t>
            </a:r>
            <a:endParaRPr lang="ru-RU" altLang="ru-RU" dirty="0"/>
          </a:p>
        </p:txBody>
      </p:sp>
      <p:pic>
        <p:nvPicPr>
          <p:cNvPr id="58372" name="Picture 1028">
            <a:extLst>
              <a:ext uri="{FF2B5EF4-FFF2-40B4-BE49-F238E27FC236}">
                <a16:creationId xmlns:a16="http://schemas.microsoft.com/office/drawing/2014/main" id="{2708741D-8F84-492A-8F75-C06F7FCA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21057"/>
            <a:ext cx="472440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1030">
            <a:extLst>
              <a:ext uri="{FF2B5EF4-FFF2-40B4-BE49-F238E27FC236}">
                <a16:creationId xmlns:a16="http://schemas.microsoft.com/office/drawing/2014/main" id="{D3E66D00-8E5A-4CBF-8F63-C21B82F5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1172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Теорема 7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Сумма всех плоских углов выпуклого многогранного угла меньше 360°.</a:t>
            </a:r>
            <a:endParaRPr lang="ru-RU" altLang="ru-RU" dirty="0"/>
          </a:p>
        </p:txBody>
      </p:sp>
      <p:pic>
        <p:nvPicPr>
          <p:cNvPr id="58375" name="Picture 1031">
            <a:extLst>
              <a:ext uri="{FF2B5EF4-FFF2-40B4-BE49-F238E27FC236}">
                <a16:creationId xmlns:a16="http://schemas.microsoft.com/office/drawing/2014/main" id="{F290009C-7C03-43FC-86ED-B54ACD2F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8657"/>
            <a:ext cx="25146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Text Box 1032">
            <a:extLst>
              <a:ext uri="{FF2B5EF4-FFF2-40B4-BE49-F238E27FC236}">
                <a16:creationId xmlns:a16="http://schemas.microsoft.com/office/drawing/2014/main" id="{D67BB510-687F-4780-887A-C35E7DB4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992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Доказательство аналогично доказательству соответствующего свойства для трехгранного угла.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9B5D8C-952C-4EAF-A887-8AE342A2B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225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Измерение многогранных углов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0670647B-3CA5-4A48-A394-2B99AA13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899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	</a:t>
            </a:r>
            <a:r>
              <a:rPr lang="ru-RU" altLang="ru-RU" sz="2400" dirty="0">
                <a:cs typeface="Times New Roman" panose="02020603050405020304" pitchFamily="18" charset="0"/>
              </a:rPr>
              <a:t>Поскольку градусная величина развернутого двугранного угла измеряется градусной величиной соответствующего линейного угла и равна 180</a:t>
            </a:r>
            <a:r>
              <a:rPr lang="ru-RU" altLang="ru-RU" sz="2400" baseline="30000" dirty="0"/>
              <a:t>о</a:t>
            </a:r>
            <a:r>
              <a:rPr lang="ru-RU" altLang="ru-RU" sz="2400" dirty="0">
                <a:cs typeface="Times New Roman" panose="02020603050405020304" pitchFamily="18" charset="0"/>
              </a:rPr>
              <a:t>, то будем считать, что градусная величина всего пространства, которое состоит из двух развернутых двугранных углов, равна 360</a:t>
            </a:r>
            <a:r>
              <a:rPr lang="ru-RU" altLang="ru-RU" sz="2400" baseline="30000" dirty="0"/>
              <a:t>о</a:t>
            </a:r>
            <a:r>
              <a:rPr lang="ru-RU" altLang="ru-RU" sz="2400" dirty="0">
                <a:cs typeface="Times New Roman" panose="02020603050405020304" pitchFamily="18" charset="0"/>
              </a:rPr>
              <a:t>. Величина многогранного угла, выраженная в градусах, показывает какую часть пространства занимает данный многогранный угол.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509266C-3E40-4658-9582-520234B0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5" y="3552263"/>
            <a:ext cx="87630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0670647B-3CA5-4A48-A394-2B99AA13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87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величину трёхгранных углов куба.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17092E-41DA-4D64-BFC6-FA7E0011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484784"/>
            <a:ext cx="3188096" cy="324036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9C3003DF-7F37-44D2-B5CC-5B720FE8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86228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Ответ. 45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2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0670647B-3CA5-4A48-A394-2B99AA13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87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величину трёхгранных правильной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-угольной призмы.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BDA14E2-9729-48E2-AA8F-8844E5CE1199}"/>
              </a:ext>
            </a:extLst>
          </p:cNvPr>
          <p:cNvGrpSpPr/>
          <p:nvPr/>
        </p:nvGrpSpPr>
        <p:grpSpPr>
          <a:xfrm>
            <a:off x="323528" y="4941168"/>
            <a:ext cx="3563889" cy="747775"/>
            <a:chOff x="0" y="4919314"/>
            <a:chExt cx="3563889" cy="747775"/>
          </a:xfrm>
        </p:grpSpPr>
        <p:graphicFrame>
          <p:nvGraphicFramePr>
            <p:cNvPr id="3077" name="Object 5">
              <a:extLst>
                <a:ext uri="{FF2B5EF4-FFF2-40B4-BE49-F238E27FC236}">
                  <a16:creationId xmlns:a16="http://schemas.microsoft.com/office/drawing/2014/main" id="{27FF270C-097F-4A70-8866-87D698672D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974378"/>
                </p:ext>
              </p:extLst>
            </p:nvPr>
          </p:nvGraphicFramePr>
          <p:xfrm>
            <a:off x="2267745" y="4919314"/>
            <a:ext cx="1296144" cy="747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90170" imgH="571252" progId="Equation.DSMT4">
                    <p:embed/>
                  </p:oleObj>
                </mc:Choice>
                <mc:Fallback>
                  <p:oleObj name="Equation" r:id="rId2" imgW="990170" imgH="571252" progId="Equation.DSMT4">
                    <p:embed/>
                    <p:pic>
                      <p:nvPicPr>
                        <p:cNvPr id="3077" name="Object 5">
                          <a:extLst>
                            <a:ext uri="{FF2B5EF4-FFF2-40B4-BE49-F238E27FC236}">
                              <a16:creationId xmlns:a16="http://schemas.microsoft.com/office/drawing/2014/main" id="{27FF270C-097F-4A70-8866-87D698672D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5" y="4919314"/>
                          <a:ext cx="1296144" cy="747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CB5E300F-F9B7-45EB-9CF8-8C0F64D4A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986228"/>
              <a:ext cx="22677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/>
                <a:t>	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Ответ. 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153B9-7D00-44FE-A207-B7EF6EB88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613" y="1710449"/>
            <a:ext cx="3934374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>
            <a:extLst>
              <a:ext uri="{FF2B5EF4-FFF2-40B4-BE49-F238E27FC236}">
                <a16:creationId xmlns:a16="http://schemas.microsoft.com/office/drawing/2014/main" id="{7B8EC419-E4F0-46F0-AE9B-ACCF1061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 </a:t>
            </a:r>
            <a:r>
              <a:rPr lang="en-US" altLang="ru-RU" sz="2400" dirty="0">
                <a:solidFill>
                  <a:srgbClr val="FF3300"/>
                </a:solidFill>
              </a:rPr>
              <a:t>45</a:t>
            </a:r>
            <a:r>
              <a:rPr lang="ru-RU" altLang="ru-RU" sz="2400" baseline="30000" dirty="0">
                <a:solidFill>
                  <a:srgbClr val="FF3300"/>
                </a:solidFill>
              </a:rPr>
              <a:t>о</a:t>
            </a:r>
            <a:r>
              <a:rPr lang="ru-RU" altLang="ru-RU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B4A7D6A7-BFC6-4231-835B-206AEDF8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Пусть </a:t>
            </a:r>
            <a:r>
              <a:rPr lang="en-US" altLang="ru-RU" sz="2800" i="1" dirty="0"/>
              <a:t>O </a:t>
            </a:r>
            <a:r>
              <a:rPr lang="ru-RU" altLang="ru-RU" sz="2800" dirty="0"/>
              <a:t>– центр октаэдра </a:t>
            </a:r>
            <a:r>
              <a:rPr lang="en-US" altLang="ru-RU" sz="2800" i="1" dirty="0"/>
              <a:t>S’ABCDS”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 Найдите величину трехгранного угла </a:t>
            </a:r>
            <a:r>
              <a:rPr lang="en-US" altLang="ru-RU" sz="2800" i="1" dirty="0"/>
              <a:t>OABS’</a:t>
            </a:r>
            <a:r>
              <a:rPr lang="ru-RU" altLang="ru-RU" sz="2800" dirty="0"/>
              <a:t>.</a:t>
            </a:r>
          </a:p>
        </p:txBody>
      </p:sp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43262384-C6ED-41A5-92D0-A1DC05F65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83335"/>
              </p:ext>
            </p:extLst>
          </p:nvPr>
        </p:nvGraphicFramePr>
        <p:xfrm>
          <a:off x="3136404" y="1799170"/>
          <a:ext cx="2871192" cy="314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314286" imgH="2534004" progId="Paint.Picture">
                  <p:embed/>
                </p:oleObj>
              </mc:Choice>
              <mc:Fallback>
                <p:oleObj name="Точечный рисунок" r:id="rId3" imgW="2314286" imgH="2534004" progId="Paint.Picture">
                  <p:embed/>
                  <p:pic>
                    <p:nvPicPr>
                      <p:cNvPr id="4101" name="Object 5">
                        <a:extLst>
                          <a:ext uri="{FF2B5EF4-FFF2-40B4-BE49-F238E27FC236}">
                            <a16:creationId xmlns:a16="http://schemas.microsoft.com/office/drawing/2014/main" id="{43262384-C6ED-41A5-92D0-A1DC05F65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404" y="1799170"/>
                        <a:ext cx="2871192" cy="3142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51D0CCAF-D0B4-4D97-9C41-8AD19BF94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762000"/>
            <a:ext cx="89561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В правильной </a:t>
            </a:r>
            <a:r>
              <a:rPr lang="ru-RU" altLang="ru-RU" sz="2400" dirty="0"/>
              <a:t>тре</a:t>
            </a:r>
            <a:r>
              <a:rPr lang="ru-RU" altLang="ru-RU" sz="2400" dirty="0">
                <a:cs typeface="Times New Roman" panose="02020603050405020304" pitchFamily="18" charset="0"/>
              </a:rPr>
              <a:t>угольной пирамиде</a:t>
            </a:r>
            <a:r>
              <a:rPr lang="ru-RU" altLang="ru-RU" sz="2400" dirty="0"/>
              <a:t> боковые ребра равны 1, углы при вершине 90</a:t>
            </a:r>
            <a:r>
              <a:rPr lang="ru-RU" altLang="ru-RU" sz="2400" baseline="30000" dirty="0"/>
              <a:t>о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  <a:r>
              <a:rPr lang="ru-RU" altLang="ru-RU" sz="2400" dirty="0"/>
              <a:t>Найдите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трех</a:t>
            </a:r>
            <a:r>
              <a:rPr lang="ru-RU" altLang="ru-RU" sz="2400" dirty="0">
                <a:cs typeface="Times New Roman" panose="02020603050405020304" pitchFamily="18" charset="0"/>
              </a:rPr>
              <a:t>гранный угол при вершине этой пирамиды</a:t>
            </a:r>
            <a:r>
              <a:rPr lang="ru-RU" altLang="ru-RU" sz="2400" dirty="0"/>
              <a:t>.</a:t>
            </a:r>
          </a:p>
        </p:txBody>
      </p:sp>
      <p:grpSp>
        <p:nvGrpSpPr>
          <p:cNvPr id="92164" name="Group 4">
            <a:extLst>
              <a:ext uri="{FF2B5EF4-FFF2-40B4-BE49-F238E27FC236}">
                <a16:creationId xmlns:a16="http://schemas.microsoft.com/office/drawing/2014/main" id="{5CFBC6D9-9415-4CA8-AAC3-EE20996161E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20071"/>
            <a:ext cx="8229600" cy="3886200"/>
            <a:chOff x="384" y="1392"/>
            <a:chExt cx="5184" cy="2448"/>
          </a:xfrm>
        </p:grpSpPr>
        <p:sp>
          <p:nvSpPr>
            <p:cNvPr id="6149" name="Text Box 5">
              <a:extLst>
                <a:ext uri="{FF2B5EF4-FFF2-40B4-BE49-F238E27FC236}">
                  <a16:creationId xmlns:a16="http://schemas.microsoft.com/office/drawing/2014/main" id="{A4EA5B1A-94EC-4FF2-BCD1-F0B3C51DF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92"/>
              <a:ext cx="3264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Указанные пирамиды разбивают октаэдр на восемь равных пирамид с вершинами в центре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октаэдра. Следовательно, трехгранный угол при вершине пирамиды составляет одну восьмую часть угла в 360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, т.е. равен 45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.</a:t>
              </a:r>
            </a:p>
          </p:txBody>
        </p:sp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47AD7FBB-8569-40DA-A91B-30F031F06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5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45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pic>
          <p:nvPicPr>
            <p:cNvPr id="6151" name="Picture 7">
              <a:extLst>
                <a:ext uri="{FF2B5EF4-FFF2-40B4-BE49-F238E27FC236}">
                  <a16:creationId xmlns:a16="http://schemas.microsoft.com/office/drawing/2014/main" id="{16CF3EA0-B5DC-45DB-855E-571BA9293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1656" cy="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2990595C-7C3C-42BA-A8AF-93F53B830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4.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плоскостями</a:t>
            </a:r>
            <a:endParaRPr lang="en-US" altLang="ru-RU" sz="2800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ru-RU" sz="2800" i="1" dirty="0"/>
              <a:t>ACC</a:t>
            </a:r>
            <a:r>
              <a:rPr lang="en-US" altLang="ru-RU" sz="2800" baseline="-25000" dirty="0"/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sp>
        <p:nvSpPr>
          <p:cNvPr id="309251" name="Text Box 3">
            <a:extLst>
              <a:ext uri="{FF2B5EF4-FFF2-40B4-BE49-F238E27FC236}">
                <a16:creationId xmlns:a16="http://schemas.microsoft.com/office/drawing/2014/main" id="{C7475910-7083-4B0D-BD22-6B7E934D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149508" name="Picture 4">
            <a:extLst>
              <a:ext uri="{FF2B5EF4-FFF2-40B4-BE49-F238E27FC236}">
                <a16:creationId xmlns:a16="http://schemas.microsoft.com/office/drawing/2014/main" id="{78F8289C-317B-48C6-9D88-28485A87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>
            <a:extLst>
              <a:ext uri="{FF2B5EF4-FFF2-40B4-BE49-F238E27FC236}">
                <a16:creationId xmlns:a16="http://schemas.microsoft.com/office/drawing/2014/main" id="{C1FC4B68-A6AE-4E29-9E98-92CF93A3D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 </a:t>
            </a:r>
            <a:r>
              <a:rPr lang="en-US" altLang="ru-RU" sz="2400" dirty="0">
                <a:solidFill>
                  <a:srgbClr val="FF3300"/>
                </a:solidFill>
              </a:rPr>
              <a:t>9</a:t>
            </a:r>
            <a:r>
              <a:rPr lang="ru-RU" altLang="ru-RU" sz="2400" dirty="0">
                <a:solidFill>
                  <a:srgbClr val="FF3300"/>
                </a:solidFill>
              </a:rPr>
              <a:t>0</a:t>
            </a:r>
            <a:r>
              <a:rPr lang="ru-RU" altLang="ru-RU" sz="2400" baseline="30000" dirty="0">
                <a:solidFill>
                  <a:srgbClr val="FF3300"/>
                </a:solidFill>
              </a:rPr>
              <a:t>о</a:t>
            </a:r>
            <a:r>
              <a:rPr lang="ru-RU" altLang="ru-RU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344E97C-53DE-4FC6-B718-2A2BB5EB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Пусть </a:t>
            </a:r>
            <a:r>
              <a:rPr lang="en-US" altLang="ru-RU" sz="2800" i="1" dirty="0"/>
              <a:t>O </a:t>
            </a:r>
            <a:r>
              <a:rPr lang="ru-RU" altLang="ru-RU" sz="2800" dirty="0"/>
              <a:t>– центр правильного тетраэдра </a:t>
            </a:r>
            <a:r>
              <a:rPr lang="en-US" altLang="ru-RU" sz="2800" i="1" dirty="0"/>
              <a:t>ABCD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 Найдите величину трехгранного угла </a:t>
            </a:r>
            <a:r>
              <a:rPr lang="en-US" altLang="ru-RU" sz="2800" i="1" dirty="0"/>
              <a:t>OABC</a:t>
            </a:r>
            <a:r>
              <a:rPr lang="ru-RU" altLang="ru-RU" sz="2800" dirty="0"/>
              <a:t>.</a:t>
            </a:r>
          </a:p>
        </p:txBody>
      </p:sp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E9BAC2A7-DADA-4125-A742-6872FEFF8A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9060" y="1828800"/>
          <a:ext cx="3045879" cy="28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685714" imgH="2523810" progId="Paint.Picture">
                  <p:embed/>
                </p:oleObj>
              </mc:Choice>
              <mc:Fallback>
                <p:oleObj name="Точечный рисунок" r:id="rId3" imgW="2685714" imgH="2523810" progId="Paint.Picture">
                  <p:embed/>
                  <p:pic>
                    <p:nvPicPr>
                      <p:cNvPr id="12293" name="Object 5">
                        <a:extLst>
                          <a:ext uri="{FF2B5EF4-FFF2-40B4-BE49-F238E27FC236}">
                            <a16:creationId xmlns:a16="http://schemas.microsoft.com/office/drawing/2014/main" id="{E9BAC2A7-DADA-4125-A742-6872FEFF8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060" y="1828800"/>
                        <a:ext cx="3045879" cy="286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4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>
            <a:extLst>
              <a:ext uri="{FF2B5EF4-FFF2-40B4-BE49-F238E27FC236}">
                <a16:creationId xmlns:a16="http://schemas.microsoft.com/office/drawing/2014/main" id="{D0D5FFFD-75A8-4D74-97AD-FEDFC1542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60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F0700497-4BF0-414D-887A-D1C6A83BC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Пусть </a:t>
            </a:r>
            <a:r>
              <a:rPr lang="en-US" altLang="ru-RU" sz="2800" i="1" dirty="0"/>
              <a:t>O </a:t>
            </a:r>
            <a:r>
              <a:rPr lang="ru-RU" altLang="ru-RU" sz="2800" dirty="0"/>
              <a:t>– центр куба </a:t>
            </a:r>
            <a:r>
              <a:rPr lang="en-US" altLang="ru-RU" sz="2800" i="1" dirty="0"/>
              <a:t>ABCDA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Найдите величину четырехгранного угла </a:t>
            </a:r>
            <a:r>
              <a:rPr lang="en-US" altLang="ru-RU" sz="2800" i="1" dirty="0"/>
              <a:t>OABCD</a:t>
            </a:r>
            <a:r>
              <a:rPr lang="ru-RU" altLang="ru-RU" sz="2800" dirty="0"/>
              <a:t>.</a:t>
            </a:r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3033AC72-7068-4B66-9961-6BF596C65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1752600"/>
          <a:ext cx="29718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71429" imgH="2619048" progId="Paint.Picture">
                  <p:embed/>
                </p:oleObj>
              </mc:Choice>
              <mc:Fallback>
                <p:oleObj name="Точечный рисунок" r:id="rId3" imgW="2971429" imgH="2619048" progId="Paint.Picture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3033AC72-7068-4B66-9961-6BF596C652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29718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A53D1A3A-768B-48D1-898A-A4CBDABA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В правильной четырехугольной пирамиде</a:t>
            </a:r>
            <a:r>
              <a:rPr lang="ru-RU" altLang="ru-RU" sz="2400" dirty="0"/>
              <a:t> </a:t>
            </a:r>
            <a:r>
              <a:rPr lang="en-US" altLang="ru-RU" sz="2400" i="1" dirty="0"/>
              <a:t>SABCD</a:t>
            </a:r>
            <a:r>
              <a:rPr lang="ru-RU" altLang="ru-RU" sz="2400" dirty="0">
                <a:cs typeface="Times New Roman" panose="02020603050405020304" pitchFamily="18" charset="0"/>
              </a:rPr>
              <a:t> сторона основания равна 2 см, высота 1 см. </a:t>
            </a:r>
            <a:r>
              <a:rPr lang="ru-RU" altLang="ru-RU" sz="2400" dirty="0"/>
              <a:t>Найдите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четырех</a:t>
            </a:r>
            <a:r>
              <a:rPr lang="ru-RU" altLang="ru-RU" sz="2400" dirty="0">
                <a:cs typeface="Times New Roman" panose="02020603050405020304" pitchFamily="18" charset="0"/>
              </a:rPr>
              <a:t>гранный угол при вершине этой пирамиды</a:t>
            </a:r>
            <a:r>
              <a:rPr lang="ru-RU" altLang="ru-RU" sz="2400" dirty="0"/>
              <a:t>.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7ED7EE4-F0F1-4E75-8D9B-1ED90D74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0448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261" name="Group 5">
            <a:extLst>
              <a:ext uri="{FF2B5EF4-FFF2-40B4-BE49-F238E27FC236}">
                <a16:creationId xmlns:a16="http://schemas.microsoft.com/office/drawing/2014/main" id="{71E749A9-7AE1-4142-A100-DE1DD69F62B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09800"/>
            <a:ext cx="8610600" cy="3886200"/>
            <a:chOff x="144" y="1392"/>
            <a:chExt cx="5424" cy="2448"/>
          </a:xfrm>
        </p:grpSpPr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878E5363-391D-481A-819F-DAAE76539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92"/>
              <a:ext cx="3264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Указанные пирамиды разбивают куб на шесть равных пирамид с вершинами в центре куба. Следовательно, четырехгранный угол при вершине пирамиды составляет одну шестую часть угла в 360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, т.е. равен 60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.</a:t>
              </a:r>
            </a:p>
          </p:txBody>
        </p:sp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1C4D8F24-78D5-4F47-A1E1-B03E53CB7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5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60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0284D22A-DB7C-4D0D-8C0E-F8DC77E7B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84"/>
              <a:ext cx="1932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>
            <a:extLst>
              <a:ext uri="{FF2B5EF4-FFF2-40B4-BE49-F238E27FC236}">
                <a16:creationId xmlns:a16="http://schemas.microsoft.com/office/drawing/2014/main" id="{F33553BD-3726-4774-BDBD-E4A2C5FBB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 22,</a:t>
            </a:r>
            <a:r>
              <a:rPr lang="en-US" altLang="ru-RU" sz="2400" dirty="0">
                <a:solidFill>
                  <a:srgbClr val="FF3300"/>
                </a:solidFill>
              </a:rPr>
              <a:t>5</a:t>
            </a:r>
            <a:r>
              <a:rPr lang="ru-RU" altLang="ru-RU" sz="2400" baseline="30000" dirty="0">
                <a:solidFill>
                  <a:srgbClr val="FF3300"/>
                </a:solidFill>
              </a:rPr>
              <a:t>о</a:t>
            </a:r>
            <a:r>
              <a:rPr lang="ru-RU" altLang="ru-RU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503F34D-DD21-4F6E-A06D-1C0EB5839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В кубе </a:t>
            </a:r>
            <a:r>
              <a:rPr lang="en-US" altLang="ru-RU" sz="2800" i="1" dirty="0"/>
              <a:t>ABCDA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 </a:t>
            </a:r>
            <a:r>
              <a:rPr lang="ru-RU" altLang="ru-RU" sz="2800" dirty="0"/>
              <a:t>найдите величину трехгранного угла </a:t>
            </a:r>
            <a:r>
              <a:rPr lang="en-US" altLang="ru-RU" sz="2800" i="1" dirty="0"/>
              <a:t>BAA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ru-RU" altLang="ru-RU" sz="2800" dirty="0"/>
              <a:t>.</a:t>
            </a:r>
          </a:p>
        </p:txBody>
      </p:sp>
      <p:graphicFrame>
        <p:nvGraphicFramePr>
          <p:cNvPr id="16389" name="Object 6">
            <a:extLst>
              <a:ext uri="{FF2B5EF4-FFF2-40B4-BE49-F238E27FC236}">
                <a16:creationId xmlns:a16="http://schemas.microsoft.com/office/drawing/2014/main" id="{52629AD0-F87C-4CC2-AC9F-ACF7285328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1752600"/>
          <a:ext cx="29718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71429" imgH="2619048" progId="Paint.Picture">
                  <p:embed/>
                </p:oleObj>
              </mc:Choice>
              <mc:Fallback>
                <p:oleObj name="Точечный рисунок" r:id="rId3" imgW="2971429" imgH="2619048" progId="Paint.Picture">
                  <p:embed/>
                  <p:pic>
                    <p:nvPicPr>
                      <p:cNvPr id="16389" name="Object 6">
                        <a:extLst>
                          <a:ext uri="{FF2B5EF4-FFF2-40B4-BE49-F238E27FC236}">
                            <a16:creationId xmlns:a16="http://schemas.microsoft.com/office/drawing/2014/main" id="{52629AD0-F87C-4CC2-AC9F-ACF728532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29718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>
            <a:extLst>
              <a:ext uri="{FF2B5EF4-FFF2-40B4-BE49-F238E27FC236}">
                <a16:creationId xmlns:a16="http://schemas.microsoft.com/office/drawing/2014/main" id="{53D330A6-6D68-4622-AA9B-442EA00F8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15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3D88307-3F52-472F-B882-B90C0179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В кубе </a:t>
            </a:r>
            <a:r>
              <a:rPr lang="en-US" altLang="ru-RU" sz="2800" i="1" dirty="0"/>
              <a:t>ABCDA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 </a:t>
            </a:r>
            <a:r>
              <a:rPr lang="ru-RU" altLang="ru-RU" sz="2800" dirty="0"/>
              <a:t>найдите величину четырехгранного угла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.</a:t>
            </a:r>
          </a:p>
        </p:txBody>
      </p:sp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2B3C3ECB-E843-4D62-9453-A779175049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1752600"/>
          <a:ext cx="29718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71429" imgH="2619048" progId="Paint.Picture">
                  <p:embed/>
                </p:oleObj>
              </mc:Choice>
              <mc:Fallback>
                <p:oleObj name="Точечный рисунок" r:id="rId3" imgW="2971429" imgH="2619048" progId="Paint.Picture">
                  <p:embed/>
                  <p:pic>
                    <p:nvPicPr>
                      <p:cNvPr id="18437" name="Object 5">
                        <a:extLst>
                          <a:ext uri="{FF2B5EF4-FFF2-40B4-BE49-F238E27FC236}">
                            <a16:creationId xmlns:a16="http://schemas.microsoft.com/office/drawing/2014/main" id="{2B3C3ECB-E843-4D62-9453-A77917504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29718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>
            <a:extLst>
              <a:ext uri="{FF2B5EF4-FFF2-40B4-BE49-F238E27FC236}">
                <a16:creationId xmlns:a16="http://schemas.microsoft.com/office/drawing/2014/main" id="{9A95C73E-49B4-4BD6-A5B5-F452F5EF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9</a:t>
            </a:r>
            <a:r>
              <a:rPr lang="en-US" altLang="ru-RU" sz="2400">
                <a:solidFill>
                  <a:srgbClr val="FF3300"/>
                </a:solidFill>
              </a:rPr>
              <a:t>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2640CFA1-21DB-4B46-9B6B-D5902E46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В кубе </a:t>
            </a:r>
            <a:r>
              <a:rPr lang="en-US" altLang="ru-RU" sz="2800" i="1" dirty="0"/>
              <a:t>ABCDA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 </a:t>
            </a:r>
            <a:r>
              <a:rPr lang="ru-RU" altLang="ru-RU" sz="2800" dirty="0"/>
              <a:t>найдите величину трехгранного угла </a:t>
            </a:r>
            <a:r>
              <a:rPr lang="en-US" altLang="ru-RU" sz="2800" i="1" dirty="0"/>
              <a:t>OBA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.</a:t>
            </a:r>
          </a:p>
        </p:txBody>
      </p:sp>
      <p:graphicFrame>
        <p:nvGraphicFramePr>
          <p:cNvPr id="24581" name="Object 7">
            <a:extLst>
              <a:ext uri="{FF2B5EF4-FFF2-40B4-BE49-F238E27FC236}">
                <a16:creationId xmlns:a16="http://schemas.microsoft.com/office/drawing/2014/main" id="{BAA8F954-1CC0-4EF2-9F18-11B88A673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2066925"/>
          <a:ext cx="30956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095238" imgH="2723810" progId="Paint.Picture">
                  <p:embed/>
                </p:oleObj>
              </mc:Choice>
              <mc:Fallback>
                <p:oleObj name="Точечный рисунок" r:id="rId3" imgW="3095238" imgH="2723810" progId="Paint.Picture">
                  <p:embed/>
                  <p:pic>
                    <p:nvPicPr>
                      <p:cNvPr id="24581" name="Object 7">
                        <a:extLst>
                          <a:ext uri="{FF2B5EF4-FFF2-40B4-BE49-F238E27FC236}">
                            <a16:creationId xmlns:a16="http://schemas.microsoft.com/office/drawing/2014/main" id="{BAA8F954-1CC0-4EF2-9F18-11B88A673B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066925"/>
                        <a:ext cx="30956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2FD2FA3-F58C-46FB-948C-0C19BA72D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Формула сумма двугранных углов трехгранного угла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AF99C9C-6C88-4821-BD42-8EEAE31D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060259"/>
            <a:ext cx="564909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Плоскости граней трехгранного угла разбивают эту сферу на шесть попарно равных сферических двуугольников, соответствующих двугранным углам данного трехгранного угла. Сферический треугольник </a:t>
            </a:r>
            <a:r>
              <a:rPr lang="ru-RU" altLang="ru-RU" sz="2400" i="1" dirty="0">
                <a:cs typeface="Times New Roman" panose="02020603050405020304" pitchFamily="18" charset="0"/>
              </a:rPr>
              <a:t>ABC</a:t>
            </a:r>
            <a:r>
              <a:rPr lang="ru-RU" altLang="ru-RU" sz="2400" dirty="0">
                <a:cs typeface="Times New Roman" panose="02020603050405020304" pitchFamily="18" charset="0"/>
              </a:rPr>
              <a:t> и симметричный ему сферический треугольник </a:t>
            </a:r>
            <a:r>
              <a:rPr lang="ru-RU" altLang="ru-RU" sz="2400" i="1" dirty="0">
                <a:cs typeface="Times New Roman" panose="02020603050405020304" pitchFamily="18" charset="0"/>
              </a:rPr>
              <a:t>A'B'C'</a:t>
            </a:r>
            <a:r>
              <a:rPr lang="ru-RU" altLang="ru-RU" sz="2400" dirty="0">
                <a:cs typeface="Times New Roman" panose="02020603050405020304" pitchFamily="18" charset="0"/>
              </a:rPr>
              <a:t> являются пересечением трех двуугольников.</a:t>
            </a:r>
            <a:r>
              <a:rPr lang="ru-RU" altLang="ru-RU" sz="2400" dirty="0"/>
              <a:t> </a:t>
            </a:r>
            <a:endParaRPr lang="ru-RU" altLang="ru-RU" sz="2400" i="1" dirty="0">
              <a:cs typeface="Times New Roman" panose="02020603050405020304" pitchFamily="18" charset="0"/>
            </a:endParaRP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A0001A4E-6954-4466-BC77-306353E1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9" y="2330920"/>
            <a:ext cx="3018242" cy="297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587BA3-2423-4173-938B-B2DCE3B24908}"/>
              </a:ext>
            </a:extLst>
          </p:cNvPr>
          <p:cNvSpPr txBox="1"/>
          <p:nvPr/>
        </p:nvSpPr>
        <p:spPr>
          <a:xfrm>
            <a:off x="0" y="49059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dirty="0"/>
              <a:t>	Выведем формулу, выражающую величину трехгранного угла через его двугранные углы. </a:t>
            </a:r>
            <a:r>
              <a:rPr lang="ru-RU" altLang="ru-RU" sz="2400" dirty="0">
                <a:cs typeface="Times New Roman" panose="02020603050405020304" pitchFamily="18" charset="0"/>
              </a:rPr>
              <a:t>Опишем около вершины </a:t>
            </a:r>
            <a:r>
              <a:rPr lang="ru-RU" altLang="ru-RU" sz="2400" i="1" dirty="0">
                <a:cs typeface="Times New Roman" panose="02020603050405020304" pitchFamily="18" charset="0"/>
              </a:rPr>
              <a:t>S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трехгранного угла </a:t>
            </a:r>
            <a:r>
              <a:rPr lang="ru-RU" altLang="ru-RU" sz="2400" dirty="0">
                <a:cs typeface="Times New Roman" panose="02020603050405020304" pitchFamily="18" charset="0"/>
              </a:rPr>
              <a:t>единичную сферу и обозначим точки пересечения ребер трехгранного угла с этой сферой  </a:t>
            </a:r>
            <a:r>
              <a:rPr lang="ru-RU" altLang="ru-RU" sz="2400" i="1" dirty="0">
                <a:cs typeface="Times New Roman" panose="02020603050405020304" pitchFamily="18" charset="0"/>
              </a:rPr>
              <a:t>A, B, C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A80D6-24F8-480D-9719-E26C4BEBD4B6}"/>
              </a:ext>
            </a:extLst>
          </p:cNvPr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>
                <a:cs typeface="Times New Roman" panose="02020603050405020304" pitchFamily="18" charset="0"/>
              </a:rPr>
              <a:t> Поэтому удвоенная сумма двугранных углов равна 360</a:t>
            </a:r>
            <a:r>
              <a:rPr lang="ru-RU" altLang="ru-RU" sz="2400" baseline="30000" dirty="0"/>
              <a:t>о</a:t>
            </a:r>
            <a:r>
              <a:rPr lang="ru-RU" altLang="ru-RU" sz="2400" dirty="0">
                <a:cs typeface="Times New Roman" panose="02020603050405020304" pitchFamily="18" charset="0"/>
              </a:rPr>
              <a:t> плюс учетверенная величина трехгранного угла, или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ru-RU" sz="2400" i="1" dirty="0">
                <a:cs typeface="Times New Roman" panose="02020603050405020304" pitchFamily="18" charset="0"/>
              </a:rPr>
              <a:t> SA +</a:t>
            </a:r>
            <a:r>
              <a:rPr lang="ru-RU" altLang="ru-RU" sz="2400" i="1" dirty="0"/>
              <a:t> </a:t>
            </a:r>
            <a:r>
              <a:rPr lang="ru-RU" altLang="ru-RU" sz="24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400" i="1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SB +  </a:t>
            </a:r>
            <a:r>
              <a:rPr lang="ru-RU" altLang="ru-RU" sz="24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400" i="1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SC = </a:t>
            </a:r>
            <a:r>
              <a:rPr lang="en-US" altLang="ru-RU" sz="2400" dirty="0">
                <a:cs typeface="Times New Roman" panose="02020603050405020304" pitchFamily="18" charset="0"/>
              </a:rPr>
              <a:t>180</a:t>
            </a:r>
            <a:r>
              <a:rPr lang="ru-RU" altLang="ru-RU" sz="2400" baseline="30000" dirty="0"/>
              <a:t>о</a:t>
            </a:r>
            <a:r>
              <a:rPr lang="en-US" altLang="ru-RU" sz="2400" dirty="0">
                <a:cs typeface="Times New Roman" panose="02020603050405020304" pitchFamily="18" charset="0"/>
              </a:rPr>
              <a:t> + 2</a:t>
            </a:r>
            <a:r>
              <a:rPr lang="ru-RU" altLang="ru-RU" sz="2400" dirty="0"/>
              <a:t> </a:t>
            </a:r>
            <a:r>
              <a:rPr lang="ru-RU" altLang="ru-RU" sz="24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400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SABC.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520854-2208-4746-A034-002BDDF31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191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Формула для многогранного угла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F0A1FCA9-705E-49D0-8964-8E637738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Пусть </a:t>
            </a:r>
            <a:r>
              <a:rPr lang="ru-RU" altLang="ru-RU" sz="2400" i="1" dirty="0">
                <a:cs typeface="Times New Roman" panose="02020603050405020304" pitchFamily="18" charset="0"/>
              </a:rPr>
              <a:t>SA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i="1" dirty="0">
                <a:cs typeface="Times New Roman" panose="02020603050405020304" pitchFamily="18" charset="0"/>
              </a:rPr>
              <a:t>…</a:t>
            </a:r>
            <a:r>
              <a:rPr lang="ru-RU" altLang="ru-RU" sz="2400" i="1" dirty="0" err="1">
                <a:cs typeface="Times New Roman" panose="02020603050405020304" pitchFamily="18" charset="0"/>
              </a:rPr>
              <a:t>A</a:t>
            </a:r>
            <a:r>
              <a:rPr lang="ru-RU" altLang="ru-RU" sz="2400" i="1" baseline="-30000" dirty="0" err="1">
                <a:cs typeface="Times New Roman" panose="02020603050405020304" pitchFamily="18" charset="0"/>
              </a:rPr>
              <a:t>n</a:t>
            </a:r>
            <a:r>
              <a:rPr lang="ru-RU" altLang="ru-RU" sz="2400" i="1" baseline="-300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– выпуклый </a:t>
            </a:r>
            <a:r>
              <a:rPr lang="ru-RU" altLang="ru-RU" sz="2400" i="1" dirty="0">
                <a:cs typeface="Times New Roman" panose="02020603050405020304" pitchFamily="18" charset="0"/>
              </a:rPr>
              <a:t>n</a:t>
            </a:r>
            <a:r>
              <a:rPr lang="ru-RU" altLang="ru-RU" sz="2400" dirty="0">
                <a:cs typeface="Times New Roman" panose="02020603050405020304" pitchFamily="18" charset="0"/>
              </a:rPr>
              <a:t>-</a:t>
            </a:r>
            <a:r>
              <a:rPr lang="ru-RU" altLang="ru-RU" sz="2400" dirty="0" err="1">
                <a:cs typeface="Times New Roman" panose="02020603050405020304" pitchFamily="18" charset="0"/>
              </a:rPr>
              <a:t>гранный</a:t>
            </a:r>
            <a:r>
              <a:rPr lang="ru-RU" altLang="ru-RU" sz="2400" dirty="0">
                <a:cs typeface="Times New Roman" panose="02020603050405020304" pitchFamily="18" charset="0"/>
              </a:rPr>
              <a:t> угол. Разбивая его на трехгранные углы, проведением диагоналей </a:t>
            </a:r>
            <a:r>
              <a:rPr lang="ru-RU" altLang="ru-RU" sz="2400" i="1" dirty="0">
                <a:cs typeface="Times New Roman" panose="02020603050405020304" pitchFamily="18" charset="0"/>
              </a:rPr>
              <a:t>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i="1" dirty="0">
                <a:cs typeface="Times New Roman" panose="02020603050405020304" pitchFamily="18" charset="0"/>
              </a:rPr>
              <a:t>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3</a:t>
            </a:r>
            <a:r>
              <a:rPr lang="ru-RU" altLang="ru-RU" sz="2400" i="1" dirty="0"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cs typeface="Times New Roman" panose="02020603050405020304" pitchFamily="18" charset="0"/>
              </a:rPr>
              <a:t>…</a:t>
            </a:r>
            <a:r>
              <a:rPr lang="ru-RU" altLang="ru-RU" sz="2400" i="1" dirty="0">
                <a:cs typeface="Times New Roman" panose="02020603050405020304" pitchFamily="18" charset="0"/>
              </a:rPr>
              <a:t>, 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i="1" dirty="0">
                <a:cs typeface="Times New Roman" panose="02020603050405020304" pitchFamily="18" charset="0"/>
              </a:rPr>
              <a:t>A</a:t>
            </a:r>
            <a:r>
              <a:rPr lang="ru-RU" altLang="ru-RU" sz="2400" i="1" baseline="-30000" dirty="0">
                <a:cs typeface="Times New Roman" panose="02020603050405020304" pitchFamily="18" charset="0"/>
              </a:rPr>
              <a:t>n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-1</a:t>
            </a:r>
            <a:r>
              <a:rPr lang="ru-RU" altLang="ru-RU" sz="2400" dirty="0">
                <a:cs typeface="Times New Roman" panose="02020603050405020304" pitchFamily="18" charset="0"/>
              </a:rPr>
              <a:t> и применяя к ним полученную формулу, будем иметь</a:t>
            </a:r>
            <a:r>
              <a:rPr lang="ru-RU" altLang="ru-RU" sz="2400" dirty="0"/>
              <a:t>: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endParaRPr lang="ru-RU" altLang="ru-RU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ru-RU" sz="2400" i="1" dirty="0">
                <a:cs typeface="Times New Roman" panose="02020603050405020304" pitchFamily="18" charset="0"/>
              </a:rPr>
              <a:t> SA</a:t>
            </a:r>
            <a:r>
              <a:rPr lang="ru-RU" altLang="ru-RU" sz="2400" baseline="-25000" dirty="0"/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 +</a:t>
            </a:r>
            <a:r>
              <a:rPr lang="ru-RU" altLang="ru-RU" sz="2400" i="1" dirty="0"/>
              <a:t> … + </a:t>
            </a:r>
            <a:r>
              <a:rPr lang="ru-RU" altLang="ru-RU" sz="24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400" i="1" dirty="0"/>
              <a:t> </a:t>
            </a:r>
            <a:r>
              <a:rPr lang="en-US" altLang="ru-RU" sz="2400" i="1" dirty="0" err="1">
                <a:cs typeface="Times New Roman" panose="02020603050405020304" pitchFamily="18" charset="0"/>
              </a:rPr>
              <a:t>SA</a:t>
            </a:r>
            <a:r>
              <a:rPr lang="en-US" altLang="ru-RU" sz="2400" i="1" baseline="-25000" dirty="0" err="1">
                <a:cs typeface="Times New Roman" panose="02020603050405020304" pitchFamily="18" charset="0"/>
              </a:rPr>
              <a:t>n</a:t>
            </a:r>
            <a:r>
              <a:rPr lang="en-US" altLang="ru-RU" sz="2400" i="1" dirty="0">
                <a:cs typeface="Times New Roman" panose="02020603050405020304" pitchFamily="18" charset="0"/>
              </a:rPr>
              <a:t> = </a:t>
            </a:r>
            <a:r>
              <a:rPr lang="en-US" altLang="ru-RU" sz="2400" dirty="0">
                <a:cs typeface="Times New Roman" panose="02020603050405020304" pitchFamily="18" charset="0"/>
              </a:rPr>
              <a:t>180</a:t>
            </a:r>
            <a:r>
              <a:rPr lang="ru-RU" altLang="ru-RU" sz="2400" baseline="30000" dirty="0"/>
              <a:t>о</a:t>
            </a:r>
            <a:r>
              <a:rPr lang="en-US" altLang="ru-RU" sz="2400" dirty="0"/>
              <a:t>(</a:t>
            </a:r>
            <a:r>
              <a:rPr lang="en-US" altLang="ru-RU" sz="2400" i="1" dirty="0"/>
              <a:t>n </a:t>
            </a:r>
            <a:r>
              <a:rPr lang="en-US" altLang="ru-RU" sz="2400" dirty="0"/>
              <a:t>– 2) </a:t>
            </a:r>
            <a:r>
              <a:rPr lang="en-US" altLang="ru-RU" sz="2400" dirty="0">
                <a:cs typeface="Times New Roman" panose="02020603050405020304" pitchFamily="18" charset="0"/>
              </a:rPr>
              <a:t> + 2</a:t>
            </a:r>
            <a:r>
              <a:rPr lang="ru-RU" altLang="ru-RU" sz="2400" dirty="0"/>
              <a:t> </a:t>
            </a:r>
            <a:r>
              <a:rPr lang="ru-RU" altLang="ru-RU" sz="24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400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SA</a:t>
            </a:r>
            <a:r>
              <a:rPr lang="en-US" altLang="ru-RU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400" dirty="0">
                <a:cs typeface="Times New Roman" panose="02020603050405020304" pitchFamily="18" charset="0"/>
              </a:rPr>
              <a:t>…</a:t>
            </a:r>
            <a:r>
              <a:rPr lang="en-US" altLang="ru-RU" sz="2400" i="1" dirty="0">
                <a:cs typeface="Times New Roman" panose="02020603050405020304" pitchFamily="18" charset="0"/>
              </a:rPr>
              <a:t>A</a:t>
            </a:r>
            <a:r>
              <a:rPr lang="en-US" altLang="ru-RU" sz="2400" i="1" baseline="-25000" dirty="0">
                <a:cs typeface="Times New Roman" panose="02020603050405020304" pitchFamily="18" charset="0"/>
              </a:rPr>
              <a:t>n</a:t>
            </a:r>
            <a:r>
              <a:rPr lang="en-US" altLang="ru-RU" sz="2400" i="1" dirty="0">
                <a:cs typeface="Times New Roman" panose="02020603050405020304" pitchFamily="18" charset="0"/>
              </a:rPr>
              <a:t>.</a:t>
            </a:r>
            <a:endParaRPr lang="ru-RU" altLang="ru-RU" sz="2400" i="1" dirty="0">
              <a:cs typeface="Times New Roman" panose="02020603050405020304" pitchFamily="18" charset="0"/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CE6ED190-EA95-4750-824C-CF106477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227388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4F3FBDF6-83CE-4D24-BA45-A2C8BF38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14600"/>
            <a:ext cx="5715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Многогранные углы можно измерять и числами. Действительно, тремстам шестидесяти градусам всего пространства соответствует число 2π. Переходя от градусов к числам  в </a:t>
            </a:r>
            <a:r>
              <a:rPr lang="ru-RU" altLang="ru-RU" sz="2400"/>
              <a:t>полученной </a:t>
            </a:r>
            <a:r>
              <a:rPr lang="ru-RU" altLang="ru-RU" sz="2400">
                <a:cs typeface="Times New Roman" panose="02020603050405020304" pitchFamily="18" charset="0"/>
              </a:rPr>
              <a:t>формул</a:t>
            </a:r>
            <a:r>
              <a:rPr lang="ru-RU" altLang="ru-RU" sz="2400"/>
              <a:t>е</a:t>
            </a:r>
            <a:r>
              <a:rPr lang="ru-RU" altLang="ru-RU" sz="2400">
                <a:cs typeface="Times New Roman" panose="02020603050405020304" pitchFamily="18" charset="0"/>
              </a:rPr>
              <a:t>, будем иметь</a:t>
            </a:r>
            <a:r>
              <a:rPr lang="ru-RU" altLang="ru-RU" sz="2400"/>
              <a:t>:</a:t>
            </a:r>
            <a:endParaRPr lang="en-US" altLang="ru-RU" sz="24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ru-RU" sz="2400" i="1">
                <a:cs typeface="Times New Roman" panose="02020603050405020304" pitchFamily="18" charset="0"/>
              </a:rPr>
              <a:t>SA</a:t>
            </a:r>
            <a:r>
              <a:rPr lang="ru-RU" altLang="ru-RU" sz="2400" baseline="-25000"/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+</a:t>
            </a:r>
            <a:r>
              <a:rPr lang="ru-RU" altLang="ru-RU" sz="2400" i="1"/>
              <a:t> …+</a:t>
            </a: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ru-RU" sz="2400" i="1">
                <a:cs typeface="Times New Roman" panose="02020603050405020304" pitchFamily="18" charset="0"/>
              </a:rPr>
              <a:t>SA</a:t>
            </a:r>
            <a:r>
              <a:rPr lang="en-US" altLang="ru-RU" sz="2400" i="1" baseline="-25000">
                <a:cs typeface="Times New Roman" panose="02020603050405020304" pitchFamily="18" charset="0"/>
              </a:rPr>
              <a:t>n</a:t>
            </a:r>
            <a:r>
              <a:rPr lang="en-US" altLang="ru-RU" sz="2400" i="1">
                <a:cs typeface="Times New Roman" panose="02020603050405020304" pitchFamily="18" charset="0"/>
              </a:rPr>
              <a:t> = </a:t>
            </a:r>
            <a:r>
              <a:rPr lang="ru-RU" altLang="ru-RU" sz="2400">
                <a:cs typeface="Times New Roman" panose="02020603050405020304" pitchFamily="18" charset="0"/>
              </a:rPr>
              <a:t>π</a:t>
            </a:r>
            <a:r>
              <a:rPr lang="en-US" altLang="ru-RU" sz="2400" i="1">
                <a:cs typeface="Times New Roman" panose="02020603050405020304" pitchFamily="18" charset="0"/>
              </a:rPr>
              <a:t> </a:t>
            </a:r>
            <a:r>
              <a:rPr lang="en-US" altLang="ru-RU" sz="2400"/>
              <a:t>(</a:t>
            </a:r>
            <a:r>
              <a:rPr lang="en-US" altLang="ru-RU" sz="2400" i="1"/>
              <a:t>n </a:t>
            </a:r>
            <a:r>
              <a:rPr lang="en-US" altLang="ru-RU" sz="2400"/>
              <a:t>– 2) </a:t>
            </a:r>
            <a:r>
              <a:rPr lang="en-US" altLang="ru-RU" sz="2400">
                <a:cs typeface="Times New Roman" panose="02020603050405020304" pitchFamily="18" charset="0"/>
              </a:rPr>
              <a:t>+ 2</a:t>
            </a: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ru-RU" sz="2400" i="1">
                <a:cs typeface="Times New Roman" panose="02020603050405020304" pitchFamily="18" charset="0"/>
              </a:rPr>
              <a:t>SA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…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i="1" baseline="-25000">
                <a:cs typeface="Times New Roman" panose="02020603050405020304" pitchFamily="18" charset="0"/>
              </a:rPr>
              <a:t>n</a:t>
            </a:r>
            <a:r>
              <a:rPr lang="en-US" altLang="ru-RU" sz="2400" i="1">
                <a:cs typeface="Times New Roman" panose="02020603050405020304" pitchFamily="18" charset="0"/>
              </a:rPr>
              <a:t>.</a:t>
            </a:r>
            <a:endParaRPr lang="ru-RU" altLang="ru-RU" sz="2400" i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A01A5B46-78ED-4D07-AFCC-82A4C99F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0213"/>
            <a:ext cx="2820988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972" name="Group 4">
            <a:extLst>
              <a:ext uri="{FF2B5EF4-FFF2-40B4-BE49-F238E27FC236}">
                <a16:creationId xmlns:a16="http://schemas.microsoft.com/office/drawing/2014/main" id="{E3C2D0D2-456B-48C9-A908-BC7965B82EC5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928813"/>
            <a:ext cx="5943600" cy="3124200"/>
            <a:chOff x="1920" y="1215"/>
            <a:chExt cx="3744" cy="1968"/>
          </a:xfrm>
        </p:grpSpPr>
        <p:sp>
          <p:nvSpPr>
            <p:cNvPr id="34822" name="Text Box 5">
              <a:extLst>
                <a:ext uri="{FF2B5EF4-FFF2-40B4-BE49-F238E27FC236}">
                  <a16:creationId xmlns:a16="http://schemas.microsoft.com/office/drawing/2014/main" id="{6797408C-83D4-483D-A86F-A8D883692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15"/>
              <a:ext cx="3744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двугранных углов     тетраэдра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, откуда       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70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>
                  <a:cs typeface="Times New Roman" panose="02020603050405020304" pitchFamily="18" charset="0"/>
                </a:rPr>
                <a:t>30'.</a:t>
              </a:r>
              <a:r>
                <a:rPr lang="ru-RU" altLang="ru-RU" sz="2400" dirty="0"/>
                <a:t>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трехгранного угла       тетраэдра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          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15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>
                  <a:cs typeface="Times New Roman" panose="02020603050405020304" pitchFamily="18" charset="0"/>
                </a:rPr>
                <a:t>45'</a:t>
              </a:r>
              <a:r>
                <a:rPr lang="ru-RU" altLang="ru-RU" sz="2400" dirty="0"/>
                <a:t>.  </a:t>
              </a:r>
            </a:p>
          </p:txBody>
        </p:sp>
        <p:graphicFrame>
          <p:nvGraphicFramePr>
            <p:cNvPr id="34823" name="Object 6">
              <a:extLst>
                <a:ext uri="{FF2B5EF4-FFF2-40B4-BE49-F238E27FC236}">
                  <a16:creationId xmlns:a16="http://schemas.microsoft.com/office/drawing/2014/main" id="{2516798A-A810-4F19-BE33-F2D319C1AD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1311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19" imgH="266353" progId="Equation.DSMT4">
                    <p:embed/>
                  </p:oleObj>
                </mc:Choice>
                <mc:Fallback>
                  <p:oleObj name="Equation" r:id="rId4" imgW="215619" imgH="266353" progId="Equation.DSMT4">
                    <p:embed/>
                    <p:pic>
                      <p:nvPicPr>
                        <p:cNvPr id="34823" name="Object 6">
                          <a:extLst>
                            <a:ext uri="{FF2B5EF4-FFF2-40B4-BE49-F238E27FC236}">
                              <a16:creationId xmlns:a16="http://schemas.microsoft.com/office/drawing/2014/main" id="{2516798A-A810-4F19-BE33-F2D319C1AD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311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Object 7">
              <a:extLst>
                <a:ext uri="{FF2B5EF4-FFF2-40B4-BE49-F238E27FC236}">
                  <a16:creationId xmlns:a16="http://schemas.microsoft.com/office/drawing/2014/main" id="{84D91044-5FFA-435D-9BC1-C06EB63875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1503"/>
            <a:ext cx="72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43000" imgH="736600" progId="Equation.DSMT4">
                    <p:embed/>
                  </p:oleObj>
                </mc:Choice>
                <mc:Fallback>
                  <p:oleObj name="Equation" r:id="rId6" imgW="1143000" imgH="736600" progId="Equation.DSMT4">
                    <p:embed/>
                    <p:pic>
                      <p:nvPicPr>
                        <p:cNvPr id="34824" name="Object 7">
                          <a:extLst>
                            <a:ext uri="{FF2B5EF4-FFF2-40B4-BE49-F238E27FC236}">
                              <a16:creationId xmlns:a16="http://schemas.microsoft.com/office/drawing/2014/main" id="{84D91044-5FFA-435D-9BC1-C06EB63875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503"/>
                          <a:ext cx="720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5" name="Object 8">
              <a:extLst>
                <a:ext uri="{FF2B5EF4-FFF2-40B4-BE49-F238E27FC236}">
                  <a16:creationId xmlns:a16="http://schemas.microsoft.com/office/drawing/2014/main" id="{274C1BA4-C8A5-4A88-99BC-FB936C1A78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1647"/>
            <a:ext cx="28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57002" imgH="266584" progId="Equation.DSMT4">
                    <p:embed/>
                  </p:oleObj>
                </mc:Choice>
                <mc:Fallback>
                  <p:oleObj name="Equation" r:id="rId8" imgW="457002" imgH="266584" progId="Equation.DSMT4">
                    <p:embed/>
                    <p:pic>
                      <p:nvPicPr>
                        <p:cNvPr id="34825" name="Object 8">
                          <a:extLst>
                            <a:ext uri="{FF2B5EF4-FFF2-40B4-BE49-F238E27FC236}">
                              <a16:creationId xmlns:a16="http://schemas.microsoft.com/office/drawing/2014/main" id="{274C1BA4-C8A5-4A88-99BC-FB936C1A78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647"/>
                          <a:ext cx="28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6" name="Object 9">
              <a:extLst>
                <a:ext uri="{FF2B5EF4-FFF2-40B4-BE49-F238E27FC236}">
                  <a16:creationId xmlns:a16="http://schemas.microsoft.com/office/drawing/2014/main" id="{EA10CE90-EEB9-406B-93E7-60942B9D0E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983"/>
            <a:ext cx="16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3780" imgH="266469" progId="Equation.DSMT4">
                    <p:embed/>
                  </p:oleObj>
                </mc:Choice>
                <mc:Fallback>
                  <p:oleObj name="Equation" r:id="rId10" imgW="253780" imgH="266469" progId="Equation.DSMT4">
                    <p:embed/>
                    <p:pic>
                      <p:nvPicPr>
                        <p:cNvPr id="34826" name="Object 9">
                          <a:extLst>
                            <a:ext uri="{FF2B5EF4-FFF2-40B4-BE49-F238E27FC236}">
                              <a16:creationId xmlns:a16="http://schemas.microsoft.com/office/drawing/2014/main" id="{EA10CE90-EEB9-406B-93E7-60942B9D0E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983"/>
                          <a:ext cx="16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7" name="Object 10">
              <a:extLst>
                <a:ext uri="{FF2B5EF4-FFF2-40B4-BE49-F238E27FC236}">
                  <a16:creationId xmlns:a16="http://schemas.microsoft.com/office/drawing/2014/main" id="{77CB5DC6-3B68-4F86-8ECA-C065F60EE6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2175"/>
            <a:ext cx="12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68500" imgH="723900" progId="Equation.DSMT4">
                    <p:embed/>
                  </p:oleObj>
                </mc:Choice>
                <mc:Fallback>
                  <p:oleObj name="Equation" r:id="rId12" imgW="1968500" imgH="723900" progId="Equation.DSMT4">
                    <p:embed/>
                    <p:pic>
                      <p:nvPicPr>
                        <p:cNvPr id="34827" name="Object 10">
                          <a:extLst>
                            <a:ext uri="{FF2B5EF4-FFF2-40B4-BE49-F238E27FC236}">
                              <a16:creationId xmlns:a16="http://schemas.microsoft.com/office/drawing/2014/main" id="{77CB5DC6-3B68-4F86-8ECA-C065F60EE6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175"/>
                          <a:ext cx="124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8" name="Text Box 11">
              <a:extLst>
                <a:ext uri="{FF2B5EF4-FFF2-40B4-BE49-F238E27FC236}">
                  <a16:creationId xmlns:a16="http://schemas.microsoft.com/office/drawing/2014/main" id="{3D0A4059-716E-46A1-8C04-03633EDBD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895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       </a:t>
              </a:r>
              <a:r>
                <a:rPr lang="ru-RU" altLang="ru-RU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15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45'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graphicFrame>
          <p:nvGraphicFramePr>
            <p:cNvPr id="34829" name="Object 12">
              <a:extLst>
                <a:ext uri="{FF2B5EF4-FFF2-40B4-BE49-F238E27FC236}">
                  <a16:creationId xmlns:a16="http://schemas.microsoft.com/office/drawing/2014/main" id="{BD0E9588-7B2B-42B2-8EE8-F65AA02C00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2991"/>
            <a:ext cx="31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4870" imgH="266469" progId="Equation.DSMT4">
                    <p:embed/>
                  </p:oleObj>
                </mc:Choice>
                <mc:Fallback>
                  <p:oleObj name="Equation" r:id="rId14" imgW="494870" imgH="266469" progId="Equation.DSMT4">
                    <p:embed/>
                    <p:pic>
                      <p:nvPicPr>
                        <p:cNvPr id="34829" name="Object 12">
                          <a:extLst>
                            <a:ext uri="{FF2B5EF4-FFF2-40B4-BE49-F238E27FC236}">
                              <a16:creationId xmlns:a16="http://schemas.microsoft.com/office/drawing/2014/main" id="{BD0E9588-7B2B-42B2-8EE8-F65AA02C00F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991"/>
                          <a:ext cx="31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1" name="Text Box 13">
            <a:extLst>
              <a:ext uri="{FF2B5EF4-FFF2-40B4-BE49-F238E27FC236}">
                <a16:creationId xmlns:a16="http://schemas.microsoft.com/office/drawing/2014/main" id="{82DC9C9B-4BFA-42B6-9152-B092F09D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Найдите приближенное значение трехгранного угла правильного тетраэдра.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4">
            <a:extLst>
              <a:ext uri="{FF2B5EF4-FFF2-40B4-BE49-F238E27FC236}">
                <a16:creationId xmlns:a16="http://schemas.microsoft.com/office/drawing/2014/main" id="{2B684F8A-06B0-465D-BEDC-9B1EF4FE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0353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15">
            <a:extLst>
              <a:ext uri="{FF2B5EF4-FFF2-40B4-BE49-F238E27FC236}">
                <a16:creationId xmlns:a16="http://schemas.microsoft.com/office/drawing/2014/main" id="{769C973E-3CB5-4748-BA8D-DD0164AD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74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Найдите приближенное значение четырехгранного угла октаэдра.</a:t>
            </a:r>
          </a:p>
        </p:txBody>
      </p:sp>
      <p:grpSp>
        <p:nvGrpSpPr>
          <p:cNvPr id="8215" name="Group 23">
            <a:extLst>
              <a:ext uri="{FF2B5EF4-FFF2-40B4-BE49-F238E27FC236}">
                <a16:creationId xmlns:a16="http://schemas.microsoft.com/office/drawing/2014/main" id="{E8C0A1C9-826E-44BB-89BC-293CDFAFA2A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676400"/>
            <a:ext cx="5791200" cy="3352800"/>
            <a:chOff x="2016" y="1056"/>
            <a:chExt cx="3648" cy="2112"/>
          </a:xfrm>
        </p:grpSpPr>
        <p:sp>
          <p:nvSpPr>
            <p:cNvPr id="36870" name="Text Box 5">
              <a:extLst>
                <a:ext uri="{FF2B5EF4-FFF2-40B4-BE49-F238E27FC236}">
                  <a16:creationId xmlns:a16="http://schemas.microsoft.com/office/drawing/2014/main" id="{9434B06B-B491-4CBF-98EE-951AEA013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56"/>
              <a:ext cx="3648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двугранных углов     октаэдра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, откуда        109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>
                  <a:cs typeface="Times New Roman" panose="02020603050405020304" pitchFamily="18" charset="0"/>
                </a:rPr>
                <a:t>30'.</a:t>
              </a:r>
              <a:r>
                <a:rPr lang="ru-RU" altLang="ru-RU" sz="2400" dirty="0"/>
                <a:t>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четырехгранного угла       октаэдра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                                38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56</a:t>
              </a:r>
              <a:r>
                <a:rPr lang="ru-RU" altLang="ru-RU" sz="2400" dirty="0">
                  <a:cs typeface="Times New Roman" panose="02020603050405020304" pitchFamily="18" charset="0"/>
                </a:rPr>
                <a:t>'</a:t>
              </a:r>
              <a:r>
                <a:rPr lang="ru-RU" altLang="ru-RU" sz="2400" dirty="0"/>
                <a:t>.  </a:t>
              </a:r>
            </a:p>
          </p:txBody>
        </p:sp>
        <p:graphicFrame>
          <p:nvGraphicFramePr>
            <p:cNvPr id="36871" name="Object 10">
              <a:extLst>
                <a:ext uri="{FF2B5EF4-FFF2-40B4-BE49-F238E27FC236}">
                  <a16:creationId xmlns:a16="http://schemas.microsoft.com/office/drawing/2014/main" id="{E375B280-06B7-4926-982A-CFF4C58CB7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2256"/>
            <a:ext cx="23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733800" imgH="723900" progId="Equation.DSMT4">
                    <p:embed/>
                  </p:oleObj>
                </mc:Choice>
                <mc:Fallback>
                  <p:oleObj name="Equation" r:id="rId4" imgW="3733800" imgH="723900" progId="Equation.DSMT4">
                    <p:embed/>
                    <p:pic>
                      <p:nvPicPr>
                        <p:cNvPr id="36871" name="Object 10">
                          <a:extLst>
                            <a:ext uri="{FF2B5EF4-FFF2-40B4-BE49-F238E27FC236}">
                              <a16:creationId xmlns:a16="http://schemas.microsoft.com/office/drawing/2014/main" id="{E375B280-06B7-4926-982A-CFF4C58CB7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256"/>
                          <a:ext cx="23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2" name="Text Box 11">
              <a:extLst>
                <a:ext uri="{FF2B5EF4-FFF2-40B4-BE49-F238E27FC236}">
                  <a16:creationId xmlns:a16="http://schemas.microsoft.com/office/drawing/2014/main" id="{5DCFA7AB-5F94-4604-AF9F-7834BC798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880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       38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56</a:t>
              </a:r>
              <a:r>
                <a:rPr lang="ru-RU" altLang="ru-RU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'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graphicFrame>
          <p:nvGraphicFramePr>
            <p:cNvPr id="36873" name="Object 18">
              <a:extLst>
                <a:ext uri="{FF2B5EF4-FFF2-40B4-BE49-F238E27FC236}">
                  <a16:creationId xmlns:a16="http://schemas.microsoft.com/office/drawing/2014/main" id="{665989A2-FDBC-4A79-8005-C24464E444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152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19" imgH="266353" progId="Equation.DSMT4">
                    <p:embed/>
                  </p:oleObj>
                </mc:Choice>
                <mc:Fallback>
                  <p:oleObj name="Equation" r:id="rId6" imgW="215619" imgH="266353" progId="Equation.DSMT4">
                    <p:embed/>
                    <p:pic>
                      <p:nvPicPr>
                        <p:cNvPr id="36873" name="Object 18">
                          <a:extLst>
                            <a:ext uri="{FF2B5EF4-FFF2-40B4-BE49-F238E27FC236}">
                              <a16:creationId xmlns:a16="http://schemas.microsoft.com/office/drawing/2014/main" id="{665989A2-FDBC-4A79-8005-C24464E444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152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4" name="Object 19">
              <a:extLst>
                <a:ext uri="{FF2B5EF4-FFF2-40B4-BE49-F238E27FC236}">
                  <a16:creationId xmlns:a16="http://schemas.microsoft.com/office/drawing/2014/main" id="{EA6ECE91-2AE2-47D9-B370-DD8EA6B270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8" y="1824"/>
            <a:ext cx="16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53780" imgH="266469" progId="Equation.DSMT4">
                    <p:embed/>
                  </p:oleObj>
                </mc:Choice>
                <mc:Fallback>
                  <p:oleObj name="Equation" r:id="rId8" imgW="253780" imgH="266469" progId="Equation.DSMT4">
                    <p:embed/>
                    <p:pic>
                      <p:nvPicPr>
                        <p:cNvPr id="36874" name="Object 19">
                          <a:extLst>
                            <a:ext uri="{FF2B5EF4-FFF2-40B4-BE49-F238E27FC236}">
                              <a16:creationId xmlns:a16="http://schemas.microsoft.com/office/drawing/2014/main" id="{EA6ECE91-2AE2-47D9-B370-DD8EA6B270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824"/>
                          <a:ext cx="16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5" name="Object 20">
              <a:extLst>
                <a:ext uri="{FF2B5EF4-FFF2-40B4-BE49-F238E27FC236}">
                  <a16:creationId xmlns:a16="http://schemas.microsoft.com/office/drawing/2014/main" id="{DCC20762-3B7E-4803-A622-B0CC20A9AB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8" y="1344"/>
            <a:ext cx="84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46200" imgH="736600" progId="Equation.DSMT4">
                    <p:embed/>
                  </p:oleObj>
                </mc:Choice>
                <mc:Fallback>
                  <p:oleObj name="Equation" r:id="rId10" imgW="1346200" imgH="736600" progId="Equation.DSMT4">
                    <p:embed/>
                    <p:pic>
                      <p:nvPicPr>
                        <p:cNvPr id="36875" name="Object 20">
                          <a:extLst>
                            <a:ext uri="{FF2B5EF4-FFF2-40B4-BE49-F238E27FC236}">
                              <a16:creationId xmlns:a16="http://schemas.microsoft.com/office/drawing/2014/main" id="{DCC20762-3B7E-4803-A622-B0CC20A9AB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8" y="1344"/>
                          <a:ext cx="84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21">
              <a:extLst>
                <a:ext uri="{FF2B5EF4-FFF2-40B4-BE49-F238E27FC236}">
                  <a16:creationId xmlns:a16="http://schemas.microsoft.com/office/drawing/2014/main" id="{E9E8305B-C58E-4DF7-90C7-8635D4FED2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1488"/>
            <a:ext cx="28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57002" imgH="266584" progId="Equation.DSMT4">
                    <p:embed/>
                  </p:oleObj>
                </mc:Choice>
                <mc:Fallback>
                  <p:oleObj name="Equation" r:id="rId12" imgW="457002" imgH="266584" progId="Equation.DSMT4">
                    <p:embed/>
                    <p:pic>
                      <p:nvPicPr>
                        <p:cNvPr id="36876" name="Object 21">
                          <a:extLst>
                            <a:ext uri="{FF2B5EF4-FFF2-40B4-BE49-F238E27FC236}">
                              <a16:creationId xmlns:a16="http://schemas.microsoft.com/office/drawing/2014/main" id="{E9E8305B-C58E-4DF7-90C7-8635D4FED2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488"/>
                          <a:ext cx="28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7" name="Object 22">
              <a:extLst>
                <a:ext uri="{FF2B5EF4-FFF2-40B4-BE49-F238E27FC236}">
                  <a16:creationId xmlns:a16="http://schemas.microsoft.com/office/drawing/2014/main" id="{44F160E5-A15F-487D-8A57-EDFB53F74A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2976"/>
            <a:ext cx="31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4870" imgH="266469" progId="Equation.DSMT4">
                    <p:embed/>
                  </p:oleObj>
                </mc:Choice>
                <mc:Fallback>
                  <p:oleObj name="Equation" r:id="rId14" imgW="494870" imgH="266469" progId="Equation.DSMT4">
                    <p:embed/>
                    <p:pic>
                      <p:nvPicPr>
                        <p:cNvPr id="36877" name="Object 22">
                          <a:extLst>
                            <a:ext uri="{FF2B5EF4-FFF2-40B4-BE49-F238E27FC236}">
                              <a16:creationId xmlns:a16="http://schemas.microsoft.com/office/drawing/2014/main" id="{44F160E5-A15F-487D-8A57-EDFB53F74A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976"/>
                          <a:ext cx="31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>
            <a:extLst>
              <a:ext uri="{FF2B5EF4-FFF2-40B4-BE49-F238E27FC236}">
                <a16:creationId xmlns:a16="http://schemas.microsoft.com/office/drawing/2014/main" id="{47DFDA0E-799B-49F5-9BCA-2C8E16400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22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5. В правильной треугольной призме </a:t>
            </a:r>
            <a:r>
              <a:rPr lang="en-US" altLang="ru-RU" sz="2400" i="1" dirty="0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 найдите угол между плоскост</a:t>
            </a:r>
            <a:r>
              <a:rPr lang="ru-RU" altLang="ru-RU" sz="2400" dirty="0"/>
              <a:t>ями </a:t>
            </a:r>
            <a:r>
              <a:rPr lang="en-US" altLang="ru-RU" sz="2400" i="1" dirty="0">
                <a:cs typeface="Times New Roman" panose="02020603050405020304" pitchFamily="18" charset="0"/>
              </a:rPr>
              <a:t>ABC</a:t>
            </a:r>
            <a:r>
              <a:rPr lang="ru-RU" altLang="ru-RU" sz="2400" dirty="0">
                <a:cs typeface="Times New Roman" panose="02020603050405020304" pitchFamily="18" charset="0"/>
              </a:rPr>
              <a:t> и </a:t>
            </a:r>
            <a:r>
              <a:rPr lang="en-US" altLang="ru-RU" sz="2400" i="1" dirty="0">
                <a:cs typeface="Times New Roman" panose="02020603050405020304" pitchFamily="18" charset="0"/>
              </a:rPr>
              <a:t>BB</a:t>
            </a:r>
            <a:r>
              <a:rPr lang="en-US" altLang="ru-RU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en-US" altLang="ru-RU" sz="24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sp>
        <p:nvSpPr>
          <p:cNvPr id="322563" name="Text Box 3">
            <a:extLst>
              <a:ext uri="{FF2B5EF4-FFF2-40B4-BE49-F238E27FC236}">
                <a16:creationId xmlns:a16="http://schemas.microsoft.com/office/drawing/2014/main" id="{8A246195-D3C9-4317-B14D-253DF12F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90</a:t>
            </a:r>
            <a:r>
              <a:rPr lang="en-US" altLang="ru-RU" sz="2400" baseline="30000">
                <a:solidFill>
                  <a:srgbClr val="FF3300"/>
                </a:solidFill>
              </a:rPr>
              <a:t>o</a:t>
            </a:r>
            <a:r>
              <a:rPr lang="en-US" altLang="ru-RU" sz="2400">
                <a:solidFill>
                  <a:srgbClr val="FF3300"/>
                </a:solidFill>
              </a:rPr>
              <a:t>.</a:t>
            </a:r>
            <a:endParaRPr lang="ru-RU" altLang="ru-RU" sz="2400">
              <a:solidFill>
                <a:srgbClr val="FF3300"/>
              </a:solidFill>
            </a:endParaRPr>
          </a:p>
        </p:txBody>
      </p:sp>
      <p:pic>
        <p:nvPicPr>
          <p:cNvPr id="150532" name="Picture 4">
            <a:extLst>
              <a:ext uri="{FF2B5EF4-FFF2-40B4-BE49-F238E27FC236}">
                <a16:creationId xmlns:a16="http://schemas.microsoft.com/office/drawing/2014/main" id="{218D30C6-8D9B-4E82-BECB-92B7951E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735138"/>
            <a:ext cx="3078163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3">
            <a:extLst>
              <a:ext uri="{FF2B5EF4-FFF2-40B4-BE49-F238E27FC236}">
                <a16:creationId xmlns:a16="http://schemas.microsoft.com/office/drawing/2014/main" id="{5FF7AABC-B23F-4906-B93D-0466E146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66065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14">
            <a:extLst>
              <a:ext uri="{FF2B5EF4-FFF2-40B4-BE49-F238E27FC236}">
                <a16:creationId xmlns:a16="http://schemas.microsoft.com/office/drawing/2014/main" id="{40C5A75B-C3CA-43A5-9A68-D38FD678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Найдите приближенное значение пятигранного угла икосаэдра.</a:t>
            </a:r>
          </a:p>
        </p:txBody>
      </p:sp>
      <p:grpSp>
        <p:nvGrpSpPr>
          <p:cNvPr id="9234" name="Group 18">
            <a:extLst>
              <a:ext uri="{FF2B5EF4-FFF2-40B4-BE49-F238E27FC236}">
                <a16:creationId xmlns:a16="http://schemas.microsoft.com/office/drawing/2014/main" id="{391D7885-067E-49CE-B77B-BA80CB3B952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676400"/>
            <a:ext cx="5943600" cy="3124200"/>
            <a:chOff x="1920" y="1056"/>
            <a:chExt cx="3744" cy="1968"/>
          </a:xfrm>
        </p:grpSpPr>
        <p:sp>
          <p:nvSpPr>
            <p:cNvPr id="38918" name="Text Box 4">
              <a:extLst>
                <a:ext uri="{FF2B5EF4-FFF2-40B4-BE49-F238E27FC236}">
                  <a16:creationId xmlns:a16="http://schemas.microsoft.com/office/drawing/2014/main" id="{7E6A5DA7-76C0-4F25-AAA8-D103AA157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056"/>
              <a:ext cx="3744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двугранных углов     икосаэдра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     , откуда        138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11</a:t>
              </a:r>
              <a:r>
                <a:rPr lang="ru-RU" altLang="ru-RU" sz="2400" dirty="0">
                  <a:cs typeface="Times New Roman" panose="02020603050405020304" pitchFamily="18" charset="0"/>
                </a:rPr>
                <a:t>'.</a:t>
              </a:r>
              <a:r>
                <a:rPr lang="ru-RU" altLang="ru-RU" sz="2400" dirty="0"/>
                <a:t>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пятигранного угла      икосаэдра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              75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28</a:t>
              </a:r>
              <a:r>
                <a:rPr lang="ru-RU" altLang="ru-RU" sz="2400" dirty="0">
                  <a:cs typeface="Times New Roman" panose="02020603050405020304" pitchFamily="18" charset="0"/>
                </a:rPr>
                <a:t>'</a:t>
              </a:r>
              <a:r>
                <a:rPr lang="ru-RU" altLang="ru-RU" sz="2400" dirty="0"/>
                <a:t>.  </a:t>
              </a:r>
            </a:p>
          </p:txBody>
        </p:sp>
        <p:graphicFrame>
          <p:nvGraphicFramePr>
            <p:cNvPr id="38919" name="Object 5">
              <a:extLst>
                <a:ext uri="{FF2B5EF4-FFF2-40B4-BE49-F238E27FC236}">
                  <a16:creationId xmlns:a16="http://schemas.microsoft.com/office/drawing/2014/main" id="{FB70B1DE-E375-4443-9375-79DC115405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1152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19" imgH="266353" progId="Equation.DSMT4">
                    <p:embed/>
                  </p:oleObj>
                </mc:Choice>
                <mc:Fallback>
                  <p:oleObj name="Equation" r:id="rId4" imgW="215619" imgH="266353" progId="Equation.DSMT4">
                    <p:embed/>
                    <p:pic>
                      <p:nvPicPr>
                        <p:cNvPr id="38919" name="Object 5">
                          <a:extLst>
                            <a:ext uri="{FF2B5EF4-FFF2-40B4-BE49-F238E27FC236}">
                              <a16:creationId xmlns:a16="http://schemas.microsoft.com/office/drawing/2014/main" id="{FB70B1DE-E375-4443-9375-79DC115405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152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0" name="Object 6">
              <a:extLst>
                <a:ext uri="{FF2B5EF4-FFF2-40B4-BE49-F238E27FC236}">
                  <a16:creationId xmlns:a16="http://schemas.microsoft.com/office/drawing/2014/main" id="{C3AEDC9D-59FD-4443-85F6-3136708747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6" y="1324"/>
            <a:ext cx="99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74800" imgH="800100" progId="Equation.DSMT4">
                    <p:embed/>
                  </p:oleObj>
                </mc:Choice>
                <mc:Fallback>
                  <p:oleObj name="Equation" r:id="rId6" imgW="1574800" imgH="800100" progId="Equation.DSMT4">
                    <p:embed/>
                    <p:pic>
                      <p:nvPicPr>
                        <p:cNvPr id="38920" name="Object 6">
                          <a:extLst>
                            <a:ext uri="{FF2B5EF4-FFF2-40B4-BE49-F238E27FC236}">
                              <a16:creationId xmlns:a16="http://schemas.microsoft.com/office/drawing/2014/main" id="{C3AEDC9D-59FD-4443-85F6-3136708747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" y="1324"/>
                          <a:ext cx="99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1" name="Object 7">
              <a:extLst>
                <a:ext uri="{FF2B5EF4-FFF2-40B4-BE49-F238E27FC236}">
                  <a16:creationId xmlns:a16="http://schemas.microsoft.com/office/drawing/2014/main" id="{1153114B-F11A-44AB-9A47-A33E4F49E9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1488"/>
            <a:ext cx="28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57002" imgH="266584" progId="Equation.DSMT4">
                    <p:embed/>
                  </p:oleObj>
                </mc:Choice>
                <mc:Fallback>
                  <p:oleObj name="Equation" r:id="rId8" imgW="457002" imgH="266584" progId="Equation.DSMT4">
                    <p:embed/>
                    <p:pic>
                      <p:nvPicPr>
                        <p:cNvPr id="38921" name="Object 7">
                          <a:extLst>
                            <a:ext uri="{FF2B5EF4-FFF2-40B4-BE49-F238E27FC236}">
                              <a16:creationId xmlns:a16="http://schemas.microsoft.com/office/drawing/2014/main" id="{1153114B-F11A-44AB-9A47-A33E4F49E9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488"/>
                          <a:ext cx="28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2" name="Object 9">
              <a:extLst>
                <a:ext uri="{FF2B5EF4-FFF2-40B4-BE49-F238E27FC236}">
                  <a16:creationId xmlns:a16="http://schemas.microsoft.com/office/drawing/2014/main" id="{8DC212DD-99A2-41DB-BD23-EFB37FDA5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2016"/>
            <a:ext cx="141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247900" imgH="723900" progId="Equation.DSMT4">
                    <p:embed/>
                  </p:oleObj>
                </mc:Choice>
                <mc:Fallback>
                  <p:oleObj name="Equation" r:id="rId10" imgW="2247900" imgH="723900" progId="Equation.DSMT4">
                    <p:embed/>
                    <p:pic>
                      <p:nvPicPr>
                        <p:cNvPr id="38922" name="Object 9">
                          <a:extLst>
                            <a:ext uri="{FF2B5EF4-FFF2-40B4-BE49-F238E27FC236}">
                              <a16:creationId xmlns:a16="http://schemas.microsoft.com/office/drawing/2014/main" id="{8DC212DD-99A2-41DB-BD23-EFB37FDA5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016"/>
                          <a:ext cx="141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3" name="Text Box 10">
              <a:extLst>
                <a:ext uri="{FF2B5EF4-FFF2-40B4-BE49-F238E27FC236}">
                  <a16:creationId xmlns:a16="http://schemas.microsoft.com/office/drawing/2014/main" id="{093992BF-CE72-4705-B216-41882D21E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36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       75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28</a:t>
              </a:r>
              <a:r>
                <a:rPr lang="ru-RU" altLang="ru-RU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'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graphicFrame>
          <p:nvGraphicFramePr>
            <p:cNvPr id="38924" name="Object 11">
              <a:extLst>
                <a:ext uri="{FF2B5EF4-FFF2-40B4-BE49-F238E27FC236}">
                  <a16:creationId xmlns:a16="http://schemas.microsoft.com/office/drawing/2014/main" id="{944D41ED-D204-457D-B519-3E44BE3C3C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2832"/>
            <a:ext cx="31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94870" imgH="266469" progId="Equation.DSMT4">
                    <p:embed/>
                  </p:oleObj>
                </mc:Choice>
                <mc:Fallback>
                  <p:oleObj name="Equation" r:id="rId12" imgW="494870" imgH="266469" progId="Equation.DSMT4">
                    <p:embed/>
                    <p:pic>
                      <p:nvPicPr>
                        <p:cNvPr id="38924" name="Object 11">
                          <a:extLst>
                            <a:ext uri="{FF2B5EF4-FFF2-40B4-BE49-F238E27FC236}">
                              <a16:creationId xmlns:a16="http://schemas.microsoft.com/office/drawing/2014/main" id="{944D41ED-D204-457D-B519-3E44BE3C3C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832"/>
                          <a:ext cx="31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5" name="Object 17">
              <a:extLst>
                <a:ext uri="{FF2B5EF4-FFF2-40B4-BE49-F238E27FC236}">
                  <a16:creationId xmlns:a16="http://schemas.microsoft.com/office/drawing/2014/main" id="{B77B48F1-8111-424B-A71C-189792A05B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824"/>
            <a:ext cx="16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53780" imgH="266469" progId="Equation.DSMT4">
                    <p:embed/>
                  </p:oleObj>
                </mc:Choice>
                <mc:Fallback>
                  <p:oleObj name="Equation" r:id="rId14" imgW="253780" imgH="266469" progId="Equation.DSMT4">
                    <p:embed/>
                    <p:pic>
                      <p:nvPicPr>
                        <p:cNvPr id="38925" name="Object 17">
                          <a:extLst>
                            <a:ext uri="{FF2B5EF4-FFF2-40B4-BE49-F238E27FC236}">
                              <a16:creationId xmlns:a16="http://schemas.microsoft.com/office/drawing/2014/main" id="{B77B48F1-8111-424B-A71C-189792A05B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824"/>
                          <a:ext cx="16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id="{96065110-8727-4067-B8FE-F0376F7E9B96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676400"/>
            <a:ext cx="6096000" cy="2971800"/>
            <a:chOff x="1920" y="1056"/>
            <a:chExt cx="3840" cy="1872"/>
          </a:xfrm>
        </p:grpSpPr>
        <p:sp>
          <p:nvSpPr>
            <p:cNvPr id="40966" name="Text Box 4">
              <a:extLst>
                <a:ext uri="{FF2B5EF4-FFF2-40B4-BE49-F238E27FC236}">
                  <a16:creationId xmlns:a16="http://schemas.microsoft.com/office/drawing/2014/main" id="{1F8DC951-CCE1-4F06-9C8B-D2AEC8D57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056"/>
              <a:ext cx="3840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двугранных углов     додекаэдра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     , откуда       116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>
                  <a:cs typeface="Times New Roman" panose="02020603050405020304" pitchFamily="18" charset="0"/>
                </a:rPr>
                <a:t>3</a:t>
              </a:r>
              <a:r>
                <a:rPr lang="ru-RU" altLang="ru-RU" sz="2400" dirty="0"/>
                <a:t>4</a:t>
              </a:r>
              <a:r>
                <a:rPr lang="ru-RU" altLang="ru-RU" sz="2400" dirty="0">
                  <a:cs typeface="Times New Roman" panose="02020603050405020304" pitchFamily="18" charset="0"/>
                </a:rPr>
                <a:t>'.</a:t>
              </a:r>
              <a:r>
                <a:rPr lang="ru-RU" altLang="ru-RU" sz="2400" dirty="0"/>
                <a:t>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Для трехгранного угла       додекаэдра имеем: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                           84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51</a:t>
              </a:r>
              <a:r>
                <a:rPr lang="ru-RU" altLang="ru-RU" sz="2400" dirty="0">
                  <a:cs typeface="Times New Roman" panose="02020603050405020304" pitchFamily="18" charset="0"/>
                </a:rPr>
                <a:t>'</a:t>
              </a:r>
              <a:r>
                <a:rPr lang="ru-RU" altLang="ru-RU" sz="2400" dirty="0"/>
                <a:t>.  </a:t>
              </a:r>
            </a:p>
          </p:txBody>
        </p:sp>
        <p:graphicFrame>
          <p:nvGraphicFramePr>
            <p:cNvPr id="40967" name="Object 5">
              <a:extLst>
                <a:ext uri="{FF2B5EF4-FFF2-40B4-BE49-F238E27FC236}">
                  <a16:creationId xmlns:a16="http://schemas.microsoft.com/office/drawing/2014/main" id="{7E222CA1-BB5A-4C13-B481-92EA2A63CA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1152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19" imgH="266353" progId="Equation.DSMT4">
                    <p:embed/>
                  </p:oleObj>
                </mc:Choice>
                <mc:Fallback>
                  <p:oleObj name="Equation" r:id="rId3" imgW="215619" imgH="266353" progId="Equation.DSMT4">
                    <p:embed/>
                    <p:pic>
                      <p:nvPicPr>
                        <p:cNvPr id="40967" name="Object 5">
                          <a:extLst>
                            <a:ext uri="{FF2B5EF4-FFF2-40B4-BE49-F238E27FC236}">
                              <a16:creationId xmlns:a16="http://schemas.microsoft.com/office/drawing/2014/main" id="{7E222CA1-BB5A-4C13-B481-92EA2A63CA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152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8" name="Object 6">
              <a:extLst>
                <a:ext uri="{FF2B5EF4-FFF2-40B4-BE49-F238E27FC236}">
                  <a16:creationId xmlns:a16="http://schemas.microsoft.com/office/drawing/2014/main" id="{D6051A1E-EFB9-457F-9244-0FDBBEC997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6" y="1324"/>
            <a:ext cx="99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74800" imgH="800100" progId="Equation.DSMT4">
                    <p:embed/>
                  </p:oleObj>
                </mc:Choice>
                <mc:Fallback>
                  <p:oleObj name="Equation" r:id="rId5" imgW="1574800" imgH="800100" progId="Equation.DSMT4">
                    <p:embed/>
                    <p:pic>
                      <p:nvPicPr>
                        <p:cNvPr id="40968" name="Object 6">
                          <a:extLst>
                            <a:ext uri="{FF2B5EF4-FFF2-40B4-BE49-F238E27FC236}">
                              <a16:creationId xmlns:a16="http://schemas.microsoft.com/office/drawing/2014/main" id="{D6051A1E-EFB9-457F-9244-0FDBBEC997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" y="1324"/>
                          <a:ext cx="99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9" name="Object 7">
              <a:extLst>
                <a:ext uri="{FF2B5EF4-FFF2-40B4-BE49-F238E27FC236}">
                  <a16:creationId xmlns:a16="http://schemas.microsoft.com/office/drawing/2014/main" id="{C3D6FDED-E6F0-4174-B423-B650519076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1488"/>
            <a:ext cx="28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57002" imgH="266584" progId="Equation.DSMT4">
                    <p:embed/>
                  </p:oleObj>
                </mc:Choice>
                <mc:Fallback>
                  <p:oleObj name="Equation" r:id="rId7" imgW="457002" imgH="266584" progId="Equation.DSMT4">
                    <p:embed/>
                    <p:pic>
                      <p:nvPicPr>
                        <p:cNvPr id="40969" name="Object 7">
                          <a:extLst>
                            <a:ext uri="{FF2B5EF4-FFF2-40B4-BE49-F238E27FC236}">
                              <a16:creationId xmlns:a16="http://schemas.microsoft.com/office/drawing/2014/main" id="{C3D6FDED-E6F0-4174-B423-B650519076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488"/>
                          <a:ext cx="28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0" name="Object 8">
              <a:extLst>
                <a:ext uri="{FF2B5EF4-FFF2-40B4-BE49-F238E27FC236}">
                  <a16:creationId xmlns:a16="http://schemas.microsoft.com/office/drawing/2014/main" id="{CA3963D9-3F15-400B-A74C-36F98750FD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824"/>
            <a:ext cx="16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53780" imgH="266469" progId="Equation.DSMT4">
                    <p:embed/>
                  </p:oleObj>
                </mc:Choice>
                <mc:Fallback>
                  <p:oleObj name="Equation" r:id="rId9" imgW="253780" imgH="266469" progId="Equation.DSMT4">
                    <p:embed/>
                    <p:pic>
                      <p:nvPicPr>
                        <p:cNvPr id="40970" name="Object 8">
                          <a:extLst>
                            <a:ext uri="{FF2B5EF4-FFF2-40B4-BE49-F238E27FC236}">
                              <a16:creationId xmlns:a16="http://schemas.microsoft.com/office/drawing/2014/main" id="{CA3963D9-3F15-400B-A74C-36F98750FD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824"/>
                          <a:ext cx="16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1" name="Object 9">
              <a:extLst>
                <a:ext uri="{FF2B5EF4-FFF2-40B4-BE49-F238E27FC236}">
                  <a16:creationId xmlns:a16="http://schemas.microsoft.com/office/drawing/2014/main" id="{B43443DF-4D19-469F-9642-FB11C93794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2016"/>
            <a:ext cx="12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968500" imgH="723900" progId="Equation.DSMT4">
                    <p:embed/>
                  </p:oleObj>
                </mc:Choice>
                <mc:Fallback>
                  <p:oleObj name="Equation" r:id="rId11" imgW="1968500" imgH="723900" progId="Equation.DSMT4">
                    <p:embed/>
                    <p:pic>
                      <p:nvPicPr>
                        <p:cNvPr id="40971" name="Object 9">
                          <a:extLst>
                            <a:ext uri="{FF2B5EF4-FFF2-40B4-BE49-F238E27FC236}">
                              <a16:creationId xmlns:a16="http://schemas.microsoft.com/office/drawing/2014/main" id="{B43443DF-4D19-469F-9642-FB11C93794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016"/>
                          <a:ext cx="124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2" name="Text Box 10">
              <a:extLst>
                <a:ext uri="{FF2B5EF4-FFF2-40B4-BE49-F238E27FC236}">
                  <a16:creationId xmlns:a16="http://schemas.microsoft.com/office/drawing/2014/main" id="{65B29F16-1305-4C1B-A367-672A3D002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640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       84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51</a:t>
              </a:r>
              <a:r>
                <a:rPr lang="ru-RU" altLang="ru-RU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'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graphicFrame>
          <p:nvGraphicFramePr>
            <p:cNvPr id="40973" name="Object 11">
              <a:extLst>
                <a:ext uri="{FF2B5EF4-FFF2-40B4-BE49-F238E27FC236}">
                  <a16:creationId xmlns:a16="http://schemas.microsoft.com/office/drawing/2014/main" id="{B1F93A77-228A-4BC8-8748-5F4C9682B5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2736"/>
            <a:ext cx="31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94870" imgH="266469" progId="Equation.DSMT4">
                    <p:embed/>
                  </p:oleObj>
                </mc:Choice>
                <mc:Fallback>
                  <p:oleObj name="Equation" r:id="rId13" imgW="494870" imgH="266469" progId="Equation.DSMT4">
                    <p:embed/>
                    <p:pic>
                      <p:nvPicPr>
                        <p:cNvPr id="40973" name="Object 11">
                          <a:extLst>
                            <a:ext uri="{FF2B5EF4-FFF2-40B4-BE49-F238E27FC236}">
                              <a16:creationId xmlns:a16="http://schemas.microsoft.com/office/drawing/2014/main" id="{B1F93A77-228A-4BC8-8748-5F4C9682B5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736"/>
                          <a:ext cx="31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964" name="Picture 13">
            <a:extLst>
              <a:ext uri="{FF2B5EF4-FFF2-40B4-BE49-F238E27FC236}">
                <a16:creationId xmlns:a16="http://schemas.microsoft.com/office/drawing/2014/main" id="{9FC80E25-153C-420A-AFE7-87592C66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77812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14">
            <a:extLst>
              <a:ext uri="{FF2B5EF4-FFF2-40B4-BE49-F238E27FC236}">
                <a16:creationId xmlns:a16="http://schemas.microsoft.com/office/drawing/2014/main" id="{6ACC25BB-98F5-4345-AB80-3C89E1F4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Найдите косинус и приближенное значение трехгранного угла додекаэдра.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>
            <a:extLst>
              <a:ext uri="{FF2B5EF4-FFF2-40B4-BE49-F238E27FC236}">
                <a16:creationId xmlns:a16="http://schemas.microsoft.com/office/drawing/2014/main" id="{4587944B-C488-41ED-A768-193B71466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6. В правильной треугольной призме </a:t>
            </a:r>
            <a:r>
              <a:rPr lang="en-US" altLang="ru-RU" sz="2400" i="1" dirty="0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baseline="-30000" dirty="0"/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найдите угол между плоскост</a:t>
            </a:r>
            <a:r>
              <a:rPr lang="ru-RU" altLang="ru-RU" sz="2400" dirty="0"/>
              <a:t>ями</a:t>
            </a:r>
            <a:r>
              <a:rPr lang="en-US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ACC</a:t>
            </a:r>
            <a:r>
              <a:rPr lang="en-US" altLang="ru-RU" sz="24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 и </a:t>
            </a:r>
            <a:r>
              <a:rPr lang="en-US" altLang="ru-RU" sz="2400" i="1" dirty="0">
                <a:cs typeface="Times New Roman" panose="02020603050405020304" pitchFamily="18" charset="0"/>
              </a:rPr>
              <a:t>BCC</a:t>
            </a:r>
            <a:r>
              <a:rPr lang="en-US" altLang="ru-RU" sz="24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pic>
        <p:nvPicPr>
          <p:cNvPr id="151555" name="Picture 3">
            <a:extLst>
              <a:ext uri="{FF2B5EF4-FFF2-40B4-BE49-F238E27FC236}">
                <a16:creationId xmlns:a16="http://schemas.microsoft.com/office/drawing/2014/main" id="{3F4042CB-AB26-4F64-9CE9-7AE08F25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07816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88" name="Text Box 4">
            <a:extLst>
              <a:ext uri="{FF2B5EF4-FFF2-40B4-BE49-F238E27FC236}">
                <a16:creationId xmlns:a16="http://schemas.microsoft.com/office/drawing/2014/main" id="{AD610ED3-A3CE-48F5-A020-297295639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60</a:t>
            </a:r>
            <a:r>
              <a:rPr lang="en-US" altLang="ru-RU" sz="2400" baseline="30000">
                <a:solidFill>
                  <a:srgbClr val="FF3300"/>
                </a:solidFill>
              </a:rPr>
              <a:t>o</a:t>
            </a:r>
            <a:r>
              <a:rPr lang="en-US" altLang="ru-RU" sz="2400">
                <a:solidFill>
                  <a:srgbClr val="FF3300"/>
                </a:solidFill>
              </a:rPr>
              <a:t>.</a:t>
            </a:r>
            <a:endParaRPr lang="ru-RU" altLang="ru-RU" sz="24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BAAE122C-AF47-4B09-A91F-9A810A2C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7.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baseline="-300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у</a:t>
            </a:r>
            <a:r>
              <a:rPr lang="ru-RU" altLang="ru-RU" sz="2800" dirty="0"/>
              <a:t>гол между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плоскостями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ABB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27683" name="Text Box 3">
            <a:extLst>
              <a:ext uri="{FF2B5EF4-FFF2-40B4-BE49-F238E27FC236}">
                <a16:creationId xmlns:a16="http://schemas.microsoft.com/office/drawing/2014/main" id="{7A1F5F9F-A980-486A-B7D6-E413D3F4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90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4B08E138-D828-41A0-AD5F-AC05D31E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4119</Words>
  <Application>Microsoft Office PowerPoint</Application>
  <PresentationFormat>Экран (4:3)</PresentationFormat>
  <Paragraphs>318</Paragraphs>
  <Slides>71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7" baseType="lpstr">
      <vt:lpstr>Arial</vt:lpstr>
      <vt:lpstr>Symbol</vt:lpstr>
      <vt:lpstr>Times New Roman</vt:lpstr>
      <vt:lpstr>Оформление по умолчанию</vt:lpstr>
      <vt:lpstr>Equation</vt:lpstr>
      <vt:lpstr>Точечный рисунок</vt:lpstr>
      <vt:lpstr>Двугранные и многогранные углы</vt:lpstr>
      <vt:lpstr>ДВУГРАННЫЙ УГОЛ. УГОЛ МЕЖДУ ПЛОСКОСТЯМИ</vt:lpstr>
      <vt:lpstr>Уровень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Многогранные углы</vt:lpstr>
      <vt:lpstr>Презентация PowerPoint</vt:lpstr>
      <vt:lpstr>Определение многогранного угла</vt:lpstr>
      <vt:lpstr>Виды многогранных углов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Доказательство</vt:lpstr>
      <vt:lpstr>Презентация PowerPoint</vt:lpstr>
      <vt:lpstr>Презентация PowerPoint</vt:lpstr>
      <vt:lpstr>Сумма плоских углов</vt:lpstr>
      <vt:lpstr>Сумма плоских углов многогранного угла</vt:lpstr>
      <vt:lpstr>Измерение многогранных углов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сумма двугранных углов трехгранного угла</vt:lpstr>
      <vt:lpstr>Формула для многогранного угла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Смирнов Владимир Алексеевич</cp:lastModifiedBy>
  <cp:revision>83</cp:revision>
  <dcterms:created xsi:type="dcterms:W3CDTF">2007-10-22T16:06:58Z</dcterms:created>
  <dcterms:modified xsi:type="dcterms:W3CDTF">2021-03-25T05:22:19Z</dcterms:modified>
</cp:coreProperties>
</file>