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25" r:id="rId3"/>
    <p:sldId id="309" r:id="rId4"/>
    <p:sldId id="396" r:id="rId5"/>
    <p:sldId id="424" r:id="rId6"/>
    <p:sldId id="426" r:id="rId7"/>
    <p:sldId id="377" r:id="rId8"/>
    <p:sldId id="321" r:id="rId9"/>
    <p:sldId id="328" r:id="rId10"/>
    <p:sldId id="369" r:id="rId11"/>
    <p:sldId id="398" r:id="rId12"/>
    <p:sldId id="329" r:id="rId13"/>
    <p:sldId id="373" r:id="rId14"/>
    <p:sldId id="397" r:id="rId15"/>
    <p:sldId id="375" r:id="rId16"/>
    <p:sldId id="322" r:id="rId17"/>
    <p:sldId id="371" r:id="rId18"/>
    <p:sldId id="323" r:id="rId19"/>
    <p:sldId id="427" r:id="rId20"/>
    <p:sldId id="365" r:id="rId21"/>
    <p:sldId id="364" r:id="rId22"/>
    <p:sldId id="399" r:id="rId23"/>
    <p:sldId id="367" r:id="rId24"/>
    <p:sldId id="366" r:id="rId25"/>
    <p:sldId id="324" r:id="rId26"/>
    <p:sldId id="362" r:id="rId27"/>
    <p:sldId id="403" r:id="rId28"/>
    <p:sldId id="363" r:id="rId29"/>
    <p:sldId id="325" r:id="rId30"/>
    <p:sldId id="360" r:id="rId31"/>
    <p:sldId id="404" r:id="rId32"/>
    <p:sldId id="361" r:id="rId33"/>
    <p:sldId id="326" r:id="rId34"/>
    <p:sldId id="347" r:id="rId35"/>
    <p:sldId id="405" r:id="rId36"/>
    <p:sldId id="348" r:id="rId37"/>
    <p:sldId id="378" r:id="rId38"/>
    <p:sldId id="388" r:id="rId39"/>
    <p:sldId id="389" r:id="rId40"/>
    <p:sldId id="390" r:id="rId41"/>
    <p:sldId id="391" r:id="rId42"/>
    <p:sldId id="393" r:id="rId43"/>
    <p:sldId id="394" r:id="rId44"/>
    <p:sldId id="395" r:id="rId45"/>
    <p:sldId id="416" r:id="rId46"/>
    <p:sldId id="417" r:id="rId47"/>
    <p:sldId id="420" r:id="rId48"/>
    <p:sldId id="421" r:id="rId49"/>
    <p:sldId id="418" r:id="rId50"/>
    <p:sldId id="419" r:id="rId51"/>
    <p:sldId id="406" r:id="rId52"/>
    <p:sldId id="422" r:id="rId53"/>
    <p:sldId id="407" r:id="rId54"/>
    <p:sldId id="379" r:id="rId55"/>
    <p:sldId id="380" r:id="rId56"/>
    <p:sldId id="381" r:id="rId57"/>
    <p:sldId id="376" r:id="rId58"/>
    <p:sldId id="384" r:id="rId59"/>
    <p:sldId id="385" r:id="rId60"/>
    <p:sldId id="386" r:id="rId61"/>
    <p:sldId id="401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0929"/>
  </p:normalViewPr>
  <p:slideViewPr>
    <p:cSldViewPr>
      <p:cViewPr varScale="1">
        <p:scale>
          <a:sx n="97" d="100"/>
          <a:sy n="97" d="100"/>
        </p:scale>
        <p:origin x="4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B2BE755-C801-4E8F-A067-3E63C17F5B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B279DAF-6B57-4E57-9CC5-6E509CD6D4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23E08D5-EC8C-4501-BC7A-A25B6E6E53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6FA9754D-7FB6-4CBC-8E96-0C3C225CBE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3858D544-CAE1-4B20-84E4-8037EAE7D9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94FD5D74-E3F1-43E4-96E9-9F714AECA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3957B6-4709-4757-980D-F6F4C2494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28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F739F98-664D-4051-8785-7C57F59B9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08815-A3B6-4170-81ED-D50745BF29D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3841807-5BA8-45E2-AC89-3E154545C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00EE2D5-FE93-42FE-9DDB-1E968FB33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50498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F24458D-B4FF-4427-99FD-EFE90BF7B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9A28D5-5D33-417F-A626-2AD5CAD5786D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4DF95CC-DD9D-4534-88F4-8698D4266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C2F203F-CA43-4853-8C5F-1347FDEC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98721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5BC575E-266E-49D6-B429-21118B061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4D28C2-6CF3-4385-9DC0-73A524C2844A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8DBD218-5B58-4C75-9F77-AF67CBFA1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937CA7C-E1B5-4F96-B475-433A8523D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0E638FA-4F95-4D1A-94EF-926AB4967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210DD8-5137-4727-8AC8-E1D7349BA578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72707" name="Rectangle 1026">
            <a:extLst>
              <a:ext uri="{FF2B5EF4-FFF2-40B4-BE49-F238E27FC236}">
                <a16:creationId xmlns:a16="http://schemas.microsoft.com/office/drawing/2014/main" id="{27014290-4946-4BA6-8E16-33D469E74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64DE6F9E-DC84-4534-B882-6815CC852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158807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8E3091B-9BD3-4A54-8879-CA9E70BA9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453E3F-FB17-4C9F-8471-5F648E22835B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71683" name="Rectangle 1026">
            <a:extLst>
              <a:ext uri="{FF2B5EF4-FFF2-40B4-BE49-F238E27FC236}">
                <a16:creationId xmlns:a16="http://schemas.microsoft.com/office/drawing/2014/main" id="{E935B1E8-0204-4762-B460-1BF0E75CC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>
            <a:extLst>
              <a:ext uri="{FF2B5EF4-FFF2-40B4-BE49-F238E27FC236}">
                <a16:creationId xmlns:a16="http://schemas.microsoft.com/office/drawing/2014/main" id="{6CF13B5D-E840-4FBC-90F4-CDF2EE8E6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02221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434A60C-6DA1-4966-8F0B-A4EC27B9D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D4D879-72F2-4CBC-A46B-51F7E8CB00A7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73731" name="Rectangle 1026">
            <a:extLst>
              <a:ext uri="{FF2B5EF4-FFF2-40B4-BE49-F238E27FC236}">
                <a16:creationId xmlns:a16="http://schemas.microsoft.com/office/drawing/2014/main" id="{09181ED3-40F6-4D5F-BB57-DBC204738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>
            <a:extLst>
              <a:ext uri="{FF2B5EF4-FFF2-40B4-BE49-F238E27FC236}">
                <a16:creationId xmlns:a16="http://schemas.microsoft.com/office/drawing/2014/main" id="{19A17758-545B-412C-A98F-633D8D0A3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47767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8AB02C9-AFD5-4BA7-9AA7-1FF76F3C6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A677CB-EC90-4CE0-B0A9-FAB267FAF383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74755" name="Rectangle 1026">
            <a:extLst>
              <a:ext uri="{FF2B5EF4-FFF2-40B4-BE49-F238E27FC236}">
                <a16:creationId xmlns:a16="http://schemas.microsoft.com/office/drawing/2014/main" id="{2CC73AA5-31D8-47E7-8DE5-5D4679072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>
            <a:extLst>
              <a:ext uri="{FF2B5EF4-FFF2-40B4-BE49-F238E27FC236}">
                <a16:creationId xmlns:a16="http://schemas.microsoft.com/office/drawing/2014/main" id="{E38F7896-EBAA-47AA-AC81-6A9A25E3F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1632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789717D-95DD-4AF0-BDFB-F98661573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EFCC02-0E34-4145-8404-2ACEC7522389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25148AD8-A9EC-4F44-92B7-596A493CB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76D478A1-0E43-4D49-8FA7-254585405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68177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15EAC6C-EDDE-4386-AA0C-E8CB36312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54CC91-27D8-4767-B525-A59F6EDE1B0C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F536D34-4025-475D-857A-EBB57893C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5AF8252-DE82-4E74-97E0-19EC4A04B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32499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C86A6C4A-267E-4893-816A-2BADD5B66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AF761D-6781-44BC-916E-7B48626D8946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8A996F1-E948-43E6-BCA2-9CC93F498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524D575-B0C6-46EA-AB52-22A0154D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80280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9BF2A609-AF53-4BB5-A9E5-98538C53E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407A51-F8B9-4313-B897-6EBE6C85F5CE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2E630040-7BC4-4E20-9762-7809290CB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8CD2EBE-6398-4CC4-B394-696F97508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74071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18E713F-85DF-42A3-8F1F-118AC38A7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FE7FAB-4F23-4F4D-A7F7-AAD167169244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A6E77BF-3C93-40B0-AF11-F67A9964C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62A7422-BE99-4D21-91E6-77CE4059C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739552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D14CFFA4-3ABA-4CA2-9D41-FEC45D2FF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6F6A23-2E1B-47E4-8E41-861F2DDC4E4F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CB4C846-65A9-40D3-85B9-9EAD236E3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393A2B2-C966-48F2-ACF3-271FB2324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BFE3A95-C35A-4074-ACB5-47A273C0D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5071FF-5682-41F7-8619-36A029E202F8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E8736046-5C6B-4929-A3F3-392F4255F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B314C81-CFA2-49BB-BAF2-40AC85C8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15CA429-A854-4514-8DF6-EDEFE1FF8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B05835-14DE-47CA-A97F-72D2F399433E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B0865B9-676A-4787-99C4-E5B194D71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760D5E4-B435-41DA-80A8-28B3DAA18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EB847BB-5308-4405-BF93-199B3153F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86B0635-09F0-4474-BC26-521B48F659EF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DFCBBD2-CD32-4BAD-A57F-494A0CD73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2BEE186-F124-4A91-B7D0-A492D04F7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23C7FA19-DAD2-42F4-B1C6-D785C034C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51F469-2994-4C82-8AD7-A2957596D47E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1BC99EF-AEDC-4732-9E26-14F3019F5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D13ED97-1DD4-4097-BCE0-2EB73E2EB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205F84B-B7FA-4B6A-8D34-4F80FCCEA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7B91FA-EFA9-4C89-BC60-2F03BD6E5410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86019" name="Rectangle 1026">
            <a:extLst>
              <a:ext uri="{FF2B5EF4-FFF2-40B4-BE49-F238E27FC236}">
                <a16:creationId xmlns:a16="http://schemas.microsoft.com/office/drawing/2014/main" id="{A711B0DA-D21B-4DCD-81FF-56A0D32D1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1027">
            <a:extLst>
              <a:ext uri="{FF2B5EF4-FFF2-40B4-BE49-F238E27FC236}">
                <a16:creationId xmlns:a16="http://schemas.microsoft.com/office/drawing/2014/main" id="{E709B2AC-945C-485C-8C8F-08899AC46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9D88340-74A9-4C20-AFD0-3879D7326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1AE22A-9B3C-40CA-A27C-7A0DFE6501AE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87043" name="Rectangle 1026">
            <a:extLst>
              <a:ext uri="{FF2B5EF4-FFF2-40B4-BE49-F238E27FC236}">
                <a16:creationId xmlns:a16="http://schemas.microsoft.com/office/drawing/2014/main" id="{E82F8D65-BA2C-4AA3-B08F-AD6D26890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>
            <a:extLst>
              <a:ext uri="{FF2B5EF4-FFF2-40B4-BE49-F238E27FC236}">
                <a16:creationId xmlns:a16="http://schemas.microsoft.com/office/drawing/2014/main" id="{C3465BE1-9659-4E7A-82C0-1B8181715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2024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186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5358419-D807-4296-8156-E8D186997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712E0-1DC2-43DC-BCDD-D61CDC8C91B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0B81068-F1F3-4F3F-98B0-30F420961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BDF9778-4B0E-49B1-81CC-15C0AF88E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58838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3303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4292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10983E9-4F3B-4AFE-878C-228B8F462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69D8B7-69ED-4AF2-A8D5-85F1D42336FA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5D1B3A-C53B-40D2-A448-F7041054A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10707B4-6CEB-4FB6-BCEF-041033C1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7749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844A90-0586-4C74-9E39-40BF743F7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9EEDA-2744-4453-BDB0-A7FA8B3D4F8E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961E090A-4AC7-44D1-97E7-8F160D523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D398A899-17F6-4D91-A0C8-3D867E766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1361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28FDEDC-1D4E-4FA2-979F-50CBA0CD4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109351-52B2-4901-9CED-654D5D721C1F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4E16348-3F79-4676-A63B-EB1B30928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A7F7C1F-7983-4E16-9B96-D7B2F9AE7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13489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8393763-20A1-4B73-94B8-C2D44B46C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7A8B3-0BC5-4FBC-8329-3934BF59362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0F73F8E-DDE7-460C-AAE6-749360D2D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65FB36C-3868-4DC1-8957-64B14E9A6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05DF76A-7C60-4898-811D-F75E263A5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C838FE-408A-4378-B714-3E35F84C8635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FE81D72D-4D48-4F4D-999E-3008A5B10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64BF5082-3DB3-4245-AFD4-98AD22C68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13746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D844150-8088-4B7A-8E06-10A2764D4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DCEBE-2117-4B02-BD4C-0F839FF52F36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64515" name="Rectangle 1026">
            <a:extLst>
              <a:ext uri="{FF2B5EF4-FFF2-40B4-BE49-F238E27FC236}">
                <a16:creationId xmlns:a16="http://schemas.microsoft.com/office/drawing/2014/main" id="{4789D7C0-F673-462F-B8B0-36103EE68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>
            <a:extLst>
              <a:ext uri="{FF2B5EF4-FFF2-40B4-BE49-F238E27FC236}">
                <a16:creationId xmlns:a16="http://schemas.microsoft.com/office/drawing/2014/main" id="{47D1F9B1-B933-4EF1-82D3-BEAD6519B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1873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D8B9C1-94F0-4834-A4D7-534018081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FE0F49-4DCF-4B27-A64B-2D90246909CA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B4F4B81-0F90-4BFF-8CA5-26108D038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DD398AD-EC7A-4310-83DC-27E26BE6E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chemeClr val="accent1"/>
                </a:solidFill>
              </a:rPr>
              <a:t>В режиме слайдов ответ появляется после </a:t>
            </a:r>
            <a:r>
              <a:rPr lang="ru-RU" altLang="ru-RU" sz="2400" dirty="0" err="1">
                <a:solidFill>
                  <a:schemeClr val="accent1"/>
                </a:solidFill>
              </a:rPr>
              <a:t>кликанья</a:t>
            </a:r>
            <a:r>
              <a:rPr lang="ru-RU" altLang="ru-RU" sz="2400" dirty="0">
                <a:solidFill>
                  <a:schemeClr val="accent1"/>
                </a:solidFill>
              </a:rPr>
              <a:t>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7206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5358419-D807-4296-8156-E8D186997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712E0-1DC2-43DC-BCDD-D61CDC8C91B7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0B81068-F1F3-4F3F-98B0-30F420961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BDF9778-4B0E-49B1-81CC-15C0AF88E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0961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B0B8F7-29AF-440E-9478-FA31D84FC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C0A3B-4D64-40B2-B002-95B3A8567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FE216-6DBE-45F0-9D4D-5F23AC70D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0B9E7-6CF1-42D2-BA78-756C62729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40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4B75D5-55E9-499B-AF98-2B824AFF7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7A723B-6692-438D-AE26-4A0570D41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4BCE5E-7639-4BD4-A803-93699D677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7F5F3-0193-4278-8EFC-B0EA52E36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5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2A5AAF-B8AB-4532-9205-69B276F68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A7FE7-410B-4984-9DE1-C22A70C29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A3E944-9730-41D0-B6FA-807BC5CA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1EACB-30AD-4275-8E04-8DF1E02E96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24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F615A5-7C95-4328-80BD-8C6C9BD12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CA43F7-E44E-4903-8D33-0CBCEBF03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B521B6-D361-41D5-ACD4-CCFEE627A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6A1A2-3A88-4F8B-9F71-F16C595B1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23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B217B-5EC1-422E-93AD-AA0EF8F72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C6F00-77DB-4D20-8850-86F6C4780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55495-E2B9-44DB-A338-AC1D92F32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A5A4-9C40-4C33-BC0B-9FE7810BC8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01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9B6B4-35A7-444A-BB3C-9ACD336CB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26745-D990-412A-AF4F-439D50DDD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D0BF2-E625-481D-90FF-21802250E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7D94D-2701-493E-97BE-8D267A884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9BF790-1D28-42DE-9EB1-9851A7C8F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E5514B-527E-4B1E-9855-BF48D735E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685D9F-9E38-4FCA-B49F-9B250232C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A9E8E-8D5D-4034-8025-12B228071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5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CBAA20-D8D6-4185-80B6-CF327884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D824A2-27FD-4219-8DBA-FD834D636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876FED-3616-4837-BA48-967E0B29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BEB8B-FA51-42D8-ACC5-D70E818DB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5285C2-E5A4-4E83-A008-DABE1212C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A569CF-1D87-4517-84C8-50DB8D976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A7511E-EF4D-4FD0-9CCF-2D9CDDDB4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115E4-467B-49A6-99D1-883A28EFF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84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ED200-C6EB-434F-A782-93845EF11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911FD-AB66-43EA-88F7-3F02C09AE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8AFA1-CD49-4D7B-BCFC-7608D1EB9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1AA39-945D-422E-BB1B-4B86D41A4E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27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AF928-5C24-43FC-A85A-4CF5DDD35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B2E6D-8684-42A6-B13B-D9E4E29AC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FB185-F806-4521-A286-EF5B8863F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48A8B-B127-4752-A06C-3B03F1AD6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90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314CF4-AFE4-4B33-9882-3A1F8D746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14FC5B-AE79-4E47-9BB7-6CDDC81C4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5CF5DD-0820-4646-A226-235A8B5BBF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E2DA77-C452-4A48-8760-416EECF455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090447-900A-4F66-A0B7-32E01E3261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458C0-8EA2-4A4D-A02C-5798B0301A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053DE7B-4462-47F9-8312-BF250C1E3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515938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ПОЛУПРАВИЛЬНЫЕ МНОГОГРАННИКИ</a:t>
            </a:r>
          </a:p>
        </p:txBody>
      </p:sp>
      <p:sp>
        <p:nvSpPr>
          <p:cNvPr id="2054" name="Text Box 213">
            <a:extLst>
              <a:ext uri="{FF2B5EF4-FFF2-40B4-BE49-F238E27FC236}">
                <a16:creationId xmlns:a16="http://schemas.microsoft.com/office/drawing/2014/main" id="{B71ACF38-B278-4C32-8BED-47326462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77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Выпуклый многогранник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полу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правильным</a:t>
            </a:r>
            <a:r>
              <a:rPr lang="ru-RU" altLang="ru-RU" dirty="0">
                <a:cs typeface="Times New Roman" panose="02020603050405020304" pitchFamily="18" charset="0"/>
              </a:rPr>
              <a:t>, если его гранями являются правильные многоугольники</a:t>
            </a:r>
            <a:r>
              <a:rPr lang="ru-RU" altLang="ru-RU" dirty="0"/>
              <a:t>, возможно, с разным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числом сторон, </a:t>
            </a:r>
            <a:r>
              <a:rPr lang="ru-RU" altLang="ru-RU" dirty="0">
                <a:cs typeface="Times New Roman" panose="02020603050405020304" pitchFamily="18" charset="0"/>
              </a:rPr>
              <a:t>и в</a:t>
            </a:r>
            <a:r>
              <a:rPr lang="ru-RU" altLang="ru-RU" dirty="0"/>
              <a:t>се многогранные углы равны, причем один из них в другой можно перевести движением самого многогранника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dirty="0">
                <a:cs typeface="Times New Roman" panose="02020603050405020304" pitchFamily="18" charset="0"/>
              </a:rPr>
              <a:t>	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09">
            <a:extLst>
              <a:ext uri="{FF2B5EF4-FFF2-40B4-BE49-F238E27FC236}">
                <a16:creationId xmlns:a16="http://schemas.microsoft.com/office/drawing/2014/main" id="{A30E8441-6C4E-4572-9210-820E62A5465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326734"/>
              </p:ext>
            </p:extLst>
          </p:nvPr>
        </p:nvGraphicFramePr>
        <p:xfrm>
          <a:off x="1331640" y="4608288"/>
          <a:ext cx="2659894" cy="216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847619" imgH="3123810" progId="Paint.Picture">
                  <p:embed/>
                </p:oleObj>
              </mc:Choice>
              <mc:Fallback>
                <p:oleObj name="Точечный рисунок" r:id="rId2" imgW="3847619" imgH="3123810" progId="Paint.Picture">
                  <p:embed/>
                  <p:pic>
                    <p:nvPicPr>
                      <p:cNvPr id="2051" name="Object 209">
                        <a:extLst>
                          <a:ext uri="{FF2B5EF4-FFF2-40B4-BE49-F238E27FC236}">
                            <a16:creationId xmlns:a16="http://schemas.microsoft.com/office/drawing/2014/main" id="{B7C2E37B-1FB6-44D4-91A0-5B90BAB88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608288"/>
                        <a:ext cx="2659894" cy="2160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06">
            <a:extLst>
              <a:ext uri="{FF2B5EF4-FFF2-40B4-BE49-F238E27FC236}">
                <a16:creationId xmlns:a16="http://schemas.microsoft.com/office/drawing/2014/main" id="{98715561-6A37-4B25-9DE9-38E27202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457" y="234196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 полуправильным многогранникам относятся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правильные </a:t>
            </a:r>
            <a:r>
              <a:rPr lang="en-US" altLang="ru-RU" i="1" dirty="0">
                <a:solidFill>
                  <a:srgbClr val="FF3300"/>
                </a:solidFill>
                <a:cs typeface="Times New Roman" panose="02020603050405020304" pitchFamily="18" charset="0"/>
              </a:rPr>
              <a:t>n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-угольные призмы</a:t>
            </a:r>
            <a:r>
              <a:rPr lang="ru-RU" altLang="ru-RU" dirty="0">
                <a:cs typeface="Times New Roman" panose="02020603050405020304" pitchFamily="18" charset="0"/>
              </a:rPr>
              <a:t>, боковыми гранями которых являются квадраты</a:t>
            </a:r>
            <a:r>
              <a:rPr lang="ru-RU" altLang="ru-RU" dirty="0"/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и, так называемые,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FF3300"/>
                </a:solidFill>
                <a:cs typeface="Times New Roman" panose="02020603050405020304" pitchFamily="18" charset="0"/>
              </a:rPr>
              <a:t>n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-угольные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антипризмы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основаниями которых являются правильные 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угольники, а боковыми гранями – правильные треугольники. На рисунке</a:t>
            </a:r>
            <a:r>
              <a:rPr lang="ru-RU" altLang="ru-RU" dirty="0"/>
              <a:t> изображены правильная пятиугольная призма и пя</a:t>
            </a:r>
            <a:r>
              <a:rPr lang="ru-RU" altLang="ru-RU" dirty="0">
                <a:cs typeface="Times New Roman" panose="02020603050405020304" pitchFamily="18" charset="0"/>
              </a:rPr>
              <a:t>тиугольн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антипризм</a:t>
            </a:r>
            <a:r>
              <a:rPr lang="ru-RU" altLang="ru-RU" dirty="0" err="1"/>
              <a:t>а</a:t>
            </a:r>
            <a:r>
              <a:rPr lang="ru-RU" altLang="ru-RU" dirty="0"/>
              <a:t>.</a:t>
            </a:r>
          </a:p>
        </p:txBody>
      </p:sp>
      <p:graphicFrame>
        <p:nvGraphicFramePr>
          <p:cNvPr id="7" name="Object 211">
            <a:extLst>
              <a:ext uri="{FF2B5EF4-FFF2-40B4-BE49-F238E27FC236}">
                <a16:creationId xmlns:a16="http://schemas.microsoft.com/office/drawing/2014/main" id="{64E6958E-1821-4646-85D2-6B7E23692DF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10443"/>
              </p:ext>
            </p:extLst>
          </p:nvPr>
        </p:nvGraphicFramePr>
        <p:xfrm>
          <a:off x="4850238" y="4692488"/>
          <a:ext cx="2659895" cy="207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467584" imgH="2704762" progId="Paint.Picture">
                  <p:embed/>
                </p:oleObj>
              </mc:Choice>
              <mc:Fallback>
                <p:oleObj name="Точечный рисунок" r:id="rId4" imgW="3467584" imgH="2704762" progId="Paint.Picture">
                  <p:embed/>
                  <p:pic>
                    <p:nvPicPr>
                      <p:cNvPr id="2053" name="Object 211">
                        <a:extLst>
                          <a:ext uri="{FF2B5EF4-FFF2-40B4-BE49-F238E27FC236}">
                            <a16:creationId xmlns:a16="http://schemas.microsoft.com/office/drawing/2014/main" id="{C2DD8ED7-3455-46D2-BDDA-ADF4233150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238" y="4692488"/>
                        <a:ext cx="2659895" cy="207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9861DD5B-9539-4483-B8C3-5D2FDFD9F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DAB2B5F5-7584-4471-AB9F-C4663F42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восьмиугольных и восемь треугольных граней; В = 24, Р = 36, Г = 14.</a:t>
            </a:r>
          </a:p>
        </p:txBody>
      </p:sp>
      <p:pic>
        <p:nvPicPr>
          <p:cNvPr id="24581" name="Picture 5" descr="C:\Documents and Settings\Администратор\Мои документы\PICTURE\Maple\ПолупрМног\TrHex.bmp">
            <a:extLst>
              <a:ext uri="{FF2B5EF4-FFF2-40B4-BE49-F238E27FC236}">
                <a16:creationId xmlns:a16="http://schemas.microsoft.com/office/drawing/2014/main" id="{B6B10E5A-DEB4-47DB-AE59-51AAC010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0ACE249-D21A-4A16-9BAB-6EF103802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октаэдр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387838D-3496-4626-9D5B-353D51A5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октаэдра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октаэдр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endParaRPr lang="ru-RU" altLang="ru-RU" dirty="0"/>
          </a:p>
        </p:txBody>
      </p:sp>
      <p:pic>
        <p:nvPicPr>
          <p:cNvPr id="6148" name="Picture 4" descr="C:\Documents and Settings\Администратор\Мои документы\PICTURE\Maple\ПолупрМног\TrOct.bmp">
            <a:extLst>
              <a:ext uri="{FF2B5EF4-FFF2-40B4-BE49-F238E27FC236}">
                <a16:creationId xmlns:a16="http://schemas.microsoft.com/office/drawing/2014/main" id="{3096E3A9-62F5-4CE2-9B3C-1B87A986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72816"/>
            <a:ext cx="38425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2214" name="Text Box 6">
                <a:extLst>
                  <a:ext uri="{FF2B5EF4-FFF2-40B4-BE49-F238E27FC236}">
                    <a16:creationId xmlns:a16="http://schemas.microsoft.com/office/drawing/2014/main" id="{30124489-BD7D-472F-9F8F-A65281469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5715000"/>
                <a:ext cx="2514600" cy="615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>
          <p:sp>
            <p:nvSpPr>
              <p:cNvPr id="222214" name="Text Box 6">
                <a:extLst>
                  <a:ext uri="{FF2B5EF4-FFF2-40B4-BE49-F238E27FC236}">
                    <a16:creationId xmlns:a16="http://schemas.microsoft.com/office/drawing/2014/main" id="{30124489-BD7D-472F-9F8F-A6528146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715000"/>
                <a:ext cx="2514600" cy="615746"/>
              </a:xfrm>
              <a:prstGeom prst="rect">
                <a:avLst/>
              </a:prstGeom>
              <a:blipFill>
                <a:blip r:embed="rId3"/>
                <a:stretch>
                  <a:fillRect l="-3632" b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1027">
            <a:extLst>
              <a:ext uri="{FF2B5EF4-FFF2-40B4-BE49-F238E27FC236}">
                <a16:creationId xmlns:a16="http://schemas.microsoft.com/office/drawing/2014/main" id="{A2DF43D7-A4FD-4F9F-8484-E9F98576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изобразите октаэдр, используя октаэдр, показанный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C3C7C-8157-40B9-8D42-4291DF7C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655" y="1904787"/>
            <a:ext cx="3686689" cy="304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4E969-7CE2-459F-A826-B9E06F0D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655" y="1904787"/>
            <a:ext cx="3686689" cy="30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291D0587-3452-4B93-A66B-38ADF057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9FA100C8-CC71-4CA5-9C2F-176A66E6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Восемь шестиугольных и шесть квадратных граней; В = 24, Р = 36, Г = 14.</a:t>
            </a:r>
          </a:p>
        </p:txBody>
      </p:sp>
      <p:pic>
        <p:nvPicPr>
          <p:cNvPr id="21509" name="Picture 5" descr="C:\Documents and Settings\Администратор\Мои документы\PICTURE\Maple\ПолупрМног\TrOct.bmp">
            <a:extLst>
              <a:ext uri="{FF2B5EF4-FFF2-40B4-BE49-F238E27FC236}">
                <a16:creationId xmlns:a16="http://schemas.microsoft.com/office/drawing/2014/main" id="{6EA6CAF0-3DDD-4EF7-9A13-1B5F2CC6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352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0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0717FAC3-6585-4AA3-A371-F0C196F88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икосаэдр</a:t>
            </a:r>
          </a:p>
        </p:txBody>
      </p:sp>
      <p:sp>
        <p:nvSpPr>
          <p:cNvPr id="7171" name="Text Box 1027">
            <a:extLst>
              <a:ext uri="{FF2B5EF4-FFF2-40B4-BE49-F238E27FC236}">
                <a16:creationId xmlns:a16="http://schemas.microsoft.com/office/drawing/2014/main" id="{AA1CACEC-1065-411A-94E1-69192901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икос</a:t>
            </a:r>
            <a:r>
              <a:rPr lang="ru-RU" altLang="ru-RU" dirty="0">
                <a:cs typeface="Times New Roman" panose="02020603050405020304" pitchFamily="18" charset="0"/>
              </a:rPr>
              <a:t>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икосаэдр</a:t>
            </a:r>
            <a:r>
              <a:rPr lang="ru-RU" altLang="ru-RU" dirty="0"/>
              <a:t>?</a:t>
            </a:r>
            <a:r>
              <a:rPr lang="ru-RU" altLang="ru-RU" dirty="0">
                <a:cs typeface="Times New Roman" panose="02020603050405020304" pitchFamily="18" charset="0"/>
              </a:rPr>
              <a:t> Обратите внимание на то, что поверхность футбольного мяча изготавливают в форме поверхности усеченного икосаэдра. </a:t>
            </a:r>
          </a:p>
        </p:txBody>
      </p:sp>
      <p:pic>
        <p:nvPicPr>
          <p:cNvPr id="7172" name="Picture 1029" descr="C:\Documents and Settings\Администратор\Мои документы\PICTURE\Maple\ПолупрМног\TrIcos.bmp">
            <a:extLst>
              <a:ext uri="{FF2B5EF4-FFF2-40B4-BE49-F238E27FC236}">
                <a16:creationId xmlns:a16="http://schemas.microsoft.com/office/drawing/2014/main" id="{373345D3-7C96-4128-8794-A880B41C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581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1190" name="Text Box 1030">
                <a:extLst>
                  <a:ext uri="{FF2B5EF4-FFF2-40B4-BE49-F238E27FC236}">
                    <a16:creationId xmlns:a16="http://schemas.microsoft.com/office/drawing/2014/main" id="{A96DCC32-DF43-4C89-BF82-95B1DC7A1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5943600"/>
                <a:ext cx="2209800" cy="615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>
          <p:sp>
            <p:nvSpPr>
              <p:cNvPr id="221190" name="Text Box 1030">
                <a:extLst>
                  <a:ext uri="{FF2B5EF4-FFF2-40B4-BE49-F238E27FC236}">
                    <a16:creationId xmlns:a16="http://schemas.microsoft.com/office/drawing/2014/main" id="{A96DCC32-DF43-4C89-BF82-95B1DC7A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943600"/>
                <a:ext cx="2209800" cy="615746"/>
              </a:xfrm>
              <a:prstGeom prst="rect">
                <a:avLst/>
              </a:prstGeom>
              <a:blipFill>
                <a:blip r:embed="rId3"/>
                <a:stretch>
                  <a:fillRect l="-4420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78E0137B-9217-48EC-82D0-F10DCCD9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икос</a:t>
            </a:r>
            <a:r>
              <a:rPr lang="ru-RU" altLang="ru-RU" dirty="0"/>
              <a:t>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568DA1BA-96CB-4518-ADF6-68E416A9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Двадцать шестиугольных и двенадцать пятиугольных граней; В = 60, Р = 90, Г = 32.</a:t>
            </a:r>
          </a:p>
        </p:txBody>
      </p:sp>
      <p:pic>
        <p:nvPicPr>
          <p:cNvPr id="22533" name="Picture 5" descr="C:\Documents and Settings\Администратор\Мои документы\PICTURE\Maple\ПолупрМног\TrIcos.bmp">
            <a:extLst>
              <a:ext uri="{FF2B5EF4-FFF2-40B4-BE49-F238E27FC236}">
                <a16:creationId xmlns:a16="http://schemas.microsoft.com/office/drawing/2014/main" id="{BE106F0E-8ACB-4A94-9171-20F00498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276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9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AB2A23-17AD-439D-93CF-E2CCF03E0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додекаэдр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C4C386A-A217-4170-B8E5-8F18D347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додекаэдра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додекаэдр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8196" name="Picture 7" descr="C:\Documents and Settings\Администратор\Мои документы\PICTURE\Maple\ПолупрМног\TrDod.bmp">
            <a:extLst>
              <a:ext uri="{FF2B5EF4-FFF2-40B4-BE49-F238E27FC236}">
                <a16:creationId xmlns:a16="http://schemas.microsoft.com/office/drawing/2014/main" id="{7CE64544-9A04-44AC-935D-BD86B603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862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2" name="Group 10">
            <a:extLst>
              <a:ext uri="{FF2B5EF4-FFF2-40B4-BE49-F238E27FC236}">
                <a16:creationId xmlns:a16="http://schemas.microsoft.com/office/drawing/2014/main" id="{7390C77D-D020-4EE1-8C7C-4EE6FCB6EC9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86400"/>
            <a:ext cx="3048000" cy="858838"/>
            <a:chOff x="432" y="3456"/>
            <a:chExt cx="1920" cy="541"/>
          </a:xfrm>
        </p:grpSpPr>
        <p:sp>
          <p:nvSpPr>
            <p:cNvPr id="8198" name="Text Box 8">
              <a:extLst>
                <a:ext uri="{FF2B5EF4-FFF2-40B4-BE49-F238E27FC236}">
                  <a16:creationId xmlns:a16="http://schemas.microsoft.com/office/drawing/2014/main" id="{222CB843-3E06-47BF-9192-45386789E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0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Ответ. </a:t>
              </a:r>
            </a:p>
          </p:txBody>
        </p:sp>
        <p:graphicFrame>
          <p:nvGraphicFramePr>
            <p:cNvPr id="8199" name="Object 9">
              <a:extLst>
                <a:ext uri="{FF2B5EF4-FFF2-40B4-BE49-F238E27FC236}">
                  <a16:creationId xmlns:a16="http://schemas.microsoft.com/office/drawing/2014/main" id="{E9487ECA-4625-4739-950A-BDD81496F3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456"/>
            <a:ext cx="624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71252" imgH="495085" progId="Equation.DSMT4">
                    <p:embed/>
                  </p:oleObj>
                </mc:Choice>
                <mc:Fallback>
                  <p:oleObj name="Equation" r:id="rId3" imgW="571252" imgH="49508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456"/>
                          <a:ext cx="624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27">
            <a:extLst>
              <a:ext uri="{FF2B5EF4-FFF2-40B4-BE49-F238E27FC236}">
                <a16:creationId xmlns:a16="http://schemas.microsoft.com/office/drawing/2014/main" id="{1447978F-3869-42C7-BA4B-27CCF1DA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6980" name="Text Box 1028">
            <a:extLst>
              <a:ext uri="{FF2B5EF4-FFF2-40B4-BE49-F238E27FC236}">
                <a16:creationId xmlns:a16="http://schemas.microsoft.com/office/drawing/2014/main" id="{9988F1CC-E54D-4140-80D2-2044D8DF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десятиугольных и двадцать треугольных граней; В = 60, Р = 90, Г = 32.</a:t>
            </a:r>
          </a:p>
        </p:txBody>
      </p:sp>
      <p:pic>
        <p:nvPicPr>
          <p:cNvPr id="26629" name="Picture 1029" descr="C:\Documents and Settings\Администратор\Мои документы\PICTURE\Maple\ПолупрМног\TrDod.bmp">
            <a:extLst>
              <a:ext uri="{FF2B5EF4-FFF2-40B4-BE49-F238E27FC236}">
                <a16:creationId xmlns:a16="http://schemas.microsoft.com/office/drawing/2014/main" id="{68FCE4C6-F8E5-43B7-A603-286D15FE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20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125418B-1023-42F4-A7A1-F1B7EBA5C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Кубооктаэдр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834FD03-A8E5-45A9-A3C7-A5EB848E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того чтобы получить еще один полуправильный многогранник, проведем в кубе отсекающие плоскости через середины ребер, выходящих из одной вершины. В результате получим полуправильный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кубооктаэдр</a:t>
            </a:r>
            <a:r>
              <a:rPr lang="ru-RU" altLang="ru-RU" dirty="0"/>
              <a:t>. Его поверхность состоит из граней куба и октаэдра.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9220" name="Picture 6" descr="C:\Documents and Settings\Администратор\Мои документы\PICTURE\Maple\ПолупрМног\CubOct.bmp">
            <a:extLst>
              <a:ext uri="{FF2B5EF4-FFF2-40B4-BE49-F238E27FC236}">
                <a16:creationId xmlns:a16="http://schemas.microsoft.com/office/drawing/2014/main" id="{DE6DF606-E187-426A-951E-F35B7CDD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1910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>
            <a:extLst>
              <a:ext uri="{FF2B5EF4-FFF2-40B4-BE49-F238E27FC236}">
                <a16:creationId xmlns:a16="http://schemas.microsoft.com/office/drawing/2014/main" id="{2B3A7330-62F2-4830-BD77-C0846C89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664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изобразите </a:t>
            </a:r>
            <a:r>
              <a:rPr lang="ru-RU" altLang="ru-RU" sz="2800" dirty="0" err="1"/>
              <a:t>кубооктаэдр</a:t>
            </a:r>
            <a:r>
              <a:rPr lang="ru-RU" altLang="ru-RU" sz="2800" dirty="0"/>
              <a:t>, используя куб, показанный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CD9A4-F34F-494C-BAC5-E4A00D45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65" y="1671392"/>
            <a:ext cx="4258269" cy="35152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F575C-592C-46BC-9E78-D6F19275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865" y="1671392"/>
            <a:ext cx="4258269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06">
            <a:extLst>
              <a:ext uri="{FF2B5EF4-FFF2-40B4-BE49-F238E27FC236}">
                <a16:creationId xmlns:a16="http://schemas.microsoft.com/office/drawing/2014/main" id="{11ED74C7-37CC-4FAD-995F-508FDE48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Вопрос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BEC9A2-A605-4BA2-9781-CBED4934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4896544" cy="3152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ACAA9-FC3F-4058-907B-2732000C9060}"/>
              </a:ext>
            </a:extLst>
          </p:cNvPr>
          <p:cNvSpPr txBox="1"/>
          <p:nvPr/>
        </p:nvSpPr>
        <p:spPr>
          <a:xfrm>
            <a:off x="0" y="4603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Как получить </a:t>
            </a:r>
            <a:r>
              <a:rPr lang="ru-RU" dirty="0" err="1"/>
              <a:t>антипризму</a:t>
            </a:r>
            <a:r>
              <a:rPr lang="ru-RU" dirty="0"/>
              <a:t> в программе </a:t>
            </a:r>
            <a:r>
              <a:rPr lang="en-US" dirty="0"/>
              <a:t>GeoGebra</a:t>
            </a:r>
            <a:r>
              <a:rPr lang="ru-RU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48358C-496D-46BE-9DCB-4749A448BF3E}"/>
              </a:ext>
            </a:extLst>
          </p:cNvPr>
          <p:cNvSpPr txBox="1"/>
          <p:nvPr/>
        </p:nvSpPr>
        <p:spPr>
          <a:xfrm>
            <a:off x="0" y="47989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Найдите высоту 6-угольной </a:t>
            </a:r>
            <a:r>
              <a:rPr lang="ru-RU" dirty="0" err="1"/>
              <a:t>антипризмы</a:t>
            </a:r>
            <a:r>
              <a:rPr lang="ru-RU" dirty="0"/>
              <a:t>, в основании которой правильный шестиугольник со стороной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D57748-AC22-4709-9C5C-E3DE3A1E4A25}"/>
                  </a:ext>
                </a:extLst>
              </p:cNvPr>
              <p:cNvSpPr txBox="1"/>
              <p:nvPr/>
            </p:nvSpPr>
            <p:spPr>
              <a:xfrm>
                <a:off x="0" y="5648576"/>
                <a:ext cx="91440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D57748-AC22-4709-9C5C-E3DE3A1E4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8576"/>
                <a:ext cx="9144000" cy="586571"/>
              </a:xfrm>
              <a:prstGeom prst="rect">
                <a:avLst/>
              </a:prstGeom>
              <a:blipFill>
                <a:blip r:embed="rId3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027">
            <a:extLst>
              <a:ext uri="{FF2B5EF4-FFF2-40B4-BE49-F238E27FC236}">
                <a16:creationId xmlns:a16="http://schemas.microsoft.com/office/drawing/2014/main" id="{143A9BBF-D894-41C1-8098-CF002399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0836" name="Text Box 1028">
            <a:extLst>
              <a:ext uri="{FF2B5EF4-FFF2-40B4-BE49-F238E27FC236}">
                <a16:creationId xmlns:a16="http://schemas.microsoft.com/office/drawing/2014/main" id="{BA1D4286-5D47-4EE7-A065-92724ABD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квадратных и восемь треугольных граней; В = 12, Р = 24, Г = 14.</a:t>
            </a:r>
          </a:p>
        </p:txBody>
      </p:sp>
      <p:pic>
        <p:nvPicPr>
          <p:cNvPr id="28677" name="Picture 1029" descr="C:\Documents and Settings\Администратор\Мои документы\PICTURE\Maple\ПолупрМног\CubOct.bmp">
            <a:extLst>
              <a:ext uri="{FF2B5EF4-FFF2-40B4-BE49-F238E27FC236}">
                <a16:creationId xmlns:a16="http://schemas.microsoft.com/office/drawing/2014/main" id="{C167B77F-09EB-4941-8F79-BF055D30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00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027">
            <a:extLst>
              <a:ext uri="{FF2B5EF4-FFF2-40B4-BE49-F238E27FC236}">
                <a16:creationId xmlns:a16="http://schemas.microsoft.com/office/drawing/2014/main" id="{C1241C75-5376-4162-B4E3-AA59F160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Ребро куба равно 1. Найдите ребро полученного из него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</a:t>
            </a:r>
          </a:p>
        </p:txBody>
      </p:sp>
      <p:grpSp>
        <p:nvGrpSpPr>
          <p:cNvPr id="119816" name="Group 1032">
            <a:extLst>
              <a:ext uri="{FF2B5EF4-FFF2-40B4-BE49-F238E27FC236}">
                <a16:creationId xmlns:a16="http://schemas.microsoft.com/office/drawing/2014/main" id="{FAA32DD5-062D-4A2E-B362-61C9D0F1B6B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26000"/>
            <a:ext cx="8686800" cy="787400"/>
            <a:chOff x="144" y="3040"/>
            <a:chExt cx="5472" cy="496"/>
          </a:xfrm>
        </p:grpSpPr>
        <p:sp>
          <p:nvSpPr>
            <p:cNvPr id="27654" name="Text Box 1029">
              <a:extLst>
                <a:ext uri="{FF2B5EF4-FFF2-40B4-BE49-F238E27FC236}">
                  <a16:creationId xmlns:a16="http://schemas.microsoft.com/office/drawing/2014/main" id="{48C77B65-C782-4031-970E-D6776E735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27655" name="Object 1030">
              <a:extLst>
                <a:ext uri="{FF2B5EF4-FFF2-40B4-BE49-F238E27FC236}">
                  <a16:creationId xmlns:a16="http://schemas.microsoft.com/office/drawing/2014/main" id="{0D59D06E-DD0B-4C85-8E75-FC86C5CA74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6" y="304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863" imgH="787058" progId="Equation.DSMT4">
                    <p:embed/>
                  </p:oleObj>
                </mc:Choice>
                <mc:Fallback>
                  <p:oleObj name="Equation" r:id="rId3" imgW="545863" imgH="787058" progId="Equation.DSMT4">
                    <p:embed/>
                    <p:pic>
                      <p:nvPicPr>
                        <p:cNvPr id="27655" name="Object 1030">
                          <a:extLst>
                            <a:ext uri="{FF2B5EF4-FFF2-40B4-BE49-F238E27FC236}">
                              <a16:creationId xmlns:a16="http://schemas.microsoft.com/office/drawing/2014/main" id="{0D59D06E-DD0B-4C85-8E75-FC86C5CA74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" y="304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3" name="Picture 1031" descr="C:\Documents and Settings\Администратор\Мои документы\PICTURE\Maple\ПолупрМног\CubOct.bmp">
            <a:extLst>
              <a:ext uri="{FF2B5EF4-FFF2-40B4-BE49-F238E27FC236}">
                <a16:creationId xmlns:a16="http://schemas.microsoft.com/office/drawing/2014/main" id="{09B1D2D2-8DB2-4080-B3B7-AE6C7414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200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4494A131-34C4-4C5E-8DB4-FD3950453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Икосододекаэдр</a:t>
            </a:r>
          </a:p>
        </p:txBody>
      </p:sp>
      <p:sp>
        <p:nvSpPr>
          <p:cNvPr id="10243" name="Text Box 1027">
            <a:extLst>
              <a:ext uri="{FF2B5EF4-FFF2-40B4-BE49-F238E27FC236}">
                <a16:creationId xmlns:a16="http://schemas.microsoft.com/office/drawing/2014/main" id="{0B2047CE-DF3E-45CB-B94A-28670EEF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Аналогично, если в додек</a:t>
            </a:r>
            <a:r>
              <a:rPr lang="ru-RU" altLang="ru-RU" dirty="0"/>
              <a:t>аэдре</a:t>
            </a:r>
            <a:r>
              <a:rPr lang="ru-RU" altLang="ru-RU" dirty="0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вершины, то получим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 состоит из граней икосаэдра и додекаэдра.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10244" name="Picture 1029" descr="C:\Documents and Settings\Администратор\Мои документы\PICTURE\Maple\ПолупрМног\IcosDod.bmp">
            <a:extLst>
              <a:ext uri="{FF2B5EF4-FFF2-40B4-BE49-F238E27FC236}">
                <a16:creationId xmlns:a16="http://schemas.microsoft.com/office/drawing/2014/main" id="{8509FDE4-8009-41B0-B10C-569405D9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880D6E6E-467C-4E4A-98A8-01D386D6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F819C81C-7C10-427F-AB65-7F66E479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 и двадцать треугольных граней; В = 30, Р = 60, Г = 32.</a:t>
            </a:r>
          </a:p>
        </p:txBody>
      </p:sp>
      <p:pic>
        <p:nvPicPr>
          <p:cNvPr id="30725" name="Picture 5" descr="C:\Documents and Settings\Администратор\Мои документы\PICTURE\Maple\ПолупрМног\IcosDod.bmp">
            <a:extLst>
              <a:ext uri="{FF2B5EF4-FFF2-40B4-BE49-F238E27FC236}">
                <a16:creationId xmlns:a16="http://schemas.microsoft.com/office/drawing/2014/main" id="{7C7E7ED1-8FA1-46D8-BB1A-BF2FC2EF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B701E97C-5C1F-4D62-BB03-D8D10059D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29699" name="Text Box 1027">
            <a:extLst>
              <a:ext uri="{FF2B5EF4-FFF2-40B4-BE49-F238E27FC236}">
                <a16:creationId xmlns:a16="http://schemas.microsoft.com/office/drawing/2014/main" id="{D5F01E47-1F3D-495F-8B2F-B10E99BC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Ребро додекаэдра равно 1. Найдите ребро полученного из него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</a:t>
            </a:r>
          </a:p>
        </p:txBody>
      </p:sp>
      <p:grpSp>
        <p:nvGrpSpPr>
          <p:cNvPr id="121864" name="Group 1032">
            <a:extLst>
              <a:ext uri="{FF2B5EF4-FFF2-40B4-BE49-F238E27FC236}">
                <a16:creationId xmlns:a16="http://schemas.microsoft.com/office/drawing/2014/main" id="{AB00E2EA-0437-480A-A1EA-10CA97312C0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8686800" cy="787400"/>
            <a:chOff x="144" y="3072"/>
            <a:chExt cx="5472" cy="496"/>
          </a:xfrm>
        </p:grpSpPr>
        <p:sp>
          <p:nvSpPr>
            <p:cNvPr id="29702" name="Text Box 1029">
              <a:extLst>
                <a:ext uri="{FF2B5EF4-FFF2-40B4-BE49-F238E27FC236}">
                  <a16:creationId xmlns:a16="http://schemas.microsoft.com/office/drawing/2014/main" id="{887BB331-1A16-4B70-82DE-6557F7A45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29703" name="Object 1030">
              <a:extLst>
                <a:ext uri="{FF2B5EF4-FFF2-40B4-BE49-F238E27FC236}">
                  <a16:creationId xmlns:a16="http://schemas.microsoft.com/office/drawing/2014/main" id="{799EEDDE-D830-42CD-B22A-64F4302B59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4" y="3072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700" imgH="787400" progId="Equation.DSMT4">
                    <p:embed/>
                  </p:oleObj>
                </mc:Choice>
                <mc:Fallback>
                  <p:oleObj name="Equation" r:id="rId3" imgW="901700" imgH="787400" progId="Equation.DSMT4">
                    <p:embed/>
                    <p:pic>
                      <p:nvPicPr>
                        <p:cNvPr id="29703" name="Object 1030">
                          <a:extLst>
                            <a:ext uri="{FF2B5EF4-FFF2-40B4-BE49-F238E27FC236}">
                              <a16:creationId xmlns:a16="http://schemas.microsoft.com/office/drawing/2014/main" id="{799EEDDE-D830-42CD-B22A-64F4302B59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" y="3072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701" name="Picture 1031" descr="C:\Documents and Settings\Администратор\Мои документы\PICTURE\Maple\ПолупрМног\IcosDod.bmp">
            <a:extLst>
              <a:ext uri="{FF2B5EF4-FFF2-40B4-BE49-F238E27FC236}">
                <a16:creationId xmlns:a16="http://schemas.microsoft.com/office/drawing/2014/main" id="{C9DB2E15-3EE6-4DC0-B26D-4AAE697E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3048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C4AC422-156D-481D-BE1A-63452948A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кубооктаэдр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5F3C382-38F8-4167-8B69-BC92C473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кубооктаэдр</a:t>
            </a:r>
            <a:r>
              <a:rPr lang="ru-RU" altLang="ru-RU" dirty="0">
                <a:solidFill>
                  <a:srgbClr val="FF3300"/>
                </a:solidFill>
              </a:rPr>
              <a:t>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хотя он и не получается усечением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14340" name="Picture 6" descr="C:\Documents and Settings\Администратор\Мои документы\PICTURE\Maple\ПолупрМног\TrCubOct.bmp">
            <a:extLst>
              <a:ext uri="{FF2B5EF4-FFF2-40B4-BE49-F238E27FC236}">
                <a16:creationId xmlns:a16="http://schemas.microsoft.com/office/drawing/2014/main" id="{06EF3F6A-BDB1-4132-8177-596D7863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434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>
            <a:extLst>
              <a:ext uri="{FF2B5EF4-FFF2-40B4-BE49-F238E27FC236}">
                <a16:creationId xmlns:a16="http://schemas.microsoft.com/office/drawing/2014/main" id="{30292A70-5B20-4C3E-816A-0759C289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ABFEAC56-EE2C-4D00-BE01-31DAA2A2E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восьмиугольных, восемь шестиугольных и двенадцать квадратных граней; В = 48, Р = 72, Г = 26.</a:t>
            </a:r>
          </a:p>
        </p:txBody>
      </p:sp>
      <p:pic>
        <p:nvPicPr>
          <p:cNvPr id="31749" name="Picture 5" descr="C:\Documents and Settings\Администратор\Мои документы\PICTURE\Maple\ПолупрМног\TrCubOct.bmp">
            <a:extLst>
              <a:ext uri="{FF2B5EF4-FFF2-40B4-BE49-F238E27FC236}">
                <a16:creationId xmlns:a16="http://schemas.microsoft.com/office/drawing/2014/main" id="{9926BF91-4828-4E24-8ABB-5C3E9074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766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DB525A4-738C-44EF-B540-56F1B31EE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икосододекаэдр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134E293-512C-431C-9941-AAA2301A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, </a:t>
            </a:r>
            <a:r>
              <a:rPr lang="ru-RU" altLang="ru-RU" dirty="0"/>
              <a:t>хотя он и не получаются усечением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 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15364" name="Picture 5" descr="C:\Documents and Settings\Администратор\Мои документы\PICTURE\Maple\ПолупрМног\TrIcosDod.bmp">
            <a:extLst>
              <a:ext uri="{FF2B5EF4-FFF2-40B4-BE49-F238E27FC236}">
                <a16:creationId xmlns:a16="http://schemas.microsoft.com/office/drawing/2014/main" id="{DED77848-1CD3-46B0-883D-E897D04F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910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F913A3D0-137F-4BD8-A00A-1BA5C054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6B402271-8775-4D73-AA20-F7435B2A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десятиугольных, двадцать шестиугольных и тридцать квадратных  граней; В = 120, Р = 180, Г = 62.</a:t>
            </a:r>
          </a:p>
        </p:txBody>
      </p:sp>
      <p:pic>
        <p:nvPicPr>
          <p:cNvPr id="32773" name="Picture 5" descr="C:\Documents and Settings\Администратор\Мои документы\PICTURE\Maple\ПолупрМног\TrIcosDod.bmp">
            <a:extLst>
              <a:ext uri="{FF2B5EF4-FFF2-40B4-BE49-F238E27FC236}">
                <a16:creationId xmlns:a16="http://schemas.microsoft.com/office/drawing/2014/main" id="{204349E5-B978-40FC-AFF8-91166C49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6AF26E-212C-449B-BCE7-9721601E2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Ромбокубооктаэдр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ED445BE-4809-438D-9850-582327A4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омбокубооктаэдр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6388" name="Picture 7" descr="C:\Documents and Settings\Администратор\Мои документы\PICTURE\Maple\ПолупрМног\BiCubOct.bmp">
            <a:extLst>
              <a:ext uri="{FF2B5EF4-FFF2-40B4-BE49-F238E27FC236}">
                <a16:creationId xmlns:a16="http://schemas.microsoft.com/office/drawing/2014/main" id="{D8AC36BE-F409-46C2-B4AC-05D69DB2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4196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A950D4C-E7E7-4A69-B36E-99867E50E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ТЕЛА АРХИМЕДА</a:t>
            </a:r>
          </a:p>
        </p:txBody>
      </p:sp>
      <p:sp>
        <p:nvSpPr>
          <p:cNvPr id="3075" name="Text Box 6">
            <a:extLst>
              <a:ext uri="{FF2B5EF4-FFF2-40B4-BE49-F238E27FC236}">
                <a16:creationId xmlns:a16="http://schemas.microsoft.com/office/drawing/2014/main" id="{E4C2350E-6866-461E-A55D-81AD61E2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Кроме этих двух бесконечных серий полуправильных многогранников, имеется еще 1</a:t>
            </a:r>
            <a:r>
              <a:rPr lang="ru-RU" altLang="ru-RU" dirty="0"/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полуправильных многогранников, которы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впервые открыл и описал Архимед</a:t>
            </a:r>
            <a:r>
              <a:rPr lang="ru-RU" altLang="ru-RU" dirty="0"/>
              <a:t> (287 – 212 гг. до н. э.)</a:t>
            </a:r>
            <a:r>
              <a:rPr lang="ru-RU" altLang="ru-RU" dirty="0">
                <a:cs typeface="Times New Roman" panose="02020603050405020304" pitchFamily="18" charset="0"/>
              </a:rPr>
              <a:t> - это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тела Архимеда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Рисунок 2">
            <a:extLst>
              <a:ext uri="{FF2B5EF4-FFF2-40B4-BE49-F238E27FC236}">
                <a16:creationId xmlns:a16="http://schemas.microsoft.com/office/drawing/2014/main" id="{0565C7BA-6AF2-49B8-8E2F-1324D2C2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210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4">
            <a:extLst>
              <a:ext uri="{FF2B5EF4-FFF2-40B4-BE49-F238E27FC236}">
                <a16:creationId xmlns:a16="http://schemas.microsoft.com/office/drawing/2014/main" id="{6D794134-AC0C-45FF-B62F-F3D51965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02087"/>
            <a:ext cx="5562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Областью интересов Архимеда была не только математика, но и физика, оптика, астрономия и др. Он был изобретателем многих машин и механизмов, дошедших до наших дней.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С помощью изобретенного им метода исчерпывания он вычислил длину окружности и получил приближения числа </a:t>
            </a:r>
            <a:r>
              <a:rPr lang="ru-RU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,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Он вычислил площадь круга, объем и площадь поверхности шара и мн. др.</a:t>
            </a:r>
          </a:p>
        </p:txBody>
      </p:sp>
      <p:graphicFrame>
        <p:nvGraphicFramePr>
          <p:cNvPr id="3078" name="Object 15">
            <a:extLst>
              <a:ext uri="{FF2B5EF4-FFF2-40B4-BE49-F238E27FC236}">
                <a16:creationId xmlns:a16="http://schemas.microsoft.com/office/drawing/2014/main" id="{E716E8F8-6D11-476D-935F-1AA1D0AEC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4208" y="4756006"/>
          <a:ext cx="15240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457200" progId="Equation.DSMT4">
                  <p:embed/>
                </p:oleObj>
              </mc:Choice>
              <mc:Fallback>
                <p:oleObj name="Equation" r:id="rId3" imgW="1016000" imgH="457200" progId="Equation.DSMT4">
                  <p:embed/>
                  <p:pic>
                    <p:nvPicPr>
                      <p:cNvPr id="3078" name="Object 15">
                        <a:extLst>
                          <a:ext uri="{FF2B5EF4-FFF2-40B4-BE49-F238E27FC236}">
                            <a16:creationId xmlns:a16="http://schemas.microsoft.com/office/drawing/2014/main" id="{E716E8F8-6D11-476D-935F-1AA1D0AEC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756006"/>
                        <a:ext cx="15240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6">
            <a:extLst>
              <a:ext uri="{FF2B5EF4-FFF2-40B4-BE49-F238E27FC236}">
                <a16:creationId xmlns:a16="http://schemas.microsoft.com/office/drawing/2014/main" id="{EC2AD482-B647-4A7D-89FB-240CBD92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6583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Цилиндр с вписанным в него шаром изображены на его надгробном камне в Сиракузах.</a:t>
            </a:r>
          </a:p>
        </p:txBody>
      </p:sp>
    </p:spTree>
    <p:extLst>
      <p:ext uri="{BB962C8B-B14F-4D97-AF65-F5344CB8AC3E}">
        <p14:creationId xmlns:p14="http://schemas.microsoft.com/office/powerpoint/2010/main" val="162058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CF667379-DC57-4680-BD65-D4B8A551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ромбокубооктаэдр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BAF96F6E-A645-46D2-92FF-670509EF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Восемнадцать квадратных и восемь треугольных граней; В = 24, Р = 48, Г = 26.</a:t>
            </a:r>
          </a:p>
        </p:txBody>
      </p:sp>
      <p:pic>
        <p:nvPicPr>
          <p:cNvPr id="33797" name="Picture 5" descr="C:\Documents and Settings\Администратор\Мои документы\PICTURE\Maple\ПолупрМног\BiCubOct.bmp">
            <a:extLst>
              <a:ext uri="{FF2B5EF4-FFF2-40B4-BE49-F238E27FC236}">
                <a16:creationId xmlns:a16="http://schemas.microsoft.com/office/drawing/2014/main" id="{9DF43C88-268B-465E-929B-C6ACD039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05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789A24-C013-4648-AC79-083DF6382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Ромбоикосододекаэдр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91DF9C6-1E0D-48EF-80DC-DB4647C5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</a:t>
            </a:r>
            <a:r>
              <a:rPr lang="ru-RU" altLang="ru-RU" dirty="0" err="1">
                <a:solidFill>
                  <a:srgbClr val="FF3300"/>
                </a:solidFill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7412" name="Picture 6" descr="C:\Documents and Settings\Администратор\Мои документы\PICTURE\Maple\ПолупрМног\BiIcosDod.bmp">
            <a:extLst>
              <a:ext uri="{FF2B5EF4-FFF2-40B4-BE49-F238E27FC236}">
                <a16:creationId xmlns:a16="http://schemas.microsoft.com/office/drawing/2014/main" id="{2E52E739-F933-456A-A8DA-59E08F03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8" y="1844824"/>
            <a:ext cx="35566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DD03EF-1633-4270-AD3F-50B6401F1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4D8D078-D4E9-413E-8F14-119AC1B7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ромбоикосододекаэдр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3291F178-A755-4368-82D4-B7EE77EF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пятиугольных, тридцать квадратных и двадцать треугольных  граней; В = 60, Р = 120, Г = 62.</a:t>
            </a:r>
          </a:p>
        </p:txBody>
      </p:sp>
      <p:pic>
        <p:nvPicPr>
          <p:cNvPr id="34821" name="Picture 5" descr="C:\Documents and Settings\Администратор\Мои документы\PICTURE\Maple\ПолупрМног\BiIcosDod.bmp">
            <a:extLst>
              <a:ext uri="{FF2B5EF4-FFF2-40B4-BE49-F238E27FC236}">
                <a16:creationId xmlns:a16="http://schemas.microsoft.com/office/drawing/2014/main" id="{92F975BD-B4ED-466C-BCF3-72A04B63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20C9E6E-2971-418F-B455-5FC85FD0B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Курносый куб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1E7DCA0A-CBB1-4324-AC68-85CB81E5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(иногда называют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куб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8436" name="Picture 7" descr="C:\Documents and Settings\Администратор\Мои документы\PICTURE\Maple\ПолупрМног\SnabCube.bmp">
            <a:extLst>
              <a:ext uri="{FF2B5EF4-FFF2-40B4-BE49-F238E27FC236}">
                <a16:creationId xmlns:a16="http://schemas.microsoft.com/office/drawing/2014/main" id="{5FE1157C-AD7E-4221-B5C3-56146FA9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4196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6BF82A1B-98FF-4A30-A879-90207D58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E92E00A2-B3F9-49FF-BB9E-9B60BFAE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Шесть квадратных и тридцать две треугольных граней; В = 24, Р = 60, Г = 38.</a:t>
            </a:r>
          </a:p>
        </p:txBody>
      </p:sp>
      <p:pic>
        <p:nvPicPr>
          <p:cNvPr id="35845" name="Picture 6" descr="C:\Documents and Settings\Администратор\Мои документы\PICTURE\Maple\ПолупрМног\SnabCube.bmp">
            <a:extLst>
              <a:ext uri="{FF2B5EF4-FFF2-40B4-BE49-F238E27FC236}">
                <a16:creationId xmlns:a16="http://schemas.microsoft.com/office/drawing/2014/main" id="{B20CF48C-4C9D-422A-A196-C007C578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352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1D3DE44-27D6-4E71-B538-3D02A7F66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Курносый додекаэдр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66E4AFA-170B-4188-B463-AE79087F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Последний многогранник Архимеда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додекаэдр</a:t>
            </a:r>
            <a:r>
              <a:rPr lang="ru-RU" altLang="ru-RU" dirty="0"/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9460" name="Picture 5" descr="C:\Documents and Settings\Администратор\Мои документы\PICTURE\Maple\ПолупрМног\SnabDod.bmp">
            <a:extLst>
              <a:ext uri="{FF2B5EF4-FFF2-40B4-BE49-F238E27FC236}">
                <a16:creationId xmlns:a16="http://schemas.microsoft.com/office/drawing/2014/main" id="{0A44BAC8-A5E3-4AFE-A6A3-60602E5B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910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E4EFB41D-B0F0-42B3-BDA9-BBD0809A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4C597198-4D49-48B0-8BBD-30C784C1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 и восемьдесят треугольных  граней; В = 60, Р = 150, Г = 92.</a:t>
            </a:r>
          </a:p>
        </p:txBody>
      </p:sp>
      <p:pic>
        <p:nvPicPr>
          <p:cNvPr id="36869" name="Picture 6" descr="C:\Documents and Settings\Администратор\Мои документы\PICTURE\Maple\ПолупрМног\SnabDod.bmp">
            <a:extLst>
              <a:ext uri="{FF2B5EF4-FFF2-40B4-BE49-F238E27FC236}">
                <a16:creationId xmlns:a16="http://schemas.microsoft.com/office/drawing/2014/main" id="{6AA880EF-6AAF-4D3A-BDB2-745FE3B3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124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6E6D93B2-8E28-481A-8805-CE6FEA2DB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</a:t>
            </a:r>
            <a:r>
              <a:rPr lang="ru-RU" altLang="ru-RU" dirty="0"/>
              <a:t>б) </a:t>
            </a:r>
            <a:r>
              <a:rPr lang="ru-RU" altLang="ru-RU" dirty="0">
                <a:cs typeface="Times New Roman" panose="02020603050405020304" pitchFamily="18" charset="0"/>
              </a:rPr>
              <a:t>изображён многогранник, который называется </a:t>
            </a:r>
            <a:r>
              <a:rPr lang="ru-RU" altLang="ru-RU" dirty="0" err="1">
                <a:cs typeface="Times New Roman" panose="02020603050405020304" pitchFamily="18" charset="0"/>
              </a:rPr>
              <a:t>псевдоархимедовым</a:t>
            </a:r>
            <a:r>
              <a:rPr lang="ru-RU" altLang="ru-RU" dirty="0">
                <a:cs typeface="Times New Roman" panose="02020603050405020304" pitchFamily="18" charset="0"/>
              </a:rPr>
              <a:t>. Как он получен из </a:t>
            </a:r>
            <a:r>
              <a:rPr lang="ru-RU" altLang="ru-RU" dirty="0" err="1"/>
              <a:t>ромбокубооктаэдра</a:t>
            </a:r>
            <a:r>
              <a:rPr lang="ru-RU" altLang="ru-RU" dirty="0"/>
              <a:t> (рис. а)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Является ли он полуправильным многогранником?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2CCA8948-6662-4250-9260-933069C6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Этот многогранник получается из </a:t>
            </a:r>
            <a:r>
              <a:rPr lang="ru-RU" altLang="ru-RU" dirty="0" err="1"/>
              <a:t>ромбокубооктаэдра</a:t>
            </a:r>
            <a:r>
              <a:rPr lang="ru-RU" altLang="ru-RU" dirty="0"/>
              <a:t> поворотом нижней </a:t>
            </a:r>
            <a:r>
              <a:rPr lang="ru-RU" altLang="ru-RU" dirty="0">
                <a:cs typeface="Times New Roman" panose="02020603050405020304" pitchFamily="18" charset="0"/>
              </a:rPr>
              <a:t>восьмиугольн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чаш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на 45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Он не является полуправильным многогранником.</a:t>
            </a:r>
          </a:p>
        </p:txBody>
      </p:sp>
      <p:pic>
        <p:nvPicPr>
          <p:cNvPr id="37893" name="Picture 6">
            <a:extLst>
              <a:ext uri="{FF2B5EF4-FFF2-40B4-BE49-F238E27FC236}">
                <a16:creationId xmlns:a16="http://schemas.microsoft.com/office/drawing/2014/main" id="{5D928092-B53C-40DD-B074-CFF77E86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91026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027">
            <a:extLst>
              <a:ext uri="{FF2B5EF4-FFF2-40B4-BE49-F238E27FC236}">
                <a16:creationId xmlns:a16="http://schemas.microsoft.com/office/drawing/2014/main" id="{533CD9EA-C8D6-4FBB-A30C-6A7F56EE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38917" name="Picture 1029">
            <a:extLst>
              <a:ext uri="{FF2B5EF4-FFF2-40B4-BE49-F238E27FC236}">
                <a16:creationId xmlns:a16="http://schemas.microsoft.com/office/drawing/2014/main" id="{7ADCF158-7E7C-4FD8-A039-90FC7074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8" y="2348880"/>
            <a:ext cx="5143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AE3552-AB42-4BDE-BF2D-B00778025BC6}"/>
              </a:ext>
            </a:extLst>
          </p:cNvPr>
          <p:cNvGrpSpPr/>
          <p:nvPr/>
        </p:nvGrpSpPr>
        <p:grpSpPr>
          <a:xfrm>
            <a:off x="762000" y="2204864"/>
            <a:ext cx="7924800" cy="3738736"/>
            <a:chOff x="762000" y="2204864"/>
            <a:chExt cx="7924800" cy="3738736"/>
          </a:xfrm>
        </p:grpSpPr>
        <p:sp>
          <p:nvSpPr>
            <p:cNvPr id="202756" name="Text Box 1028">
              <a:extLst>
                <a:ext uri="{FF2B5EF4-FFF2-40B4-BE49-F238E27FC236}">
                  <a16:creationId xmlns:a16="http://schemas.microsoft.com/office/drawing/2014/main" id="{34D5EB1C-733F-4A09-8EEB-9F9DE75E4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Усеченного тетраэдра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7DE174E-17CF-4D49-9C9F-3D35BEDA5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1604" y="2204864"/>
              <a:ext cx="2536264" cy="24482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051">
            <a:extLst>
              <a:ext uri="{FF2B5EF4-FFF2-40B4-BE49-F238E27FC236}">
                <a16:creationId xmlns:a16="http://schemas.microsoft.com/office/drawing/2014/main" id="{DB74C04B-509F-4967-AAE8-92E57C5C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39941" name="Picture 2053">
            <a:extLst>
              <a:ext uri="{FF2B5EF4-FFF2-40B4-BE49-F238E27FC236}">
                <a16:creationId xmlns:a16="http://schemas.microsoft.com/office/drawing/2014/main" id="{5841797D-D53E-4151-8656-6B332058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7831"/>
            <a:ext cx="54864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E528EA-7B4E-47EC-AEC1-07BFB64D4F50}"/>
              </a:ext>
            </a:extLst>
          </p:cNvPr>
          <p:cNvGrpSpPr/>
          <p:nvPr/>
        </p:nvGrpSpPr>
        <p:grpSpPr>
          <a:xfrm>
            <a:off x="762000" y="1931934"/>
            <a:ext cx="8382000" cy="4011666"/>
            <a:chOff x="762000" y="1931934"/>
            <a:chExt cx="8382000" cy="4011666"/>
          </a:xfrm>
        </p:grpSpPr>
        <p:sp>
          <p:nvSpPr>
            <p:cNvPr id="204804" name="Text Box 2052">
              <a:extLst>
                <a:ext uri="{FF2B5EF4-FFF2-40B4-BE49-F238E27FC236}">
                  <a16:creationId xmlns:a16="http://schemas.microsoft.com/office/drawing/2014/main" id="{C2F6D3AB-5A45-4EC4-81C3-9E9A3DF17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Усеченного октаэдра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5" descr="C:\Documents and Settings\Администратор\Мои документы\PICTURE\Maple\ПолупрМног\TrOct.bmp">
              <a:extLst>
                <a:ext uri="{FF2B5EF4-FFF2-40B4-BE49-F238E27FC236}">
                  <a16:creationId xmlns:a16="http://schemas.microsoft.com/office/drawing/2014/main" id="{096D59AC-197B-4F1B-8546-A43FA7770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400" y="1931934"/>
              <a:ext cx="3133600" cy="299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17EAC9-E8E0-44AB-AFBB-93BA624C1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Усеченный тетраэдр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2FE8DB16-CC9C-4067-AE72-47DDC541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946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Самые простые из тел Архимеда получаются из правильных многогранников операцией "усечения", состоящей в отсечении плоскостями углов многогранника. 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C9C27-0714-419E-9DC5-5AC06C24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2348880"/>
            <a:ext cx="3384376" cy="328202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F24F210D-BAB9-4476-A9A4-09012785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0CAAE5F5-7184-46E6-88E0-F47D2502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7" y="1861343"/>
            <a:ext cx="4343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EB6BC84-45DA-4FF8-8150-0CD82AB3ACE1}"/>
              </a:ext>
            </a:extLst>
          </p:cNvPr>
          <p:cNvGrpSpPr/>
          <p:nvPr/>
        </p:nvGrpSpPr>
        <p:grpSpPr>
          <a:xfrm>
            <a:off x="762000" y="1855417"/>
            <a:ext cx="7924800" cy="4088183"/>
            <a:chOff x="762000" y="1855417"/>
            <a:chExt cx="7924800" cy="4088183"/>
          </a:xfrm>
        </p:grpSpPr>
        <p:sp>
          <p:nvSpPr>
            <p:cNvPr id="206852" name="Text Box 4">
              <a:extLst>
                <a:ext uri="{FF2B5EF4-FFF2-40B4-BE49-F238E27FC236}">
                  <a16:creationId xmlns:a16="http://schemas.microsoft.com/office/drawing/2014/main" id="{A02E3758-0CC1-427A-A78F-E900872E3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Усеченного куба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1028" descr="C:\Documents and Settings\Администратор\Мои документы\PICTURE\Maple\ПолупрМног\TrHex.bmp">
              <a:extLst>
                <a:ext uri="{FF2B5EF4-FFF2-40B4-BE49-F238E27FC236}">
                  <a16:creationId xmlns:a16="http://schemas.microsoft.com/office/drawing/2014/main" id="{2ECFB0D9-1975-4A1A-A6F2-4B36C58BF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55417"/>
              <a:ext cx="3200400" cy="288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B61A3286-5837-4413-91FC-00ED8929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14820F96-02C0-44F5-8FEB-80F75D03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8" y="2038350"/>
            <a:ext cx="4464496" cy="24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001D8F6-869E-4FFC-8188-792D49930EEE}"/>
              </a:ext>
            </a:extLst>
          </p:cNvPr>
          <p:cNvGrpSpPr/>
          <p:nvPr/>
        </p:nvGrpSpPr>
        <p:grpSpPr>
          <a:xfrm>
            <a:off x="762000" y="1801274"/>
            <a:ext cx="8018512" cy="4142326"/>
            <a:chOff x="762000" y="1801274"/>
            <a:chExt cx="8018512" cy="4142326"/>
          </a:xfrm>
        </p:grpSpPr>
        <p:sp>
          <p:nvSpPr>
            <p:cNvPr id="208900" name="Text Box 4">
              <a:extLst>
                <a:ext uri="{FF2B5EF4-FFF2-40B4-BE49-F238E27FC236}">
                  <a16:creationId xmlns:a16="http://schemas.microsoft.com/office/drawing/2014/main" id="{17F553E7-2A0B-4EC5-A48F-E708F5C63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Кубооктаэдра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1029" descr="C:\Documents and Settings\Администратор\Мои документы\PICTURE\Maple\ПолупрМног\CubOct.bmp">
              <a:extLst>
                <a:ext uri="{FF2B5EF4-FFF2-40B4-BE49-F238E27FC236}">
                  <a16:creationId xmlns:a16="http://schemas.microsoft.com/office/drawing/2014/main" id="{1691889C-042A-4855-9171-50D38E0CA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801274"/>
              <a:ext cx="3200400" cy="296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1EC8D387-58AF-42B9-8671-31A2BAF3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E4033101-C7A6-423D-877C-9A5091C00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615899"/>
              </p:ext>
            </p:extLst>
          </p:nvPr>
        </p:nvGraphicFramePr>
        <p:xfrm>
          <a:off x="179513" y="1555750"/>
          <a:ext cx="5353096" cy="324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6039693" imgH="3657143" progId="Paint.Picture">
                  <p:embed/>
                </p:oleObj>
              </mc:Choice>
              <mc:Fallback>
                <p:oleObj name="Точечный рисунок" r:id="rId3" imgW="6039693" imgH="365714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555750"/>
                        <a:ext cx="5353096" cy="3241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530717-F280-42E9-8175-D19C5B146A1F}"/>
              </a:ext>
            </a:extLst>
          </p:cNvPr>
          <p:cNvGrpSpPr/>
          <p:nvPr/>
        </p:nvGrpSpPr>
        <p:grpSpPr>
          <a:xfrm>
            <a:off x="762000" y="1571352"/>
            <a:ext cx="8226722" cy="4372248"/>
            <a:chOff x="762000" y="1571352"/>
            <a:chExt cx="8226722" cy="4372248"/>
          </a:xfrm>
        </p:grpSpPr>
        <p:sp>
          <p:nvSpPr>
            <p:cNvPr id="212996" name="Text Box 4">
              <a:extLst>
                <a:ext uri="{FF2B5EF4-FFF2-40B4-BE49-F238E27FC236}">
                  <a16:creationId xmlns:a16="http://schemas.microsoft.com/office/drawing/2014/main" id="{BF8CA1F4-1214-4238-A273-2CC64237E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Усеченный икосаэдр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5" descr="C:\Documents and Settings\Администратор\Мои документы\PICTURE\Maple\ПолупрМног\TrIcos.bmp">
              <a:extLst>
                <a:ext uri="{FF2B5EF4-FFF2-40B4-BE49-F238E27FC236}">
                  <a16:creationId xmlns:a16="http://schemas.microsoft.com/office/drawing/2014/main" id="{BEBBD78D-C0BB-44BE-92C4-D0F51ED5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122" y="1571352"/>
              <a:ext cx="3276600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8911F5BD-834B-4605-8A5C-CA813252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8E781FAB-1171-4378-8854-FC780C76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365074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3475655-2CC9-4966-A409-535CFC0BF965}"/>
              </a:ext>
            </a:extLst>
          </p:cNvPr>
          <p:cNvGrpSpPr/>
          <p:nvPr/>
        </p:nvGrpSpPr>
        <p:grpSpPr>
          <a:xfrm>
            <a:off x="762000" y="1772816"/>
            <a:ext cx="8280339" cy="4170784"/>
            <a:chOff x="762000" y="1772816"/>
            <a:chExt cx="8280339" cy="4170784"/>
          </a:xfrm>
        </p:grpSpPr>
        <p:sp>
          <p:nvSpPr>
            <p:cNvPr id="215044" name="Text Box 4">
              <a:extLst>
                <a:ext uri="{FF2B5EF4-FFF2-40B4-BE49-F238E27FC236}">
                  <a16:creationId xmlns:a16="http://schemas.microsoft.com/office/drawing/2014/main" id="{869622E6-1512-4105-94F8-CFDDCF1FD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Усеченный додекаэдр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1029" descr="C:\Documents and Settings\Администратор\Мои документы\PICTURE\Maple\ПолупрМног\TrDod.bmp">
              <a:extLst>
                <a:ext uri="{FF2B5EF4-FFF2-40B4-BE49-F238E27FC236}">
                  <a16:creationId xmlns:a16="http://schemas.microsoft.com/office/drawing/2014/main" id="{B6F5B13C-DF72-44B3-9D88-C50E49338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939" y="1772816"/>
              <a:ext cx="3200400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7F6F94E6-B69E-4857-ACA4-CEC4B7756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88531"/>
              </p:ext>
            </p:extLst>
          </p:nvPr>
        </p:nvGraphicFramePr>
        <p:xfrm>
          <a:off x="107504" y="1628800"/>
          <a:ext cx="5256584" cy="299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923810" imgH="3371429" progId="Paint.Picture">
                  <p:embed/>
                </p:oleObj>
              </mc:Choice>
              <mc:Fallback>
                <p:oleObj name="Точечный рисунок" r:id="rId3" imgW="5923810" imgH="33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28800"/>
                        <a:ext cx="5256584" cy="2991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745B40-ECB0-440B-8991-AE6930F5F741}"/>
              </a:ext>
            </a:extLst>
          </p:cNvPr>
          <p:cNvGrpSpPr/>
          <p:nvPr/>
        </p:nvGrpSpPr>
        <p:grpSpPr>
          <a:xfrm>
            <a:off x="762000" y="1664186"/>
            <a:ext cx="8082136" cy="4279414"/>
            <a:chOff x="762000" y="1664186"/>
            <a:chExt cx="8082136" cy="4279414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Икосододекаэдр</a:t>
              </a:r>
              <a:r>
                <a:rPr lang="ru-RU" altLang="ru-RU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6" name="Picture 5" descr="C:\Documents and Settings\Администратор\Мои документы\PICTURE\Maple\ПолупрМног\IcosDod.bmp">
              <a:extLst>
                <a:ext uri="{FF2B5EF4-FFF2-40B4-BE49-F238E27FC236}">
                  <a16:creationId xmlns:a16="http://schemas.microsoft.com/office/drawing/2014/main" id="{91AE1341-ED6D-4B3A-8EFB-CA9BEF843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664186"/>
              <a:ext cx="3048000" cy="299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B5C36-5766-4F00-ADEB-1BA9ABFA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791075" cy="319087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911EDC6-ABF4-4E2C-B0AC-59CCB6022C40}"/>
              </a:ext>
            </a:extLst>
          </p:cNvPr>
          <p:cNvGrpSpPr/>
          <p:nvPr/>
        </p:nvGrpSpPr>
        <p:grpSpPr>
          <a:xfrm>
            <a:off x="762000" y="1850231"/>
            <a:ext cx="7988710" cy="4093369"/>
            <a:chOff x="762000" y="1850231"/>
            <a:chExt cx="7988710" cy="4093369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Усеченный </a:t>
              </a:r>
              <a:r>
                <a:rPr lang="ru-RU" altLang="ru-RU" dirty="0" err="1"/>
                <a:t>кубооктаэдр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0" name="Picture 5" descr="C:\Documents and Settings\Администратор\Мои документы\PICTURE\Maple\ПолупрМног\TrCubOct.bmp">
              <a:extLst>
                <a:ext uri="{FF2B5EF4-FFF2-40B4-BE49-F238E27FC236}">
                  <a16:creationId xmlns:a16="http://schemas.microsoft.com/office/drawing/2014/main" id="{94FA683E-A352-43A0-9572-A5310CA7E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110" y="1850231"/>
              <a:ext cx="3276600" cy="315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2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AF71A-3266-4979-88C8-95F9B04B2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458624" cy="3330104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3FB36EA-824B-47BD-AA3E-0A0986A3A7CB}"/>
              </a:ext>
            </a:extLst>
          </p:cNvPr>
          <p:cNvGrpSpPr/>
          <p:nvPr/>
        </p:nvGrpSpPr>
        <p:grpSpPr>
          <a:xfrm>
            <a:off x="762000" y="1920875"/>
            <a:ext cx="8226152" cy="4022725"/>
            <a:chOff x="762000" y="1920875"/>
            <a:chExt cx="8226152" cy="4022725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Усеченный </a:t>
              </a:r>
              <a:r>
                <a:rPr lang="ru-RU" altLang="ru-RU" dirty="0" err="1"/>
                <a:t>икосододекаэдр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8" name="Picture 5" descr="C:\Documents and Settings\Администратор\Мои документы\PICTURE\Maple\ПолупрМног\TrIcosDod.bmp">
              <a:extLst>
                <a:ext uri="{FF2B5EF4-FFF2-40B4-BE49-F238E27FC236}">
                  <a16:creationId xmlns:a16="http://schemas.microsoft.com/office/drawing/2014/main" id="{5662D697-997C-410B-A531-057D56B36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920875"/>
              <a:ext cx="3048000" cy="30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47CA1-4494-42A3-B0CD-644ED5D0A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" y="2132856"/>
            <a:ext cx="4395619" cy="280831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89BBDC-CB01-47EB-952F-4873BE1DE8F9}"/>
              </a:ext>
            </a:extLst>
          </p:cNvPr>
          <p:cNvGrpSpPr/>
          <p:nvPr/>
        </p:nvGrpSpPr>
        <p:grpSpPr>
          <a:xfrm>
            <a:off x="762000" y="2071404"/>
            <a:ext cx="7924800" cy="3872196"/>
            <a:chOff x="762000" y="2071404"/>
            <a:chExt cx="7924800" cy="3872196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 err="1"/>
                <a:t>Ромбокубооктаэдр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8" name="Picture 5" descr="C:\Documents and Settings\Администратор\Мои документы\PICTURE\Maple\ПолупрМног\BiCubOct.bmp">
              <a:extLst>
                <a:ext uri="{FF2B5EF4-FFF2-40B4-BE49-F238E27FC236}">
                  <a16:creationId xmlns:a16="http://schemas.microsoft.com/office/drawing/2014/main" id="{E57A07B4-329E-4934-B0DE-8DED26F09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071404"/>
              <a:ext cx="3233958" cy="315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F1CF2-609F-477C-9315-B3F49ABC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349464" cy="316835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FF11B32-E11A-4CF3-9E29-ED23A8AEDA81}"/>
              </a:ext>
            </a:extLst>
          </p:cNvPr>
          <p:cNvGrpSpPr/>
          <p:nvPr/>
        </p:nvGrpSpPr>
        <p:grpSpPr>
          <a:xfrm>
            <a:off x="762000" y="1879600"/>
            <a:ext cx="7963184" cy="4064000"/>
            <a:chOff x="762000" y="1879600"/>
            <a:chExt cx="7963184" cy="4064000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 err="1"/>
                <a:t>Ромбоикосододекаэдр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8" name="Picture 5" descr="C:\Documents and Settings\Администратор\Мои документы\PICTURE\Maple\ПолупрМног\BiIcosDod.bmp">
              <a:extLst>
                <a:ext uri="{FF2B5EF4-FFF2-40B4-BE49-F238E27FC236}">
                  <a16:creationId xmlns:a16="http://schemas.microsoft.com/office/drawing/2014/main" id="{82DD3134-A1B2-4840-8696-A7E520DD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984" y="1879600"/>
              <a:ext cx="3124200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54D68F8F-F029-4B09-A4AC-36A49F8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Развертка какого полуправильного многогранника изображена на рисунке?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3D8FC0-8069-48E4-969B-58188F35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9489"/>
            <a:ext cx="4824536" cy="3787377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5B15A3C-53A4-4412-902C-2EB05C6F13BB}"/>
              </a:ext>
            </a:extLst>
          </p:cNvPr>
          <p:cNvGrpSpPr/>
          <p:nvPr/>
        </p:nvGrpSpPr>
        <p:grpSpPr>
          <a:xfrm>
            <a:off x="762000" y="2012950"/>
            <a:ext cx="8058472" cy="3930650"/>
            <a:chOff x="762000" y="2012950"/>
            <a:chExt cx="8058472" cy="3930650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Курносый куб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8" name="Picture 6" descr="C:\Documents and Settings\Администратор\Мои документы\PICTURE\Maple\ПолупрМног\SnabCube.bmp">
              <a:extLst>
                <a:ext uri="{FF2B5EF4-FFF2-40B4-BE49-F238E27FC236}">
                  <a16:creationId xmlns:a16="http://schemas.microsoft.com/office/drawing/2014/main" id="{92410BF6-9DF3-4DB4-B67E-3B2CACA49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72" y="2012950"/>
              <a:ext cx="3352800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08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FE8DB16-CC9C-4067-AE72-47DDC541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7945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/>
              <a:t>Какую часть ребер</a:t>
            </a:r>
            <a:r>
              <a:rPr lang="en-US" altLang="ru-RU" dirty="0"/>
              <a:t> </a:t>
            </a:r>
            <a:r>
              <a:rPr lang="ru-RU" altLang="ru-RU" dirty="0"/>
              <a:t>нужно отсекать</a:t>
            </a:r>
            <a:r>
              <a:rPr lang="en-US" altLang="ru-RU" dirty="0"/>
              <a:t> </a:t>
            </a:r>
            <a:r>
              <a:rPr lang="ru-RU" altLang="ru-RU" dirty="0"/>
              <a:t>плоскостями от вершин тетраэдра,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усеченный тетраэдр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9142" name="Text Box 6">
                <a:extLst>
                  <a:ext uri="{FF2B5EF4-FFF2-40B4-BE49-F238E27FC236}">
                    <a16:creationId xmlns:a16="http://schemas.microsoft.com/office/drawing/2014/main" id="{42AAE2DA-1D30-4D33-98AD-24E3F895F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656565"/>
                <a:ext cx="3657600" cy="615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dirty="0"/>
                  <a:t>.</a:t>
                </a:r>
                <a:endParaRPr lang="ru-RU" altLang="ru-RU" dirty="0"/>
              </a:p>
            </p:txBody>
          </p:sp>
        </mc:Choice>
        <mc:Fallback>
          <p:sp>
            <p:nvSpPr>
              <p:cNvPr id="219142" name="Text Box 6">
                <a:extLst>
                  <a:ext uri="{FF2B5EF4-FFF2-40B4-BE49-F238E27FC236}">
                    <a16:creationId xmlns:a16="http://schemas.microsoft.com/office/drawing/2014/main" id="{42AAE2DA-1D30-4D33-98AD-24E3F895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656565"/>
                <a:ext cx="3657600" cy="615746"/>
              </a:xfrm>
              <a:prstGeom prst="rect">
                <a:avLst/>
              </a:prstGeom>
              <a:blipFill>
                <a:blip r:embed="rId2"/>
                <a:stretch>
                  <a:fillRect l="-2500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C9C27-0714-419E-9DC5-5AC06C24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2198315"/>
            <a:ext cx="3384376" cy="32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7C9B6D7-79C6-4DA4-A59A-C1A80498C249}"/>
              </a:ext>
            </a:extLst>
          </p:cNvPr>
          <p:cNvGrpSpPr/>
          <p:nvPr/>
        </p:nvGrpSpPr>
        <p:grpSpPr>
          <a:xfrm>
            <a:off x="1214629" y="1916832"/>
            <a:ext cx="7924800" cy="3871746"/>
            <a:chOff x="762000" y="2071854"/>
            <a:chExt cx="7924800" cy="3871746"/>
          </a:xfrm>
        </p:grpSpPr>
        <p:sp>
          <p:nvSpPr>
            <p:cNvPr id="217092" name="Text Box 4">
              <a:extLst>
                <a:ext uri="{FF2B5EF4-FFF2-40B4-BE49-F238E27FC236}">
                  <a16:creationId xmlns:a16="http://schemas.microsoft.com/office/drawing/2014/main" id="{3D53BCA2-44A8-4266-82A5-16F67CFC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792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Курносый додекаэдр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8" name="Picture 6" descr="C:\Documents and Settings\Администратор\Мои документы\PICTURE\Maple\ПолупрМног\SnabDod.bmp">
              <a:extLst>
                <a:ext uri="{FF2B5EF4-FFF2-40B4-BE49-F238E27FC236}">
                  <a16:creationId xmlns:a16="http://schemas.microsoft.com/office/drawing/2014/main" id="{AD2B4313-0B9F-44C6-9A1B-7F506966C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071854"/>
              <a:ext cx="3124200" cy="30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9305E5-F0D5-4D8D-A739-FAD9B1BA9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2" y="1484784"/>
            <a:ext cx="5988057" cy="3366950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02CB6832-9024-42AC-A139-9F525BAD7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Развертка какого полуправильного многогранника изображена на рисунке?</a:t>
            </a:r>
          </a:p>
        </p:txBody>
      </p:sp>
    </p:spTree>
    <p:extLst>
      <p:ext uri="{BB962C8B-B14F-4D97-AF65-F5344CB8AC3E}">
        <p14:creationId xmlns:p14="http://schemas.microsoft.com/office/powerpoint/2010/main" val="16094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ECF0DF-7B64-46F9-919E-B2755BC20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ЗВЕЗДЧАТЫЕ МНОГОГРАННИКИ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E08080E-909A-4893-B7FB-A7DB272E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Кроме правильных и полуправильных многогранников, красивые формы имеют, так называемые, звездчатые многогранники. Здесь мы рассмотрим правильные звездчатые многогранники. Их всего четыре. Первые два были открыты И. Кеплером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(1571 – 1630)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, а два других почти 200 лет спустя построил Л. </a:t>
            </a:r>
            <a:r>
              <a:rPr lang="ru-RU" altLang="ru-RU" sz="2800" dirty="0" err="1">
                <a:cs typeface="Times New Roman" panose="02020603050405020304" pitchFamily="18" charset="0"/>
              </a:rPr>
              <a:t>Пуансо</a:t>
            </a:r>
            <a:r>
              <a:rPr lang="ru-RU" altLang="ru-RU" sz="2800" dirty="0">
                <a:cs typeface="Times New Roman" panose="02020603050405020304" pitchFamily="18" charset="0"/>
              </a:rPr>
              <a:t> (1777-1859). Именно поэтому правильные звездчатые многогранники называются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телами Кеплера-</a:t>
            </a:r>
            <a:r>
              <a:rPr lang="ru-RU" altLang="ru-RU" sz="28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Пуансо</a:t>
            </a:r>
            <a:r>
              <a:rPr lang="ru-RU" altLang="ru-RU" sz="2800" dirty="0">
                <a:cs typeface="Times New Roman" panose="02020603050405020304" pitchFamily="18" charset="0"/>
              </a:rPr>
              <a:t>. Они получаются из правильных многогранников продолжением их граней или ребер.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ECF0DF-7B64-46F9-919E-B2755BC20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3549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ЗВЕЗДЧАТЫЕ МНОГОГРАННИКИ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E08080E-909A-4893-B7FB-A7DB272E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Имеется два типа правильных звездчатых многогранников. </a:t>
            </a:r>
          </a:p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I.</a:t>
            </a:r>
            <a:r>
              <a:rPr lang="ru-RU" altLang="ru-RU" sz="2800" dirty="0">
                <a:cs typeface="Times New Roman" panose="02020603050405020304" pitchFamily="18" charset="0"/>
              </a:rPr>
              <a:t> Гранями многогранника являются правильные звездчатые многоугольники, а многогранные углы являются правильными.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II. </a:t>
            </a:r>
            <a:r>
              <a:rPr lang="ru-RU" altLang="ru-RU" sz="2800" dirty="0">
                <a:cs typeface="Times New Roman" panose="02020603050405020304" pitchFamily="18" charset="0"/>
              </a:rPr>
              <a:t>Гранями многогранника являются правильные многоугольники, а многогранные углы являются правильными звездчатыми.</a:t>
            </a:r>
          </a:p>
        </p:txBody>
      </p:sp>
    </p:spTree>
    <p:extLst>
      <p:ext uri="{BB962C8B-B14F-4D97-AF65-F5344CB8AC3E}">
        <p14:creationId xmlns:p14="http://schemas.microsoft.com/office/powerpoint/2010/main" val="3311703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F11999F-DBBA-4099-A93A-168782179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Малый звездчатый додекаэдр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6EFE8513-33A1-45E7-BF5C-D5FCB003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Продолжение ребер </a:t>
            </a:r>
            <a:r>
              <a:rPr lang="ru-RU" altLang="ru-RU" dirty="0"/>
              <a:t>додекаэдра </a:t>
            </a:r>
            <a:r>
              <a:rPr lang="ru-RU" altLang="ru-RU" dirty="0">
                <a:cs typeface="Times New Roman" panose="02020603050405020304" pitchFamily="18" charset="0"/>
              </a:rPr>
              <a:t>приводит к замене каждой грани звездчатым правильным пятиугольником, и в результате возникает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малым звездчатым додекаэдром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83533C9-ACE5-4C13-8E64-5E93873F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81328"/>
            <a:ext cx="441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Этот многогранник можно также получить из додекаэдра, установкой на его гранях правильных пятиугольных пирамид.</a:t>
            </a:r>
          </a:p>
        </p:txBody>
      </p:sp>
      <p:pic>
        <p:nvPicPr>
          <p:cNvPr id="57357" name="Picture 13">
            <a:extLst>
              <a:ext uri="{FF2B5EF4-FFF2-40B4-BE49-F238E27FC236}">
                <a16:creationId xmlns:a16="http://schemas.microsoft.com/office/drawing/2014/main" id="{0A1B13F4-6087-4E35-B0ED-DF1DD94F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0660"/>
            <a:ext cx="43513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B319BB76-14A1-40BA-A520-DBA9311F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9652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Вершинами какого многогранника являются вершины малого звездчатого додекаэдра?.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90957145-5E9E-43F1-B150-69097F36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5760153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Икосаэдра.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176F0236-2E28-49DD-9EC1-F76FA02E3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Большой звездчатый додекаэдр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1FC394D0-2EBE-45D5-AE46-1F16F3DE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Этот многогранник получается при продолжении граней додекаэдра. При этом каждая грань заменяется на правильный звездчатый пятиугольник.</a:t>
            </a:r>
          </a:p>
        </p:txBody>
      </p:sp>
      <p:sp>
        <p:nvSpPr>
          <p:cNvPr id="168967" name="Text Box 7">
            <a:extLst>
              <a:ext uri="{FF2B5EF4-FFF2-40B4-BE49-F238E27FC236}">
                <a16:creationId xmlns:a16="http://schemas.microsoft.com/office/drawing/2014/main" id="{B3089F04-367A-44D3-AD9B-0FFA5DFD2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1484784"/>
            <a:ext cx="4254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Его можно также получить из икосаэдра, установкой на его гранях правильных треугольных пирамид.</a:t>
            </a:r>
          </a:p>
        </p:txBody>
      </p:sp>
      <p:pic>
        <p:nvPicPr>
          <p:cNvPr id="168968" name="Picture 8">
            <a:extLst>
              <a:ext uri="{FF2B5EF4-FFF2-40B4-BE49-F238E27FC236}">
                <a16:creationId xmlns:a16="http://schemas.microsoft.com/office/drawing/2014/main" id="{28FEF1AA-DD57-4937-855A-486E7954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" y="1787930"/>
            <a:ext cx="457200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587FB50C-554F-4501-AA5A-B5E81ECE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9652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Вершинами какого многогранника являются вершины большого звездчатого додекаэдра?.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B0EB5841-9E00-4A6E-B228-ED1DC472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5760153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Додекаэдра.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712B94A-09F4-484A-9356-46F9C0C78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Большой додекаэдр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2A8B61E9-CF1E-46B9-8CFA-3DF362FA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Этот многогранник получается при продолжении граней додекаэдра. Его гранями являются правильные пятиугольники.</a:t>
            </a: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9974FF07-4AFC-4615-8668-DFC8077E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1268760"/>
            <a:ext cx="43775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Его можно также получить из икосаэдра, вырезанием из его граней правильных треугольных пирамид.</a:t>
            </a:r>
          </a:p>
        </p:txBody>
      </p:sp>
      <p:pic>
        <p:nvPicPr>
          <p:cNvPr id="169991" name="Picture 7">
            <a:extLst>
              <a:ext uri="{FF2B5EF4-FFF2-40B4-BE49-F238E27FC236}">
                <a16:creationId xmlns:a16="http://schemas.microsoft.com/office/drawing/2014/main" id="{3F577B8B-C346-4395-A0FA-D9131D24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997"/>
            <a:ext cx="39703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957138B0-6BF5-4658-95D8-F2641F98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9652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Вершинами какого многогранника являются вершины малого звездчатого додекаэдра?.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8300C09E-D869-48AD-BFF2-0D9EEB80A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5760153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Икосаэдра.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050">
            <a:extLst>
              <a:ext uri="{FF2B5EF4-FFF2-40B4-BE49-F238E27FC236}">
                <a16:creationId xmlns:a16="http://schemas.microsoft.com/office/drawing/2014/main" id="{5F7F600B-7909-4F3E-89A8-A87A90EDE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Большой икосаэдр</a:t>
            </a:r>
          </a:p>
        </p:txBody>
      </p:sp>
      <p:sp>
        <p:nvSpPr>
          <p:cNvPr id="171011" name="Text Box 2051">
            <a:extLst>
              <a:ext uri="{FF2B5EF4-FFF2-40B4-BE49-F238E27FC236}">
                <a16:creationId xmlns:a16="http://schemas.microsoft.com/office/drawing/2014/main" id="{1C73AAF5-D1BB-4454-A2B2-D67AC2B4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Получается продолжением граней икосаэдра. Его гранями являются правильные треугольники. </a:t>
            </a:r>
          </a:p>
        </p:txBody>
      </p:sp>
      <p:sp>
        <p:nvSpPr>
          <p:cNvPr id="171015" name="Text Box 2055">
            <a:extLst>
              <a:ext uri="{FF2B5EF4-FFF2-40B4-BE49-F238E27FC236}">
                <a16:creationId xmlns:a16="http://schemas.microsoft.com/office/drawing/2014/main" id="{00AA0CA7-E8C6-4DE2-8CED-F86346364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1219982"/>
            <a:ext cx="43775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Его можно также получить из малого звездчатого додекаэдра вырезанием из его граней треугольных пирамид.</a:t>
            </a:r>
          </a:p>
        </p:txBody>
      </p:sp>
      <p:pic>
        <p:nvPicPr>
          <p:cNvPr id="171016" name="Picture 2056">
            <a:extLst>
              <a:ext uri="{FF2B5EF4-FFF2-40B4-BE49-F238E27FC236}">
                <a16:creationId xmlns:a16="http://schemas.microsoft.com/office/drawing/2014/main" id="{9B8DCD77-399F-441B-99D7-9A6450BF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1997"/>
            <a:ext cx="43992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6CEE5C35-5C7B-4DCE-8132-95BEB997B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9652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Вершинами какого многогранника являются вершины малого звездчатого додекаэдра?.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9BAB8A8-A088-4E5D-9378-04B187F1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69" y="5760153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Икосаэдра.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BA89782C-846F-4F7F-9734-5A8409FB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07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 многогранник, называемый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звездчатым октаэдром</a:t>
            </a:r>
            <a:r>
              <a:rPr lang="ru-RU" altLang="ru-RU" dirty="0">
                <a:cs typeface="Times New Roman" panose="02020603050405020304" pitchFamily="18" charset="0"/>
              </a:rPr>
              <a:t>, получающийся продолжением граней октаэдра. Он был открыт Леонардо да Винчи, затем спустя почти сто лет </a:t>
            </a:r>
            <a:r>
              <a:rPr lang="ru-RU" altLang="ru-RU" dirty="0" err="1">
                <a:cs typeface="Times New Roman" panose="02020603050405020304" pitchFamily="18" charset="0"/>
              </a:rPr>
              <a:t>переоткрыт</a:t>
            </a:r>
            <a:r>
              <a:rPr lang="ru-RU" altLang="ru-RU" dirty="0">
                <a:cs typeface="Times New Roman" panose="02020603050405020304" pitchFamily="18" charset="0"/>
              </a:rPr>
              <a:t> И. Кеплером и назван им "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Stella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octangula</a:t>
            </a:r>
            <a:r>
              <a:rPr lang="ru-RU" altLang="ru-RU" dirty="0">
                <a:cs typeface="Times New Roman" panose="02020603050405020304" pitchFamily="18" charset="0"/>
              </a:rPr>
              <a:t>" - звезда восьмиугольная. </a:t>
            </a: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50C07599-C8DC-4BB7-98B1-E0971A521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607" y="5085184"/>
            <a:ext cx="4271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Его поверхность распадается на две части </a:t>
            </a:r>
          </a:p>
        </p:txBody>
      </p:sp>
      <p:pic>
        <p:nvPicPr>
          <p:cNvPr id="132102" name="Picture 6">
            <a:extLst>
              <a:ext uri="{FF2B5EF4-FFF2-40B4-BE49-F238E27FC236}">
                <a16:creationId xmlns:a16="http://schemas.microsoft.com/office/drawing/2014/main" id="{3A473DFB-EBF6-4A1E-8FD5-08705E57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" y="2624537"/>
            <a:ext cx="3814192" cy="36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3" name="Text Box 7">
            <a:extLst>
              <a:ext uri="{FF2B5EF4-FFF2-40B4-BE49-F238E27FC236}">
                <a16:creationId xmlns:a16="http://schemas.microsoft.com/office/drawing/2014/main" id="{E3036FFE-5908-4564-90FD-EF05CDC5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5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Почему он не является правильным звездчатым многогранником?</a:t>
            </a:r>
          </a:p>
        </p:txBody>
      </p:sp>
    </p:spTree>
    <p:extLst>
      <p:ext uri="{BB962C8B-B14F-4D97-AF65-F5344CB8AC3E}">
        <p14:creationId xmlns:p14="http://schemas.microsoft.com/office/powerpoint/2010/main" val="17718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>
            <a:extLst>
              <a:ext uri="{FF2B5EF4-FFF2-40B4-BE49-F238E27FC236}">
                <a16:creationId xmlns:a16="http://schemas.microsoft.com/office/drawing/2014/main" id="{15E1BC7E-0F0A-488F-B42C-6315E1DBD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Звездчатые кубооктаэдры</a:t>
            </a:r>
          </a:p>
        </p:txBody>
      </p:sp>
      <p:sp>
        <p:nvSpPr>
          <p:cNvPr id="176131" name="Text Box 1027">
            <a:extLst>
              <a:ext uri="{FF2B5EF4-FFF2-40B4-BE49-F238E27FC236}">
                <a16:creationId xmlns:a16="http://schemas.microsoft.com/office/drawing/2014/main" id="{CA6F759E-E167-4D1F-BA27-A22AE492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Помимо правильных звездчатых многогранников (тел Кеплера-</a:t>
            </a:r>
            <a:r>
              <a:rPr lang="ru-RU" altLang="ru-RU" dirty="0" err="1"/>
              <a:t>Пуансо</a:t>
            </a:r>
            <a:r>
              <a:rPr lang="ru-RU" altLang="ru-RU" dirty="0"/>
              <a:t>) имеется более сотни различных звездчатых форм многогранников. На рисунке показаны звездчатые формы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</a:t>
            </a:r>
          </a:p>
        </p:txBody>
      </p:sp>
      <p:pic>
        <p:nvPicPr>
          <p:cNvPr id="176134" name="Picture 1030">
            <a:extLst>
              <a:ext uri="{FF2B5EF4-FFF2-40B4-BE49-F238E27FC236}">
                <a16:creationId xmlns:a16="http://schemas.microsoft.com/office/drawing/2014/main" id="{3E111497-E185-472A-AFD7-26A659F5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251460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1031">
            <a:extLst>
              <a:ext uri="{FF2B5EF4-FFF2-40B4-BE49-F238E27FC236}">
                <a16:creationId xmlns:a16="http://schemas.microsoft.com/office/drawing/2014/main" id="{DE338F54-A076-4044-9466-23697D81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3209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6" name="Picture 1032">
            <a:extLst>
              <a:ext uri="{FF2B5EF4-FFF2-40B4-BE49-F238E27FC236}">
                <a16:creationId xmlns:a16="http://schemas.microsoft.com/office/drawing/2014/main" id="{0321AD52-F7CE-418E-8510-8403F6F6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26304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7" name="Picture 1033">
            <a:extLst>
              <a:ext uri="{FF2B5EF4-FFF2-40B4-BE49-F238E27FC236}">
                <a16:creationId xmlns:a16="http://schemas.microsoft.com/office/drawing/2014/main" id="{3F202317-ECC1-4E41-B0C3-C5B020D0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6971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C616809-6668-42EC-BB13-3289ABC53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Звездчатые икосаэдры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4679FE25-B9DB-4EF9-8569-3BDDCA68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На рисунке показаны некоторые звездчатые формы икосаэдра. Всего их 59.</a:t>
            </a:r>
          </a:p>
        </p:txBody>
      </p:sp>
      <p:pic>
        <p:nvPicPr>
          <p:cNvPr id="177160" name="Picture 8">
            <a:extLst>
              <a:ext uri="{FF2B5EF4-FFF2-40B4-BE49-F238E27FC236}">
                <a16:creationId xmlns:a16="http://schemas.microsoft.com/office/drawing/2014/main" id="{CE06F0A2-7E28-4730-A26E-9E4014FB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2895600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2" name="Picture 10">
            <a:extLst>
              <a:ext uri="{FF2B5EF4-FFF2-40B4-BE49-F238E27FC236}">
                <a16:creationId xmlns:a16="http://schemas.microsoft.com/office/drawing/2014/main" id="{3518A23C-2AB0-44CE-AC8F-86625BA1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733800"/>
            <a:ext cx="31162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4" name="Picture 12">
            <a:extLst>
              <a:ext uri="{FF2B5EF4-FFF2-40B4-BE49-F238E27FC236}">
                <a16:creationId xmlns:a16="http://schemas.microsoft.com/office/drawing/2014/main" id="{3E7821E2-8004-42F5-B8F8-F398537A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0480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6" name="Picture 14">
            <a:extLst>
              <a:ext uri="{FF2B5EF4-FFF2-40B4-BE49-F238E27FC236}">
                <a16:creationId xmlns:a16="http://schemas.microsoft.com/office/drawing/2014/main" id="{F0A13DBD-8BAE-40B2-8819-4BB96D0C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0775"/>
            <a:ext cx="30480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7" name="Picture 15">
            <a:extLst>
              <a:ext uri="{FF2B5EF4-FFF2-40B4-BE49-F238E27FC236}">
                <a16:creationId xmlns:a16="http://schemas.microsoft.com/office/drawing/2014/main" id="{0EE15B58-63A7-4A5B-808D-BD54834F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73175"/>
            <a:ext cx="28194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8" name="Picture 16">
            <a:extLst>
              <a:ext uri="{FF2B5EF4-FFF2-40B4-BE49-F238E27FC236}">
                <a16:creationId xmlns:a16="http://schemas.microsoft.com/office/drawing/2014/main" id="{0ABA10B0-6BA0-4438-84E7-68BBAA41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51288"/>
            <a:ext cx="3048000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1027">
            <a:extLst>
              <a:ext uri="{FF2B5EF4-FFF2-40B4-BE49-F238E27FC236}">
                <a16:creationId xmlns:a16="http://schemas.microsoft.com/office/drawing/2014/main" id="{61689714-8039-43EC-99ED-170E1BCC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" y="332656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изобразите усечённый тетраэдр, используя тетраэдр, показанный на рисунке.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897E0-55B2-47EA-9C86-C2F73336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60" y="1861919"/>
            <a:ext cx="3791479" cy="31341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69D3F2-8D63-4D63-85DA-97505019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60" y="1861919"/>
            <a:ext cx="3791479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D1BF5B3-E585-4F20-AB42-6757AB080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Звездчатые икосододекаэдры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F807CDDD-D707-4357-BD52-CBA2BD84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На рисунке показаны некоторые звездчатые формы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 Всего их 19.</a:t>
            </a:r>
          </a:p>
        </p:txBody>
      </p:sp>
      <p:pic>
        <p:nvPicPr>
          <p:cNvPr id="178186" name="Picture 10">
            <a:extLst>
              <a:ext uri="{FF2B5EF4-FFF2-40B4-BE49-F238E27FC236}">
                <a16:creationId xmlns:a16="http://schemas.microsoft.com/office/drawing/2014/main" id="{48DFB5DB-C9D2-4F3A-95CC-AA761B54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8194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7" name="Picture 11">
            <a:extLst>
              <a:ext uri="{FF2B5EF4-FFF2-40B4-BE49-F238E27FC236}">
                <a16:creationId xmlns:a16="http://schemas.microsoft.com/office/drawing/2014/main" id="{396CF1B5-BBF9-49B9-8BE7-27F04B66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8844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8" name="Picture 12">
            <a:extLst>
              <a:ext uri="{FF2B5EF4-FFF2-40B4-BE49-F238E27FC236}">
                <a16:creationId xmlns:a16="http://schemas.microsoft.com/office/drawing/2014/main" id="{4EDB8D36-28A9-439D-B4F0-3E4C2D99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20040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9" name="Picture 13">
            <a:extLst>
              <a:ext uri="{FF2B5EF4-FFF2-40B4-BE49-F238E27FC236}">
                <a16:creationId xmlns:a16="http://schemas.microsoft.com/office/drawing/2014/main" id="{0B17415B-3D7B-4C3A-9A68-1D36F459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5400"/>
            <a:ext cx="3048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0" name="Picture 14">
            <a:extLst>
              <a:ext uri="{FF2B5EF4-FFF2-40B4-BE49-F238E27FC236}">
                <a16:creationId xmlns:a16="http://schemas.microsoft.com/office/drawing/2014/main" id="{6D7501EF-1A5A-444B-9DBB-68A0437D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7432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1" name="Picture 15">
            <a:extLst>
              <a:ext uri="{FF2B5EF4-FFF2-40B4-BE49-F238E27FC236}">
                <a16:creationId xmlns:a16="http://schemas.microsoft.com/office/drawing/2014/main" id="{2148D3E9-7617-4189-A1E3-6C23E095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312420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B8E272E-4E41-493E-97AE-27813E6D7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Самостоятельная работа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DE1026AA-A397-4555-B9FC-80AB9C47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501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1. Какой многогранник получится,</a:t>
            </a:r>
            <a:r>
              <a:rPr lang="ru-RU" altLang="ru-RU" dirty="0">
                <a:cs typeface="Times New Roman" panose="02020603050405020304" pitchFamily="18" charset="0"/>
              </a:rPr>
              <a:t> если в </a:t>
            </a:r>
            <a:r>
              <a:rPr lang="ru-RU" altLang="ru-RU" dirty="0"/>
              <a:t>октаэдре</a:t>
            </a:r>
            <a:r>
              <a:rPr lang="ru-RU" altLang="ru-RU" dirty="0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</a:t>
            </a:r>
            <a:r>
              <a:rPr lang="ru-RU" altLang="ru-RU" dirty="0"/>
              <a:t>? Изобразите этот многогранник.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72A1C4C-9D6E-4977-9B04-7F4ADC17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56" y="2091899"/>
            <a:ext cx="6789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2. Чему равно ребро усеченного куба, полученного из единичного куба.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9C92ED-5247-496A-A9CF-5330AE2AE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3" y="4897351"/>
            <a:ext cx="68042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4. Какие </a:t>
            </a:r>
            <a:r>
              <a:rPr lang="ru-RU" altLang="ru-RU" dirty="0"/>
              <a:t>боковые </a:t>
            </a:r>
            <a:r>
              <a:rPr lang="ru-RU" altLang="ru-RU" dirty="0">
                <a:cs typeface="Times New Roman" panose="02020603050405020304" pitchFamily="18" charset="0"/>
              </a:rPr>
              <a:t>ребра должны быть у правильных пятиугольных пирамид, чтобы при добавлении их к граням додекаэдра с ребром 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получился малый звездчатый додекаэдр?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133EE1-6891-4C20-BA88-39BA3450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789" y="4847837"/>
            <a:ext cx="1730245" cy="173367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672A1C4C-9D6E-4977-9B04-7F4ADC17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03" y="3573016"/>
            <a:ext cx="6789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3. Чему равно ребро усеченного икосаэдра, полученного из единичного икосаэдра.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9" name="Picture 1029" descr="C:\Documents and Settings\Администратор\Мои документы\PICTURE\Maple\ПолупрМног\TrIcos.bmp">
            <a:extLst>
              <a:ext uri="{FF2B5EF4-FFF2-40B4-BE49-F238E27FC236}">
                <a16:creationId xmlns:a16="http://schemas.microsoft.com/office/drawing/2014/main" id="{B3313669-CA3B-48D4-BF4E-49676FFC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92" y="3243306"/>
            <a:ext cx="1629816" cy="160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Администратор\Мои документы\PICTURE\Maple\ПолупрМног\TrHex.bmp">
            <a:extLst>
              <a:ext uri="{FF2B5EF4-FFF2-40B4-BE49-F238E27FC236}">
                <a16:creationId xmlns:a16="http://schemas.microsoft.com/office/drawing/2014/main" id="{994E12C9-A5A9-4636-AAC8-F90B71AB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98" y="1654962"/>
            <a:ext cx="1629816" cy="14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3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27">
            <a:extLst>
              <a:ext uri="{FF2B5EF4-FFF2-40B4-BE49-F238E27FC236}">
                <a16:creationId xmlns:a16="http://schemas.microsoft.com/office/drawing/2014/main" id="{6AE8BF43-4655-47DF-AA77-09D1B332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тетраэдр?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33125" name="Text Box 1029">
            <a:extLst>
              <a:ext uri="{FF2B5EF4-FFF2-40B4-BE49-F238E27FC236}">
                <a16:creationId xmlns:a16="http://schemas.microsoft.com/office/drawing/2014/main" id="{ACB22BDA-ECAE-4FEC-99F9-373547C9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Четыре шестиугольных и четыре треугольных граней; В = 12, Р = 18, Г = 8.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E81BB5-48C6-40DC-A7E5-B05D8CEB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268760"/>
            <a:ext cx="3486079" cy="33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1B3D0396-CD3D-4D5C-B9C9-8928BEB3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куба,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куб?</a:t>
            </a:r>
            <a:endParaRPr lang="ru-RU" altLang="ru-RU" dirty="0"/>
          </a:p>
        </p:txBody>
      </p:sp>
      <p:pic>
        <p:nvPicPr>
          <p:cNvPr id="5124" name="Picture 10" descr="C:\Documents and Settings\Администратор\Мои документы\PICTURE\Maple\ПолупрМног\TrHex.bmp">
            <a:extLst>
              <a:ext uri="{FF2B5EF4-FFF2-40B4-BE49-F238E27FC236}">
                <a16:creationId xmlns:a16="http://schemas.microsoft.com/office/drawing/2014/main" id="{BDA82146-9D79-421F-A993-0E7FE53D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22" y="1604962"/>
            <a:ext cx="4191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2" name="Group 14">
            <a:extLst>
              <a:ext uri="{FF2B5EF4-FFF2-40B4-BE49-F238E27FC236}">
                <a16:creationId xmlns:a16="http://schemas.microsoft.com/office/drawing/2014/main" id="{8E018945-8DB1-4175-A723-70A28703287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562600"/>
            <a:ext cx="2514600" cy="788988"/>
            <a:chOff x="288" y="3504"/>
            <a:chExt cx="1584" cy="497"/>
          </a:xfrm>
        </p:grpSpPr>
        <p:sp>
          <p:nvSpPr>
            <p:cNvPr id="5127" name="Text Box 9">
              <a:extLst>
                <a:ext uri="{FF2B5EF4-FFF2-40B4-BE49-F238E27FC236}">
                  <a16:creationId xmlns:a16="http://schemas.microsoft.com/office/drawing/2014/main" id="{BFB6C865-B409-459F-B2EB-64616C695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0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ru-RU" altLang="ru-RU"/>
                <a:t> </a:t>
              </a:r>
            </a:p>
          </p:txBody>
        </p:sp>
        <p:graphicFrame>
          <p:nvGraphicFramePr>
            <p:cNvPr id="5128" name="Object 13">
              <a:extLst>
                <a:ext uri="{FF2B5EF4-FFF2-40B4-BE49-F238E27FC236}">
                  <a16:creationId xmlns:a16="http://schemas.microsoft.com/office/drawing/2014/main" id="{147EFA80-2AD8-4557-A802-2FD74CE586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504"/>
            <a:ext cx="576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58558" imgH="482391" progId="Equation.DSMT4">
                    <p:embed/>
                  </p:oleObj>
                </mc:Choice>
                <mc:Fallback>
                  <p:oleObj name="Equation" r:id="rId3" imgW="558558" imgH="482391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504"/>
                          <a:ext cx="576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>
            <a:extLst>
              <a:ext uri="{FF2B5EF4-FFF2-40B4-BE49-F238E27FC236}">
                <a16:creationId xmlns:a16="http://schemas.microsoft.com/office/drawing/2014/main" id="{2B3A7330-62F2-4830-BD77-C0846C89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664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изобразите усечённый куб, используя куб, показанный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CD9A4-F34F-494C-BAC5-E4A00D45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65" y="1671392"/>
            <a:ext cx="4258269" cy="3515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D4A94E-ACFB-407B-9480-7CFDC50FE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865" y="1671392"/>
            <a:ext cx="4258269" cy="351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2304</Words>
  <Application>Microsoft Office PowerPoint</Application>
  <PresentationFormat>Экран (4:3)</PresentationFormat>
  <Paragraphs>216</Paragraphs>
  <Slides>61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Cambria Math</vt:lpstr>
      <vt:lpstr>Times New Roman</vt:lpstr>
      <vt:lpstr>Оформление по умолчанию</vt:lpstr>
      <vt:lpstr>Equation</vt:lpstr>
      <vt:lpstr>Точечный рисунок</vt:lpstr>
      <vt:lpstr>ПОЛУПРАВИЛЬНЫЕ МНОГОГРАННИКИ</vt:lpstr>
      <vt:lpstr>Презентация PowerPoint</vt:lpstr>
      <vt:lpstr>ТЕЛА АРХИМЕДА</vt:lpstr>
      <vt:lpstr>Усеченный тетраэдр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Усеченный октаэдр</vt:lpstr>
      <vt:lpstr>Презентация PowerPoint</vt:lpstr>
      <vt:lpstr>Презентация PowerPoint</vt:lpstr>
      <vt:lpstr>Усеченный икосаэдр</vt:lpstr>
      <vt:lpstr>Презентация PowerPoint</vt:lpstr>
      <vt:lpstr>Усеченный додекаэдр</vt:lpstr>
      <vt:lpstr>Презентация PowerPoint</vt:lpstr>
      <vt:lpstr>Кубооктаэдр</vt:lpstr>
      <vt:lpstr>Презентация PowerPoint</vt:lpstr>
      <vt:lpstr>Презентация PowerPoint</vt:lpstr>
      <vt:lpstr>Презентация PowerPoint</vt:lpstr>
      <vt:lpstr>Икосододекаэдр</vt:lpstr>
      <vt:lpstr>Презентация PowerPoint</vt:lpstr>
      <vt:lpstr>Упражнение 13</vt:lpstr>
      <vt:lpstr>Усеченный кубооктаэдр</vt:lpstr>
      <vt:lpstr>Презентация PowerPoint</vt:lpstr>
      <vt:lpstr>Усеченный икосододекаэдр</vt:lpstr>
      <vt:lpstr>Презентация PowerPoint</vt:lpstr>
      <vt:lpstr>Ромбокубооктаэдр</vt:lpstr>
      <vt:lpstr>Презентация PowerPoint</vt:lpstr>
      <vt:lpstr>Ромбоикосододекаэдр</vt:lpstr>
      <vt:lpstr>Упражнение 18</vt:lpstr>
      <vt:lpstr>Курносый куб</vt:lpstr>
      <vt:lpstr>Презентация PowerPoint</vt:lpstr>
      <vt:lpstr>Курносый додекаэдр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ЗВЕЗДЧАТЫЕ МНОГОГРАННИКИ</vt:lpstr>
      <vt:lpstr>ЗВЕЗДЧАТЫЕ МНОГОГРАННИКИ</vt:lpstr>
      <vt:lpstr>Малый звездчатый додекаэдр</vt:lpstr>
      <vt:lpstr>Большой звездчатый додекаэдр</vt:lpstr>
      <vt:lpstr>Большой додекаэдр</vt:lpstr>
      <vt:lpstr>Большой икосаэдр</vt:lpstr>
      <vt:lpstr>Презентация PowerPoint</vt:lpstr>
      <vt:lpstr>Звездчатые кубооктаэдры</vt:lpstr>
      <vt:lpstr>Звездчатые икосаэдры</vt:lpstr>
      <vt:lpstr>Звездчатые икосододекаэдры</vt:lpstr>
      <vt:lpstr>Самостоятельная работа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ДВУГРАННЫХ И МНОГОГРАННЫХ УГЛОВ</dc:title>
  <dc:creator>*</dc:creator>
  <cp:lastModifiedBy>Смирнов Владимир Алексеевич</cp:lastModifiedBy>
  <cp:revision>69</cp:revision>
  <dcterms:created xsi:type="dcterms:W3CDTF">2007-12-05T04:57:17Z</dcterms:created>
  <dcterms:modified xsi:type="dcterms:W3CDTF">2021-03-04T04:36:56Z</dcterms:modified>
</cp:coreProperties>
</file>