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65" r:id="rId3"/>
    <p:sldId id="342" r:id="rId4"/>
    <p:sldId id="316" r:id="rId5"/>
    <p:sldId id="359" r:id="rId6"/>
    <p:sldId id="317" r:id="rId7"/>
    <p:sldId id="311" r:id="rId8"/>
    <p:sldId id="336" r:id="rId9"/>
    <p:sldId id="318" r:id="rId10"/>
    <p:sldId id="363" r:id="rId11"/>
    <p:sldId id="340" r:id="rId12"/>
    <p:sldId id="341" r:id="rId13"/>
    <p:sldId id="319" r:id="rId14"/>
    <p:sldId id="366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5" r:id="rId27"/>
    <p:sldId id="356" r:id="rId28"/>
    <p:sldId id="357" r:id="rId29"/>
    <p:sldId id="360" r:id="rId30"/>
    <p:sldId id="33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88963" autoAdjust="0"/>
  </p:normalViewPr>
  <p:slideViewPr>
    <p:cSldViewPr>
      <p:cViewPr varScale="1">
        <p:scale>
          <a:sx n="95" d="100"/>
          <a:sy n="95" d="100"/>
        </p:scale>
        <p:origin x="52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3E93588-DD53-4A18-9A06-AD5383165D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F87D0C0-15DC-4342-B90F-B3560C21AD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5CDD07C5-5645-4EB2-8E6F-D8BBD79E30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E9564114-5693-458F-B0CF-B27D53AF01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AA90C207-166D-4F53-94D5-9BC2A50E3E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FE0AB40C-AE76-47D5-8E52-451219331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A2F0F-BBB6-4BBD-B145-6324C36E42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42F9AB-0D4C-4DE8-A3EE-3085DB0A9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EC836-2E9B-46B8-87B1-905E0734F83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DD3F0F9-5E58-47B2-9478-BDD9A762F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AFBCA74-FD92-4C31-B9A3-8E71D90EF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D175C1-0347-4F49-BACC-D5A762862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6C598-783A-451B-8C37-65059F467BD0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561864B1-7A9D-4A50-8F3E-4C2014151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E90E463-2643-4260-8D69-C146F4B40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BCBE34-8C28-4A85-BAA7-417E955C7F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84D47-DA34-470B-8815-3E05F7E6C83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F6531289-AFC3-43EA-BB93-73052F057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7324687-246D-4ACF-A966-FD8F5278E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E0B814-2790-4B09-8381-CCF625580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BD781-AC33-4F11-862D-1D768B39B81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F16501BF-ED8B-4F06-B335-B419C0624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E84C9A9D-AD1B-4241-84E4-A65D0214C6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363867-52E2-4EA0-AA3A-5375E0934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2A0D4-BC7B-4CC0-B6D3-68D5D9D5F43C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00B0609B-2DC1-4A1A-B4CB-AD9212D44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E96C382-82CA-48B8-93EF-2ADC157B3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2645E7-69A6-4F76-BDF8-19AC3E7F3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1E5C-6098-4AE3-96BA-553E036EA60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AB8CC4E-D22E-421F-9BF0-051A85C2B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CC5F257-D637-454A-A3E3-098A90041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41C3866-9D78-4834-B92B-3211E802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04CFD-D373-4D4E-9099-0361EF78BC3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64B9B82F-3D8D-45BF-B888-9E07459B7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A533653-B60F-4868-9EA3-55403ED87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95849A-B1E6-4CBD-832D-7053AA0F9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6ED07-2FF5-42A8-B870-C14141E29015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2E228F5-5E31-47C1-9F74-5CA97B343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CB2442A-B6CE-45CB-8AE6-3DED49CF95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C8BAF4-AD08-4B4B-BAE6-02EB6946E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3F3B0-11EE-4581-8709-C6AD276A25D7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A217821-CAF4-4AB8-B141-CEE18752F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335F5BF-6EFF-4F3D-995C-85A1E66C1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3167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42F9AB-0D4C-4DE8-A3EE-3085DB0A9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EC836-2E9B-46B8-87B1-905E0734F83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DD3F0F9-5E58-47B2-9478-BDD9A762F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AFBCA74-FD92-4C31-B9A3-8E71D90EF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2206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025391-5B2D-458B-AE5D-79510ED44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A85F0-ABCB-4352-B7A2-040B6DD11366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44B9145C-5B4E-48BD-8DEB-309D99AC39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584DA03-89F5-4479-A105-C30B9478F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C8BAF4-AD08-4B4B-BAE6-02EB6946E4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3F3B0-11EE-4581-8709-C6AD276A25D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9A217821-CAF4-4AB8-B141-CEE18752FD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335F5BF-6EFF-4F3D-995C-85A1E66C1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3163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5FCB55-F520-4E7F-9142-E311AE511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5182E-D31A-4BFF-B7CE-182204704FA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AA9EEA3A-32AA-4226-B307-B87B707A9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831AD5B8-64B4-4D3D-AD44-81E3EFBE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233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0AA164-4727-4495-B0D5-C8FBF42745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717DE-EC3D-485A-9469-9B1E984A91D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46079A7D-ADEC-4C80-95E8-9A8BC7213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FF41BE1-1393-4DDB-9C30-85059137F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CC7BE3-E1DF-44F1-8C02-114966F29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1C87B-4748-44DB-9F5B-37D3D346596F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36F025-AF5C-42EF-AC50-1879E70A3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5873A61-42DE-47F0-9216-9A697059E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2C2561-0EE5-4BEA-90BD-2940D3342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D3E5D-6BB5-48E4-A22C-7064910E5C2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8B24DB3B-BEAF-4750-B292-7AF7350E8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2E67FFB-02FE-48B7-B203-6556D7AE1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65242C-D251-4558-A1BC-5748AA6BC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DE53C-9E28-42F4-83A6-C39D2B5096E0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A9CD4D34-5683-4D29-8EF1-EC39B0A5C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48360F0-0010-4BEC-87DC-9BB2FF0C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6DD73-D2EF-42B3-9C17-FD745F363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A3022C-09E3-4449-8A2E-137232C37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4EF03-A042-4E0D-9FD4-7D4892FE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FA374-6003-4229-A883-6BF82F68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62A98-6D5A-4007-A445-56D9970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5F690-D683-4E89-9E65-6D2C364C1F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1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6CE7B-EEFB-4F75-BA60-7BC76D4D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C7F6C-E298-424B-9DE6-B15152FC0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493F4-AD5B-43F3-A0FE-DB0249B2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81B7D-5BA4-4BD6-93DA-07A210D5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27133-1998-4852-825B-6A5338D7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0A926-F06A-4CB0-9EFF-55C0BE1F46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4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5CF867-99DC-4B7D-A70E-BEA1826A3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071A77-EE69-4127-96C4-B705BCE1C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5EC2C-8D75-47B0-90E6-A477F69F5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6ED84-2249-419D-987E-CB4160067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DB64B-E78D-437B-8376-C61F02C2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BD5A0-8006-4F61-BEF9-3C81575195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7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D8E21-2FCB-4FBD-A822-0910F34FC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F8005-8E3C-4064-B297-7913A440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660053-F283-4094-9EEA-BB52A732F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F5DCC-2F24-4CB1-BE67-32E5DFDC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FE325-5F95-422C-8666-C72B8C5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0FEC5-52EA-4F79-9A9F-241FCBAEDA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94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6DCDD-4634-4CAF-9B12-792EE231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184025-819C-4619-B05D-E6A9672B8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440A2-0EBC-4EA1-94B9-FC46D655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40043-7C0A-4239-9B9C-ABB2EB93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7FCD9C-4A45-44A4-8EA5-20637795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91509-E0AF-467A-B259-ACC38DFE0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8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210A3-812E-441A-842F-2A712447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DD5D9-0C42-4D1B-9FFF-DF2391F46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EBE62A-AC32-4F75-A66D-2787C0AF4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3C853F-6C72-4695-AE24-5E7DCE97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E7F5C6-7D47-426D-8BF6-FB75DF881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BAD73-FD52-4E03-A2FB-FB9C676A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7B2F2-1EE1-4469-A8CC-794D195359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5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7DC9C-3DA7-405B-8D85-AB2A22B8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3456F6-46A3-4C40-9187-F488656F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BA9E37-FEDD-4C00-ADF2-8933ED736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BCBBFD-D88C-4E8D-904D-AF21194218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D1952F-E8E6-4F6A-B9B8-4ABFB660A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D7CB6-E708-4132-B19E-644C92D4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CF683B-12D9-4C51-B4DC-8D8DF7E8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DFB97C-6A3E-464D-A05E-AFA14478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8A79A-21F0-44D3-8210-75BD835A2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4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CCD8A-E4E7-4D40-9ED3-8DC40054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43FA19-0112-44AA-B7F4-299C97F3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A97CF-6E38-4F95-AE3D-1958443A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E99623-2169-4D99-9B73-A84DC7A3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4459E-83D5-407C-A96C-336311C725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21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CFD39-06F8-4837-9957-E1EF02A0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2FE3AD-2DCD-4D0E-B232-E275ABF6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7E7C27-7603-4CC8-9CED-062A919D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BDFC0-37F8-49A2-97AF-B2C5A99748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56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9FDDB-118D-43B7-AD77-8F4F4242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0F8AC3-EA02-4C42-9BA1-C01EE468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A1659B-6DF2-4699-8BD4-C9BD1C731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5EB7F5-B18C-4AC0-80DA-F7E9BC77F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007ED8-FFF9-4C27-BF70-6AAF21E5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DDE1F-D028-486D-8019-E042CB2F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EA72D-9DF7-4D8E-AF26-BD85866963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034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8903F-F93C-44AB-9FB6-2CDF547D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2AA915-0420-475B-AFF1-77F9985CB1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59EB75-62C5-4C28-AA0D-0796581DC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4D6FFB-3D3B-4687-AC06-A1014555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9DAB24-48EB-4356-9346-B232BC80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4798A-7024-4C85-B900-3E4F5DBF7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A2E35-22A1-4A95-A89C-20BD82957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25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B82C7D-3FEE-4809-9802-E1E1A6D15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E2325C-CD21-4B00-AB74-331EC5DAC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BD0DE0-3B20-4314-AFE1-EDF15C7C89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D307F11-A1B0-4BD9-8E31-A518ABAC1D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05FCE2-4D1A-4C33-A411-9A450DAA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2C5942-1199-46B1-8D50-AF6C43D66F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7CFEEF-2EF9-4BCA-9E5B-2598C7A563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СЕЧЕНИЯ ЦИЛИНДРА И КОНУСА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161C9C-A31A-43C6-9405-B767F5029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33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200" dirty="0">
                <a:solidFill>
                  <a:srgbClr val="FF3300"/>
                </a:solidFill>
              </a:rPr>
              <a:t>Литература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F37D76-02EE-4A27-8D89-E9E62D59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1. Акопян А.В., Заславский А.А. Геометрические свойства кривых второго порядка. – М.: МЦНМО, 2007.</a:t>
            </a:r>
            <a:endParaRPr lang="en-US" altLang="ru-RU" sz="2400" dirty="0">
              <a:solidFill>
                <a:schemeClr val="tx1"/>
              </a:solidFill>
            </a:endParaRP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</a:t>
            </a:r>
            <a:r>
              <a:rPr lang="en-US" altLang="ru-RU" sz="2400" dirty="0">
                <a:solidFill>
                  <a:schemeClr val="tx1"/>
                </a:solidFill>
              </a:rPr>
              <a:t>2. </a:t>
            </a:r>
            <a:r>
              <a:rPr lang="ru-RU" altLang="ru-RU" sz="2400" dirty="0">
                <a:solidFill>
                  <a:schemeClr val="tx1"/>
                </a:solidFill>
              </a:rPr>
              <a:t>Бронштейн И.Н. Общие свойства конических сечений. Квант, 1975, № 5.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3. Глейзер Г.И. История математики в школе. </a:t>
            </a:r>
            <a:r>
              <a:rPr lang="en-US" altLang="ru-RU" sz="2400" dirty="0">
                <a:solidFill>
                  <a:schemeClr val="tx1"/>
                </a:solidFill>
              </a:rPr>
              <a:t>IX-X </a:t>
            </a:r>
            <a:r>
              <a:rPr lang="ru-RU" altLang="ru-RU" sz="2400" dirty="0" err="1">
                <a:solidFill>
                  <a:schemeClr val="tx1"/>
                </a:solidFill>
              </a:rPr>
              <a:t>кл</a:t>
            </a:r>
            <a:r>
              <a:rPr lang="ru-RU" altLang="ru-RU" sz="2400" dirty="0">
                <a:solidFill>
                  <a:schemeClr val="tx1"/>
                </a:solidFill>
              </a:rPr>
              <a:t>. – М.: Просвещение, 1983.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4. Скопец З.А. Конические сечения. Энциклопедия элементарной математики, т. 5. – М.: Наука, 1966.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5. </a:t>
            </a:r>
            <a:r>
              <a:rPr lang="ru-RU" altLang="ru-RU" sz="2400" dirty="0" err="1">
                <a:solidFill>
                  <a:schemeClr val="tx1"/>
                </a:solidFill>
              </a:rPr>
              <a:t>Штейгауз</a:t>
            </a:r>
            <a:r>
              <a:rPr lang="ru-RU" altLang="ru-RU" sz="2400" dirty="0">
                <a:solidFill>
                  <a:schemeClr val="tx1"/>
                </a:solidFill>
              </a:rPr>
              <a:t> Г. Математический калейдоскоп. – М.: Наука, 1981.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6. Смирнова И.М. Геометрия. Учеб. Пособие для 10-11 </a:t>
            </a:r>
            <a:r>
              <a:rPr lang="ru-RU" altLang="ru-RU" sz="2400" dirty="0" err="1">
                <a:solidFill>
                  <a:schemeClr val="tx1"/>
                </a:solidFill>
              </a:rPr>
              <a:t>кл</a:t>
            </a:r>
            <a:r>
              <a:rPr lang="ru-RU" altLang="ru-RU" sz="2400" dirty="0">
                <a:solidFill>
                  <a:schemeClr val="tx1"/>
                </a:solidFill>
              </a:rPr>
              <a:t>. гуманитарного профиля. – М.: Просвещение, 1997.</a:t>
            </a:r>
          </a:p>
          <a:p>
            <a:pPr algn="just"/>
            <a:r>
              <a:rPr lang="ru-RU" altLang="ru-RU" sz="2400" dirty="0">
                <a:solidFill>
                  <a:schemeClr val="tx1"/>
                </a:solidFill>
              </a:rPr>
              <a:t>	7. Смирнова И.М., Смирнов В.А. Геометрия. 10-11 класс: учеб. для учащихся </a:t>
            </a:r>
            <a:r>
              <a:rPr lang="ru-RU" altLang="ru-RU" sz="2400" dirty="0" err="1">
                <a:solidFill>
                  <a:schemeClr val="tx1"/>
                </a:solidFill>
              </a:rPr>
              <a:t>общеобразоват</a:t>
            </a:r>
            <a:r>
              <a:rPr lang="ru-RU" altLang="ru-RU" sz="2400" dirty="0">
                <a:solidFill>
                  <a:schemeClr val="tx1"/>
                </a:solidFill>
              </a:rPr>
              <a:t>. учреждений (базовый и профильный уровни. – 8-е изд., стер. – М.: Мнемозина, 2012.</a:t>
            </a:r>
          </a:p>
          <a:p>
            <a:pPr algn="just"/>
            <a:endParaRPr lang="ru-RU" alt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7F755-A7AE-4B61-B83E-764AC35CC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2" y="612948"/>
            <a:ext cx="3642241" cy="39991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90E0FE-1073-4A31-BD2F-8A6272637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189" y="612948"/>
            <a:ext cx="3676228" cy="3922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7A84E-45CC-4989-9E47-C8398B48E477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Штейнгауз</a:t>
            </a:r>
            <a:r>
              <a:rPr lang="ru-RU" dirty="0"/>
              <a:t> Г. Математический калейдоскоп. – М.: </a:t>
            </a:r>
            <a:r>
              <a:rPr lang="ru-RU" dirty="0" err="1"/>
              <a:t>Физматлит</a:t>
            </a:r>
            <a:r>
              <a:rPr lang="ru-RU" dirty="0"/>
              <a:t>, 1981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E65DED-05D9-48A6-8FDF-48F8FA298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534971"/>
            <a:ext cx="4894431" cy="23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>
            <a:extLst>
              <a:ext uri="{FF2B5EF4-FFF2-40B4-BE49-F238E27FC236}">
                <a16:creationId xmlns:a16="http://schemas.microsoft.com/office/drawing/2014/main" id="{B3BFCB61-9BB4-47B8-934D-BD38E3549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из прямоугольного листа получить кусок трубы, изображенной на рисунке?</a:t>
            </a:r>
            <a:endParaRPr lang="en-US" altLang="ru-RU" dirty="0"/>
          </a:p>
        </p:txBody>
      </p:sp>
      <p:pic>
        <p:nvPicPr>
          <p:cNvPr id="118794" name="Picture 10">
            <a:extLst>
              <a:ext uri="{FF2B5EF4-FFF2-40B4-BE49-F238E27FC236}">
                <a16:creationId xmlns:a16="http://schemas.microsoft.com/office/drawing/2014/main" id="{B2C849C7-BD56-4A31-BFE9-05DFD89F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56363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8797" name="Group 13">
            <a:extLst>
              <a:ext uri="{FF2B5EF4-FFF2-40B4-BE49-F238E27FC236}">
                <a16:creationId xmlns:a16="http://schemas.microsoft.com/office/drawing/2014/main" id="{B72C5D45-3689-4330-AC42-2CFAE5ECD298}"/>
              </a:ext>
            </a:extLst>
          </p:cNvPr>
          <p:cNvGrpSpPr>
            <a:grpSpLocks/>
          </p:cNvGrpSpPr>
          <p:nvPr/>
        </p:nvGrpSpPr>
        <p:grpSpPr bwMode="auto">
          <a:xfrm>
            <a:off x="0" y="1371600"/>
            <a:ext cx="9144000" cy="3725863"/>
            <a:chOff x="0" y="864"/>
            <a:chExt cx="5760" cy="2347"/>
          </a:xfrm>
        </p:grpSpPr>
        <p:pic>
          <p:nvPicPr>
            <p:cNvPr id="118795" name="Picture 11">
              <a:extLst>
                <a:ext uri="{FF2B5EF4-FFF2-40B4-BE49-F238E27FC236}">
                  <a16:creationId xmlns:a16="http://schemas.microsoft.com/office/drawing/2014/main" id="{26DEB036-8AA3-4257-920F-2523256BB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864"/>
              <a:ext cx="4067" cy="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796" name="Text Box 12">
              <a:extLst>
                <a:ext uri="{FF2B5EF4-FFF2-40B4-BE49-F238E27FC236}">
                  <a16:creationId xmlns:a16="http://schemas.microsoft.com/office/drawing/2014/main" id="{6CEB3E1B-6527-4835-B1EE-FACFF17DA6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88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Нужно разрезать лист по синусоиде</a:t>
              </a:r>
              <a:r>
                <a:rPr lang="en-US" altLang="ru-RU" dirty="0"/>
                <a:t> (</a:t>
              </a:r>
              <a:r>
                <a:rPr lang="en-US" altLang="ru-RU" i="1" dirty="0"/>
                <a:t>y = </a:t>
              </a:r>
              <a:r>
                <a:rPr lang="en-US" altLang="ru-RU" dirty="0"/>
                <a:t>sin </a:t>
              </a:r>
              <a:r>
                <a:rPr lang="en-US" altLang="ru-RU" i="1" dirty="0"/>
                <a:t>x</a:t>
              </a:r>
              <a:r>
                <a:rPr lang="en-US" altLang="ru-RU" dirty="0"/>
                <a:t>)</a:t>
              </a:r>
              <a:r>
                <a:rPr lang="ru-RU" altLang="ru-RU" dirty="0"/>
                <a:t>, и из получившихся кусков сложить две части трубы.</a:t>
              </a:r>
              <a:endParaRPr lang="en-US" alt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04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>
            <a:extLst>
              <a:ext uri="{FF2B5EF4-FFF2-40B4-BE49-F238E27FC236}">
                <a16:creationId xmlns:a16="http://schemas.microsoft.com/office/drawing/2014/main" id="{6EF0ED62-F7C7-48F7-968E-499E9707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7" y="476672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 из прямоугольного листа получить кусок трубы, изображенной на рисунке?</a:t>
            </a:r>
            <a:endParaRPr lang="en-US" altLang="ru-RU" dirty="0"/>
          </a:p>
        </p:txBody>
      </p:sp>
      <p:pic>
        <p:nvPicPr>
          <p:cNvPr id="119816" name="Picture 8">
            <a:extLst>
              <a:ext uri="{FF2B5EF4-FFF2-40B4-BE49-F238E27FC236}">
                <a16:creationId xmlns:a16="http://schemas.microsoft.com/office/drawing/2014/main" id="{D604CA20-758D-4862-910D-753E2B0E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5956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E1CC6DF-C495-484C-8FDE-F326CCA0FD68}"/>
              </a:ext>
            </a:extLst>
          </p:cNvPr>
          <p:cNvGrpSpPr/>
          <p:nvPr/>
        </p:nvGrpSpPr>
        <p:grpSpPr>
          <a:xfrm>
            <a:off x="0" y="1447800"/>
            <a:ext cx="9144000" cy="4019729"/>
            <a:chOff x="0" y="1447800"/>
            <a:chExt cx="9144000" cy="4019729"/>
          </a:xfrm>
        </p:grpSpPr>
        <p:sp>
          <p:nvSpPr>
            <p:cNvPr id="119815" name="Text Box 7">
              <a:extLst>
                <a:ext uri="{FF2B5EF4-FFF2-40B4-BE49-F238E27FC236}">
                  <a16:creationId xmlns:a16="http://schemas.microsoft.com/office/drawing/2014/main" id="{5706314B-17FC-467E-BA47-34E6125D6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67200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/>
                <a:t>	Нужно разрезать лист по двум синусоидам</a:t>
              </a:r>
              <a:r>
                <a:rPr lang="en-US" altLang="ru-RU" dirty="0"/>
                <a:t> (</a:t>
              </a:r>
              <a:r>
                <a:rPr lang="en-US" altLang="ru-RU" i="1" dirty="0"/>
                <a:t>y = </a:t>
              </a:r>
              <a:r>
                <a:rPr lang="en-US" altLang="ru-RU" i="1" dirty="0" err="1"/>
                <a:t>k</a:t>
              </a:r>
              <a:r>
                <a:rPr lang="en-US" altLang="ru-RU" i="1" dirty="0" err="1">
                  <a:cs typeface="Times New Roman" panose="02020603050405020304" pitchFamily="18" charset="0"/>
                </a:rPr>
                <a:t>·</a:t>
              </a:r>
              <a:r>
                <a:rPr lang="en-US" altLang="ru-RU" dirty="0" err="1"/>
                <a:t>sin</a:t>
              </a:r>
              <a:r>
                <a:rPr lang="en-US" altLang="ru-RU" dirty="0"/>
                <a:t> </a:t>
              </a:r>
              <a:r>
                <a:rPr lang="en-US" altLang="ru-RU" i="1" dirty="0"/>
                <a:t>x</a:t>
              </a:r>
              <a:r>
                <a:rPr lang="en-US" altLang="ru-RU" dirty="0"/>
                <a:t>, </a:t>
              </a:r>
              <a:r>
                <a:rPr lang="en-US" altLang="ru-RU" i="1" dirty="0"/>
                <a:t>y = </a:t>
              </a:r>
              <a:r>
                <a:rPr lang="en-US" altLang="ru-RU" dirty="0"/>
                <a:t>-</a:t>
              </a:r>
              <a:r>
                <a:rPr lang="en-US" altLang="ru-RU" i="1" dirty="0" err="1"/>
                <a:t>k</a:t>
              </a:r>
              <a:r>
                <a:rPr lang="en-US" altLang="ru-RU" i="1" dirty="0" err="1">
                  <a:cs typeface="Times New Roman" panose="02020603050405020304" pitchFamily="18" charset="0"/>
                </a:rPr>
                <a:t>·</a:t>
              </a:r>
              <a:r>
                <a:rPr lang="en-US" altLang="ru-RU" dirty="0" err="1"/>
                <a:t>sin</a:t>
              </a:r>
              <a:r>
                <a:rPr lang="en-US" altLang="ru-RU" dirty="0"/>
                <a:t> </a:t>
              </a:r>
              <a:r>
                <a:rPr lang="en-US" altLang="ru-RU" i="1" dirty="0"/>
                <a:t>x</a:t>
              </a:r>
              <a:r>
                <a:rPr lang="en-US" altLang="ru-RU" dirty="0"/>
                <a:t>, </a:t>
              </a:r>
              <a:r>
                <a:rPr lang="en-US" altLang="ru-RU" i="1" dirty="0"/>
                <a:t>k = </a:t>
              </a:r>
              <a:r>
                <a:rPr lang="en-US" altLang="ru-RU" dirty="0" err="1"/>
                <a:t>tg</a:t>
              </a:r>
              <a:r>
                <a:rPr lang="en-US" altLang="ru-RU" dirty="0"/>
                <a:t> 22</a:t>
              </a:r>
              <a:r>
                <a:rPr lang="ru-RU" altLang="ru-RU" baseline="30000" dirty="0"/>
                <a:t>о</a:t>
              </a:r>
              <a:r>
                <a:rPr lang="ru-RU" altLang="ru-RU" dirty="0"/>
                <a:t>30</a:t>
              </a:r>
              <a:r>
                <a:rPr lang="en-US" altLang="ru-RU" dirty="0"/>
                <a:t>’)</a:t>
              </a:r>
              <a:r>
                <a:rPr lang="en-US" altLang="ru-RU" i="1" dirty="0"/>
                <a:t> </a:t>
              </a:r>
              <a:r>
                <a:rPr lang="ru-RU" altLang="ru-RU" i="1" dirty="0"/>
                <a:t>,</a:t>
              </a:r>
              <a:r>
                <a:rPr lang="ru-RU" altLang="ru-RU" dirty="0"/>
                <a:t> и из получившихся кусков сложить три части трубы.</a:t>
              </a:r>
              <a:endParaRPr lang="en-US" altLang="ru-RU" dirty="0"/>
            </a:p>
          </p:txBody>
        </p:sp>
        <p:pic>
          <p:nvPicPr>
            <p:cNvPr id="119817" name="Picture 9">
              <a:extLst>
                <a:ext uri="{FF2B5EF4-FFF2-40B4-BE49-F238E27FC236}">
                  <a16:creationId xmlns:a16="http://schemas.microsoft.com/office/drawing/2014/main" id="{38CF64B6-2749-47CA-AFC6-08024C2B0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447800"/>
              <a:ext cx="6659563" cy="246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85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>
            <a:extLst>
              <a:ext uri="{FF2B5EF4-FFF2-40B4-BE49-F238E27FC236}">
                <a16:creationId xmlns:a16="http://schemas.microsoft.com/office/drawing/2014/main" id="{589288DF-D5F7-44C5-9D95-8A225295E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Возьмем прямоугольный лист бумаги с нарисованными на нем осями координат. Свернем этот лист в боковую поверхность правильной четырехугольной призмы. Сторону основания призмы примем за 1. Через точки </a:t>
            </a:r>
            <a:r>
              <a:rPr lang="ru-RU" altLang="ru-RU" i="1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D </a:t>
            </a:r>
            <a:r>
              <a:rPr lang="ru-RU" altLang="ru-RU" dirty="0">
                <a:cs typeface="Times New Roman" panose="02020603050405020304" pitchFamily="18" charset="0"/>
              </a:rPr>
              <a:t>проведем сечение плоскостью, составляющей с плоскостью основания угол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Развернем лист бумаги. Выясните, какая при этом получится кривая? </a:t>
            </a:r>
            <a:endParaRPr lang="ru-RU" altLang="ru-RU" dirty="0"/>
          </a:p>
        </p:txBody>
      </p:sp>
      <p:pic>
        <p:nvPicPr>
          <p:cNvPr id="96263" name="Picture 7">
            <a:extLst>
              <a:ext uri="{FF2B5EF4-FFF2-40B4-BE49-F238E27FC236}">
                <a16:creationId xmlns:a16="http://schemas.microsoft.com/office/drawing/2014/main" id="{0E5E7744-807E-4165-9367-1FF147B7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7279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4" name="Picture 8">
            <a:extLst>
              <a:ext uri="{FF2B5EF4-FFF2-40B4-BE49-F238E27FC236}">
                <a16:creationId xmlns:a16="http://schemas.microsoft.com/office/drawing/2014/main" id="{E862C713-2C98-4471-8154-56C84FD3F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77279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5" name="Text Box 9">
            <a:extLst>
              <a:ext uri="{FF2B5EF4-FFF2-40B4-BE49-F238E27FC236}">
                <a16:creationId xmlns:a16="http://schemas.microsoft.com/office/drawing/2014/main" id="{DB386D82-F5BE-447C-AD2F-C28620C15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Какие координаты имеет точка </a:t>
            </a:r>
            <a:r>
              <a:rPr lang="en-US" altLang="ru-RU" i="1"/>
              <a:t>A</a:t>
            </a:r>
            <a:r>
              <a:rPr lang="ru-RU" altLang="ru-RU"/>
              <a:t>?</a:t>
            </a:r>
          </a:p>
        </p:txBody>
      </p:sp>
      <p:grpSp>
        <p:nvGrpSpPr>
          <p:cNvPr id="96268" name="Group 12">
            <a:extLst>
              <a:ext uri="{FF2B5EF4-FFF2-40B4-BE49-F238E27FC236}">
                <a16:creationId xmlns:a16="http://schemas.microsoft.com/office/drawing/2014/main" id="{2C6F7A60-BC52-4015-893D-F4EAF098ABD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918200"/>
            <a:ext cx="4572000" cy="787400"/>
            <a:chOff x="192" y="3728"/>
            <a:chExt cx="2880" cy="496"/>
          </a:xfrm>
        </p:grpSpPr>
        <p:sp>
          <p:nvSpPr>
            <p:cNvPr id="96260" name="Text Box 4">
              <a:extLst>
                <a:ext uri="{FF2B5EF4-FFF2-40B4-BE49-F238E27FC236}">
                  <a16:creationId xmlns:a16="http://schemas.microsoft.com/office/drawing/2014/main" id="{D75DD52B-A8C6-4486-A772-D7F382271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792"/>
              <a:ext cx="28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endParaRPr lang="ru-RU" altLang="ru-RU" sz="280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6266" name="Object 10">
              <a:extLst>
                <a:ext uri="{FF2B5EF4-FFF2-40B4-BE49-F238E27FC236}">
                  <a16:creationId xmlns:a16="http://schemas.microsoft.com/office/drawing/2014/main" id="{FE1CA1BB-417E-4CCD-BB95-9E3AD93327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2" y="3728"/>
            <a:ext cx="7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80800" imgH="787320" progId="Equation.DSMT4">
                    <p:embed/>
                  </p:oleObj>
                </mc:Choice>
                <mc:Fallback>
                  <p:oleObj name="Equation" r:id="rId4" imgW="1180800" imgH="787320" progId="Equation.DSMT4">
                    <p:embed/>
                    <p:pic>
                      <p:nvPicPr>
                        <p:cNvPr id="96266" name="Object 10">
                          <a:extLst>
                            <a:ext uri="{FF2B5EF4-FFF2-40B4-BE49-F238E27FC236}">
                              <a16:creationId xmlns:a16="http://schemas.microsoft.com/office/drawing/2014/main" id="{FE1CA1BB-417E-4CCD-BB95-9E3AD933271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728"/>
                          <a:ext cx="7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783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>
            <a:extLst>
              <a:ext uri="{FF2B5EF4-FFF2-40B4-BE49-F238E27FC236}">
                <a16:creationId xmlns:a16="http://schemas.microsoft.com/office/drawing/2014/main" id="{F305394F-2257-4509-82C3-936FC391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" y="197986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правильной </a:t>
            </a:r>
            <a:r>
              <a:rPr lang="ru-RU" altLang="ru-RU" dirty="0"/>
              <a:t>шести</a:t>
            </a:r>
            <a:r>
              <a:rPr lang="ru-RU" altLang="ru-RU" dirty="0">
                <a:cs typeface="Times New Roman" panose="02020603050405020304" pitchFamily="18" charset="0"/>
              </a:rPr>
              <a:t>угольной призме, стороны основания которой равны 1, провели сечение плоскостью, составляющей с плоскостью основания угол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Боковую поверхность разрезали по ребру </a:t>
            </a:r>
            <a:r>
              <a:rPr lang="en-US" altLang="ru-RU" i="1" dirty="0">
                <a:cs typeface="Times New Roman" panose="02020603050405020304" pitchFamily="18" charset="0"/>
              </a:rPr>
              <a:t>DD</a:t>
            </a:r>
            <a:r>
              <a:rPr lang="en-US" altLang="ru-RU" baseline="-25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и развернули на плоскость. Изобразите линию, образованную сечением этой призмы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67FED9-3BB2-44E3-AD03-FD68F6B2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6" y="2317502"/>
            <a:ext cx="2838567" cy="29521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68EF97-4033-488D-9230-03763BD2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996952"/>
            <a:ext cx="5652120" cy="207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5D605C9-D2FE-4E81-BE4B-8B1E06DA59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КОНИЧЕСКИЕ СЕЧЕНИЯ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89BDF986-3AAC-4802-803E-407B25A3C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</a:t>
            </a:r>
            <a:r>
              <a:rPr lang="ru-RU" altLang="ru-RU">
                <a:cs typeface="Times New Roman" panose="02020603050405020304" pitchFamily="18" charset="0"/>
              </a:rPr>
              <a:t>Для данного конуса рассмотрим коническую поверхность, образованную прямыми, проходящими через вершину конуса и точки окружности основания конуса.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C4355DDC-8CFF-41D6-BA67-621311E5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00200"/>
            <a:ext cx="4876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</a:t>
            </a:r>
            <a:r>
              <a:rPr lang="ru-RU" altLang="ru-RU">
                <a:cs typeface="Times New Roman" panose="02020603050405020304" pitchFamily="18" charset="0"/>
              </a:rPr>
              <a:t>Сечения конической поверхности плоскостью можно рассматривать как центральную проекцию окружности основания конуса на эту плоскость. Поэтому, если плоскость параллельна плоскости основания и не проходит через вершину конуса, то в сечении конической поверхности получается окружность. </a:t>
            </a:r>
            <a:endParaRPr lang="en-US" altLang="ru-RU">
              <a:cs typeface="Times New Roman" panose="02020603050405020304" pitchFamily="18" charset="0"/>
            </a:endParaRPr>
          </a:p>
        </p:txBody>
      </p:sp>
      <p:pic>
        <p:nvPicPr>
          <p:cNvPr id="2078" name="Picture 30">
            <a:extLst>
              <a:ext uri="{FF2B5EF4-FFF2-40B4-BE49-F238E27FC236}">
                <a16:creationId xmlns:a16="http://schemas.microsoft.com/office/drawing/2014/main" id="{4B782A11-2EB8-4862-AB6E-3D36701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6385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3EC95206-8B97-4180-A5DD-ABD098D6D56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Теорема 1</a:t>
            </a: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9633C14D-655B-47BC-A08E-8555A8740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плоскость образует с осью конуса угол, больший, чем угол между образующей и этой осью, то в сечении конической поверхности получается эллипс.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F1FA3C-71DA-4F52-BDCA-C453DFAC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44" y="1700808"/>
            <a:ext cx="3964211" cy="4489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00CD4B-4320-4861-8391-7A9BF231D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152" y="1844824"/>
            <a:ext cx="4213967" cy="4896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000ACE-0EDD-4B46-8E5C-BCBE15551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777127"/>
            <a:ext cx="4840012" cy="504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>
            <a:extLst>
              <a:ext uri="{FF2B5EF4-FFF2-40B4-BE49-F238E27FC236}">
                <a16:creationId xmlns:a16="http://schemas.microsoft.com/office/drawing/2014/main" id="{21338656-418D-4DE0-8D5A-542581909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  <a:cs typeface="Times New Roman" panose="02020603050405020304" pitchFamily="18" charset="0"/>
              </a:rPr>
              <a:t>	Доказательство. </a:t>
            </a:r>
            <a:r>
              <a:rPr lang="ru-RU" altLang="ru-RU" dirty="0">
                <a:cs typeface="Times New Roman" panose="02020603050405020304" pitchFamily="18" charset="0"/>
              </a:rPr>
              <a:t>Впишем в коническую поверхность две сферы, касающиеся плоскости сечения в некоторых точках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и конической поверхности по окружностям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соответственно.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A918E4B7-00DD-4F52-B0AD-ECCEECAF7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344576"/>
            <a:ext cx="4876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Воспользуемся тем, что отрезки касательных, проведенных к сфере из одной точки, равны. Тогда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Поэтому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cs typeface="Times New Roman" panose="02020603050405020304" pitchFamily="18" charset="0"/>
              </a:rPr>
              <a:t>AF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 + </a:t>
            </a:r>
            <a:r>
              <a:rPr lang="en-US" altLang="ru-RU" i="1" dirty="0">
                <a:cs typeface="Times New Roman" panose="02020603050405020304" pitchFamily="18" charset="0"/>
              </a:rPr>
              <a:t>AA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=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. Но длина отрезка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не зависит от выбора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сечения. Она равна образующей соответствующего усеченного конуса. Поэтому сумма расстояний от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до точек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будет постоянной. </a:t>
            </a:r>
            <a:endParaRPr lang="ru-RU" altLang="ru-RU" dirty="0"/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D9961E74-E2E3-4842-9D7C-D60C62B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72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Пусть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– произвольная точка сечения. Проведем образующую </a:t>
            </a:r>
            <a:r>
              <a:rPr lang="en-US" altLang="ru-RU" i="1" dirty="0">
                <a:cs typeface="Times New Roman" panose="02020603050405020304" pitchFamily="18" charset="0"/>
              </a:rPr>
              <a:t>AS </a:t>
            </a:r>
            <a:r>
              <a:rPr lang="ru-RU" altLang="ru-RU" dirty="0">
                <a:cs typeface="Times New Roman" panose="02020603050405020304" pitchFamily="18" charset="0"/>
              </a:rPr>
              <a:t>и обозначим через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dirty="0">
                <a:cs typeface="Times New Roman" panose="02020603050405020304" pitchFamily="18" charset="0"/>
              </a:rPr>
              <a:t>,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точки ее пересечения с окружностями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1</a:t>
            </a:r>
            <a:r>
              <a:rPr lang="ru-RU" altLang="ru-RU" i="1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C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 соответственно.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Заметим, что прямая </a:t>
            </a:r>
            <a:r>
              <a:rPr lang="en-US" altLang="ru-RU" i="1" dirty="0">
                <a:cs typeface="Times New Roman" panose="02020603050405020304" pitchFamily="18" charset="0"/>
              </a:rPr>
              <a:t>AS </a:t>
            </a:r>
            <a:r>
              <a:rPr lang="ru-RU" altLang="ru-RU" dirty="0">
                <a:cs typeface="Times New Roman" panose="02020603050405020304" pitchFamily="18" charset="0"/>
              </a:rPr>
              <a:t>является касательной к обеим сферам. </a:t>
            </a:r>
          </a:p>
        </p:txBody>
      </p:sp>
      <p:pic>
        <p:nvPicPr>
          <p:cNvPr id="121864" name="Picture 8">
            <a:extLst>
              <a:ext uri="{FF2B5EF4-FFF2-40B4-BE49-F238E27FC236}">
                <a16:creationId xmlns:a16="http://schemas.microsoft.com/office/drawing/2014/main" id="{87274E3E-370D-49BE-B67D-51C25B884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6" y="2545952"/>
            <a:ext cx="43434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C90DD24-EA90-4496-863D-0505ECB7E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сечение конуса (эллипс)</a:t>
            </a:r>
          </a:p>
        </p:txBody>
      </p:sp>
      <p:sp>
        <p:nvSpPr>
          <p:cNvPr id="123907" name="Text Box 3">
            <a:extLst>
              <a:ext uri="{FF2B5EF4-FFF2-40B4-BE49-F238E27FC236}">
                <a16:creationId xmlns:a16="http://schemas.microsoft.com/office/drawing/2014/main" id="{490FA42D-BE09-4535-8867-2E8D1A8E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В эллипсе, изображающем основание конуса, проведем сопряженные диаметры </a:t>
            </a:r>
            <a:r>
              <a:rPr lang="en-US" altLang="ru-RU" sz="2200" i="1" dirty="0"/>
              <a:t>AB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CD</a:t>
            </a:r>
            <a:r>
              <a:rPr lang="en-US" altLang="ru-RU" sz="2200" dirty="0"/>
              <a:t>.</a:t>
            </a:r>
            <a:endParaRPr lang="ru-RU" altLang="ru-RU" sz="2200" dirty="0"/>
          </a:p>
        </p:txBody>
      </p:sp>
      <p:sp>
        <p:nvSpPr>
          <p:cNvPr id="123908" name="Text Box 4">
            <a:extLst>
              <a:ext uri="{FF2B5EF4-FFF2-40B4-BE49-F238E27FC236}">
                <a16:creationId xmlns:a16="http://schemas.microsoft.com/office/drawing/2014/main" id="{059BD1F1-843D-494E-9FFE-4AAE3DB11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На образующих </a:t>
            </a:r>
            <a:r>
              <a:rPr lang="en-US" altLang="ru-RU" sz="2200" i="1" dirty="0"/>
              <a:t>SA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SB</a:t>
            </a:r>
            <a:r>
              <a:rPr lang="ru-RU" altLang="ru-RU" sz="2200" dirty="0"/>
              <a:t> выберем какие-нибудь точки </a:t>
            </a:r>
            <a:r>
              <a:rPr lang="en-US" altLang="ru-RU" sz="2200" i="1" dirty="0"/>
              <a:t>A’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B’.</a:t>
            </a:r>
            <a:r>
              <a:rPr lang="en-US" altLang="ru-RU" sz="2200" dirty="0"/>
              <a:t> </a:t>
            </a:r>
            <a:r>
              <a:rPr lang="ru-RU" altLang="ru-RU" sz="2200" dirty="0"/>
              <a:t>Точку пересечения </a:t>
            </a:r>
            <a:r>
              <a:rPr lang="en-US" altLang="ru-RU" sz="2200" i="1" dirty="0"/>
              <a:t>A’B’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SO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O’</a:t>
            </a:r>
            <a:r>
              <a:rPr lang="ru-RU" altLang="ru-RU" sz="2200" dirty="0"/>
              <a:t>. Через нее проведем прямую, параллельную </a:t>
            </a:r>
            <a:r>
              <a:rPr lang="en-US" altLang="ru-RU" sz="2200" i="1" dirty="0"/>
              <a:t>CD</a:t>
            </a:r>
            <a:r>
              <a:rPr lang="ru-RU" altLang="ru-RU" sz="2200" dirty="0"/>
              <a:t> и ее точки пересечения с </a:t>
            </a:r>
            <a:r>
              <a:rPr lang="en-US" altLang="ru-RU" sz="2200" i="1" dirty="0"/>
              <a:t>SC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SD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C’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D’ </a:t>
            </a:r>
            <a:r>
              <a:rPr lang="ru-RU" altLang="ru-RU" sz="2200" dirty="0"/>
              <a:t>соответственно. Они будут принадлежать искомому сечению.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D46A7AE9-E84D-4694-ADBD-B126DB65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38400"/>
            <a:ext cx="533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Проведем хорду </a:t>
            </a:r>
            <a:r>
              <a:rPr lang="en-US" altLang="ru-RU" sz="2200" i="1" dirty="0"/>
              <a:t>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, параллельную </a:t>
            </a:r>
            <a:r>
              <a:rPr lang="en-US" altLang="ru-RU" sz="2200" i="1" dirty="0"/>
              <a:t>CD</a:t>
            </a:r>
            <a:r>
              <a:rPr lang="ru-RU" altLang="ru-RU" sz="2200" dirty="0"/>
              <a:t>, и точку </a:t>
            </a:r>
            <a:r>
              <a:rPr lang="en-US" altLang="ru-RU" sz="2200" i="1" dirty="0"/>
              <a:t>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ее пересечения с </a:t>
            </a:r>
            <a:r>
              <a:rPr lang="en-US" altLang="ru-RU" sz="2200" i="1" dirty="0"/>
              <a:t>AB </a:t>
            </a:r>
            <a:r>
              <a:rPr lang="ru-RU" altLang="ru-RU" sz="2200" dirty="0"/>
              <a:t>соединим с </a:t>
            </a:r>
            <a:r>
              <a:rPr lang="en-US" altLang="ru-RU" sz="2200" i="1" dirty="0"/>
              <a:t>S</a:t>
            </a:r>
            <a:r>
              <a:rPr lang="ru-RU" altLang="ru-RU" sz="2200" dirty="0"/>
              <a:t>.</a:t>
            </a:r>
            <a:r>
              <a:rPr lang="en-US" altLang="ru-RU" sz="2200" dirty="0"/>
              <a:t> </a:t>
            </a:r>
            <a:r>
              <a:rPr lang="ru-RU" altLang="ru-RU" sz="2200" dirty="0"/>
              <a:t>Точку пересечения </a:t>
            </a:r>
            <a:r>
              <a:rPr lang="en-US" altLang="ru-RU" sz="2200" i="1" dirty="0"/>
              <a:t>SO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A’B’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.</a:t>
            </a:r>
            <a:r>
              <a:rPr lang="ru-RU" altLang="ru-RU" sz="2200" dirty="0"/>
              <a:t> Через точку </a:t>
            </a:r>
            <a:r>
              <a:rPr lang="en-US" altLang="ru-RU" sz="2200" i="1" dirty="0"/>
              <a:t>O</a:t>
            </a:r>
            <a:r>
              <a:rPr lang="ru-RU" altLang="ru-RU" sz="2200" baseline="-25000" dirty="0"/>
              <a:t>1</a:t>
            </a:r>
            <a:r>
              <a:rPr lang="ru-RU" altLang="ru-RU" sz="2200" dirty="0"/>
              <a:t> проведем прямую, параллельную </a:t>
            </a:r>
            <a:r>
              <a:rPr lang="en-US" altLang="ru-RU" sz="2200" i="1" dirty="0"/>
              <a:t>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 и ее точки пересечения с </a:t>
            </a:r>
            <a:r>
              <a:rPr lang="en-US" altLang="ru-RU" sz="2200" i="1" dirty="0"/>
              <a:t>SC</a:t>
            </a:r>
            <a:r>
              <a:rPr lang="en-US" altLang="ru-RU" sz="2200" baseline="-25000" dirty="0"/>
              <a:t>1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SD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C’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D’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,</a:t>
            </a:r>
            <a:r>
              <a:rPr lang="en-US" altLang="ru-RU" sz="2200" dirty="0"/>
              <a:t> </a:t>
            </a:r>
            <a:r>
              <a:rPr lang="ru-RU" altLang="ru-RU" sz="2200" dirty="0"/>
              <a:t>соответственно. Они будут принадлежать искомому сечению.</a:t>
            </a:r>
          </a:p>
        </p:txBody>
      </p:sp>
      <p:pic>
        <p:nvPicPr>
          <p:cNvPr id="123910" name="Picture 6">
            <a:extLst>
              <a:ext uri="{FF2B5EF4-FFF2-40B4-BE49-F238E27FC236}">
                <a16:creationId xmlns:a16="http://schemas.microsoft.com/office/drawing/2014/main" id="{F8CC78A8-279C-460E-AB88-31027D3C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1" name="Picture 7">
            <a:extLst>
              <a:ext uri="{FF2B5EF4-FFF2-40B4-BE49-F238E27FC236}">
                <a16:creationId xmlns:a16="http://schemas.microsoft.com/office/drawing/2014/main" id="{D87F1695-CD1D-401E-9EEC-179712EAE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2" name="Picture 8">
            <a:extLst>
              <a:ext uri="{FF2B5EF4-FFF2-40B4-BE49-F238E27FC236}">
                <a16:creationId xmlns:a16="http://schemas.microsoft.com/office/drawing/2014/main" id="{E825ACE2-6F92-4711-8389-760926CA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3" name="Picture 9">
            <a:extLst>
              <a:ext uri="{FF2B5EF4-FFF2-40B4-BE49-F238E27FC236}">
                <a16:creationId xmlns:a16="http://schemas.microsoft.com/office/drawing/2014/main" id="{4306E067-34E2-4A40-9A79-F75787B6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4" name="Picture 10">
            <a:extLst>
              <a:ext uri="{FF2B5EF4-FFF2-40B4-BE49-F238E27FC236}">
                <a16:creationId xmlns:a16="http://schemas.microsoft.com/office/drawing/2014/main" id="{2ADB9864-9250-4563-8449-D03FBA37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5" name="Picture 11">
            <a:extLst>
              <a:ext uri="{FF2B5EF4-FFF2-40B4-BE49-F238E27FC236}">
                <a16:creationId xmlns:a16="http://schemas.microsoft.com/office/drawing/2014/main" id="{2A33237E-031B-4CEB-B54E-23587AB7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345281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16" name="Text Box 12">
            <a:extLst>
              <a:ext uri="{FF2B5EF4-FFF2-40B4-BE49-F238E27FC236}">
                <a16:creationId xmlns:a16="http://schemas.microsoft.com/office/drawing/2014/main" id="{F400D879-F24E-4773-B48D-77BFA703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102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Аналогичным образом построим несколько других точек.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781A2C83-F815-47DB-8F84-5EDF5FB9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0960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Соединяя их плавной кривой, получим искомое сечение.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D76A7B24-83F3-4B76-AEEE-826D689A9B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Теорема 2</a:t>
            </a:r>
          </a:p>
        </p:txBody>
      </p:sp>
      <p:sp>
        <p:nvSpPr>
          <p:cNvPr id="124931" name="Text Box 3">
            <a:extLst>
              <a:ext uri="{FF2B5EF4-FFF2-40B4-BE49-F238E27FC236}">
                <a16:creationId xmlns:a16="http://schemas.microsoft.com/office/drawing/2014/main" id="{B6594A6A-92C4-47AC-95D2-69D7881E3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плоскость образует с осью конуса угол, равный углу между образующей и этой осью, то в сечении конической поверхности получается парабола.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AD70F-2286-4CD0-A7B9-C6389F520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1528013"/>
            <a:ext cx="4695625" cy="51413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DEEE6C-DED1-4447-983C-C2B2F683A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1446022"/>
            <a:ext cx="4608513" cy="5223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5E1CF9-095F-4AB7-8AD1-50AA02B14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687" y="1484377"/>
            <a:ext cx="4695625" cy="50723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8BCFA7-3079-43C2-B9DF-5000062F3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6" y="1464587"/>
            <a:ext cx="4608513" cy="50448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CD4431-B55A-4F0B-A3DE-6FBCBEBAB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7584" y="1490254"/>
            <a:ext cx="4695626" cy="506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97CFEEF-2EF9-4BCA-9E5B-2598C7A563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СЕЧЕНИЯ ЦИЛИНДРА ПЛОСКОСТЬЮ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D09863B-4E32-47BC-A992-B11E4D9F1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</a:t>
            </a:r>
            <a:r>
              <a:rPr lang="ru-RU" altLang="ru-RU">
                <a:cs typeface="Times New Roman" panose="02020603050405020304" pitchFamily="18" charset="0"/>
              </a:rPr>
              <a:t>Сечения цилиндра плоскостью можно рассматривать как параллельные проекции основания цилиндра на эту плоскость. Поэтому, если плоскость параллельна плоскости основания, то в сечении получается круг, равный основанию. Если же плоскость сечения составляет некоторый угол с плоскостью основания и не пересекает основания, то в сечении будет фигура, ограниченная эллипсом.</a:t>
            </a:r>
            <a:endParaRPr lang="en-US" altLang="ru-RU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EF833-AA99-4301-A82D-F8783C861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846368"/>
            <a:ext cx="4314718" cy="36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7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5966BBB-36AF-44AE-B44A-94D6D21090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Доказательство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BCB10C1F-E036-450B-B088-E0F0DDACA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Впишем в коническую поверхность сферу, касающуюся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 в некоторой точке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cs typeface="Times New Roman" panose="02020603050405020304" pitchFamily="18" charset="0"/>
              </a:rPr>
              <a:t> и конической поверхности по окружности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dirty="0">
                <a:cs typeface="Times New Roman" panose="02020603050405020304" pitchFamily="18" charset="0"/>
              </a:rPr>
              <a:t>, лежащей в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, перпендикулярной оси. Плоскости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 образуют между собой угол 90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000" dirty="0"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cs typeface="Times New Roman" panose="02020603050405020304" pitchFamily="18" charset="0"/>
              </a:rPr>
              <a:t>φ</a:t>
            </a:r>
            <a:r>
              <a:rPr lang="ru-RU" altLang="ru-RU" sz="2000" dirty="0">
                <a:cs typeface="Times New Roman" panose="02020603050405020304" pitchFamily="18" charset="0"/>
              </a:rPr>
              <a:t> и пересекаются по некоторой прямой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i="1" dirty="0"/>
              <a:t>.</a:t>
            </a:r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C3007855-D32C-4770-8F26-A689D2B6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Пусть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- произвольная точка сечения.  Проведем образующую </a:t>
            </a:r>
            <a:r>
              <a:rPr lang="en-US" altLang="ru-RU" sz="2000" i="1" dirty="0">
                <a:cs typeface="Times New Roman" panose="02020603050405020304" pitchFamily="18" charset="0"/>
              </a:rPr>
              <a:t>AS </a:t>
            </a:r>
            <a:r>
              <a:rPr lang="ru-RU" altLang="ru-RU" sz="2000" dirty="0">
                <a:cs typeface="Times New Roman" panose="02020603050405020304" pitchFamily="18" charset="0"/>
              </a:rPr>
              <a:t>и обозначим через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точку ее пересечения с окружностью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dirty="0">
                <a:cs typeface="Times New Roman" panose="02020603050405020304" pitchFamily="18" charset="0"/>
              </a:rPr>
              <a:t>. Заметим, что прямая </a:t>
            </a:r>
            <a:r>
              <a:rPr lang="en-US" altLang="ru-RU" sz="2000" i="1" dirty="0">
                <a:cs typeface="Times New Roman" panose="02020603050405020304" pitchFamily="18" charset="0"/>
              </a:rPr>
              <a:t>AS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является касательной к сфере. Прямая </a:t>
            </a:r>
            <a:r>
              <a:rPr lang="en-US" altLang="ru-RU" sz="2000" i="1" dirty="0">
                <a:cs typeface="Times New Roman" panose="02020603050405020304" pitchFamily="18" charset="0"/>
              </a:rPr>
              <a:t>AF </a:t>
            </a:r>
            <a:r>
              <a:rPr lang="ru-RU" altLang="ru-RU" sz="2000" dirty="0">
                <a:cs typeface="Times New Roman" panose="02020603050405020304" pitchFamily="18" charset="0"/>
              </a:rPr>
              <a:t>также является касательной.  Отрезки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ru-RU" altLang="ru-RU" sz="2000" i="1" dirty="0">
                <a:cs typeface="Times New Roman" panose="02020603050405020304" pitchFamily="18" charset="0"/>
              </a:rPr>
              <a:t>АА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 </a:t>
            </a:r>
            <a:r>
              <a:rPr lang="ru-RU" altLang="ru-RU" sz="2000" dirty="0">
                <a:cs typeface="Times New Roman" panose="02020603050405020304" pitchFamily="18" charset="0"/>
              </a:rPr>
              <a:t>равны как отрезки касательных,  проведенных к сфере  из  одной  точки.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Опустим  из точки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перпендикуляр </a:t>
            </a:r>
            <a:r>
              <a:rPr lang="ru-RU" altLang="ru-RU" sz="2000" i="1" dirty="0">
                <a:cs typeface="Times New Roman" panose="02020603050405020304" pitchFamily="18" charset="0"/>
              </a:rPr>
              <a:t>АВ</a:t>
            </a:r>
            <a:r>
              <a:rPr lang="ru-RU" altLang="ru-RU" sz="2000" dirty="0">
                <a:cs typeface="Times New Roman" panose="02020603050405020304" pitchFamily="18" charset="0"/>
              </a:rPr>
              <a:t> на плоскость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 и перпендикуляр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en-US" altLang="ru-RU" sz="2000" i="1" dirty="0">
                <a:cs typeface="Times New Roman" panose="02020603050405020304" pitchFamily="18" charset="0"/>
              </a:rPr>
              <a:t>D </a:t>
            </a:r>
            <a:r>
              <a:rPr lang="ru-RU" altLang="ru-RU" sz="2000" dirty="0">
                <a:cs typeface="Times New Roman" panose="02020603050405020304" pitchFamily="18" charset="0"/>
              </a:rPr>
              <a:t>на прямую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82A5A3BF-B17A-4627-87FD-14B111387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08325"/>
            <a:ext cx="5410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i="1" dirty="0">
                <a:cs typeface="Times New Roman" panose="02020603050405020304" pitchFamily="18" charset="0"/>
              </a:rPr>
              <a:t>АВ</a:t>
            </a:r>
            <a:r>
              <a:rPr lang="ru-RU" altLang="ru-RU" sz="2000" dirty="0">
                <a:cs typeface="Times New Roman" panose="02020603050405020304" pitchFamily="18" charset="0"/>
              </a:rPr>
              <a:t> равен </a:t>
            </a:r>
            <a:r>
              <a:rPr lang="en-US" altLang="ru-RU" sz="2000" dirty="0">
                <a:cs typeface="Times New Roman" panose="02020603050405020304" pitchFamily="18" charset="0"/>
              </a:rPr>
              <a:t>φ</a:t>
            </a:r>
            <a:r>
              <a:rPr lang="ru-RU" altLang="ru-RU" sz="2000" dirty="0">
                <a:cs typeface="Times New Roman" panose="02020603050405020304" pitchFamily="18" charset="0"/>
              </a:rPr>
              <a:t>. Угол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i="1" dirty="0">
                <a:cs typeface="Times New Roman" panose="02020603050405020304" pitchFamily="18" charset="0"/>
              </a:rPr>
              <a:t>В</a:t>
            </a:r>
            <a:r>
              <a:rPr lang="ru-RU" altLang="ru-RU" sz="2000" dirty="0">
                <a:cs typeface="Times New Roman" panose="02020603050405020304" pitchFamily="18" charset="0"/>
              </a:rPr>
              <a:t> является углом между плоскостями  </a:t>
            </a:r>
            <a:r>
              <a:rPr lang="en-US" altLang="ru-RU" sz="2000" dirty="0">
                <a:cs typeface="Times New Roman" panose="02020603050405020304" pitchFamily="18" charset="0"/>
              </a:rPr>
              <a:t>α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dirty="0">
                <a:cs typeface="Times New Roman" panose="02020603050405020304" pitchFamily="18" charset="0"/>
              </a:rPr>
              <a:t>β</a:t>
            </a:r>
            <a:r>
              <a:rPr lang="ru-RU" altLang="ru-RU" sz="2000" dirty="0">
                <a:cs typeface="Times New Roman" panose="02020603050405020304" pitchFamily="18" charset="0"/>
              </a:rPr>
              <a:t> и поэтому равен 90</a:t>
            </a:r>
            <a:r>
              <a:rPr lang="ru-RU" altLang="ru-RU" sz="20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000" dirty="0">
                <a:cs typeface="Times New Roman" panose="02020603050405020304" pitchFamily="18" charset="0"/>
              </a:rPr>
              <a:t>-</a:t>
            </a:r>
            <a:r>
              <a:rPr lang="en-US" altLang="ru-RU" sz="2000" dirty="0">
                <a:cs typeface="Times New Roman" panose="02020603050405020304" pitchFamily="18" charset="0"/>
              </a:rPr>
              <a:t>φ</a:t>
            </a:r>
            <a:r>
              <a:rPr lang="ru-RU" altLang="ru-RU" sz="2000" dirty="0">
                <a:cs typeface="Times New Roman" panose="02020603050405020304" pitchFamily="18" charset="0"/>
              </a:rPr>
              <a:t>.  Следовательно,  угол </a:t>
            </a:r>
            <a:r>
              <a:rPr lang="en-US" altLang="ru-RU" sz="2000" i="1" dirty="0">
                <a:cs typeface="Times New Roman" panose="02020603050405020304" pitchFamily="18" charset="0"/>
              </a:rPr>
              <a:t>BAD</a:t>
            </a:r>
            <a:r>
              <a:rPr lang="ru-RU" altLang="ru-RU" sz="2000" dirty="0">
                <a:cs typeface="Times New Roman" panose="02020603050405020304" pitchFamily="18" charset="0"/>
              </a:rPr>
              <a:t> равен </a:t>
            </a:r>
            <a:r>
              <a:rPr lang="en-US" altLang="ru-RU" sz="2000" dirty="0">
                <a:cs typeface="Times New Roman" panose="02020603050405020304" pitchFamily="18" charset="0"/>
              </a:rPr>
              <a:t>φ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  <a:r>
              <a:rPr lang="ru-RU" altLang="ru-RU" sz="2000" dirty="0"/>
              <a:t> </a:t>
            </a:r>
            <a:r>
              <a:rPr lang="ru-RU" altLang="ru-RU" sz="2000" dirty="0">
                <a:cs typeface="Times New Roman" panose="02020603050405020304" pitchFamily="18" charset="0"/>
              </a:rPr>
              <a:t>Прямоугольные треугольники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АВА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ru-RU" altLang="ru-RU" sz="2000" i="1" dirty="0">
                <a:cs typeface="Times New Roman" panose="02020603050405020304" pitchFamily="18" charset="0"/>
              </a:rPr>
              <a:t>АВ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 равны, так как имеют общий катет и соответственно равные углы. Поэтому </a:t>
            </a:r>
            <a:r>
              <a:rPr lang="ru-RU" altLang="ru-RU" sz="2000" i="1" dirty="0">
                <a:cs typeface="Times New Roman" panose="02020603050405020304" pitchFamily="18" charset="0"/>
              </a:rPr>
              <a:t>АА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. Окончательно получаем равенство </a:t>
            </a:r>
            <a:r>
              <a:rPr lang="en-US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en-US" altLang="ru-RU" sz="2000" i="1" dirty="0">
                <a:cs typeface="Times New Roman" panose="02020603050405020304" pitchFamily="18" charset="0"/>
              </a:rPr>
              <a:t>AD</a:t>
            </a:r>
            <a:r>
              <a:rPr lang="ru-RU" altLang="ru-RU" sz="2000" dirty="0">
                <a:cs typeface="Times New Roman" panose="02020603050405020304" pitchFamily="18" charset="0"/>
              </a:rPr>
              <a:t>, которое означает, что расстояние от произвольной точки сечения до точки </a:t>
            </a:r>
            <a:r>
              <a:rPr lang="en-US" altLang="ru-RU" sz="2000" i="1" dirty="0">
                <a:cs typeface="Times New Roman" panose="02020603050405020304" pitchFamily="18" charset="0"/>
              </a:rPr>
              <a:t>F </a:t>
            </a:r>
            <a:r>
              <a:rPr lang="ru-RU" altLang="ru-RU" sz="2000" dirty="0">
                <a:cs typeface="Times New Roman" panose="02020603050405020304" pitchFamily="18" charset="0"/>
              </a:rPr>
              <a:t>равно расстоянию от этой точки до прямой </a:t>
            </a:r>
            <a:r>
              <a:rPr lang="en-US" altLang="ru-RU" sz="2000" i="1" dirty="0">
                <a:cs typeface="Times New Roman" panose="02020603050405020304" pitchFamily="18" charset="0"/>
              </a:rPr>
              <a:t>d</a:t>
            </a:r>
            <a:r>
              <a:rPr lang="ru-RU" altLang="ru-RU" sz="2000" dirty="0">
                <a:cs typeface="Times New Roman" panose="02020603050405020304" pitchFamily="18" charset="0"/>
              </a:rPr>
              <a:t>, т. е. сечением конической поверхности в этом случае является парабола. </a:t>
            </a:r>
            <a:endParaRPr lang="ru-RU" altLang="ru-RU" sz="2000" dirty="0"/>
          </a:p>
        </p:txBody>
      </p:sp>
      <p:pic>
        <p:nvPicPr>
          <p:cNvPr id="126987" name="Picture 11">
            <a:extLst>
              <a:ext uri="{FF2B5EF4-FFF2-40B4-BE49-F238E27FC236}">
                <a16:creationId xmlns:a16="http://schemas.microsoft.com/office/drawing/2014/main" id="{950F4FAE-37E2-4D9C-AFDC-356825B2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665538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8D277438-DDB5-4EB2-A524-F8BCB5635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сечение конуса (парабола)</a:t>
            </a:r>
          </a:p>
        </p:txBody>
      </p:sp>
      <p:sp>
        <p:nvSpPr>
          <p:cNvPr id="130051" name="Text Box 3">
            <a:extLst>
              <a:ext uri="{FF2B5EF4-FFF2-40B4-BE49-F238E27FC236}">
                <a16:creationId xmlns:a16="http://schemas.microsoft.com/office/drawing/2014/main" id="{EC20DD0A-E07F-48D7-80DB-413A930AB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В эллипсе, изображающем основание конуса, проведем сопряженные диаметры </a:t>
            </a:r>
            <a:r>
              <a:rPr lang="en-US" altLang="ru-RU" sz="2200" i="1" dirty="0"/>
              <a:t>AB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CD</a:t>
            </a:r>
            <a:r>
              <a:rPr lang="en-US" altLang="ru-RU" sz="2200" dirty="0"/>
              <a:t>.</a:t>
            </a:r>
            <a:endParaRPr lang="ru-RU" altLang="ru-RU" sz="2200" dirty="0"/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7B175B0F-E8C1-4812-AFCF-94A32A97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95400"/>
            <a:ext cx="9067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Через точку </a:t>
            </a:r>
            <a:r>
              <a:rPr lang="en-US" altLang="ru-RU" sz="2200" i="1" dirty="0"/>
              <a:t>O </a:t>
            </a:r>
            <a:r>
              <a:rPr lang="ru-RU" altLang="ru-RU" sz="2200" dirty="0"/>
              <a:t>проведем прямую, параллельную </a:t>
            </a:r>
            <a:r>
              <a:rPr lang="en-US" altLang="ru-RU" sz="2200" i="1" dirty="0"/>
              <a:t>SA </a:t>
            </a:r>
            <a:r>
              <a:rPr lang="ru-RU" altLang="ru-RU" sz="2200" dirty="0"/>
              <a:t>и ее точку пересечения с </a:t>
            </a:r>
            <a:r>
              <a:rPr lang="en-US" altLang="ru-RU" sz="2200" i="1" dirty="0"/>
              <a:t>SB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B’</a:t>
            </a:r>
            <a:r>
              <a:rPr lang="ru-RU" altLang="ru-RU" sz="2200" dirty="0"/>
              <a:t>.</a:t>
            </a:r>
            <a:r>
              <a:rPr lang="ru-RU" altLang="ru-RU" sz="2200" i="1" dirty="0"/>
              <a:t> </a:t>
            </a:r>
            <a:r>
              <a:rPr lang="ru-RU" altLang="ru-RU" sz="2200" dirty="0"/>
              <a:t>Она будут принадлежать искомому сечению.</a:t>
            </a: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D7CBA92F-6958-4506-B6B2-F20F8165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362200"/>
            <a:ext cx="5105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Через какую-нибудь точку </a:t>
            </a:r>
            <a:r>
              <a:rPr lang="en-US" altLang="ru-RU" sz="2200" i="1" dirty="0"/>
              <a:t>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диаметра </a:t>
            </a:r>
            <a:r>
              <a:rPr lang="en-US" altLang="ru-RU" sz="2200" i="1" dirty="0"/>
              <a:t>CD</a:t>
            </a:r>
            <a:r>
              <a:rPr lang="ru-RU" altLang="ru-RU" sz="2200" dirty="0"/>
              <a:t> проведем прямую </a:t>
            </a:r>
            <a:r>
              <a:rPr lang="en-US" altLang="ru-RU" sz="2200" i="1" dirty="0"/>
              <a:t>AO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и ее точку пересечения с эллипсом основания обозначим </a:t>
            </a:r>
            <a:r>
              <a:rPr lang="en-US" altLang="ru-RU" sz="2200" i="1" dirty="0"/>
              <a:t>B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. </a:t>
            </a:r>
            <a:r>
              <a:rPr lang="ru-RU" altLang="ru-RU" sz="2200" dirty="0"/>
              <a:t>Через точку </a:t>
            </a:r>
            <a:r>
              <a:rPr lang="en-US" altLang="ru-RU" sz="2200" i="1" dirty="0"/>
              <a:t>O</a:t>
            </a:r>
            <a:r>
              <a:rPr lang="ru-RU" altLang="ru-RU" sz="2200" baseline="-25000" dirty="0"/>
              <a:t>1</a:t>
            </a:r>
            <a:r>
              <a:rPr lang="ru-RU" altLang="ru-RU" sz="2200" dirty="0"/>
              <a:t> проведем прямую, параллельную </a:t>
            </a:r>
            <a:r>
              <a:rPr lang="en-US" altLang="ru-RU" sz="2200" i="1" dirty="0"/>
              <a:t>SA</a:t>
            </a:r>
            <a:r>
              <a:rPr lang="ru-RU" altLang="ru-RU" sz="2200" dirty="0"/>
              <a:t> и ее точку пересечения с </a:t>
            </a:r>
            <a:r>
              <a:rPr lang="en-US" altLang="ru-RU" sz="2200" i="1" dirty="0"/>
              <a:t>SB</a:t>
            </a:r>
            <a:r>
              <a:rPr lang="en-US" altLang="ru-RU" sz="2200" baseline="-25000" dirty="0"/>
              <a:t>1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B’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. Она будет принадлежать искомому сечению.</a:t>
            </a: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0B27CE41-5838-449D-9A0D-91F45776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7244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Аналогичным образом построим несколько других точек.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46DE3629-1D63-46D6-A0A0-1F628299C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10200"/>
            <a:ext cx="510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Соединяя их плавной кривой, получим искомое сечение.</a:t>
            </a:r>
          </a:p>
        </p:txBody>
      </p:sp>
      <p:pic>
        <p:nvPicPr>
          <p:cNvPr id="130056" name="Picture 8">
            <a:extLst>
              <a:ext uri="{FF2B5EF4-FFF2-40B4-BE49-F238E27FC236}">
                <a16:creationId xmlns:a16="http://schemas.microsoft.com/office/drawing/2014/main" id="{4485373D-96FB-4FE1-8540-C5FBAAF2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59092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59F12480-D5E6-4170-9E20-C9316EEE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62426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8" name="Picture 10">
            <a:extLst>
              <a:ext uri="{FF2B5EF4-FFF2-40B4-BE49-F238E27FC236}">
                <a16:creationId xmlns:a16="http://schemas.microsoft.com/office/drawing/2014/main" id="{B1AA880C-4162-4242-A600-699A3F105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624263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9" name="Picture 11">
            <a:extLst>
              <a:ext uri="{FF2B5EF4-FFF2-40B4-BE49-F238E27FC236}">
                <a16:creationId xmlns:a16="http://schemas.microsoft.com/office/drawing/2014/main" id="{DF89AB8A-49B2-4FBA-9E8F-48B2F2AC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7623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0" name="Picture 12">
            <a:extLst>
              <a:ext uri="{FF2B5EF4-FFF2-40B4-BE49-F238E27FC236}">
                <a16:creationId xmlns:a16="http://schemas.microsoft.com/office/drawing/2014/main" id="{602AC9E1-0471-4690-94A6-188D0034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7623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61" name="Picture 13">
            <a:extLst>
              <a:ext uri="{FF2B5EF4-FFF2-40B4-BE49-F238E27FC236}">
                <a16:creationId xmlns:a16="http://schemas.microsoft.com/office/drawing/2014/main" id="{5599421E-F5E0-4EE2-BEE8-EDEE713D0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76237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utoUpdateAnimBg="0"/>
      <p:bldP spid="130052" grpId="0" autoUpdateAnimBg="0"/>
      <p:bldP spid="130053" grpId="0" autoUpdateAnimBg="0"/>
      <p:bldP spid="130054" grpId="0" autoUpdateAnimBg="0"/>
      <p:bldP spid="13005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F42D4FBF-A385-4CF7-9D72-F54BCC0358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Теорема 3</a:t>
            </a: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BFB884AB-A392-4593-9CB5-B9C06536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плоскость образует с осью конуса угол, меньший угла между образующей и этой осью, то в сечении конической поверхности получается гипербола.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8E1F1F-AC9F-4F37-8E7D-A1CE0D56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656" y="1967880"/>
            <a:ext cx="3942528" cy="4509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D17D71-96B1-4622-BD73-4A9E5000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42" y="1962329"/>
            <a:ext cx="3850242" cy="4398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27B4C3-44B4-48D3-98DB-5B8471C75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1962328"/>
            <a:ext cx="3942527" cy="451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3F01936F-9997-41C3-8000-EA6A8C8721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457200"/>
          </a:xfrm>
        </p:spPr>
        <p:txBody>
          <a:bodyPr/>
          <a:lstStyle/>
          <a:p>
            <a:r>
              <a:rPr lang="ru-RU" altLang="ru-RU" sz="3200">
                <a:solidFill>
                  <a:srgbClr val="FF3300"/>
                </a:solidFill>
              </a:rPr>
              <a:t>Доказательство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D1901BF8-12C3-42FD-9DF2-39C33310C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	Впишем в коническую поверхность сферы, касающиеся плоскости сечения в некоторых точках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и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и конической поверхности по окружностям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 </a:t>
            </a:r>
            <a:r>
              <a:rPr lang="ru-RU" altLang="ru-RU" sz="2000" dirty="0">
                <a:cs typeface="Times New Roman" panose="02020603050405020304" pitchFamily="18" charset="0"/>
              </a:rPr>
              <a:t>и </a:t>
            </a:r>
            <a:r>
              <a:rPr lang="en-US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соответственно.</a:t>
            </a:r>
            <a:r>
              <a:rPr lang="ru-RU" altLang="ru-RU" sz="2000" dirty="0"/>
              <a:t> 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7CAD3594-9C8E-40A5-A309-CCF8922BE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0"/>
            <a:ext cx="5257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cs typeface="Times New Roman" panose="02020603050405020304" pitchFamily="18" charset="0"/>
              </a:rPr>
              <a:t>Пусть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- точка сечения, расположенная в той же части конической поверхности, что и точка </a:t>
            </a:r>
            <a:r>
              <a:rPr lang="en-US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. Проведем образующую </a:t>
            </a:r>
            <a:r>
              <a:rPr lang="ru-RU" altLang="ru-RU" sz="2000" i="1" dirty="0">
                <a:cs typeface="Times New Roman" panose="02020603050405020304" pitchFamily="18" charset="0"/>
              </a:rPr>
              <a:t>AS</a:t>
            </a:r>
            <a:r>
              <a:rPr lang="ru-RU" altLang="ru-RU" sz="2000" dirty="0">
                <a:cs typeface="Times New Roman" panose="02020603050405020304" pitchFamily="18" charset="0"/>
              </a:rPr>
              <a:t> и обозначим через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точки ее пересечения с окружностями </a:t>
            </a:r>
            <a:r>
              <a:rPr lang="ru-RU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i="1" dirty="0">
                <a:cs typeface="Times New Roman" panose="02020603050405020304" pitchFamily="18" charset="0"/>
              </a:rPr>
              <a:t>C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 </a:t>
            </a:r>
            <a:r>
              <a:rPr lang="ru-RU" altLang="ru-RU" sz="2000" dirty="0">
                <a:cs typeface="Times New Roman" panose="02020603050405020304" pitchFamily="18" charset="0"/>
              </a:rPr>
              <a:t>соответственно. Воспользуемся тем, что отрезки касательных, проведенных к сфере из одной точки, равны. Тогда    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. Поэтому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-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- </a:t>
            </a:r>
            <a:r>
              <a:rPr lang="ru-RU" altLang="ru-RU" sz="2000" i="1" dirty="0">
                <a:cs typeface="Times New Roman" panose="02020603050405020304" pitchFamily="18" charset="0"/>
              </a:rPr>
              <a:t>AA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= </a:t>
            </a:r>
            <a:r>
              <a:rPr lang="ru-RU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i="1" dirty="0">
                <a:cs typeface="Times New Roman" panose="02020603050405020304" pitchFamily="18" charset="0"/>
              </a:rPr>
              <a:t>A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. Но длина отрезка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не зависит от выбора точки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сечения. Она равна сумме образующих соответствующих конусов. Следовательно, разность  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- </a:t>
            </a:r>
            <a:r>
              <a:rPr lang="ru-RU" altLang="ru-RU" sz="2000" i="1" dirty="0">
                <a:cs typeface="Times New Roman" panose="02020603050405020304" pitchFamily="18" charset="0"/>
              </a:rPr>
              <a:t>AF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 расстояний от точки </a:t>
            </a:r>
            <a:r>
              <a:rPr lang="ru-RU" altLang="ru-RU" sz="2000" i="1" dirty="0"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cs typeface="Times New Roman" panose="02020603050405020304" pitchFamily="18" charset="0"/>
              </a:rPr>
              <a:t> до точек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cs typeface="Times New Roman" panose="02020603050405020304" pitchFamily="18" charset="0"/>
              </a:rPr>
              <a:t>, </a:t>
            </a:r>
            <a:r>
              <a:rPr lang="ru-RU" altLang="ru-RU" sz="2000" i="1" dirty="0">
                <a:cs typeface="Times New Roman" panose="02020603050405020304" pitchFamily="18" charset="0"/>
              </a:rPr>
              <a:t>F</a:t>
            </a:r>
            <a:r>
              <a:rPr lang="ru-RU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cs typeface="Times New Roman" panose="02020603050405020304" pitchFamily="18" charset="0"/>
              </a:rPr>
              <a:t> будет постоянной. Таким образом, сечением конической поверхности в этом случае является гипербола.</a:t>
            </a:r>
            <a:r>
              <a:rPr lang="ru-RU" altLang="ru-RU" sz="2000" dirty="0"/>
              <a:t> </a:t>
            </a:r>
          </a:p>
        </p:txBody>
      </p:sp>
      <p:pic>
        <p:nvPicPr>
          <p:cNvPr id="133131" name="Picture 11">
            <a:extLst>
              <a:ext uri="{FF2B5EF4-FFF2-40B4-BE49-F238E27FC236}">
                <a16:creationId xmlns:a16="http://schemas.microsoft.com/office/drawing/2014/main" id="{D9846E2E-9B0F-4455-A9BC-C5682030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0325"/>
            <a:ext cx="2532063" cy="552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164006DD-3238-4F1A-BCC9-FE8C8243A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Построение сечение конуса (гипербола)</a:t>
            </a:r>
          </a:p>
        </p:txBody>
      </p:sp>
      <p:pic>
        <p:nvPicPr>
          <p:cNvPr id="136195" name="Picture 3">
            <a:extLst>
              <a:ext uri="{FF2B5EF4-FFF2-40B4-BE49-F238E27FC236}">
                <a16:creationId xmlns:a16="http://schemas.microsoft.com/office/drawing/2014/main" id="{4F57FBB4-D31E-4CE6-B2A1-89758BC6D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878263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6" name="Picture 4">
            <a:extLst>
              <a:ext uri="{FF2B5EF4-FFF2-40B4-BE49-F238E27FC236}">
                <a16:creationId xmlns:a16="http://schemas.microsoft.com/office/drawing/2014/main" id="{8119A6AB-EE13-4138-8223-412E3850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878263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7" name="Picture 5">
            <a:extLst>
              <a:ext uri="{FF2B5EF4-FFF2-40B4-BE49-F238E27FC236}">
                <a16:creationId xmlns:a16="http://schemas.microsoft.com/office/drawing/2014/main" id="{2787EEB5-6425-4E79-B891-C67FC5CC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878263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8" name="Picture 6">
            <a:extLst>
              <a:ext uri="{FF2B5EF4-FFF2-40B4-BE49-F238E27FC236}">
                <a16:creationId xmlns:a16="http://schemas.microsoft.com/office/drawing/2014/main" id="{2D798BDC-560B-421C-9E5B-18AFFF51D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1052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9" name="Picture 7">
            <a:extLst>
              <a:ext uri="{FF2B5EF4-FFF2-40B4-BE49-F238E27FC236}">
                <a16:creationId xmlns:a16="http://schemas.microsoft.com/office/drawing/2014/main" id="{A13316F1-1656-46A4-8A81-3A217559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1052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0" name="Picture 8">
            <a:extLst>
              <a:ext uri="{FF2B5EF4-FFF2-40B4-BE49-F238E27FC236}">
                <a16:creationId xmlns:a16="http://schemas.microsoft.com/office/drawing/2014/main" id="{CD92686F-3C7B-4C5D-8590-6F2AE17A4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1052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01" name="Text Box 9">
            <a:extLst>
              <a:ext uri="{FF2B5EF4-FFF2-40B4-BE49-F238E27FC236}">
                <a16:creationId xmlns:a16="http://schemas.microsoft.com/office/drawing/2014/main" id="{514A37A1-053C-43ED-9A45-E37EA23A9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Построим сечение конуса, параллельное его оси </a:t>
            </a:r>
            <a:r>
              <a:rPr lang="en-US" altLang="ru-RU" sz="2200" i="1" dirty="0"/>
              <a:t>SO</a:t>
            </a:r>
            <a:r>
              <a:rPr lang="ru-RU" altLang="ru-RU" sz="2200" i="1" dirty="0"/>
              <a:t>.</a:t>
            </a:r>
            <a:endParaRPr lang="ru-RU" altLang="ru-RU" sz="2200" dirty="0"/>
          </a:p>
        </p:txBody>
      </p:sp>
      <p:sp>
        <p:nvSpPr>
          <p:cNvPr id="136202" name="Text Box 10">
            <a:extLst>
              <a:ext uri="{FF2B5EF4-FFF2-40B4-BE49-F238E27FC236}">
                <a16:creationId xmlns:a16="http://schemas.microsoft.com/office/drawing/2014/main" id="{BD472563-B3A4-4824-9833-FD294EA12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Проведем хорду </a:t>
            </a:r>
            <a:r>
              <a:rPr lang="en-US" altLang="ru-RU" sz="2200" i="1" dirty="0"/>
              <a:t>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, параллельную </a:t>
            </a:r>
            <a:r>
              <a:rPr lang="en-US" altLang="ru-RU" sz="2200" i="1" dirty="0"/>
              <a:t>CD</a:t>
            </a:r>
            <a:r>
              <a:rPr lang="ru-RU" altLang="ru-RU" sz="2200" dirty="0"/>
              <a:t>.</a:t>
            </a:r>
            <a:r>
              <a:rPr lang="en-US" altLang="ru-RU" sz="2200" i="1" dirty="0"/>
              <a:t> </a:t>
            </a:r>
            <a:r>
              <a:rPr lang="ru-RU" altLang="ru-RU" sz="2200" dirty="0"/>
              <a:t>Через  точку </a:t>
            </a:r>
            <a:r>
              <a:rPr lang="en-US" altLang="ru-RU" sz="2200" i="1" dirty="0"/>
              <a:t>O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 </a:t>
            </a:r>
            <a:r>
              <a:rPr lang="ru-RU" altLang="ru-RU" sz="2200" dirty="0"/>
              <a:t>ее пересечения с диаметром </a:t>
            </a:r>
            <a:r>
              <a:rPr lang="en-US" altLang="ru-RU" sz="2200" i="1" dirty="0"/>
              <a:t>AB</a:t>
            </a:r>
            <a:r>
              <a:rPr lang="ru-RU" altLang="ru-RU" sz="2200" dirty="0"/>
              <a:t> проведем прямую, параллельную </a:t>
            </a:r>
            <a:r>
              <a:rPr lang="en-US" altLang="ru-RU" sz="2200" i="1" dirty="0"/>
              <a:t>SO</a:t>
            </a:r>
            <a:r>
              <a:rPr lang="ru-RU" altLang="ru-RU" sz="2200" dirty="0"/>
              <a:t> и ее точку пересечения с </a:t>
            </a:r>
            <a:r>
              <a:rPr lang="en-US" altLang="ru-RU" sz="2200" i="1" dirty="0"/>
              <a:t>SB</a:t>
            </a:r>
            <a:r>
              <a:rPr lang="en-US" altLang="ru-RU" sz="2200" baseline="-25000" dirty="0"/>
              <a:t>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B’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. Она будет принадлежать искомому сечению.</a:t>
            </a:r>
          </a:p>
        </p:txBody>
      </p:sp>
      <p:sp>
        <p:nvSpPr>
          <p:cNvPr id="136203" name="Text Box 11">
            <a:extLst>
              <a:ext uri="{FF2B5EF4-FFF2-40B4-BE49-F238E27FC236}">
                <a16:creationId xmlns:a16="http://schemas.microsoft.com/office/drawing/2014/main" id="{99B35DAB-0AB4-4891-B5F9-47E3C56B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0292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Аналогичным образом построим несколько других точек.</a:t>
            </a: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D83AB57E-3E78-4A7B-9497-A2A261F8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Соединяя их плавной кривой, получим искомое сечение.</a:t>
            </a: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A6AD713E-4FEF-40FC-908D-783AFF5F5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В эллипсе, изображающем основание конуса, проведем сопряженные диаметры </a:t>
            </a:r>
            <a:r>
              <a:rPr lang="en-US" altLang="ru-RU" sz="2200" i="1" dirty="0"/>
              <a:t>AB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CD</a:t>
            </a:r>
            <a:r>
              <a:rPr lang="en-US" altLang="ru-RU" sz="2200" dirty="0"/>
              <a:t>.</a:t>
            </a:r>
            <a:endParaRPr lang="ru-RU" altLang="ru-RU" sz="2200" dirty="0"/>
          </a:p>
        </p:txBody>
      </p:sp>
      <p:sp>
        <p:nvSpPr>
          <p:cNvPr id="136206" name="Text Box 14">
            <a:extLst>
              <a:ext uri="{FF2B5EF4-FFF2-40B4-BE49-F238E27FC236}">
                <a16:creationId xmlns:a16="http://schemas.microsoft.com/office/drawing/2014/main" id="{976DC788-4DC8-49BC-BEDF-E8AE2B29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667000"/>
            <a:ext cx="50292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Через какую-нибудь точку </a:t>
            </a:r>
            <a:r>
              <a:rPr lang="en-US" altLang="ru-RU" sz="2200" i="1" dirty="0"/>
              <a:t>O</a:t>
            </a:r>
            <a:r>
              <a:rPr lang="ru-RU" altLang="ru-RU" sz="2200" i="1" baseline="-25000" dirty="0"/>
              <a:t>2</a:t>
            </a:r>
            <a:r>
              <a:rPr lang="en-US" altLang="ru-RU" sz="2200" dirty="0"/>
              <a:t> </a:t>
            </a:r>
            <a:r>
              <a:rPr lang="ru-RU" altLang="ru-RU" sz="2200" dirty="0"/>
              <a:t>хорды </a:t>
            </a:r>
            <a:r>
              <a:rPr lang="en-US" altLang="ru-RU" sz="2200" i="1" dirty="0"/>
              <a:t>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 проведем прямую</a:t>
            </a:r>
            <a:r>
              <a:rPr lang="en-US" altLang="ru-RU" sz="2200" dirty="0"/>
              <a:t> </a:t>
            </a:r>
            <a:r>
              <a:rPr lang="en-US" altLang="ru-RU" sz="2200" i="1" dirty="0"/>
              <a:t>OO</a:t>
            </a:r>
            <a:r>
              <a:rPr lang="en-US" altLang="ru-RU" sz="2200" baseline="-25000" dirty="0"/>
              <a:t>2</a:t>
            </a:r>
            <a:r>
              <a:rPr lang="en-US" altLang="ru-RU" sz="2200" dirty="0"/>
              <a:t> </a:t>
            </a:r>
            <a:r>
              <a:rPr lang="ru-RU" altLang="ru-RU" sz="2200" dirty="0"/>
              <a:t>и ее точку пересечения с эллипсом обозначим </a:t>
            </a:r>
            <a:r>
              <a:rPr lang="en-US" altLang="ru-RU" sz="2200" i="1" dirty="0"/>
              <a:t>B</a:t>
            </a:r>
            <a:r>
              <a:rPr lang="en-US" altLang="ru-RU" sz="2200" baseline="-25000" dirty="0"/>
              <a:t>2</a:t>
            </a:r>
            <a:r>
              <a:rPr lang="ru-RU" altLang="ru-RU" sz="2200" dirty="0"/>
              <a:t>. Через точку </a:t>
            </a:r>
            <a:r>
              <a:rPr lang="en-US" altLang="ru-RU" sz="2200" i="1" dirty="0"/>
              <a:t>O</a:t>
            </a:r>
            <a:r>
              <a:rPr lang="en-US" altLang="ru-RU" sz="2200" baseline="-25000" dirty="0"/>
              <a:t>2</a:t>
            </a:r>
            <a:r>
              <a:rPr lang="en-US" altLang="ru-RU" sz="2200" dirty="0"/>
              <a:t> </a:t>
            </a:r>
            <a:r>
              <a:rPr lang="ru-RU" altLang="ru-RU" sz="2200" dirty="0"/>
              <a:t>проведем прямую, параллельную </a:t>
            </a:r>
            <a:r>
              <a:rPr lang="en-US" altLang="ru-RU" sz="2200" i="1" dirty="0"/>
              <a:t>SO</a:t>
            </a:r>
            <a:r>
              <a:rPr lang="ru-RU" altLang="ru-RU" sz="2200" dirty="0"/>
              <a:t> и ее точку пересечения с </a:t>
            </a:r>
            <a:r>
              <a:rPr lang="en-US" altLang="ru-RU" sz="2200" i="1" dirty="0"/>
              <a:t>SB</a:t>
            </a:r>
            <a:r>
              <a:rPr lang="ru-RU" altLang="ru-RU" sz="2200" baseline="-25000" dirty="0"/>
              <a:t>2</a:t>
            </a:r>
            <a:r>
              <a:rPr lang="en-US" altLang="ru-RU" sz="2200" baseline="-25000" dirty="0"/>
              <a:t> </a:t>
            </a:r>
            <a:r>
              <a:rPr lang="ru-RU" altLang="ru-RU" sz="2200" dirty="0"/>
              <a:t>обозначим </a:t>
            </a:r>
            <a:r>
              <a:rPr lang="en-US" altLang="ru-RU" sz="2200" i="1" dirty="0"/>
              <a:t>B’</a:t>
            </a:r>
            <a:r>
              <a:rPr lang="ru-RU" altLang="ru-RU" sz="2200" baseline="-25000" dirty="0"/>
              <a:t>2</a:t>
            </a:r>
            <a:r>
              <a:rPr lang="ru-RU" altLang="ru-RU" sz="2200" dirty="0"/>
              <a:t>. Она будет принадлежать искомому сечению.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 autoUpdateAnimBg="0"/>
      <p:bldP spid="136203" grpId="0" autoUpdateAnimBg="0"/>
      <p:bldP spid="136204" grpId="0" autoUpdateAnimBg="0"/>
      <p:bldP spid="136205" grpId="0" autoUpdateAnimBg="0"/>
      <p:bldP spid="13620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>
            <a:extLst>
              <a:ext uri="{FF2B5EF4-FFF2-40B4-BE49-F238E27FC236}">
                <a16:creationId xmlns:a16="http://schemas.microsoft.com/office/drawing/2014/main" id="{E2633E20-B48A-49A0-81D0-AB3080C3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Пучок света карманного фонарика имеет форму конуса. Какую форму имеет освещенный фонариком участок ровной поверхности в зависимости от угла наклона фонарика?</a:t>
            </a:r>
          </a:p>
        </p:txBody>
      </p:sp>
      <p:sp>
        <p:nvSpPr>
          <p:cNvPr id="137220" name="Text Box 4">
            <a:extLst>
              <a:ext uri="{FF2B5EF4-FFF2-40B4-BE49-F238E27FC236}">
                <a16:creationId xmlns:a16="http://schemas.microsoft.com/office/drawing/2014/main" id="{C11CDDE9-B223-49C1-B9E8-33C2151C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Эллипса, параболы или гиперболы.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1027">
            <a:extLst>
              <a:ext uri="{FF2B5EF4-FFF2-40B4-BE49-F238E27FC236}">
                <a16:creationId xmlns:a16="http://schemas.microsoft.com/office/drawing/2014/main" id="{375DA05D-6AB3-4806-8BA6-91D9780B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Через центр основания конуса и середину образующей проведена плоскость. Что представляет собой сечение конуса этой плоскостью?</a:t>
            </a:r>
          </a:p>
        </p:txBody>
      </p:sp>
      <p:sp>
        <p:nvSpPr>
          <p:cNvPr id="139268" name="Text Box 1028">
            <a:extLst>
              <a:ext uri="{FF2B5EF4-FFF2-40B4-BE49-F238E27FC236}">
                <a16:creationId xmlns:a16="http://schemas.microsoft.com/office/drawing/2014/main" id="{6BE34AB3-E0F9-43A6-954B-8025D455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</a:t>
            </a:r>
            <a:r>
              <a:rPr lang="ru-RU" altLang="ru-RU" sz="2800">
                <a:solidFill>
                  <a:schemeClr val="accent1"/>
                </a:solidFill>
              </a:rPr>
              <a:t> </a:t>
            </a:r>
            <a:r>
              <a:rPr lang="ru-RU" altLang="ru-RU" sz="2800">
                <a:cs typeface="Times New Roman" panose="02020603050405020304" pitchFamily="18" charset="0"/>
              </a:rPr>
              <a:t>Фигура, ограниченная параболой.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D91E4DEA-8A28-4309-8332-562317D9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Высота конуса равна радиусу основания. Что представляет собой сечение конуса плоскостью, образующей с осью угол: а) 30°; б) 45°; в) 60°?</a:t>
            </a:r>
          </a:p>
        </p:txBody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39C046A8-84D2-4DE4-8D3A-3CEDA486A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solidFill>
                  <a:srgbClr val="FF3300"/>
                </a:solidFill>
              </a:rPr>
              <a:t>Ответ: </a:t>
            </a:r>
            <a:r>
              <a:rPr lang="ru-RU" altLang="ru-RU" sz="2800">
                <a:cs typeface="Times New Roman" panose="02020603050405020304" pitchFamily="18" charset="0"/>
              </a:rPr>
              <a:t>Фигура, ограниченная: а) гиперболой; </a:t>
            </a:r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A9AFC070-0537-4BB5-B96F-69C8B4AF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б) параболой; </a:t>
            </a: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id="{7997D044-E285-427B-B198-5E3F7090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>
                <a:cs typeface="Times New Roman" panose="02020603050405020304" pitchFamily="18" charset="0"/>
              </a:rPr>
              <a:t>в) эллипсом.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utoUpdateAnimBg="0"/>
      <p:bldP spid="93192" grpId="0" autoUpdateAnimBg="0"/>
      <p:bldP spid="9319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Text Box 3">
            <a:extLst>
              <a:ext uri="{FF2B5EF4-FFF2-40B4-BE49-F238E27FC236}">
                <a16:creationId xmlns:a16="http://schemas.microsoft.com/office/drawing/2014/main" id="{162C3957-F633-4A82-8E37-D35390B32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0"/>
            <a:ext cx="8534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Образующая конуса в два раза больше радиуса основания. Под каким углом к оси нужно провести сечение конуса плоскостью, чтобы в сечении конической поверхности получить: а) эллипс; б) параболу; в) гиперболу?</a:t>
            </a:r>
          </a:p>
        </p:txBody>
      </p:sp>
      <p:sp>
        <p:nvSpPr>
          <p:cNvPr id="140292" name="Text Box 4">
            <a:extLst>
              <a:ext uri="{FF2B5EF4-FFF2-40B4-BE49-F238E27FC236}">
                <a16:creationId xmlns:a16="http://schemas.microsoft.com/office/drawing/2014/main" id="{AF0BCBD5-4C10-43EA-B42F-C5F48425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00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Ответ: </a:t>
            </a:r>
            <a:r>
              <a:rPr lang="ru-RU" altLang="ru-RU" sz="2800" dirty="0">
                <a:cs typeface="Times New Roman" panose="02020603050405020304" pitchFamily="18" charset="0"/>
              </a:rPr>
              <a:t>а) Больше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40293" name="Text Box 5">
            <a:extLst>
              <a:ext uri="{FF2B5EF4-FFF2-40B4-BE49-F238E27FC236}">
                <a16:creationId xmlns:a16="http://schemas.microsoft.com/office/drawing/2014/main" id="{34451F70-7B5D-4101-A001-20C553D2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б)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140294" name="Text Box 6">
            <a:extLst>
              <a:ext uri="{FF2B5EF4-FFF2-40B4-BE49-F238E27FC236}">
                <a16:creationId xmlns:a16="http://schemas.microsoft.com/office/drawing/2014/main" id="{50D10077-65A0-43BA-BC27-DD5A69CD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006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в) меньше 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utoUpdateAnimBg="0"/>
      <p:bldP spid="140293" grpId="0" autoUpdateAnimBg="0"/>
      <p:bldP spid="14029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37CA728D-69CF-4E30-80EE-76D1199C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422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 конусе, радиус основания которого равен 1, образующая равна 2, провели сечение плоскостью, образующей угол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с плоскостью основания. Боковую поверхность разрезали по образующей </a:t>
            </a:r>
            <a:r>
              <a:rPr lang="en-US" altLang="ru-RU" i="1" dirty="0">
                <a:cs typeface="Times New Roman" panose="02020603050405020304" pitchFamily="18" charset="0"/>
              </a:rPr>
              <a:t>SG </a:t>
            </a:r>
            <a:r>
              <a:rPr lang="ru-RU" altLang="ru-RU" dirty="0">
                <a:cs typeface="Times New Roman" panose="02020603050405020304" pitchFamily="18" charset="0"/>
              </a:rPr>
              <a:t>и развернули на плоскость. Изобразите кривую, образованную линией сечения конуса.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Воспользуйтесь программой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en-US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9BB3DF-BBDD-4A82-9574-0014325B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34" y="2348880"/>
            <a:ext cx="3761316" cy="3789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40A33F-376D-4E79-9F2E-2442871F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548" y="3212976"/>
            <a:ext cx="5068452" cy="27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0369CCD-4400-4F20-8AF3-7CBE513F37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176002"/>
            <a:ext cx="8763000" cy="4572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СЕЧЕНИЯ ЦИЛИНДРА ПЛОСКОСТЬЮ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6E2CAA07-C336-4E50-914F-3BC5621E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4744"/>
            <a:ext cx="5796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</a:t>
            </a:r>
            <a:r>
              <a:rPr lang="ru-RU" altLang="ru-RU" dirty="0">
                <a:cs typeface="Times New Roman" panose="02020603050405020304" pitchFamily="18" charset="0"/>
              </a:rPr>
              <a:t>. Внутри эллипса существуют такие точки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1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F</a:t>
            </a:r>
            <a:r>
              <a:rPr lang="ru-RU" altLang="ru-RU" baseline="-30000" dirty="0">
                <a:cs typeface="Times New Roman" panose="02020603050405020304" pitchFamily="18" charset="0"/>
              </a:rPr>
              <a:t>2</a:t>
            </a:r>
            <a:r>
              <a:rPr lang="ru-RU" altLang="ru-RU" dirty="0">
                <a:cs typeface="Times New Roman" panose="02020603050405020304" pitchFamily="18" charset="0"/>
              </a:rPr>
              <a:t>, называемые фокусами эллипса, что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расстояний от любой точки </a:t>
            </a:r>
            <a:r>
              <a:rPr lang="ru-RU" altLang="ru-RU" i="1" dirty="0">
                <a:cs typeface="Times New Roman" panose="02020603050405020304" pitchFamily="18" charset="0"/>
              </a:rPr>
              <a:t>А</a:t>
            </a:r>
            <a:r>
              <a:rPr lang="ru-RU" altLang="ru-RU" dirty="0">
                <a:cs typeface="Times New Roman" panose="02020603050405020304" pitchFamily="18" charset="0"/>
              </a:rPr>
              <a:t> эллипса до этих точек есть величина постоянная.</a:t>
            </a:r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51894E-9960-44B2-84A9-C6D4A887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64704"/>
            <a:ext cx="3216549" cy="59751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27F51AD0-E2A8-462C-9CB7-30B39EB6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правильной четырёхугольной пирамиде, все рёбра которой равны 1, провели сечение плоскостью, проходящей через вершину </a:t>
            </a:r>
            <a:r>
              <a:rPr lang="en-US" altLang="ru-RU" i="1" dirty="0">
                <a:cs typeface="Times New Roman" panose="02020603050405020304" pitchFamily="18" charset="0"/>
              </a:rPr>
              <a:t>A</a:t>
            </a:r>
            <a:r>
              <a:rPr lang="ru-RU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середину ребра </a:t>
            </a:r>
            <a:r>
              <a:rPr lang="en-US" altLang="ru-RU" i="1" dirty="0">
                <a:cs typeface="Times New Roman" panose="02020603050405020304" pitchFamily="18" charset="0"/>
              </a:rPr>
              <a:t>SC</a:t>
            </a:r>
            <a:r>
              <a:rPr lang="ru-RU" altLang="ru-RU" dirty="0">
                <a:cs typeface="Times New Roman" panose="02020603050405020304" pitchFamily="18" charset="0"/>
              </a:rPr>
              <a:t>, и параллельной прямой </a:t>
            </a:r>
            <a:r>
              <a:rPr lang="en-US" altLang="ru-RU" i="1" dirty="0">
                <a:cs typeface="Times New Roman" panose="02020603050405020304" pitchFamily="18" charset="0"/>
              </a:rPr>
              <a:t>BD</a:t>
            </a:r>
            <a:r>
              <a:rPr lang="ru-RU" altLang="ru-RU" dirty="0">
                <a:cs typeface="Times New Roman" panose="02020603050405020304" pitchFamily="18" charset="0"/>
              </a:rPr>
              <a:t>. Боковую поверхность разрезали по ребру </a:t>
            </a:r>
            <a:r>
              <a:rPr lang="en-US" altLang="ru-RU" i="1" dirty="0">
                <a:cs typeface="Times New Roman" panose="02020603050405020304" pitchFamily="18" charset="0"/>
              </a:rPr>
              <a:t>SA </a:t>
            </a:r>
            <a:r>
              <a:rPr lang="ru-RU" altLang="ru-RU" dirty="0">
                <a:cs typeface="Times New Roman" panose="02020603050405020304" pitchFamily="18" charset="0"/>
              </a:rPr>
              <a:t>и развернули на плоскость. Изобразите линию, образованную сечением этой пирамиды.</a:t>
            </a:r>
            <a:endParaRPr lang="en-US" alt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49E7F-4F3C-436B-8CEC-98B91D74F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4593704" cy="31683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35891A-5382-4633-988F-70828C4E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492896"/>
            <a:ext cx="363829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C83F980C-3329-4DB9-80AA-ADC3C209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048" y="-413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/>
              <a:t>	Построение сечения цилиндра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7D6ED0-7563-45D8-B483-58C0A2549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2666256" cy="3744416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86CDF31-D99F-412E-8D65-92670958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19085"/>
            <a:ext cx="914400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Проведем сопряженные диаметры </a:t>
            </a:r>
            <a:r>
              <a:rPr lang="en-US" altLang="ru-RU" sz="2200" i="1" dirty="0"/>
              <a:t>AB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CD</a:t>
            </a:r>
            <a:r>
              <a:rPr lang="en-US" altLang="ru-RU" sz="2200" dirty="0"/>
              <a:t>.</a:t>
            </a:r>
            <a:endParaRPr lang="ru-RU" altLang="ru-RU" sz="2200" dirty="0"/>
          </a:p>
          <a:p>
            <a:pPr algn="just">
              <a:spcBef>
                <a:spcPct val="50000"/>
              </a:spcBef>
            </a:pPr>
            <a:r>
              <a:rPr lang="ru-RU" altLang="ru-RU" sz="2200" dirty="0"/>
              <a:t>	Через точки </a:t>
            </a:r>
            <a:r>
              <a:rPr lang="en-US" altLang="ru-RU" sz="2200" i="1" dirty="0"/>
              <a:t>A </a:t>
            </a:r>
            <a:r>
              <a:rPr lang="ru-RU" altLang="ru-RU" sz="2200" dirty="0"/>
              <a:t>и </a:t>
            </a:r>
            <a:r>
              <a:rPr lang="en-US" altLang="ru-RU" sz="2200" i="1" dirty="0"/>
              <a:t>B </a:t>
            </a:r>
            <a:r>
              <a:rPr lang="ru-RU" altLang="ru-RU" sz="2200" dirty="0"/>
              <a:t>проведём образующие цилиндра и отметим на них какие-нибудь точки </a:t>
            </a:r>
            <a:r>
              <a:rPr lang="en-US" altLang="ru-RU" sz="2200" i="1" dirty="0"/>
              <a:t>A’</a:t>
            </a:r>
            <a:r>
              <a:rPr lang="ru-RU" altLang="ru-RU" sz="2200" dirty="0"/>
              <a:t>,</a:t>
            </a:r>
            <a:r>
              <a:rPr lang="ru-RU" altLang="ru-RU" sz="2200" i="1" dirty="0"/>
              <a:t> </a:t>
            </a:r>
            <a:r>
              <a:rPr lang="en-US" altLang="ru-RU" sz="2200" i="1" dirty="0"/>
              <a:t>B’</a:t>
            </a:r>
            <a:r>
              <a:rPr lang="ru-RU" altLang="ru-RU" sz="2200" i="1" dirty="0"/>
              <a:t> </a:t>
            </a:r>
            <a:r>
              <a:rPr lang="ru-RU" altLang="ru-RU" sz="2200" dirty="0"/>
              <a:t>(</a:t>
            </a:r>
            <a:r>
              <a:rPr lang="en-US" altLang="ru-RU" sz="2200" i="1" dirty="0"/>
              <a:t>AA’ = BB’</a:t>
            </a:r>
            <a:r>
              <a:rPr lang="en-US" altLang="ru-RU" sz="2200" dirty="0"/>
              <a:t>).</a:t>
            </a:r>
            <a:endParaRPr lang="ru-RU" altLang="ru-RU" sz="22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5AEAD13-6878-4266-9D1D-CD370FD6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8026" y="1827190"/>
            <a:ext cx="533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Проведем хорды, параллельные </a:t>
            </a:r>
            <a:r>
              <a:rPr lang="en-US" altLang="ru-RU" sz="2200" i="1" dirty="0"/>
              <a:t>AB</a:t>
            </a:r>
            <a:r>
              <a:rPr lang="ru-RU" altLang="ru-RU" sz="2200" dirty="0"/>
              <a:t>, и через их точки пересечения с диаметром </a:t>
            </a:r>
            <a:r>
              <a:rPr lang="en-US" altLang="ru-RU" sz="2200" i="1" dirty="0"/>
              <a:t>CD </a:t>
            </a:r>
            <a:r>
              <a:rPr lang="ru-RU" altLang="ru-RU" sz="2200" dirty="0"/>
              <a:t>проведем прямые, параллельные </a:t>
            </a:r>
            <a:r>
              <a:rPr lang="en-US" altLang="ru-RU" sz="2200" i="1" dirty="0"/>
              <a:t>A’B’</a:t>
            </a:r>
            <a:r>
              <a:rPr lang="en-US" altLang="ru-RU" sz="2200" dirty="0"/>
              <a:t>. </a:t>
            </a:r>
          </a:p>
          <a:p>
            <a:pPr algn="just">
              <a:spcBef>
                <a:spcPct val="50000"/>
              </a:spcBef>
            </a:pPr>
            <a:r>
              <a:rPr lang="ru-RU" altLang="ru-RU" sz="2200" dirty="0"/>
              <a:t>	Через концы хорд проведём образующие, и найдём их точки пересечения с этими прямыми.</a:t>
            </a:r>
          </a:p>
          <a:p>
            <a:pPr algn="just">
              <a:spcBef>
                <a:spcPct val="50000"/>
              </a:spcBef>
            </a:pPr>
            <a:r>
              <a:rPr lang="ru-RU" altLang="ru-RU" sz="2200" dirty="0"/>
              <a:t>	Эти точки будут принадлежать искомому эллипсу.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6044BF7-8BB9-4D20-8033-98088448A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40597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Соединяя их плавной кривой, получим искомое сечение.</a:t>
            </a:r>
          </a:p>
        </p:txBody>
      </p:sp>
    </p:spTree>
    <p:extLst>
      <p:ext uri="{BB962C8B-B14F-4D97-AF65-F5344CB8AC3E}">
        <p14:creationId xmlns:p14="http://schemas.microsoft.com/office/powerpoint/2010/main" val="11956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3">
            <a:extLst>
              <a:ext uri="{FF2B5EF4-FFF2-40B4-BE49-F238E27FC236}">
                <a16:creationId xmlns:a16="http://schemas.microsoft.com/office/drawing/2014/main" id="{C83F980C-3329-4DB9-80AA-ADC3C2095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434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Цилиндр радиусом основания 1 пересечен плоскостью, составляющей угол: а) 30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; б) 45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; в) 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 с плоскостью основания. Найдите малую и большую полуоси эллипса, получившегося в сечении.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8" name="Text Box 4">
                <a:extLst>
                  <a:ext uri="{FF2B5EF4-FFF2-40B4-BE49-F238E27FC236}">
                    <a16:creationId xmlns:a16="http://schemas.microsoft.com/office/drawing/2014/main" id="{9E29A3FD-7190-4DE2-855F-14AF9D403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4005064"/>
                <a:ext cx="6705600" cy="728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Ответ: </a:t>
                </a:r>
                <a:r>
                  <a:rPr lang="ru-RU" altLang="ru-RU" sz="2800" dirty="0"/>
                  <a:t>а)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altLang="ru-RU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altLang="ru-RU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altLang="ru-RU" sz="2800" dirty="0"/>
                  <a:t>;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188" name="Text Box 4">
                <a:extLst>
                  <a:ext uri="{FF2B5EF4-FFF2-40B4-BE49-F238E27FC236}">
                    <a16:creationId xmlns:a16="http://schemas.microsoft.com/office/drawing/2014/main" id="{9E29A3FD-7190-4DE2-855F-14AF9D403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005064"/>
                <a:ext cx="6705600" cy="728982"/>
              </a:xfrm>
              <a:prstGeom prst="rect">
                <a:avLst/>
              </a:prstGeom>
              <a:blipFill>
                <a:blip r:embed="rId2"/>
                <a:stretch>
                  <a:fillRect l="-1909" b="-58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9FC30A6-D652-42C6-B6B2-0BB48318E8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672" y="4734046"/>
                <a:ext cx="5619328" cy="58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sz="2800" dirty="0"/>
                  <a:t>б) 1,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altLang="ru-RU" sz="2800" dirty="0"/>
                  <a:t>; </a:t>
                </a:r>
                <a:endParaRPr lang="ru-RU" altLang="ru-RU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C9FC30A6-D652-42C6-B6B2-0BB48318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672" y="4734046"/>
                <a:ext cx="5619328" cy="583750"/>
              </a:xfrm>
              <a:prstGeom prst="rect">
                <a:avLst/>
              </a:prstGeom>
              <a:blipFill>
                <a:blip r:embed="rId3"/>
                <a:stretch>
                  <a:fillRect l="-2278" t="-4211" b="-26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>
            <a:extLst>
              <a:ext uri="{FF2B5EF4-FFF2-40B4-BE49-F238E27FC236}">
                <a16:creationId xmlns:a16="http://schemas.microsoft.com/office/drawing/2014/main" id="{42CF6841-0C98-4366-A971-43946DAFC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5436971"/>
            <a:ext cx="5619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/>
              <a:t>в) 1, 2.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AFFF2-BEFB-4E9C-A045-056FF6BD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2213183"/>
            <a:ext cx="4230456" cy="358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>
            <a:extLst>
              <a:ext uri="{FF2B5EF4-FFF2-40B4-BE49-F238E27FC236}">
                <a16:creationId xmlns:a16="http://schemas.microsoft.com/office/drawing/2014/main" id="{76AD4DB6-E9E9-4374-946E-22A9D1E4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87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В основании цилиндра круг радиусом </a:t>
            </a:r>
            <a:r>
              <a:rPr lang="en-US" altLang="ru-RU" sz="2800" i="1" dirty="0">
                <a:cs typeface="Times New Roman" panose="02020603050405020304" pitchFamily="18" charset="0"/>
              </a:rPr>
              <a:t>R</a:t>
            </a:r>
            <a:r>
              <a:rPr lang="ru-RU" altLang="ru-RU" sz="2800" dirty="0">
                <a:cs typeface="Times New Roman" panose="02020603050405020304" pitchFamily="18" charset="0"/>
              </a:rPr>
              <a:t>. Боковая поверхность цилиндра пересечена плоскостью. Найдите площадь сечения цилиндра этой плоскостью, если она образует с плоскостью основания угол</a:t>
            </a:r>
            <a:r>
              <a:rPr lang="ru-RU" altLang="ru-RU" sz="2800" dirty="0"/>
              <a:t>      </a:t>
            </a:r>
            <a:r>
              <a:rPr lang="ru-RU" altLang="ru-RU" sz="2800" dirty="0"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94214" name="Object 6">
            <a:extLst>
              <a:ext uri="{FF2B5EF4-FFF2-40B4-BE49-F238E27FC236}">
                <a16:creationId xmlns:a16="http://schemas.microsoft.com/office/drawing/2014/main" id="{A622A141-07B8-4F45-A4A4-B0D0C73B4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24119"/>
              </p:ext>
            </p:extLst>
          </p:nvPr>
        </p:nvGraphicFramePr>
        <p:xfrm>
          <a:off x="6084168" y="1628800"/>
          <a:ext cx="21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66400" progId="Equation.DSMT4">
                  <p:embed/>
                </p:oleObj>
              </mc:Choice>
              <mc:Fallback>
                <p:oleObj name="Equation" r:id="rId2" imgW="215640" imgH="266400" progId="Equation.DSMT4">
                  <p:embed/>
                  <p:pic>
                    <p:nvPicPr>
                      <p:cNvPr id="94214" name="Object 6">
                        <a:extLst>
                          <a:ext uri="{FF2B5EF4-FFF2-40B4-BE49-F238E27FC236}">
                            <a16:creationId xmlns:a16="http://schemas.microsoft.com/office/drawing/2014/main" id="{A622A141-07B8-4F45-A4A4-B0D0C73B4C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628800"/>
                        <a:ext cx="215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217" name="Group 9">
            <a:extLst>
              <a:ext uri="{FF2B5EF4-FFF2-40B4-BE49-F238E27FC236}">
                <a16:creationId xmlns:a16="http://schemas.microsoft.com/office/drawing/2014/main" id="{C312B680-6373-4B01-A782-8B31E8E795B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953000"/>
            <a:ext cx="4572000" cy="825500"/>
            <a:chOff x="288" y="3120"/>
            <a:chExt cx="2880" cy="520"/>
          </a:xfrm>
        </p:grpSpPr>
        <p:sp>
          <p:nvSpPr>
            <p:cNvPr id="94212" name="Text Box 4">
              <a:extLst>
                <a:ext uri="{FF2B5EF4-FFF2-40B4-BE49-F238E27FC236}">
                  <a16:creationId xmlns:a16="http://schemas.microsoft.com/office/drawing/2014/main" id="{A4571358-E58C-48F9-8026-1C9F2E16F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216"/>
              <a:ext cx="28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</a:rPr>
                <a:t>Ответ:</a:t>
              </a:r>
              <a:endPara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4215" name="Object 7">
              <a:extLst>
                <a:ext uri="{FF2B5EF4-FFF2-40B4-BE49-F238E27FC236}">
                  <a16:creationId xmlns:a16="http://schemas.microsoft.com/office/drawing/2014/main" id="{1B0C1A4E-25E4-4C21-ADAC-6CA46A76184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120"/>
            <a:ext cx="488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74360" imgH="825480" progId="Equation.DSMT4">
                    <p:embed/>
                  </p:oleObj>
                </mc:Choice>
                <mc:Fallback>
                  <p:oleObj name="Equation" r:id="rId4" imgW="774360" imgH="825480" progId="Equation.DSMT4">
                    <p:embed/>
                    <p:pic>
                      <p:nvPicPr>
                        <p:cNvPr id="94215" name="Object 7">
                          <a:extLst>
                            <a:ext uri="{FF2B5EF4-FFF2-40B4-BE49-F238E27FC236}">
                              <a16:creationId xmlns:a16="http://schemas.microsoft.com/office/drawing/2014/main" id="{1B0C1A4E-25E4-4C21-ADAC-6CA46A76184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120"/>
                          <a:ext cx="488" cy="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7D74E9-FAE6-491C-B47C-4D8DF0EB8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9733" y="2174346"/>
            <a:ext cx="4298611" cy="36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>
            <a:extLst>
              <a:ext uri="{FF2B5EF4-FFF2-40B4-BE49-F238E27FC236}">
                <a16:creationId xmlns:a16="http://schemas.microsoft.com/office/drawing/2014/main" id="{37CA728D-69CF-4E30-80EE-76D1199C6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Возьмем прямоугольный лист бумаги и нарисуем на нем оси координат </a:t>
            </a:r>
            <a:r>
              <a:rPr lang="en-US" altLang="ru-RU" i="1" dirty="0">
                <a:cs typeface="Times New Roman" panose="02020603050405020304" pitchFamily="18" charset="0"/>
              </a:rPr>
              <a:t>Ox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Oy</a:t>
            </a:r>
            <a:r>
              <a:rPr lang="ru-RU" altLang="ru-RU" dirty="0">
                <a:cs typeface="Times New Roman" panose="02020603050405020304" pitchFamily="18" charset="0"/>
              </a:rPr>
              <a:t>. Затем свернем этот лист в прямой круговой цилиндр, радиус основания которого примем за единицу. Ось </a:t>
            </a:r>
            <a:r>
              <a:rPr lang="en-US" altLang="ru-RU" i="1" dirty="0">
                <a:cs typeface="Times New Roman" panose="02020603050405020304" pitchFamily="18" charset="0"/>
              </a:rPr>
              <a:t>Ox</a:t>
            </a:r>
            <a:r>
              <a:rPr lang="ru-RU" altLang="ru-RU" dirty="0">
                <a:cs typeface="Times New Roman" panose="02020603050405020304" pitchFamily="18" charset="0"/>
              </a:rPr>
              <a:t> свернется в окружность радиуса 1, а ось </a:t>
            </a:r>
            <a:r>
              <a:rPr lang="en-US" altLang="ru-RU" i="1" dirty="0">
                <a:cs typeface="Times New Roman" panose="02020603050405020304" pitchFamily="18" charset="0"/>
              </a:rPr>
              <a:t>Oy</a:t>
            </a:r>
            <a:r>
              <a:rPr lang="ru-RU" altLang="ru-RU" dirty="0">
                <a:cs typeface="Times New Roman" panose="02020603050405020304" pitchFamily="18" charset="0"/>
              </a:rPr>
              <a:t> станет образующей цилиндра. Через диаметр </a:t>
            </a:r>
            <a:r>
              <a:rPr lang="en-US" altLang="ru-RU" i="1" dirty="0">
                <a:cs typeface="Times New Roman" panose="02020603050405020304" pitchFamily="18" charset="0"/>
              </a:rPr>
              <a:t>OD</a:t>
            </a:r>
            <a:r>
              <a:rPr lang="ru-RU" altLang="ru-RU" dirty="0">
                <a:cs typeface="Times New Roman" panose="02020603050405020304" pitchFamily="18" charset="0"/>
              </a:rPr>
              <a:t> полученной окружности проведем сечение, составляющее с плоскостью окружности угол в 45°. В этом случае сечением будет эллипс.</a:t>
            </a:r>
            <a:r>
              <a:rPr lang="en-US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Развернем цилиндр обратно в прямоугольник. </a:t>
            </a:r>
            <a:r>
              <a:rPr lang="ru-RU" altLang="ru-RU" dirty="0"/>
              <a:t>Выясним, в какую кривую развернется эллипс.</a:t>
            </a:r>
            <a:endParaRPr lang="en-US" altLang="ru-RU" dirty="0"/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31177B30-9CB3-45D6-8BF7-D438A8E2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2955" name="Picture 11">
            <a:extLst>
              <a:ext uri="{FF2B5EF4-FFF2-40B4-BE49-F238E27FC236}">
                <a16:creationId xmlns:a16="http://schemas.microsoft.com/office/drawing/2014/main" id="{FEA0E545-4ABB-4F30-AF8F-540E2A09A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784383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2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>
            <a:extLst>
              <a:ext uri="{FF2B5EF4-FFF2-40B4-BE49-F238E27FC236}">
                <a16:creationId xmlns:a16="http://schemas.microsoft.com/office/drawing/2014/main" id="{13DAE777-734F-46DC-BC95-7FB97CDFB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>
                <a:solidFill>
                  <a:schemeClr val="accent1"/>
                </a:solidFill>
              </a:rPr>
              <a:t>     </a:t>
            </a:r>
            <a:r>
              <a:rPr lang="ru-RU" altLang="ru-RU"/>
              <a:t>Докажем, что</a:t>
            </a:r>
            <a:r>
              <a:rPr lang="ru-RU" altLang="ru-RU">
                <a:cs typeface="Times New Roman" panose="02020603050405020304" pitchFamily="18" charset="0"/>
              </a:rPr>
              <a:t> эллипс развернется в кривую, являющуюся частью синусоиды. Для этого из произвольной точки </a:t>
            </a:r>
            <a:r>
              <a:rPr lang="en-US" altLang="ru-RU" i="1">
                <a:cs typeface="Times New Roman" panose="02020603050405020304" pitchFamily="18" charset="0"/>
              </a:rPr>
              <a:t>A </a:t>
            </a:r>
            <a:r>
              <a:rPr lang="ru-RU" altLang="ru-RU">
                <a:cs typeface="Times New Roman" panose="02020603050405020304" pitchFamily="18" charset="0"/>
              </a:rPr>
              <a:t>на эллипсе опустим перпендикуляры на плоскость окружности и диаметр окружности </a:t>
            </a:r>
            <a:r>
              <a:rPr lang="en-US" altLang="ru-RU" i="1">
                <a:cs typeface="Times New Roman" panose="02020603050405020304" pitchFamily="18" charset="0"/>
              </a:rPr>
              <a:t>OD</a:t>
            </a:r>
            <a:r>
              <a:rPr lang="ru-RU" altLang="ru-RU">
                <a:cs typeface="Times New Roman" panose="02020603050405020304" pitchFamily="18" charset="0"/>
              </a:rPr>
              <a:t>. Получим соответственно точки </a:t>
            </a:r>
            <a:r>
              <a:rPr lang="en-US" altLang="ru-RU" i="1">
                <a:cs typeface="Times New Roman" panose="02020603050405020304" pitchFamily="18" charset="0"/>
              </a:rPr>
              <a:t>B</a:t>
            </a:r>
            <a:r>
              <a:rPr lang="ru-RU" altLang="ru-RU">
                <a:cs typeface="Times New Roman" panose="02020603050405020304" pitchFamily="18" charset="0"/>
              </a:rPr>
              <a:t> и </a:t>
            </a:r>
            <a:r>
              <a:rPr lang="en-US" altLang="ru-RU" i="1">
                <a:cs typeface="Times New Roman" panose="02020603050405020304" pitchFamily="18" charset="0"/>
              </a:rPr>
              <a:t>C</a:t>
            </a:r>
            <a:r>
              <a:rPr lang="ru-RU" altLang="ru-RU">
                <a:cs typeface="Times New Roman" panose="02020603050405020304" pitchFamily="18" charset="0"/>
              </a:rPr>
              <a:t>. Треугольник </a:t>
            </a:r>
            <a:r>
              <a:rPr lang="en-US" altLang="ru-RU" i="1">
                <a:cs typeface="Times New Roman" panose="02020603050405020304" pitchFamily="18" charset="0"/>
              </a:rPr>
              <a:t>ABC</a:t>
            </a:r>
            <a:r>
              <a:rPr lang="ru-RU" altLang="ru-RU">
                <a:cs typeface="Times New Roman" panose="02020603050405020304" pitchFamily="18" charset="0"/>
              </a:rPr>
              <a:t> прямоугольный и равнобедренный, так как </a:t>
            </a:r>
            <a:r>
              <a:rPr lang="en-US" altLang="ru-RU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i="1">
                <a:cs typeface="Times New Roman" panose="02020603050405020304" pitchFamily="18" charset="0"/>
              </a:rPr>
              <a:t>ABC </a:t>
            </a:r>
            <a:r>
              <a:rPr lang="ru-RU" altLang="ru-RU">
                <a:cs typeface="Times New Roman" panose="02020603050405020304" pitchFamily="18" charset="0"/>
              </a:rPr>
              <a:t>= 90°, </a:t>
            </a:r>
            <a:r>
              <a:rPr lang="en-US" altLang="ru-RU"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en-US" altLang="ru-RU" i="1">
                <a:cs typeface="Times New Roman" panose="02020603050405020304" pitchFamily="18" charset="0"/>
              </a:rPr>
              <a:t>ACB </a:t>
            </a:r>
            <a:r>
              <a:rPr lang="ru-RU" altLang="ru-RU">
                <a:cs typeface="Times New Roman" panose="02020603050405020304" pitchFamily="18" charset="0"/>
              </a:rPr>
              <a:t>= 45°. Следовательно, </a:t>
            </a:r>
            <a:r>
              <a:rPr lang="en-US" altLang="ru-RU" i="1">
                <a:cs typeface="Times New Roman" panose="02020603050405020304" pitchFamily="18" charset="0"/>
              </a:rPr>
              <a:t>AB </a:t>
            </a:r>
            <a:r>
              <a:rPr lang="ru-RU" altLang="ru-RU">
                <a:cs typeface="Times New Roman" panose="02020603050405020304" pitchFamily="18" charset="0"/>
              </a:rPr>
              <a:t>= </a:t>
            </a:r>
            <a:r>
              <a:rPr lang="en-US" altLang="ru-RU" i="1">
                <a:cs typeface="Times New Roman" panose="02020603050405020304" pitchFamily="18" charset="0"/>
              </a:rPr>
              <a:t>BC</a:t>
            </a:r>
            <a:r>
              <a:rPr lang="ru-RU" altLang="ru-RU">
                <a:cs typeface="Times New Roman" panose="02020603050405020304" pitchFamily="18" charset="0"/>
              </a:rPr>
              <a:t>. Заметим, что </a:t>
            </a:r>
            <a:r>
              <a:rPr lang="en-US" altLang="ru-RU" i="1">
                <a:cs typeface="Times New Roman" panose="02020603050405020304" pitchFamily="18" charset="0"/>
              </a:rPr>
              <a:t>BC </a:t>
            </a:r>
            <a:r>
              <a:rPr lang="ru-RU" altLang="ru-RU">
                <a:cs typeface="Times New Roman" panose="02020603050405020304" pitchFamily="18" charset="0"/>
              </a:rPr>
              <a:t>= </a:t>
            </a:r>
            <a:r>
              <a:rPr lang="en-US" altLang="ru-RU">
                <a:cs typeface="Times New Roman" panose="02020603050405020304" pitchFamily="18" charset="0"/>
              </a:rPr>
              <a:t>sin </a:t>
            </a:r>
            <a:r>
              <a:rPr lang="en-US" altLang="ru-RU" i="1">
                <a:cs typeface="Times New Roman" panose="02020603050405020304" pitchFamily="18" charset="0"/>
              </a:rPr>
              <a:t>x</a:t>
            </a:r>
            <a:r>
              <a:rPr lang="ru-RU" altLang="ru-RU">
                <a:cs typeface="Times New Roman" panose="02020603050405020304" pitchFamily="18" charset="0"/>
              </a:rPr>
              <a:t>, где </a:t>
            </a:r>
            <a:r>
              <a:rPr lang="en-US" altLang="ru-RU" i="1">
                <a:cs typeface="Times New Roman" panose="02020603050405020304" pitchFamily="18" charset="0"/>
              </a:rPr>
              <a:t>x</a:t>
            </a:r>
            <a:r>
              <a:rPr lang="ru-RU" altLang="ru-RU">
                <a:cs typeface="Times New Roman" panose="02020603050405020304" pitchFamily="18" charset="0"/>
              </a:rPr>
              <a:t> - длина дуги </a:t>
            </a:r>
            <a:r>
              <a:rPr lang="en-US" altLang="ru-RU" i="1">
                <a:cs typeface="Times New Roman" panose="02020603050405020304" pitchFamily="18" charset="0"/>
              </a:rPr>
              <a:t>OB</a:t>
            </a:r>
            <a:r>
              <a:rPr lang="ru-RU" altLang="ru-RU">
                <a:cs typeface="Times New Roman" panose="02020603050405020304" pitchFamily="18" charset="0"/>
              </a:rPr>
              <a:t>. Для этого достаточно обратиться к рисунку</a:t>
            </a:r>
            <a:r>
              <a:rPr lang="ru-RU" altLang="ru-RU"/>
              <a:t> </a:t>
            </a:r>
            <a:r>
              <a:rPr lang="ru-RU" altLang="ru-RU">
                <a:cs typeface="Times New Roman" panose="02020603050405020304" pitchFamily="18" charset="0"/>
              </a:rPr>
              <a:t>и вспомнить определение синуса. Таким образом, </a:t>
            </a:r>
            <a:r>
              <a:rPr lang="en-US" altLang="ru-RU" i="1">
                <a:cs typeface="Times New Roman" panose="02020603050405020304" pitchFamily="18" charset="0"/>
              </a:rPr>
              <a:t>AB </a:t>
            </a:r>
            <a:r>
              <a:rPr lang="ru-RU" altLang="ru-RU">
                <a:cs typeface="Times New Roman" panose="02020603050405020304" pitchFamily="18" charset="0"/>
              </a:rPr>
              <a:t>= </a:t>
            </a:r>
            <a:r>
              <a:rPr lang="en-US" altLang="ru-RU">
                <a:cs typeface="Times New Roman" panose="02020603050405020304" pitchFamily="18" charset="0"/>
              </a:rPr>
              <a:t>sin </a:t>
            </a:r>
            <a:r>
              <a:rPr lang="en-US" altLang="ru-RU" i="1">
                <a:cs typeface="Times New Roman" panose="02020603050405020304" pitchFamily="18" charset="0"/>
              </a:rPr>
              <a:t>x</a:t>
            </a:r>
            <a:r>
              <a:rPr lang="ru-RU" altLang="ru-RU">
                <a:cs typeface="Times New Roman" panose="02020603050405020304" pitchFamily="18" charset="0"/>
              </a:rPr>
              <a:t>, где </a:t>
            </a:r>
            <a:r>
              <a:rPr lang="en-US" altLang="ru-RU" i="1">
                <a:cs typeface="Times New Roman" panose="02020603050405020304" pitchFamily="18" charset="0"/>
              </a:rPr>
              <a:t>x </a:t>
            </a:r>
            <a:r>
              <a:rPr lang="ru-RU" altLang="ru-RU">
                <a:cs typeface="Times New Roman" panose="02020603050405020304" pitchFamily="18" charset="0"/>
              </a:rPr>
              <a:t>= </a:t>
            </a:r>
            <a:r>
              <a:rPr lang="en-US" altLang="ru-RU" i="1">
                <a:cs typeface="Times New Roman" panose="02020603050405020304" pitchFamily="18" charset="0"/>
              </a:rPr>
              <a:t>OB</a:t>
            </a:r>
            <a:r>
              <a:rPr lang="ru-RU" altLang="ru-RU">
                <a:cs typeface="Times New Roman" panose="02020603050405020304" pitchFamily="18" charset="0"/>
              </a:rPr>
              <a:t>, т. е. эта кривая является частью синусоиды с уравнением </a:t>
            </a:r>
            <a:r>
              <a:rPr lang="en-US" altLang="ru-RU" i="1">
                <a:cs typeface="Times New Roman" panose="02020603050405020304" pitchFamily="18" charset="0"/>
              </a:rPr>
              <a:t>y</a:t>
            </a:r>
            <a:r>
              <a:rPr lang="ru-RU" altLang="ru-RU">
                <a:cs typeface="Times New Roman" panose="02020603050405020304" pitchFamily="18" charset="0"/>
              </a:rPr>
              <a:t> = </a:t>
            </a:r>
            <a:r>
              <a:rPr lang="en-US" altLang="ru-RU">
                <a:cs typeface="Times New Roman" panose="02020603050405020304" pitchFamily="18" charset="0"/>
              </a:rPr>
              <a:t>sin </a:t>
            </a:r>
            <a:r>
              <a:rPr lang="en-US" altLang="ru-RU" i="1">
                <a:cs typeface="Times New Roman" panose="02020603050405020304" pitchFamily="18" charset="0"/>
              </a:rPr>
              <a:t>x</a:t>
            </a:r>
            <a:r>
              <a:rPr lang="ru-RU" altLang="ru-RU">
                <a:cs typeface="Times New Roman" panose="02020603050405020304" pitchFamily="18" charset="0"/>
              </a:rPr>
              <a:t>.</a:t>
            </a:r>
            <a:endParaRPr lang="en-US" altLang="ru-RU">
              <a:cs typeface="Times New Roman" panose="02020603050405020304" pitchFamily="18" charset="0"/>
            </a:endParaRPr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C25D6C1E-5D92-4B80-857B-FE69B79A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3671" name="Picture 7">
            <a:extLst>
              <a:ext uri="{FF2B5EF4-FFF2-40B4-BE49-F238E27FC236}">
                <a16:creationId xmlns:a16="http://schemas.microsoft.com/office/drawing/2014/main" id="{31B07F37-7084-47C9-A21B-246ED6E8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77819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>
            <a:extLst>
              <a:ext uri="{FF2B5EF4-FFF2-40B4-BE49-F238E27FC236}">
                <a16:creationId xmlns:a16="http://schemas.microsoft.com/office/drawing/2014/main" id="{8D0A7281-1304-4A91-A633-A0F1E341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Возьмем прямоугольный лист бумаги и нарисуем на нем оси координат </a:t>
            </a:r>
            <a:r>
              <a:rPr lang="en-US" altLang="ru-RU" i="1" dirty="0">
                <a:cs typeface="Times New Roman" panose="02020603050405020304" pitchFamily="18" charset="0"/>
              </a:rPr>
              <a:t>Ox </a:t>
            </a:r>
            <a:r>
              <a:rPr lang="ru-RU" altLang="ru-RU" dirty="0">
                <a:cs typeface="Times New Roman" panose="02020603050405020304" pitchFamily="18" charset="0"/>
              </a:rPr>
              <a:t>и </a:t>
            </a:r>
            <a:r>
              <a:rPr lang="en-US" altLang="ru-RU" i="1" dirty="0">
                <a:cs typeface="Times New Roman" panose="02020603050405020304" pitchFamily="18" charset="0"/>
              </a:rPr>
              <a:t>Oy </a:t>
            </a:r>
            <a:r>
              <a:rPr lang="ru-RU" altLang="ru-RU" dirty="0">
                <a:cs typeface="Times New Roman" panose="02020603050405020304" pitchFamily="18" charset="0"/>
              </a:rPr>
              <a:t>параллельно соответствующим сторонам. Затем свернем этот лист в прямой круговой цилиндр, радиус основания которого примем за единицу. Ось </a:t>
            </a:r>
            <a:r>
              <a:rPr lang="en-US" altLang="ru-RU" i="1" dirty="0">
                <a:cs typeface="Times New Roman" panose="02020603050405020304" pitchFamily="18" charset="0"/>
              </a:rPr>
              <a:t>Ox</a:t>
            </a:r>
            <a:r>
              <a:rPr lang="ru-RU" altLang="ru-RU" dirty="0">
                <a:cs typeface="Times New Roman" panose="02020603050405020304" pitchFamily="18" charset="0"/>
              </a:rPr>
              <a:t> свернется в окружность радиуса 1, а ось </a:t>
            </a:r>
            <a:r>
              <a:rPr lang="en-US" altLang="ru-RU" i="1" dirty="0">
                <a:cs typeface="Times New Roman" panose="02020603050405020304" pitchFamily="18" charset="0"/>
              </a:rPr>
              <a:t>Oy</a:t>
            </a:r>
            <a:r>
              <a:rPr lang="ru-RU" altLang="ru-RU" dirty="0">
                <a:cs typeface="Times New Roman" panose="02020603050405020304" pitchFamily="18" charset="0"/>
              </a:rPr>
              <a:t> станет образующей цилиндра. Через диаметр </a:t>
            </a:r>
            <a:r>
              <a:rPr lang="en-US" altLang="ru-RU" i="1" dirty="0">
                <a:cs typeface="Times New Roman" panose="02020603050405020304" pitchFamily="18" charset="0"/>
              </a:rPr>
              <a:t>OD</a:t>
            </a:r>
            <a:r>
              <a:rPr lang="ru-RU" altLang="ru-RU" dirty="0">
                <a:cs typeface="Times New Roman" panose="02020603050405020304" pitchFamily="18" charset="0"/>
              </a:rPr>
              <a:t> полученной окружности проведем сечение, составляющее с плоскостью окружности угол  . Развернем цилиндр обратно в прямоугольник. </a:t>
            </a:r>
            <a:r>
              <a:rPr lang="ru-RU" altLang="ru-RU" dirty="0"/>
              <a:t>Выясните, в какую кривую развернется эллипс.</a:t>
            </a:r>
            <a:endParaRPr lang="en-US" altLang="ru-RU" dirty="0"/>
          </a:p>
        </p:txBody>
      </p:sp>
      <p:graphicFrame>
        <p:nvGraphicFramePr>
          <p:cNvPr id="95238" name="Object 6">
            <a:extLst>
              <a:ext uri="{FF2B5EF4-FFF2-40B4-BE49-F238E27FC236}">
                <a16:creationId xmlns:a16="http://schemas.microsoft.com/office/drawing/2014/main" id="{C535A812-027F-4669-9721-42A9CB2A0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3968" y="2761744"/>
          <a:ext cx="215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640" imgH="266400" progId="Equation.DSMT4">
                  <p:embed/>
                </p:oleObj>
              </mc:Choice>
              <mc:Fallback>
                <p:oleObj name="Equation" r:id="rId2" imgW="215640" imgH="266400" progId="Equation.DSMT4">
                  <p:embed/>
                  <p:pic>
                    <p:nvPicPr>
                      <p:cNvPr id="95238" name="Object 6">
                        <a:extLst>
                          <a:ext uri="{FF2B5EF4-FFF2-40B4-BE49-F238E27FC236}">
                            <a16:creationId xmlns:a16="http://schemas.microsoft.com/office/drawing/2014/main" id="{C535A812-027F-4669-9721-42A9CB2A0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761744"/>
                        <a:ext cx="215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40" name="Picture 8">
            <a:extLst>
              <a:ext uri="{FF2B5EF4-FFF2-40B4-BE49-F238E27FC236}">
                <a16:creationId xmlns:a16="http://schemas.microsoft.com/office/drawing/2014/main" id="{F69B3A2E-0041-4EB2-A145-CDA2030B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17954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242" name="Group 10">
            <a:extLst>
              <a:ext uri="{FF2B5EF4-FFF2-40B4-BE49-F238E27FC236}">
                <a16:creationId xmlns:a16="http://schemas.microsoft.com/office/drawing/2014/main" id="{8A73B343-59E2-4080-917E-E8331F7D695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14800"/>
            <a:ext cx="5976938" cy="2347913"/>
            <a:chOff x="1584" y="2592"/>
            <a:chExt cx="3765" cy="1479"/>
          </a:xfrm>
        </p:grpSpPr>
        <p:sp>
          <p:nvSpPr>
            <p:cNvPr id="95236" name="Text Box 4">
              <a:extLst>
                <a:ext uri="{FF2B5EF4-FFF2-40B4-BE49-F238E27FC236}">
                  <a16:creationId xmlns:a16="http://schemas.microsoft.com/office/drawing/2014/main" id="{47FB6057-C835-427C-B61A-C86316787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744"/>
              <a:ext cx="3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800">
                  <a:solidFill>
                    <a:srgbClr val="FF3300"/>
                  </a:solidFill>
                </a:rPr>
                <a:t>Ответ:</a:t>
              </a:r>
              <a:r>
                <a:rPr lang="ru-RU" altLang="ru-RU" sz="2800">
                  <a:solidFill>
                    <a:schemeClr val="accent1"/>
                  </a:solidFill>
                </a:rPr>
                <a:t> </a:t>
              </a:r>
              <a:r>
                <a:rPr lang="en-US" altLang="ru-RU" sz="2800" i="1">
                  <a:cs typeface="Times New Roman" panose="02020603050405020304" pitchFamily="18" charset="0"/>
                </a:rPr>
                <a:t>y</a:t>
              </a:r>
              <a:r>
                <a:rPr lang="ru-RU" altLang="ru-RU" sz="2800">
                  <a:cs typeface="Times New Roman" panose="02020603050405020304" pitchFamily="18" charset="0"/>
                </a:rPr>
                <a:t> = </a:t>
              </a:r>
              <a:r>
                <a:rPr lang="en-US" altLang="ru-RU" sz="2800" i="1">
                  <a:cs typeface="Times New Roman" panose="02020603050405020304" pitchFamily="18" charset="0"/>
                </a:rPr>
                <a:t>k</a:t>
              </a:r>
              <a:r>
                <a:rPr lang="ru-RU" altLang="ru-RU" sz="2800" i="1">
                  <a:cs typeface="Times New Roman" panose="02020603050405020304" pitchFamily="18" charset="0"/>
                </a:rPr>
                <a:t>·</a:t>
              </a:r>
              <a:r>
                <a:rPr lang="en-US" altLang="ru-RU" sz="2800">
                  <a:cs typeface="Times New Roman" panose="02020603050405020304" pitchFamily="18" charset="0"/>
                </a:rPr>
                <a:t>sin </a:t>
              </a:r>
              <a:r>
                <a:rPr lang="en-US" altLang="ru-RU" sz="2800" i="1">
                  <a:cs typeface="Times New Roman" panose="02020603050405020304" pitchFamily="18" charset="0"/>
                </a:rPr>
                <a:t>x </a:t>
              </a:r>
              <a:r>
                <a:rPr lang="ru-RU" altLang="ru-RU" sz="2800">
                  <a:cs typeface="Times New Roman" panose="02020603050405020304" pitchFamily="18" charset="0"/>
                </a:rPr>
                <a:t>, где  </a:t>
              </a:r>
              <a:r>
                <a:rPr lang="en-US" altLang="ru-RU" sz="2800" i="1">
                  <a:cs typeface="Times New Roman" panose="02020603050405020304" pitchFamily="18" charset="0"/>
                </a:rPr>
                <a:t>k</a:t>
              </a:r>
              <a:r>
                <a:rPr lang="ru-RU" altLang="ru-RU" sz="2800">
                  <a:cs typeface="Times New Roman" panose="02020603050405020304" pitchFamily="18" charset="0"/>
                </a:rPr>
                <a:t> = </a:t>
              </a:r>
              <a:r>
                <a:rPr lang="en-US" altLang="ru-RU" sz="2800">
                  <a:cs typeface="Times New Roman" panose="02020603050405020304" pitchFamily="18" charset="0"/>
                </a:rPr>
                <a:t>tg φ</a:t>
              </a:r>
              <a:r>
                <a:rPr lang="ru-RU" altLang="ru-RU" sz="28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5241" name="Picture 9">
              <a:extLst>
                <a:ext uri="{FF2B5EF4-FFF2-40B4-BE49-F238E27FC236}">
                  <a16:creationId xmlns:a16="http://schemas.microsoft.com/office/drawing/2014/main" id="{D6B31566-44E7-4834-ABF0-22D58998F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592"/>
              <a:ext cx="2901" cy="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07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2457</Words>
  <Application>Microsoft Office PowerPoint</Application>
  <PresentationFormat>Экран (4:3)</PresentationFormat>
  <Paragraphs>125</Paragraphs>
  <Slides>30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Cambria Math</vt:lpstr>
      <vt:lpstr>Times New Roman</vt:lpstr>
      <vt:lpstr>Оформление по умолчанию</vt:lpstr>
      <vt:lpstr>Equation</vt:lpstr>
      <vt:lpstr>СЕЧЕНИЯ ЦИЛИНДРА И КОНУСА</vt:lpstr>
      <vt:lpstr>СЕЧЕНИЯ ЦИЛИНДРА ПЛОСКОСТЬЮ</vt:lpstr>
      <vt:lpstr>СЕЧЕНИЯ ЦИЛИНДРА ПЛОСКОСТЬЮ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КОНИЧЕСКИЕ СЕЧЕНИЯ</vt:lpstr>
      <vt:lpstr>Теорема 1</vt:lpstr>
      <vt:lpstr>Презентация PowerPoint</vt:lpstr>
      <vt:lpstr>Построение сечение конуса (эллипс)</vt:lpstr>
      <vt:lpstr>Теорема 2</vt:lpstr>
      <vt:lpstr>Доказательство</vt:lpstr>
      <vt:lpstr>Построение сечение конуса (парабола)</vt:lpstr>
      <vt:lpstr>Теорема 3</vt:lpstr>
      <vt:lpstr>Доказательство</vt:lpstr>
      <vt:lpstr>Построение сечение конуса (гипербола)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Сфера, вписанная в куб</dc:title>
  <dc:creator>*</dc:creator>
  <cp:lastModifiedBy>Смирнов Владимир Алексеевич</cp:lastModifiedBy>
  <cp:revision>102</cp:revision>
  <dcterms:created xsi:type="dcterms:W3CDTF">2006-06-14T12:10:42Z</dcterms:created>
  <dcterms:modified xsi:type="dcterms:W3CDTF">2021-06-03T04:26:01Z</dcterms:modified>
</cp:coreProperties>
</file>