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311" r:id="rId3"/>
    <p:sldId id="282" r:id="rId4"/>
    <p:sldId id="283" r:id="rId5"/>
    <p:sldId id="357" r:id="rId6"/>
    <p:sldId id="358" r:id="rId7"/>
    <p:sldId id="359" r:id="rId8"/>
    <p:sldId id="360" r:id="rId9"/>
    <p:sldId id="288" r:id="rId10"/>
    <p:sldId id="287" r:id="rId11"/>
    <p:sldId id="284" r:id="rId12"/>
    <p:sldId id="289" r:id="rId13"/>
    <p:sldId id="356" r:id="rId14"/>
    <p:sldId id="295" r:id="rId15"/>
    <p:sldId id="294" r:id="rId16"/>
    <p:sldId id="344" r:id="rId17"/>
    <p:sldId id="347" r:id="rId18"/>
    <p:sldId id="290" r:id="rId19"/>
    <p:sldId id="337" r:id="rId20"/>
    <p:sldId id="346" r:id="rId21"/>
    <p:sldId id="348" r:id="rId22"/>
    <p:sldId id="349" r:id="rId23"/>
    <p:sldId id="293" r:id="rId24"/>
    <p:sldId id="321" r:id="rId25"/>
    <p:sldId id="338" r:id="rId26"/>
    <p:sldId id="355" r:id="rId27"/>
    <p:sldId id="322" r:id="rId28"/>
    <p:sldId id="323" r:id="rId29"/>
    <p:sldId id="327" r:id="rId30"/>
    <p:sldId id="339" r:id="rId31"/>
    <p:sldId id="328" r:id="rId32"/>
    <p:sldId id="329" r:id="rId33"/>
    <p:sldId id="292" r:id="rId34"/>
    <p:sldId id="340" r:id="rId35"/>
    <p:sldId id="350" r:id="rId36"/>
    <p:sldId id="351" r:id="rId37"/>
    <p:sldId id="352" r:id="rId38"/>
    <p:sldId id="297" r:id="rId39"/>
    <p:sldId id="324" r:id="rId40"/>
    <p:sldId id="341" r:id="rId41"/>
    <p:sldId id="354" r:id="rId42"/>
    <p:sldId id="325" r:id="rId43"/>
    <p:sldId id="326" r:id="rId44"/>
    <p:sldId id="330" r:id="rId45"/>
    <p:sldId id="342" r:id="rId46"/>
    <p:sldId id="331" r:id="rId47"/>
    <p:sldId id="332" r:id="rId48"/>
    <p:sldId id="333" r:id="rId49"/>
    <p:sldId id="334" r:id="rId50"/>
    <p:sldId id="343" r:id="rId5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87" autoAdjust="0"/>
    <p:restoredTop sz="96154" autoAdjust="0"/>
  </p:normalViewPr>
  <p:slideViewPr>
    <p:cSldViewPr>
      <p:cViewPr varScale="1">
        <p:scale>
          <a:sx n="103" d="100"/>
          <a:sy n="103" d="100"/>
        </p:scale>
        <p:origin x="43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D54C4F66-3E77-43E8-AAAA-26A6448A3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D19E9189-5DF3-47E0-8998-96F306BBF75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67588" name="Rectangle 4">
            <a:extLst>
              <a:ext uri="{FF2B5EF4-FFF2-40B4-BE49-F238E27FC236}">
                <a16:creationId xmlns:a16="http://schemas.microsoft.com/office/drawing/2014/main" id="{DC6437F7-6DAE-4E87-81A0-5FC76E8D503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025FD7D9-2A2F-4646-9E51-B3FE1A1B21D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52FE4D1D-1727-4C5A-AF8E-74C4A6C2613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B0CD245A-5D33-4645-873F-07A2D492E5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650840-E1F7-45A0-A7C3-9B96364AB47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E15645F-8FA7-4312-9C90-A3E924FD86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44B503-7DB0-48D0-8574-E05386909C2F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40C53A2A-57B5-4676-9EFF-92766E0CFF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26AC7901-28BA-4653-87CF-DE621FF2B3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1F515BA-15AB-4E86-8C74-D6EC1F5504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ED8F77-3F58-413E-889C-FE3724CB4B9A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135170" name="Rectangle 2">
            <a:extLst>
              <a:ext uri="{FF2B5EF4-FFF2-40B4-BE49-F238E27FC236}">
                <a16:creationId xmlns:a16="http://schemas.microsoft.com/office/drawing/2014/main" id="{B38EB134-C9F6-4033-B194-4F52636F11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29FB5DC5-CFDF-44C9-BD1B-2A883FD7DA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71027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36941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91520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35013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91343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37420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868593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866859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249896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72450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EFA5FA6-4FE7-4073-9954-35E7A6E3DD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D9672A-640D-406B-A9EB-74A0A9B519B0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131074" name="Rectangle 2">
            <a:extLst>
              <a:ext uri="{FF2B5EF4-FFF2-40B4-BE49-F238E27FC236}">
                <a16:creationId xmlns:a16="http://schemas.microsoft.com/office/drawing/2014/main" id="{BEF98173-B1D2-4611-85A0-1D9E941831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CE72D6F8-7784-4C76-B34E-7296C02EF6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511146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517115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564515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299460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978616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060125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218771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284742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909199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29803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E350D5A-52A4-4A62-8DE1-1D19DF4D11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AE8D7F-850D-4AB7-B192-3EC5C3E72655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33122" name="Rectangle 2">
            <a:extLst>
              <a:ext uri="{FF2B5EF4-FFF2-40B4-BE49-F238E27FC236}">
                <a16:creationId xmlns:a16="http://schemas.microsoft.com/office/drawing/2014/main" id="{4774FF10-3698-4FA3-964C-686A806507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5AB254F1-0510-40AD-94ED-A9CE0DB97F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31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675567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32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252999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906464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34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61219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35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702804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36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370021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37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586977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38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328606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39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030996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40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11624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E350D5A-52A4-4A62-8DE1-1D19DF4D11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AE8D7F-850D-4AB7-B192-3EC5C3E72655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133122" name="Rectangle 2">
            <a:extLst>
              <a:ext uri="{FF2B5EF4-FFF2-40B4-BE49-F238E27FC236}">
                <a16:creationId xmlns:a16="http://schemas.microsoft.com/office/drawing/2014/main" id="{4774FF10-3698-4FA3-964C-686A806507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5AB254F1-0510-40AD-94ED-A9CE0DB97F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854560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41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743784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42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082117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43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873865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44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6890457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45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251211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46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3415897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47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0296407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48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7496263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49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1005187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50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70345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E350D5A-52A4-4A62-8DE1-1D19DF4D11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AE8D7F-850D-4AB7-B192-3EC5C3E72655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133122" name="Rectangle 2">
            <a:extLst>
              <a:ext uri="{FF2B5EF4-FFF2-40B4-BE49-F238E27FC236}">
                <a16:creationId xmlns:a16="http://schemas.microsoft.com/office/drawing/2014/main" id="{4774FF10-3698-4FA3-964C-686A806507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5AB254F1-0510-40AD-94ED-A9CE0DB97F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22755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E350D5A-52A4-4A62-8DE1-1D19DF4D11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AE8D7F-850D-4AB7-B192-3EC5C3E72655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133122" name="Rectangle 2">
            <a:extLst>
              <a:ext uri="{FF2B5EF4-FFF2-40B4-BE49-F238E27FC236}">
                <a16:creationId xmlns:a16="http://schemas.microsoft.com/office/drawing/2014/main" id="{4774FF10-3698-4FA3-964C-686A806507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5AB254F1-0510-40AD-94ED-A9CE0DB97F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96282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E350D5A-52A4-4A62-8DE1-1D19DF4D11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AE8D7F-850D-4AB7-B192-3EC5C3E72655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133122" name="Rectangle 2">
            <a:extLst>
              <a:ext uri="{FF2B5EF4-FFF2-40B4-BE49-F238E27FC236}">
                <a16:creationId xmlns:a16="http://schemas.microsoft.com/office/drawing/2014/main" id="{4774FF10-3698-4FA3-964C-686A806507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5AB254F1-0510-40AD-94ED-A9CE0DB97F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85687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E350D5A-52A4-4A62-8DE1-1D19DF4D11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AE8D7F-850D-4AB7-B192-3EC5C3E72655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133122" name="Rectangle 2">
            <a:extLst>
              <a:ext uri="{FF2B5EF4-FFF2-40B4-BE49-F238E27FC236}">
                <a16:creationId xmlns:a16="http://schemas.microsoft.com/office/drawing/2014/main" id="{4774FF10-3698-4FA3-964C-686A806507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5AB254F1-0510-40AD-94ED-A9CE0DB97F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55362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3D3BB-BC80-49DA-AE87-6CE7D1EF2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6C8304-4013-4A91-83C8-91C7DA434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CF902A-9972-4E66-9FE9-E542BD06B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C23ADB-4CFA-47CC-87CD-FA8BDB34D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8288BA-770C-4522-AB17-F6C3303AC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8FCF2-661F-468E-98FB-11BB1CF849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356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AF6BD-7BE9-475A-8808-089C58F0E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3333BB-9B4B-4903-ABD4-45A77CEDBC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2F5F74-D06C-4E2F-B9E6-202860622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DB5E15-007D-4EEE-A1C1-6435FE802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E20147-9AE9-4CC9-9DBD-A953549B7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5DC36-4E36-4494-9507-46DC1F600A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0715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A135D8A-82DD-4209-8C72-B3CFF4AC1A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79288F-4912-4B97-AFD3-137A89319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631852-A53A-4649-8200-D00C04A52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E9AB2C-906D-4323-A054-8560B37BF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24452A-3CDE-4E94-98F4-70B37B529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46706-ECCD-4CF1-9244-658A0CBBDD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355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5E97D-2580-4B54-819C-2A2DF418B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04E8A0-AF7F-4CC5-98BD-2E4978C01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A4F95F-070B-4EBD-8905-FE775B4AC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E8D25B-C5C4-4084-A8BC-A105993E8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D2BE62-CC4E-4909-A47C-7F772934F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3B16B-61D2-4FA2-9875-1D6B92A65E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3622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38627-24F6-4052-8B8F-1B5204A96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0A67E5-A72D-4529-94C3-4F61BE0B1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221F6F-16FB-47B8-A8EF-1A617949B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CAFDAB-2FD7-4128-AC47-46BF966DB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83C620-7E7B-42AF-88E3-A7B2E7338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2B17E-1D1B-45E9-A796-30B37DAC54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5534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74DDB-B62D-44CA-B068-F40C9E624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944B3-AD23-4211-BDA6-65127CE21E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271443-DC58-45C4-8781-9FAF5B3B0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2F0F12-75A4-4759-B689-DC7B528CC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F6DEAF-69D5-40DD-B8FA-0032C247D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A9D9B0-8E55-4731-B7FC-72A3A7E52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DE7A7-E5AF-419B-9A66-7B56E547E1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2378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955F8B-B424-4E1E-9987-FA295606B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EB19EB-CCCF-48C7-8E56-24FDD53BA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8FDEF3-6D2E-4330-8355-C85FE024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6CD5074-EBDA-4A61-82D0-4D855A909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107510C-17BE-4F8D-BBEF-D2E016492B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998AC90-F6BB-4856-9225-2ABBA076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D11CD23-A0AC-4B76-9DFF-584C02941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DBDF51-537C-4422-AC49-625A0F0AB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BCFAB-EA5C-4C5F-ADDC-3A15D8868F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1043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68CFD-569C-4D0C-836C-53D9534DB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95D4EE-061A-4741-BDC1-8A9BAF565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24B1B80-38AC-4F76-A613-F989293F0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BC8B9A-773F-49C0-9270-DAB6F2582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D5196-D1F2-47D0-B119-BD6A962A60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5894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0187063-89FA-439D-BD0A-AD064975F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94506C-C81F-4625-BD53-0673D9CA2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70CEE2-7D7E-41F0-82D8-D15575263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830E3-D727-4D85-A3AC-B4DB0F8B75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6377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ED604-3946-471A-8C2A-E1B2A139D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E497FC-111D-438D-89DC-C2E3EEF5D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31A418-5280-46C6-A686-67B386474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740ACC-1883-4D42-9B99-110D78C65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333894-A5D2-433C-BDFD-4A9B03AA0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03C600-41F1-4874-B755-E7D175618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1C64B-9620-4079-A746-970549AC1E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0851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67A43-D90B-4E6C-B790-8C042BAA3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D032480-DCAA-40A4-ADFB-92071E92AD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C8478A-61A5-4F9D-B95C-7426F1595F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005C0A-A110-4A65-9EC8-BAA6FABCA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FCD71B-6C25-40D8-A7BE-71DF5F925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4503E7-F7B8-4229-90A3-A50B8E3CB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70AA0-6153-49A3-B757-98448D6F3C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408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C625F5E-50A9-4BEC-8B99-306C085AFB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8D8474F-5DA4-489C-85A7-B0D9E436F6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3E838E6-B7CE-4CBC-9DBC-A350CA73BBB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69183DE-D82E-49ED-A59A-7AC6D97230D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06FF1EB-E8F3-4115-89A9-59E80169003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A5FFA4D-651F-4A18-A30E-B774CFF69A4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0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3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0.png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0.png"/><Relationship Id="rId4" Type="http://schemas.openxmlformats.org/officeDocument/2006/relationships/image" Target="../media/image5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3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0.png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5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009AA67-9228-43D9-ABCF-365E4F5486F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1556792"/>
            <a:ext cx="7772400" cy="1944216"/>
          </a:xfrm>
        </p:spPr>
        <p:txBody>
          <a:bodyPr/>
          <a:lstStyle/>
          <a:p>
            <a:r>
              <a:rPr lang="ru-RU" altLang="ru-RU" sz="4800" dirty="0">
                <a:solidFill>
                  <a:srgbClr val="FF3300"/>
                </a:solidFill>
              </a:rPr>
              <a:t>Изображение круглых тел и их комбинаций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B2CBC5C1-E4F5-436C-8AC7-584F072336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0"/>
            <a:ext cx="8839200" cy="404813"/>
          </a:xfrm>
        </p:spPr>
        <p:txBody>
          <a:bodyPr/>
          <a:lstStyle/>
          <a:p>
            <a:r>
              <a:rPr lang="ru-RU" altLang="ru-RU" sz="320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Нарисуйте окружность и эллипс, полученный сжатием  окружности в 2 раза.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7F769B-9D19-4DE9-9E11-087E80218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484784"/>
            <a:ext cx="4027352" cy="40770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D1DB70-D7CD-4517-B932-8A5FA27D8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079" y="1469571"/>
            <a:ext cx="4064033" cy="4028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Text Box 3">
            <a:extLst>
              <a:ext uri="{FF2B5EF4-FFF2-40B4-BE49-F238E27FC236}">
                <a16:creationId xmlns:a16="http://schemas.microsoft.com/office/drawing/2014/main" id="{F9BE39B8-2DEF-4798-8C1E-484AA0A2B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dirty="0"/>
              <a:t>	Для нахождения положения изображения полюсов на изображении сферы будем считать исходную ортогональную проекцию видом сферы спереди, и построим вид сферы слева, т.е. ортогональную проекцию сферы на плоскость, проходящую через ось сферы и перпендикулярную плоскости проектирования. Экватор и ось сферы изобразятся перпен­дикулярными диаметрами </a:t>
            </a:r>
            <a:r>
              <a:rPr lang="en-US" altLang="ru-RU" sz="2000" i="1" dirty="0"/>
              <a:t>PQ </a:t>
            </a:r>
            <a:r>
              <a:rPr lang="ru-RU" altLang="ru-RU" sz="2000" dirty="0"/>
              <a:t>и </a:t>
            </a:r>
            <a:r>
              <a:rPr lang="en-US" altLang="ru-RU" sz="2000" i="1" dirty="0"/>
              <a:t>CD</a:t>
            </a:r>
            <a:r>
              <a:rPr lang="ru-RU" altLang="ru-RU" sz="2000" dirty="0"/>
              <a:t>. Изображение полюсов на основной плоскости получается параллельным переносом полюсов на виде сферы слева.</a:t>
            </a:r>
          </a:p>
        </p:txBody>
      </p:sp>
      <p:pic>
        <p:nvPicPr>
          <p:cNvPr id="134148" name="Picture 4">
            <a:extLst>
              <a:ext uri="{FF2B5EF4-FFF2-40B4-BE49-F238E27FC236}">
                <a16:creationId xmlns:a16="http://schemas.microsoft.com/office/drawing/2014/main" id="{E28D909C-5B53-4444-A0DE-B62C1AD69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14720"/>
            <a:ext cx="5401022" cy="270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149" name="Text Box 5">
            <a:extLst>
              <a:ext uri="{FF2B5EF4-FFF2-40B4-BE49-F238E27FC236}">
                <a16:creationId xmlns:a16="http://schemas.microsoft.com/office/drawing/2014/main" id="{76C37F79-7985-4854-A9BB-6343487C0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37125"/>
            <a:ext cx="9144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dirty="0"/>
              <a:t>	На практике можно не прибегать к построению вспомогательного чертежа (вида сферы слева). Для построения изображения полюсов </a:t>
            </a:r>
            <a:r>
              <a:rPr lang="en-US" altLang="ru-RU" sz="2000" i="1" dirty="0"/>
              <a:t>P</a:t>
            </a:r>
            <a:r>
              <a:rPr lang="ru-RU" altLang="ru-RU" sz="2000" dirty="0"/>
              <a:t> и </a:t>
            </a:r>
            <a:r>
              <a:rPr lang="en-US" altLang="ru-RU" sz="2000" i="1" dirty="0"/>
              <a:t>Q</a:t>
            </a:r>
            <a:r>
              <a:rPr lang="ru-RU" altLang="ru-RU" sz="2000" dirty="0"/>
              <a:t> достаточно заметить, что прямоугольные треугольники </a:t>
            </a:r>
            <a:r>
              <a:rPr lang="en-US" altLang="ru-RU" sz="2000" i="1" dirty="0"/>
              <a:t>OPR </a:t>
            </a:r>
            <a:r>
              <a:rPr lang="ru-RU" altLang="ru-RU" sz="2000" dirty="0"/>
              <a:t>и </a:t>
            </a:r>
            <a:r>
              <a:rPr lang="en-US" altLang="ru-RU" sz="2000" i="1" dirty="0"/>
              <a:t>OCE </a:t>
            </a:r>
            <a:r>
              <a:rPr lang="ru-RU" altLang="ru-RU" sz="2000" dirty="0"/>
              <a:t> равны (по гипотенузе и острому углу). Следовательно, имеет место равенство отрезков </a:t>
            </a:r>
            <a:r>
              <a:rPr lang="en-US" altLang="ru-RU" sz="2000" i="1" dirty="0"/>
              <a:t>RP</a:t>
            </a:r>
            <a:r>
              <a:rPr lang="ru-RU" altLang="ru-RU" sz="2000" i="1" dirty="0"/>
              <a:t> = </a:t>
            </a:r>
            <a:r>
              <a:rPr lang="en-US" altLang="ru-RU" sz="2000" i="1" dirty="0"/>
              <a:t>CE</a:t>
            </a:r>
            <a:r>
              <a:rPr lang="ru-RU" altLang="ru-RU" sz="2000" dirty="0"/>
              <a:t>. Но </a:t>
            </a:r>
            <a:r>
              <a:rPr lang="en-US" altLang="ru-RU" sz="2000" i="1" dirty="0"/>
              <a:t>RP</a:t>
            </a:r>
            <a:r>
              <a:rPr lang="ru-RU" altLang="ru-RU" sz="2000" i="1" dirty="0"/>
              <a:t> = </a:t>
            </a:r>
            <a:r>
              <a:rPr lang="en-US" altLang="ru-RU" sz="2000" i="1" dirty="0"/>
              <a:t>PP</a:t>
            </a:r>
            <a:r>
              <a:rPr lang="ru-RU" altLang="ru-RU" sz="2000" baseline="-25000" dirty="0"/>
              <a:t>1</a:t>
            </a:r>
            <a:r>
              <a:rPr lang="ru-RU" altLang="ru-RU" sz="2000" dirty="0"/>
              <a:t> и </a:t>
            </a:r>
            <a:r>
              <a:rPr lang="en-US" altLang="ru-RU" sz="2000" i="1" dirty="0"/>
              <a:t>CE</a:t>
            </a:r>
            <a:r>
              <a:rPr lang="ru-RU" altLang="ru-RU" sz="2000" i="1" dirty="0"/>
              <a:t> = </a:t>
            </a:r>
            <a:r>
              <a:rPr lang="en-US" altLang="ru-RU" sz="2000" i="1" dirty="0"/>
              <a:t>OC</a:t>
            </a:r>
            <a:r>
              <a:rPr lang="ru-RU" altLang="ru-RU" sz="2000" dirty="0"/>
              <a:t>. Значит </a:t>
            </a:r>
            <a:r>
              <a:rPr lang="en-US" altLang="ru-RU" sz="2000" i="1" dirty="0"/>
              <a:t>PP</a:t>
            </a:r>
            <a:r>
              <a:rPr lang="ru-RU" altLang="ru-RU" sz="2000" baseline="-25000" dirty="0"/>
              <a:t>1</a:t>
            </a:r>
            <a:r>
              <a:rPr lang="ru-RU" altLang="ru-RU" sz="2000" dirty="0"/>
              <a:t> = </a:t>
            </a:r>
            <a:r>
              <a:rPr lang="en-US" altLang="ru-RU" sz="2000" i="1" dirty="0"/>
              <a:t>OC</a:t>
            </a:r>
            <a:r>
              <a:rPr lang="ru-RU" altLang="ru-RU" sz="2000" dirty="0"/>
              <a:t>. Аналогично, </a:t>
            </a:r>
            <a:r>
              <a:rPr lang="en-US" altLang="ru-RU" sz="2000" i="1" dirty="0"/>
              <a:t>QQ</a:t>
            </a:r>
            <a:r>
              <a:rPr lang="ru-RU" altLang="ru-RU" sz="2000" baseline="-25000" dirty="0"/>
              <a:t>1</a:t>
            </a:r>
            <a:r>
              <a:rPr lang="ru-RU" altLang="ru-RU" sz="2000" dirty="0"/>
              <a:t> = </a:t>
            </a:r>
            <a:r>
              <a:rPr lang="en-US" altLang="ru-RU" sz="2000" i="1" dirty="0"/>
              <a:t>OD</a:t>
            </a:r>
            <a:r>
              <a:rPr lang="ru-RU" altLang="ru-RU" sz="2000" dirty="0"/>
              <a:t>. После этого точки </a:t>
            </a:r>
            <a:r>
              <a:rPr lang="en-US" altLang="ru-RU" sz="2000" i="1" dirty="0"/>
              <a:t>P</a:t>
            </a:r>
            <a:r>
              <a:rPr lang="ru-RU" altLang="ru-RU" sz="2000" dirty="0"/>
              <a:t> и </a:t>
            </a:r>
            <a:r>
              <a:rPr lang="en-US" altLang="ru-RU" sz="2000" i="1" dirty="0"/>
              <a:t>Q</a:t>
            </a:r>
            <a:r>
              <a:rPr lang="ru-RU" altLang="ru-RU" sz="2000" dirty="0"/>
              <a:t> выбираются так, чтобы выполнялись эти равенства.</a:t>
            </a:r>
          </a:p>
        </p:txBody>
      </p:sp>
    </p:spTree>
    <p:extLst>
      <p:ext uri="{BB962C8B-B14F-4D97-AF65-F5344CB8AC3E}">
        <p14:creationId xmlns:p14="http://schemas.microsoft.com/office/powerpoint/2010/main" val="3618149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dirty="0"/>
              <a:t>Для данных изображений сферы и экватора изобразите полюсы.</a:t>
            </a:r>
            <a:endParaRPr lang="ru-RU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34C466-F531-4D89-A943-7F2995999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434219"/>
            <a:ext cx="3960440" cy="39895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A271D8-8714-4695-AEF6-E5DE0B2F9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6231" y="1461805"/>
            <a:ext cx="3933961" cy="39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6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dirty="0"/>
              <a:t>Для данных изображений сферы и полю­сов изобразите экватор.</a:t>
            </a:r>
            <a:endParaRPr lang="ru-RU" alt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1694D9A-A6B0-463C-9E91-B75863812BF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267744" y="1484784"/>
            <a:ext cx="4104456" cy="451345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ECF7A99-B2BA-4E16-8FA1-8B12DBE7C7C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267744" y="1484784"/>
            <a:ext cx="4131649" cy="451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0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569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данного изображения сферы изобразите параллель, проходящую через данную точку. Найдите величину малой полуоси изображения этой параллели, если радиус сферы равен 6, малая полуось изображения экватора равна 2, а большая полуось изображения параллели равна 5. </a:t>
            </a:r>
            <a:endParaRPr lang="ru-RU" alt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035AC9-06C1-447C-8074-D51EA700CCF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123728" y="2348879"/>
            <a:ext cx="3384376" cy="3751759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8BC4934-D754-4BA0-9A48-C7986CF3C4D0}"/>
              </a:ext>
            </a:extLst>
          </p:cNvPr>
          <p:cNvGrpSpPr/>
          <p:nvPr/>
        </p:nvGrpSpPr>
        <p:grpSpPr>
          <a:xfrm>
            <a:off x="539833" y="2348880"/>
            <a:ext cx="4968271" cy="4336833"/>
            <a:chOff x="539833" y="2348880"/>
            <a:chExt cx="4968271" cy="433683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0072CD05-F0D4-406F-B842-B16416C42178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123728" y="2348880"/>
              <a:ext cx="3384376" cy="375175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D375D66F-1CF8-4ACB-827A-230246823CE5}"/>
                    </a:ext>
                  </a:extLst>
                </p:cNvPr>
                <p:cNvSpPr txBox="1"/>
                <p:nvPr/>
              </p:nvSpPr>
              <p:spPr>
                <a:xfrm>
                  <a:off x="539833" y="6069198"/>
                  <a:ext cx="1583895" cy="6165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dirty="0">
                      <a:solidFill>
                        <a:srgbClr val="FF0000"/>
                      </a:solidFill>
                    </a:rPr>
                    <a:t>Ответ:</a:t>
                  </a:r>
                  <a:r>
                    <a:rPr lang="ru-RU" dirty="0"/>
                    <a:t> </a:t>
                  </a:r>
                  <a14:m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D375D66F-1CF8-4ACB-827A-230246823C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833" y="6069198"/>
                  <a:ext cx="1583895" cy="616515"/>
                </a:xfrm>
                <a:prstGeom prst="rect">
                  <a:avLst/>
                </a:prstGeom>
                <a:blipFill>
                  <a:blip r:embed="rId5"/>
                  <a:stretch>
                    <a:fillRect l="-6178" b="-891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4809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данного изображения сферы (рис. 4.9) изобразите меридиан, проходящий через данную точку.</a:t>
            </a:r>
            <a:endParaRPr lang="ru-RU" alt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3EA49D-0A28-415E-BEE6-A843F822248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267744" y="1484784"/>
            <a:ext cx="4188867" cy="465582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B6DC534-4E24-4B22-A057-5573FEF1C32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267744" y="1484784"/>
            <a:ext cx="4188867" cy="465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3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198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dirty="0"/>
              <a:t>Найдите угол между плоскостью проектирования и: </a:t>
            </a:r>
          </a:p>
          <a:p>
            <a:pPr algn="just">
              <a:spcBef>
                <a:spcPct val="50000"/>
              </a:spcBef>
            </a:pPr>
            <a:r>
              <a:rPr lang="ru-RU" dirty="0"/>
              <a:t>а) плоскостью экватора; б) осью </a:t>
            </a:r>
            <a:r>
              <a:rPr lang="en-US" i="1" dirty="0"/>
              <a:t>NS </a:t>
            </a:r>
            <a:r>
              <a:rPr lang="ru-RU" dirty="0"/>
              <a:t>сферы.</a:t>
            </a:r>
            <a:endParaRPr lang="ru-RU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DB279B-C95C-49BC-8A01-E20459CE9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097953"/>
            <a:ext cx="4315002" cy="4239766"/>
          </a:xfrm>
          <a:prstGeom prst="rect">
            <a:avLst/>
          </a:prstGeom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FA74A099-4D87-4787-B233-271EE8C28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732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0000"/>
                </a:solidFill>
              </a:rPr>
              <a:t>	</a:t>
            </a:r>
            <a:r>
              <a:rPr lang="ru-RU" dirty="0">
                <a:solidFill>
                  <a:srgbClr val="FF0000"/>
                </a:solidFill>
              </a:rPr>
              <a:t>Ответ:</a:t>
            </a:r>
            <a:r>
              <a:rPr lang="ru-RU" dirty="0"/>
              <a:t> а) 60</a:t>
            </a:r>
            <a:r>
              <a:rPr lang="ru-RU" baseline="30000" dirty="0"/>
              <a:t>о</a:t>
            </a:r>
            <a:r>
              <a:rPr lang="ru-RU" dirty="0"/>
              <a:t>; </a:t>
            </a:r>
            <a:endParaRPr lang="ru-RU" altLang="ru-RU" dirty="0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A01D1EF8-A7B8-4E58-A559-997CB7C3C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79524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0000"/>
                </a:solidFill>
              </a:rPr>
              <a:t>	</a:t>
            </a:r>
            <a:r>
              <a:rPr lang="ru-RU" dirty="0"/>
              <a:t> 	б) 30</a:t>
            </a:r>
            <a:r>
              <a:rPr lang="ru-RU" baseline="30000" dirty="0"/>
              <a:t>о</a:t>
            </a:r>
            <a:r>
              <a:rPr lang="ru-RU" dirty="0"/>
              <a:t>.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0865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198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Большая и малая полуоси эллипса, изображающего экватор сферы равны соответственно </a:t>
            </a:r>
            <a:r>
              <a:rPr lang="en-US" altLang="ru-RU" i="1" dirty="0"/>
              <a:t>a </a:t>
            </a:r>
            <a:r>
              <a:rPr lang="ru-RU" altLang="ru-RU" dirty="0"/>
              <a:t>и </a:t>
            </a:r>
            <a:r>
              <a:rPr lang="en-US" altLang="ru-RU" i="1" dirty="0"/>
              <a:t>b</a:t>
            </a:r>
            <a:r>
              <a:rPr lang="en-US" altLang="ru-RU" dirty="0"/>
              <a:t>.</a:t>
            </a:r>
            <a:r>
              <a:rPr lang="en-US" altLang="ru-RU" i="1" dirty="0"/>
              <a:t> </a:t>
            </a:r>
            <a:r>
              <a:rPr lang="ru-RU" dirty="0"/>
              <a:t>Найдите угол между плоскостью проектирования и: а) плоскостью экватора; б) осью </a:t>
            </a:r>
            <a:r>
              <a:rPr lang="en-US" i="1" dirty="0"/>
              <a:t>NS </a:t>
            </a:r>
            <a:r>
              <a:rPr lang="ru-RU" dirty="0"/>
              <a:t>сферы.</a:t>
            </a:r>
            <a:endParaRPr lang="ru-RU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DB279B-C95C-49BC-8A01-E20459CE9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214527"/>
            <a:ext cx="4315002" cy="42397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FA74A099-4D87-4787-B233-271EE8C28E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373216"/>
                <a:ext cx="9144000" cy="6242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Ответ:</a:t>
                </a:r>
                <a:r>
                  <a:rPr lang="ru-RU" dirty="0"/>
                  <a:t> а)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dirty="0"/>
                  <a:t>; 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FA74A099-4D87-4787-B233-271EE8C28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373216"/>
                <a:ext cx="9144000" cy="624273"/>
              </a:xfrm>
              <a:prstGeom prst="rect">
                <a:avLst/>
              </a:prstGeom>
              <a:blipFill>
                <a:blip r:embed="rId4"/>
                <a:stretch>
                  <a:fillRect b="-77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>
                <a:extLst>
                  <a:ext uri="{FF2B5EF4-FFF2-40B4-BE49-F238E27FC236}">
                    <a16:creationId xmlns:a16="http://schemas.microsoft.com/office/drawing/2014/main" id="{A01D1EF8-A7B8-4E58-A559-997CB7C3CC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879524"/>
                <a:ext cx="9144000" cy="6242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/>
                  <a:t> 	б)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dirty="0"/>
                  <a:t>.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8" name="Text Box 3">
                <a:extLst>
                  <a:ext uri="{FF2B5EF4-FFF2-40B4-BE49-F238E27FC236}">
                    <a16:creationId xmlns:a16="http://schemas.microsoft.com/office/drawing/2014/main" id="{A01D1EF8-A7B8-4E58-A559-997CB7C3C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879524"/>
                <a:ext cx="9144000" cy="624273"/>
              </a:xfrm>
              <a:prstGeom prst="rect">
                <a:avLst/>
              </a:prstGeom>
              <a:blipFill>
                <a:blip r:embed="rId5"/>
                <a:stretch>
                  <a:fillRect b="-77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744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B2CBC5C1-E4F5-436C-8AC7-584F072336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0"/>
            <a:ext cx="8839200" cy="404813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Изображение цилиндра</a:t>
            </a:r>
          </a:p>
        </p:txBody>
      </p:sp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Цилиндр изображается в ортогональной проекции. Основания цилиндра изображаются эллипсами.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B80C99-F6A4-4061-81EC-5A30269ED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1484784"/>
            <a:ext cx="3684769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6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 На рисунке показано изображение цилиндра, полученное в программе </a:t>
            </a:r>
            <a:r>
              <a:rPr lang="en-US" altLang="ru-RU" dirty="0"/>
              <a:t>GeoGebra</a:t>
            </a:r>
            <a:r>
              <a:rPr lang="ru-RU" altLang="ru-RU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A0FE9C-E478-4BF7-AB23-FEBF6E488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700808"/>
            <a:ext cx="3737124" cy="373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46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AB36E7-5559-4891-A1BB-6EAADADC2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72" y="763542"/>
            <a:ext cx="4279028" cy="57540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F14627-1301-4743-8BF5-C9197690BB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124" y="764704"/>
            <a:ext cx="3707904" cy="5752913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7F2DA3E5-65EF-4A72-872F-398E029698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69375"/>
            <a:ext cx="9144000" cy="576064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Литература</a:t>
            </a:r>
          </a:p>
        </p:txBody>
      </p:sp>
    </p:spTree>
    <p:extLst>
      <p:ext uri="{BB962C8B-B14F-4D97-AF65-F5344CB8AC3E}">
        <p14:creationId xmlns:p14="http://schemas.microsoft.com/office/powerpoint/2010/main" val="3550728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19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dirty="0"/>
              <a:t>Найдите угол между плоскостью проектирования и: а) плоскостью основания; б) осью </a:t>
            </a:r>
            <a:r>
              <a:rPr lang="en-US" i="1" dirty="0"/>
              <a:t>OO</a:t>
            </a:r>
            <a:r>
              <a:rPr lang="en-US" baseline="-25000" dirty="0"/>
              <a:t>1</a:t>
            </a:r>
            <a:r>
              <a:rPr lang="en-US" i="1" dirty="0"/>
              <a:t> </a:t>
            </a:r>
            <a:r>
              <a:rPr lang="ru-RU" dirty="0"/>
              <a:t>цилиндра.</a:t>
            </a:r>
            <a:endParaRPr lang="ru-RU" altLang="ru-RU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FA74A099-4D87-4787-B233-271EE8C28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732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0000"/>
                </a:solidFill>
              </a:rPr>
              <a:t>	</a:t>
            </a:r>
            <a:r>
              <a:rPr lang="ru-RU" dirty="0">
                <a:solidFill>
                  <a:srgbClr val="FF0000"/>
                </a:solidFill>
              </a:rPr>
              <a:t>Ответ:</a:t>
            </a:r>
            <a:r>
              <a:rPr lang="ru-RU" dirty="0"/>
              <a:t> а) 60</a:t>
            </a:r>
            <a:r>
              <a:rPr lang="ru-RU" baseline="30000" dirty="0"/>
              <a:t>о</a:t>
            </a:r>
            <a:r>
              <a:rPr lang="ru-RU" dirty="0"/>
              <a:t>; </a:t>
            </a:r>
            <a:endParaRPr lang="ru-RU" altLang="ru-RU" dirty="0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A01D1EF8-A7B8-4E58-A559-997CB7C3C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79524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0000"/>
                </a:solidFill>
              </a:rPr>
              <a:t>	</a:t>
            </a:r>
            <a:r>
              <a:rPr lang="ru-RU" dirty="0"/>
              <a:t> 	б) 30</a:t>
            </a:r>
            <a:r>
              <a:rPr lang="ru-RU" baseline="30000" dirty="0"/>
              <a:t>о</a:t>
            </a:r>
            <a:r>
              <a:rPr lang="ru-RU" dirty="0"/>
              <a:t>.</a:t>
            </a:r>
            <a:endParaRPr lang="ru-RU" alt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9FE8D2-E125-45E9-ABA5-A8685783A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1011963"/>
            <a:ext cx="3460316" cy="413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7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198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Большая и малая полуоси эллипса, изображающего основание цилиндра равны соответственно </a:t>
            </a:r>
            <a:r>
              <a:rPr lang="en-US" altLang="ru-RU" i="1" dirty="0"/>
              <a:t>a </a:t>
            </a:r>
            <a:r>
              <a:rPr lang="ru-RU" altLang="ru-RU" dirty="0"/>
              <a:t>и </a:t>
            </a:r>
            <a:r>
              <a:rPr lang="en-US" altLang="ru-RU" i="1" dirty="0"/>
              <a:t>b</a:t>
            </a:r>
            <a:r>
              <a:rPr lang="en-US" altLang="ru-RU" dirty="0"/>
              <a:t>.</a:t>
            </a:r>
            <a:r>
              <a:rPr lang="en-US" altLang="ru-RU" i="1" dirty="0"/>
              <a:t> </a:t>
            </a:r>
            <a:r>
              <a:rPr lang="ru-RU" dirty="0"/>
              <a:t>Найдите угол между плоскостью проектирования и: а) плоскостью основания; б) осью </a:t>
            </a:r>
            <a:r>
              <a:rPr lang="en-US" i="1" dirty="0"/>
              <a:t>OO</a:t>
            </a:r>
            <a:r>
              <a:rPr lang="en-US" baseline="-25000" dirty="0"/>
              <a:t>1</a:t>
            </a:r>
            <a:r>
              <a:rPr lang="en-US" i="1" dirty="0"/>
              <a:t> </a:t>
            </a:r>
            <a:r>
              <a:rPr lang="ru-RU" dirty="0"/>
              <a:t>цилиндра.</a:t>
            </a:r>
            <a:endParaRPr lang="ru-RU" alt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FA74A099-4D87-4787-B233-271EE8C28E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524263"/>
                <a:ext cx="9144000" cy="6242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Ответ:</a:t>
                </a:r>
                <a:r>
                  <a:rPr lang="ru-RU" dirty="0"/>
                  <a:t> а)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dirty="0"/>
                  <a:t>; 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FA74A099-4D87-4787-B233-271EE8C28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524263"/>
                <a:ext cx="9144000" cy="624273"/>
              </a:xfrm>
              <a:prstGeom prst="rect">
                <a:avLst/>
              </a:prstGeom>
              <a:blipFill>
                <a:blip r:embed="rId3"/>
                <a:stretch>
                  <a:fillRect b="-77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>
                <a:extLst>
                  <a:ext uri="{FF2B5EF4-FFF2-40B4-BE49-F238E27FC236}">
                    <a16:creationId xmlns:a16="http://schemas.microsoft.com/office/drawing/2014/main" id="{A01D1EF8-A7B8-4E58-A559-997CB7C3CC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030571"/>
                <a:ext cx="9144000" cy="6242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/>
                  <a:t> 	б)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dirty="0"/>
                  <a:t>.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8" name="Text Box 3">
                <a:extLst>
                  <a:ext uri="{FF2B5EF4-FFF2-40B4-BE49-F238E27FC236}">
                    <a16:creationId xmlns:a16="http://schemas.microsoft.com/office/drawing/2014/main" id="{A01D1EF8-A7B8-4E58-A559-997CB7C3C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030571"/>
                <a:ext cx="9144000" cy="624273"/>
              </a:xfrm>
              <a:prstGeom prst="rect">
                <a:avLst/>
              </a:prstGeom>
              <a:blipFill>
                <a:blip r:embed="rId4"/>
                <a:stretch>
                  <a:fillRect b="-77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658FCF-FFBD-4101-84C5-FF20F1AE71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5816" y="1583858"/>
            <a:ext cx="3138621" cy="37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6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19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Найдите образующую цилиндра, ортогональная проекция которого показана на рисунке. если стороны клеток равны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FA74A099-4D87-4787-B233-271EE8C28E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524263"/>
                <a:ext cx="9144000" cy="6146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Ответ: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30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≈6,93</m:t>
                    </m:r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altLang="ru-RU" dirty="0"/>
              </a:p>
            </p:txBody>
          </p:sp>
        </mc:Choice>
        <mc:Fallback xmlns="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FA74A099-4D87-4787-B233-271EE8C28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524263"/>
                <a:ext cx="9144000" cy="614655"/>
              </a:xfrm>
              <a:prstGeom prst="rect">
                <a:avLst/>
              </a:prstGeom>
              <a:blipFill>
                <a:blip r:embed="rId3"/>
                <a:stretch>
                  <a:fillRect b="-89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658FCF-FFBD-4101-84C5-FF20F1AE7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1583858"/>
            <a:ext cx="3138621" cy="37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3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Изобразите цилиндр, осевым сечением которого является квадрат со сторонами, равными 8 (стороны клеток равны 1). Используйте «вид слева» (рис. 3.6, б).</a:t>
            </a:r>
            <a:endParaRPr lang="ru-RU" alt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A5C0F7-1C17-4AE8-AF4F-7B4E16F6F6F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17847" y="1818704"/>
            <a:ext cx="7245714" cy="38425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F55066-F80B-4AC8-B705-9EA33868122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245433" y="1818704"/>
            <a:ext cx="7218128" cy="382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1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B2CBC5C1-E4F5-436C-8AC7-584F072336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0"/>
            <a:ext cx="8839200" cy="404813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Сфера, вписанная в цилиндр</a:t>
            </a:r>
          </a:p>
        </p:txBody>
      </p:sp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131445" indent="349250" algn="just"/>
            <a:r>
              <a:rPr lang="ru-RU" altLang="ru-RU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Сфера называется вписанной в цилиндр, если она касается его оснований и боковой поверхности (касается каждой образующей). При этом цилиндр называется описанным около сферы.</a:t>
            </a:r>
          </a:p>
          <a:p>
            <a:pPr marR="131445" indent="349250" algn="just"/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Типичная ошибка в изображении сферы, вписанной в цилиндр, показана на рисунке 5.1, а. Правильное изображение показано на рисунке 5.1, б.</a:t>
            </a:r>
            <a:endParaRPr lang="ru-RU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7A2892-C197-4E37-B4C1-C2FECCE38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025" y="3077723"/>
            <a:ext cx="6497950" cy="361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17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C9A748-83B7-4911-A19C-C5DC1C452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469" y="1556792"/>
            <a:ext cx="5827062" cy="4536504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8616617D-22F5-4448-8A70-AD50771FD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 На рисунке показано неправильное изображение сферы, вписанной в цилиндр, помещённое в одном из учебников геометрии федерального перечня.</a:t>
            </a:r>
          </a:p>
        </p:txBody>
      </p:sp>
    </p:spTree>
    <p:extLst>
      <p:ext uri="{BB962C8B-B14F-4D97-AF65-F5344CB8AC3E}">
        <p14:creationId xmlns:p14="http://schemas.microsoft.com/office/powerpoint/2010/main" val="2037735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 На рисунке показано изображение сферы, вписанной в цилиндр, полученное в программе </a:t>
            </a:r>
            <a:r>
              <a:rPr lang="en-US" altLang="ru-RU" dirty="0"/>
              <a:t>GeoGebra</a:t>
            </a:r>
            <a:r>
              <a:rPr lang="ru-RU" altLang="ru-RU" dirty="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A17C2C-2BFC-41D2-9A72-BB7BA6E8F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545266"/>
            <a:ext cx="3943944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650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131445" indent="349250" algn="just"/>
            <a:r>
              <a:rPr lang="ru-RU" altLang="ru-RU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Изобразите цилиндр, описанный около сферы (рис. 5.2). Найдите его высоту и радиус основания, если радиус сферы равен 3. </a:t>
            </a:r>
            <a:endParaRPr lang="ru-RU" alt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C0D550-672C-4C9D-A9A5-A0BFBEC0DE1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79712" y="1581329"/>
            <a:ext cx="3924647" cy="441839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C89B7C-0A08-46C6-B70D-8FD145F3230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979711" y="1581329"/>
            <a:ext cx="3924647" cy="436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0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131445" indent="349250" algn="just"/>
            <a:r>
              <a:rPr lang="ru-RU" altLang="ru-RU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Изобразите сферу, вписанную в цилиндр (рис. 5.4). Найдите её радиус, если высота цилиндра равна 8.</a:t>
            </a:r>
            <a:endParaRPr lang="ru-RU" alt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CA4BB3-5FB2-457E-8765-507F423A8DB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483768" y="1700808"/>
            <a:ext cx="3513884" cy="38229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4E2666-D194-4A5D-B8E9-3005EE9A560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488636" y="1700808"/>
            <a:ext cx="3513885" cy="382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9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2646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131445" indent="349250" algn="just"/>
            <a:r>
              <a:rPr lang="ru-RU" altLang="ru-RU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Сфера называется описанной около цилиндра, если окружности оснований этого цилиндра лежат на данной сфере. Сам цилиндр называется вписанным в сферу (рис. 11.1).</a:t>
            </a:r>
            <a:endParaRPr lang="ru-RU" altLang="ru-RU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541B4E6-2667-455D-BC94-D4FE9F44B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839200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3200" dirty="0">
                <a:solidFill>
                  <a:srgbClr val="FF3300"/>
                </a:solidFill>
              </a:rPr>
              <a:t>Сфера, описанная около цилиндра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45C8A8-C01F-49E1-8EAF-D375D93C0F0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203848" y="1844824"/>
            <a:ext cx="2664296" cy="3034337"/>
          </a:xfrm>
          <a:prstGeom prst="rect">
            <a:avLst/>
          </a:prstGeom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237728C8-57E7-4FD7-8E9F-29433EB50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97913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131445" indent="349250" algn="just"/>
            <a:r>
              <a:rPr lang="ru-RU" altLang="ru-RU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Около любого цилиндра можно описать сферу. Её центром будет точка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являющаяся серединой отрезка, соединяющего центры оснований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цилиндра. Радиус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сферы равен радиусу окружности, описанной около прямоугольника, являющегося осевым сечением цилиндра.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0490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61C0B3C7-74C3-4ED8-A6DA-00C346777D0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0"/>
            <a:ext cx="8839200" cy="404813"/>
          </a:xfrm>
        </p:spPr>
        <p:txBody>
          <a:bodyPr/>
          <a:lstStyle/>
          <a:p>
            <a:r>
              <a:rPr lang="ru-RU" altLang="ru-RU" sz="3200">
                <a:solidFill>
                  <a:srgbClr val="FF3300"/>
                </a:solidFill>
              </a:rPr>
              <a:t>Изображение сферы</a:t>
            </a:r>
          </a:p>
        </p:txBody>
      </p:sp>
      <p:sp>
        <p:nvSpPr>
          <p:cNvPr id="130051" name="Text Box 3">
            <a:extLst>
              <a:ext uri="{FF2B5EF4-FFF2-40B4-BE49-F238E27FC236}">
                <a16:creationId xmlns:a16="http://schemas.microsoft.com/office/drawing/2014/main" id="{A6539856-855F-4253-BCD8-56B05F44C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337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Для изображения шара и сферы на плоскости используют ортогональную проекцию.</a:t>
            </a:r>
          </a:p>
        </p:txBody>
      </p:sp>
      <p:pic>
        <p:nvPicPr>
          <p:cNvPr id="130052" name="Picture 4">
            <a:extLst>
              <a:ext uri="{FF2B5EF4-FFF2-40B4-BE49-F238E27FC236}">
                <a16:creationId xmlns:a16="http://schemas.microsoft.com/office/drawing/2014/main" id="{9ADF463D-FD11-4583-9B2C-F1113D070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4284663" cy="361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053" name="Text Box 5">
            <a:extLst>
              <a:ext uri="{FF2B5EF4-FFF2-40B4-BE49-F238E27FC236}">
                <a16:creationId xmlns:a16="http://schemas.microsoft.com/office/drawing/2014/main" id="{034F1A97-4B5C-4BB9-9056-744C5D919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2513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b="1" dirty="0">
                <a:solidFill>
                  <a:srgbClr val="FF3300"/>
                </a:solidFill>
              </a:rPr>
              <a:t>	</a:t>
            </a:r>
            <a:r>
              <a:rPr lang="en-US" altLang="ru-RU" dirty="0" err="1">
                <a:solidFill>
                  <a:srgbClr val="FF3300"/>
                </a:solidFill>
              </a:rPr>
              <a:t>Теорема</a:t>
            </a:r>
            <a:r>
              <a:rPr lang="en-US" altLang="ru-RU" dirty="0">
                <a:solidFill>
                  <a:srgbClr val="FF3300"/>
                </a:solidFill>
              </a:rPr>
              <a:t>.</a:t>
            </a:r>
            <a:r>
              <a:rPr lang="en-US" altLang="ru-RU" b="1" dirty="0">
                <a:solidFill>
                  <a:schemeClr val="accent1"/>
                </a:solidFill>
              </a:rPr>
              <a:t> </a:t>
            </a:r>
            <a:r>
              <a:rPr lang="en-US" altLang="ru-RU" dirty="0" err="1"/>
              <a:t>Ортогональной</a:t>
            </a:r>
            <a:r>
              <a:rPr lang="en-US" altLang="ru-RU" dirty="0"/>
              <a:t> </a:t>
            </a:r>
            <a:r>
              <a:rPr lang="en-US" altLang="ru-RU" dirty="0" err="1"/>
              <a:t>проекцией</a:t>
            </a:r>
            <a:r>
              <a:rPr lang="en-US" altLang="ru-RU" dirty="0"/>
              <a:t> </a:t>
            </a:r>
            <a:r>
              <a:rPr lang="en-US" altLang="ru-RU" dirty="0" err="1"/>
              <a:t>сферы</a:t>
            </a:r>
            <a:r>
              <a:rPr lang="en-US" altLang="ru-RU" dirty="0"/>
              <a:t> </a:t>
            </a:r>
            <a:r>
              <a:rPr lang="en-US" altLang="ru-RU" dirty="0" err="1"/>
              <a:t>является</a:t>
            </a:r>
            <a:r>
              <a:rPr lang="en-US" altLang="ru-RU" dirty="0"/>
              <a:t> </a:t>
            </a:r>
            <a:r>
              <a:rPr lang="en-US" altLang="ru-RU" dirty="0" err="1"/>
              <a:t>круг</a:t>
            </a:r>
            <a:r>
              <a:rPr lang="en-US" altLang="ru-RU" dirty="0"/>
              <a:t>, </a:t>
            </a:r>
            <a:r>
              <a:rPr lang="en-US" altLang="ru-RU" dirty="0" err="1"/>
              <a:t>радиус</a:t>
            </a:r>
            <a:r>
              <a:rPr lang="en-US" altLang="ru-RU" dirty="0"/>
              <a:t> </a:t>
            </a:r>
            <a:r>
              <a:rPr lang="en-US" altLang="ru-RU" dirty="0" err="1"/>
              <a:t>которого</a:t>
            </a:r>
            <a:r>
              <a:rPr lang="en-US" altLang="ru-RU" dirty="0"/>
              <a:t> </a:t>
            </a:r>
            <a:r>
              <a:rPr lang="en-US" altLang="ru-RU" dirty="0" err="1"/>
              <a:t>равен</a:t>
            </a:r>
            <a:r>
              <a:rPr lang="en-US" altLang="ru-RU" dirty="0"/>
              <a:t> </a:t>
            </a:r>
            <a:r>
              <a:rPr lang="en-US" altLang="ru-RU" dirty="0" err="1"/>
              <a:t>радиусу</a:t>
            </a:r>
            <a:r>
              <a:rPr lang="en-US" altLang="ru-RU" dirty="0"/>
              <a:t> </a:t>
            </a:r>
            <a:r>
              <a:rPr lang="en-US" altLang="ru-RU" dirty="0" err="1"/>
              <a:t>сферы</a:t>
            </a:r>
            <a:r>
              <a:rPr lang="en-US" altLang="ru-RU" dirty="0"/>
              <a:t>. </a:t>
            </a:r>
            <a:endParaRPr lang="ru-RU" altLang="ru-RU" dirty="0"/>
          </a:p>
        </p:txBody>
      </p:sp>
      <p:sp>
        <p:nvSpPr>
          <p:cNvPr id="130054" name="Text Box 6">
            <a:extLst>
              <a:ext uri="{FF2B5EF4-FFF2-40B4-BE49-F238E27FC236}">
                <a16:creationId xmlns:a16="http://schemas.microsoft.com/office/drawing/2014/main" id="{5A553446-524C-4037-B94E-2B4B855BC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2803525"/>
            <a:ext cx="4859337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dirty="0"/>
              <a:t>Сечением сферы плоскостью </a:t>
            </a:r>
            <a:r>
              <a:rPr lang="en-US" altLang="ru-RU" sz="2000" dirty="0"/>
              <a:t>α</a:t>
            </a:r>
            <a:r>
              <a:rPr lang="ru-RU" altLang="ru-RU" sz="2000" baseline="-25000" dirty="0"/>
              <a:t>0 </a:t>
            </a:r>
            <a:r>
              <a:rPr lang="ru-RU" altLang="ru-RU" sz="2000" dirty="0"/>
              <a:t>является окружность радиуса </a:t>
            </a:r>
            <a:r>
              <a:rPr lang="en-US" altLang="ru-RU" sz="2000" i="1" dirty="0"/>
              <a:t>R</a:t>
            </a:r>
            <a:r>
              <a:rPr lang="ru-RU" altLang="ru-RU" sz="2000" dirty="0"/>
              <a:t>, равного радиусу сферы. Если </a:t>
            </a:r>
            <a:r>
              <a:rPr lang="ru-RU" altLang="ru-RU" sz="2000" i="1" dirty="0"/>
              <a:t>А</a:t>
            </a:r>
            <a:r>
              <a:rPr lang="ru-RU" altLang="ru-RU" sz="2000" dirty="0"/>
              <a:t> точка сферы, не принадлежащая этой окружности, и </a:t>
            </a:r>
            <a:r>
              <a:rPr lang="ru-RU" altLang="ru-RU" sz="2000" i="1" dirty="0"/>
              <a:t>А</a:t>
            </a:r>
            <a:r>
              <a:rPr lang="ru-RU" altLang="ru-RU" sz="2000" baseline="-25000" dirty="0"/>
              <a:t>0</a:t>
            </a:r>
            <a:r>
              <a:rPr lang="ru-RU" altLang="ru-RU" sz="2000" dirty="0"/>
              <a:t> ее ортогональная проекция на плоскость </a:t>
            </a:r>
            <a:r>
              <a:rPr lang="en-US" altLang="ru-RU" sz="2000" dirty="0"/>
              <a:t>α</a:t>
            </a:r>
            <a:r>
              <a:rPr lang="ru-RU" altLang="ru-RU" sz="2000" baseline="-25000" dirty="0"/>
              <a:t>0</a:t>
            </a:r>
            <a:r>
              <a:rPr lang="ru-RU" altLang="ru-RU" sz="2000" dirty="0"/>
              <a:t>, то </a:t>
            </a:r>
            <a:r>
              <a:rPr lang="ru-RU" altLang="ru-RU" sz="2000" i="1" dirty="0"/>
              <a:t>ОА</a:t>
            </a:r>
            <a:r>
              <a:rPr lang="ru-RU" altLang="ru-RU" sz="2000" baseline="-25000" dirty="0"/>
              <a:t>0</a:t>
            </a:r>
            <a:r>
              <a:rPr lang="ru-RU" altLang="ru-RU" sz="2000" dirty="0"/>
              <a:t> &lt; </a:t>
            </a:r>
            <a:r>
              <a:rPr lang="en-US" altLang="ru-RU" sz="2000" i="1" dirty="0"/>
              <a:t>OA</a:t>
            </a:r>
            <a:r>
              <a:rPr lang="en-US" altLang="ru-RU" sz="2000" dirty="0"/>
              <a:t>  </a:t>
            </a:r>
            <a:r>
              <a:rPr lang="en-US" altLang="ru-RU" sz="2000" i="1" dirty="0"/>
              <a:t>R</a:t>
            </a:r>
            <a:r>
              <a:rPr lang="ru-RU" altLang="ru-RU" sz="2000" dirty="0"/>
              <a:t>. Таким образом, при ортогональном проектировании на плоскость </a:t>
            </a:r>
            <a:r>
              <a:rPr lang="en-US" altLang="ru-RU" sz="2000" dirty="0"/>
              <a:t>α</a:t>
            </a:r>
            <a:r>
              <a:rPr lang="ru-RU" altLang="ru-RU" sz="2000" baseline="-25000" dirty="0"/>
              <a:t>0</a:t>
            </a:r>
            <a:r>
              <a:rPr lang="ru-RU" altLang="ru-RU" sz="2000" dirty="0"/>
              <a:t> точки этой окружности остают­ся на месте, а остальные точки сферы проектируются внутрь соответствующего круга. Следовательно, ортогональной проекцией сферы является круг того же радиуса.</a:t>
            </a:r>
            <a:r>
              <a:rPr lang="ru-RU" altLang="ru-RU" sz="20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30055" name="Text Box 7">
            <a:extLst>
              <a:ext uri="{FF2B5EF4-FFF2-40B4-BE49-F238E27FC236}">
                <a16:creationId xmlns:a16="http://schemas.microsoft.com/office/drawing/2014/main" id="{944A1773-5E3F-4A1F-82AD-4D3CDD509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16113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b="1" dirty="0">
                <a:solidFill>
                  <a:srgbClr val="FF3300"/>
                </a:solidFill>
              </a:rPr>
              <a:t>	</a:t>
            </a:r>
            <a:r>
              <a:rPr lang="en-US" altLang="ru-RU" sz="2000" dirty="0" err="1">
                <a:solidFill>
                  <a:srgbClr val="FF3300"/>
                </a:solidFill>
              </a:rPr>
              <a:t>Доказательство</a:t>
            </a:r>
            <a:r>
              <a:rPr lang="en-US" altLang="ru-RU" sz="2000" dirty="0">
                <a:solidFill>
                  <a:srgbClr val="FF3300"/>
                </a:solidFill>
              </a:rPr>
              <a:t>.</a:t>
            </a:r>
            <a:r>
              <a:rPr lang="en-US" altLang="ru-RU" sz="2000" b="1" dirty="0">
                <a:solidFill>
                  <a:schemeClr val="accent1"/>
                </a:solidFill>
              </a:rPr>
              <a:t> </a:t>
            </a:r>
            <a:r>
              <a:rPr lang="en-US" altLang="ru-RU" sz="2000" dirty="0" err="1"/>
              <a:t>Проведем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плоскость</a:t>
            </a:r>
            <a:r>
              <a:rPr lang="en-US" altLang="ru-RU" sz="2000" dirty="0"/>
              <a:t> α</a:t>
            </a:r>
            <a:r>
              <a:rPr lang="en-US" altLang="ru-RU" sz="2000" baseline="-25000" dirty="0"/>
              <a:t>0</a:t>
            </a:r>
            <a:r>
              <a:rPr lang="en-US" altLang="ru-RU" sz="2000" dirty="0"/>
              <a:t>, </a:t>
            </a:r>
            <a:r>
              <a:rPr lang="en-US" altLang="ru-RU" sz="2000" dirty="0" err="1"/>
              <a:t>проходящую</a:t>
            </a:r>
            <a:r>
              <a:rPr lang="en-US" altLang="ru-RU" sz="2000" dirty="0"/>
              <a:t> </a:t>
            </a:r>
            <a:r>
              <a:rPr lang="en-US" altLang="ru-RU" sz="2000" dirty="0" err="1"/>
              <a:t>через</a:t>
            </a:r>
            <a:r>
              <a:rPr lang="en-US" altLang="ru-RU" sz="2000" dirty="0"/>
              <a:t> </a:t>
            </a:r>
            <a:r>
              <a:rPr lang="en-US" altLang="ru-RU" sz="2000" dirty="0" err="1"/>
              <a:t>центр</a:t>
            </a:r>
            <a:r>
              <a:rPr lang="en-US" altLang="ru-RU" sz="2000" dirty="0"/>
              <a:t> </a:t>
            </a:r>
            <a:r>
              <a:rPr lang="en-US" altLang="ru-RU" sz="2000" dirty="0" err="1"/>
              <a:t>сферы</a:t>
            </a:r>
            <a:r>
              <a:rPr lang="en-US" altLang="ru-RU" sz="2000" dirty="0"/>
              <a:t> </a:t>
            </a:r>
            <a:r>
              <a:rPr lang="en-US" altLang="ru-RU" sz="2000" i="1" dirty="0"/>
              <a:t>О</a:t>
            </a:r>
            <a:r>
              <a:rPr lang="en-US" altLang="ru-RU" sz="2000" dirty="0"/>
              <a:t> и </a:t>
            </a:r>
            <a:r>
              <a:rPr lang="en-US" altLang="ru-RU" sz="2000" dirty="0" err="1"/>
              <a:t>параллельную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плоскости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проектирования</a:t>
            </a:r>
            <a:r>
              <a:rPr lang="en-US" altLang="ru-RU" sz="2000" dirty="0"/>
              <a:t> α. </a:t>
            </a:r>
            <a:r>
              <a:rPr lang="en-US" altLang="ru-RU" sz="2000" dirty="0" err="1"/>
              <a:t>Поскольку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плоскости</a:t>
            </a:r>
            <a:r>
              <a:rPr lang="en-US" altLang="ru-RU" sz="2000" dirty="0"/>
              <a:t> α и α</a:t>
            </a:r>
            <a:r>
              <a:rPr lang="en-US" altLang="ru-RU" sz="2000" baseline="-25000" dirty="0"/>
              <a:t>0 </a:t>
            </a:r>
            <a:r>
              <a:rPr lang="en-US" altLang="ru-RU" sz="2000" dirty="0" err="1"/>
              <a:t>параллельны</a:t>
            </a:r>
            <a:r>
              <a:rPr lang="en-US" altLang="ru-RU" sz="2000" dirty="0"/>
              <a:t>, </a:t>
            </a:r>
            <a:r>
              <a:rPr lang="en-US" altLang="ru-RU" sz="2000" dirty="0" err="1"/>
              <a:t>то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проекции</a:t>
            </a:r>
            <a:r>
              <a:rPr lang="en-US" altLang="ru-RU" sz="2000" dirty="0"/>
              <a:t> </a:t>
            </a:r>
            <a:r>
              <a:rPr lang="en-US" altLang="ru-RU" sz="2000" dirty="0" err="1"/>
              <a:t>сферы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на</a:t>
            </a:r>
            <a:r>
              <a:rPr lang="en-US" altLang="ru-RU" sz="2000" dirty="0"/>
              <a:t> </a:t>
            </a:r>
            <a:r>
              <a:rPr lang="en-US" altLang="ru-RU" sz="2000" dirty="0" err="1"/>
              <a:t>эти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плоскости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будут</a:t>
            </a:r>
            <a:r>
              <a:rPr lang="en-US" altLang="ru-RU" sz="2000" dirty="0"/>
              <a:t> </a:t>
            </a:r>
            <a:r>
              <a:rPr lang="en-US" altLang="ru-RU" sz="2000" dirty="0" err="1"/>
              <a:t>равны</a:t>
            </a:r>
            <a:r>
              <a:rPr lang="en-US" altLang="ru-RU" sz="2000" dirty="0"/>
              <a:t>.</a:t>
            </a:r>
            <a:endParaRPr lang="ru-RU" altLang="ru-RU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 На рисунке показано изображение сферы, описанной около цилиндра, полученное в программе </a:t>
            </a:r>
            <a:r>
              <a:rPr lang="en-US" altLang="ru-RU" dirty="0"/>
              <a:t>GeoGebra</a:t>
            </a:r>
            <a:r>
              <a:rPr lang="ru-RU" altLang="ru-RU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BAAC41-B056-42FB-8CE4-9B071CE47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1700808"/>
            <a:ext cx="3851743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36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131445" indent="349250" algn="just"/>
            <a:r>
              <a:rPr lang="ru-RU" altLang="ru-RU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Изобразите сферу, описанную около цилиндра (рис. 11.4). Найдите её радиус, если высота цилиндра равна 6, а радиус основания равен 4.</a:t>
            </a:r>
            <a:endParaRPr lang="ru-RU" alt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969F79-09C4-45E5-89AC-27E0DD11F44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483768" y="1484784"/>
            <a:ext cx="3971220" cy="4320480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3A64E66-6CE2-479A-A0C5-BFB67F218898}"/>
              </a:ext>
            </a:extLst>
          </p:cNvPr>
          <p:cNvGrpSpPr/>
          <p:nvPr/>
        </p:nvGrpSpPr>
        <p:grpSpPr>
          <a:xfrm>
            <a:off x="683568" y="1484784"/>
            <a:ext cx="5771420" cy="4926161"/>
            <a:chOff x="683568" y="1484784"/>
            <a:chExt cx="5771420" cy="4926161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23E4D020-1A08-439A-85D0-DAE8F940CF6E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483768" y="1484784"/>
              <a:ext cx="3971220" cy="432048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1A0615C-76F2-49E0-81AD-780797D1D6CE}"/>
                </a:ext>
              </a:extLst>
            </p:cNvPr>
            <p:cNvSpPr txBox="1"/>
            <p:nvPr/>
          </p:nvSpPr>
          <p:spPr>
            <a:xfrm>
              <a:off x="683568" y="5949280"/>
              <a:ext cx="41044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FF0000"/>
                  </a:solidFill>
                </a:rPr>
                <a:t>Ответ:</a:t>
              </a:r>
              <a:r>
                <a:rPr lang="ru-RU" dirty="0"/>
                <a:t> 5.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584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131445" indent="349250" algn="just"/>
            <a:r>
              <a:rPr lang="ru-RU" altLang="ru-RU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Изобразите цилиндр, вписанный в сферу, окружность основания которого проходит через данную точку на сфере (рис. 11.3). Найдите радиус основания цилиндра, если его высота равна 6, а радиус сферы равен 4.</a:t>
            </a:r>
            <a:endParaRPr lang="ru-RU" alt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A764A5-AB0A-42F8-811A-EC84296D9F2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537668" y="1700808"/>
            <a:ext cx="4068663" cy="4580527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7422E8B-8523-4B0E-8836-38D7CD0B54C7}"/>
              </a:ext>
            </a:extLst>
          </p:cNvPr>
          <p:cNvGrpSpPr/>
          <p:nvPr/>
        </p:nvGrpSpPr>
        <p:grpSpPr>
          <a:xfrm>
            <a:off x="683568" y="1700808"/>
            <a:ext cx="5922762" cy="4762074"/>
            <a:chOff x="683568" y="1700808"/>
            <a:chExt cx="5922762" cy="4762074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2295771A-31B7-4155-90A7-F937FAA4EE2B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545375" y="1700808"/>
              <a:ext cx="4060955" cy="457184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056F92D-6951-4122-95A9-E1187575B6AB}"/>
                    </a:ext>
                  </a:extLst>
                </p:cNvPr>
                <p:cNvSpPr txBox="1"/>
                <p:nvPr/>
              </p:nvSpPr>
              <p:spPr>
                <a:xfrm>
                  <a:off x="683568" y="5949280"/>
                  <a:ext cx="4104456" cy="513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>
                      <a:solidFill>
                        <a:srgbClr val="FF0000"/>
                      </a:solidFill>
                    </a:rPr>
                    <a:t>Ответ:</a:t>
                  </a:r>
                  <a:r>
                    <a:rPr lang="ru-RU" dirty="0"/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rad>
                    </m:oMath>
                  </a14:m>
                  <a:r>
                    <a:rPr lang="ru-RU" dirty="0"/>
                    <a:t>.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056F92D-6951-4122-95A9-E1187575B6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568" y="5949280"/>
                  <a:ext cx="4104456" cy="513602"/>
                </a:xfrm>
                <a:prstGeom prst="rect">
                  <a:avLst/>
                </a:prstGeom>
                <a:blipFill>
                  <a:blip r:embed="rId5"/>
                  <a:stretch>
                    <a:fillRect l="-2229" t="-2381" b="-2381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5081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B2CBC5C1-E4F5-436C-8AC7-584F072336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0"/>
            <a:ext cx="8839200" cy="404813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Изображение конуса</a:t>
            </a:r>
          </a:p>
        </p:txBody>
      </p:sp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Конус изображается в ортогональной проекции. Основание конуса изображается эллипсом.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0F3066-373F-43EB-9440-52AFC015B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618933"/>
            <a:ext cx="4863031" cy="440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070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 На рисунке показано изображение конуса, полученное в программе </a:t>
            </a:r>
            <a:r>
              <a:rPr lang="en-US" altLang="ru-RU" dirty="0"/>
              <a:t>GeoGebra</a:t>
            </a:r>
            <a:r>
              <a:rPr lang="ru-RU" altLang="ru-RU" dirty="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208DC4-3EED-4C2C-BA4A-DC0FA5E1E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484784"/>
            <a:ext cx="4091905" cy="434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980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19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dirty="0"/>
              <a:t>Найдите угол между плоскостью проектирования и: а) плоскостью основания; б) осью </a:t>
            </a:r>
            <a:r>
              <a:rPr lang="en-US" i="1" dirty="0"/>
              <a:t>SO </a:t>
            </a:r>
            <a:r>
              <a:rPr lang="ru-RU" dirty="0"/>
              <a:t>конуса.</a:t>
            </a:r>
            <a:endParaRPr lang="ru-RU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5EBC90-B91C-45FE-960F-24AB9E1CC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023119"/>
            <a:ext cx="4683556" cy="40513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>
                <a:extLst>
                  <a:ext uri="{FF2B5EF4-FFF2-40B4-BE49-F238E27FC236}">
                    <a16:creationId xmlns:a16="http://schemas.microsoft.com/office/drawing/2014/main" id="{EBD36CDA-F439-49BC-AF30-9CF1C2D15A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524263"/>
                <a:ext cx="9144000" cy="6158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Ответ:</a:t>
                </a:r>
                <a:r>
                  <a:rPr lang="ru-RU" dirty="0"/>
                  <a:t> а)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dirty="0"/>
                  <a:t>; 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10" name="Text Box 3">
                <a:extLst>
                  <a:ext uri="{FF2B5EF4-FFF2-40B4-BE49-F238E27FC236}">
                    <a16:creationId xmlns:a16="http://schemas.microsoft.com/office/drawing/2014/main" id="{EBD36CDA-F439-49BC-AF30-9CF1C2D15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524263"/>
                <a:ext cx="9144000" cy="615874"/>
              </a:xfrm>
              <a:prstGeom prst="rect">
                <a:avLst/>
              </a:prstGeom>
              <a:blipFill>
                <a:blip r:embed="rId4"/>
                <a:stretch>
                  <a:fillRect b="-89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3">
                <a:extLst>
                  <a:ext uri="{FF2B5EF4-FFF2-40B4-BE49-F238E27FC236}">
                    <a16:creationId xmlns:a16="http://schemas.microsoft.com/office/drawing/2014/main" id="{5CF7C67C-7258-427E-A895-39C53A164F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030571"/>
                <a:ext cx="9144000" cy="6158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/>
                  <a:t> 	б)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dirty="0"/>
                  <a:t>.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11" name="Text Box 3">
                <a:extLst>
                  <a:ext uri="{FF2B5EF4-FFF2-40B4-BE49-F238E27FC236}">
                    <a16:creationId xmlns:a16="http://schemas.microsoft.com/office/drawing/2014/main" id="{5CF7C67C-7258-427E-A895-39C53A164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030571"/>
                <a:ext cx="9144000" cy="615874"/>
              </a:xfrm>
              <a:prstGeom prst="rect">
                <a:avLst/>
              </a:prstGeom>
              <a:blipFill>
                <a:blip r:embed="rId5"/>
                <a:stretch>
                  <a:fillRect b="-89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177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198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Большая и малая полуоси эллипса, изображающего основание конуса равны соответственно </a:t>
            </a:r>
            <a:r>
              <a:rPr lang="en-US" altLang="ru-RU" i="1" dirty="0"/>
              <a:t>a </a:t>
            </a:r>
            <a:r>
              <a:rPr lang="ru-RU" altLang="ru-RU" dirty="0"/>
              <a:t>и </a:t>
            </a:r>
            <a:r>
              <a:rPr lang="en-US" altLang="ru-RU" i="1" dirty="0"/>
              <a:t>b</a:t>
            </a:r>
            <a:r>
              <a:rPr lang="en-US" altLang="ru-RU" dirty="0"/>
              <a:t>.</a:t>
            </a:r>
            <a:r>
              <a:rPr lang="en-US" altLang="ru-RU" i="1" dirty="0"/>
              <a:t> </a:t>
            </a:r>
            <a:r>
              <a:rPr lang="ru-RU" dirty="0"/>
              <a:t>Найдите угол между плоскостью проектирования и: а) плоскостью основания; б) осью </a:t>
            </a:r>
            <a:r>
              <a:rPr lang="en-US" i="1" dirty="0"/>
              <a:t>SO </a:t>
            </a:r>
            <a:r>
              <a:rPr lang="ru-RU" dirty="0"/>
              <a:t>конуса.</a:t>
            </a:r>
            <a:endParaRPr lang="ru-RU" alt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FA74A099-4D87-4787-B233-271EE8C28E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524263"/>
                <a:ext cx="9144000" cy="6242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Ответ:</a:t>
                </a:r>
                <a:r>
                  <a:rPr lang="ru-RU" dirty="0"/>
                  <a:t> а)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dirty="0"/>
                  <a:t>; 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FA74A099-4D87-4787-B233-271EE8C28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524263"/>
                <a:ext cx="9144000" cy="624273"/>
              </a:xfrm>
              <a:prstGeom prst="rect">
                <a:avLst/>
              </a:prstGeom>
              <a:blipFill>
                <a:blip r:embed="rId3"/>
                <a:stretch>
                  <a:fillRect b="-77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>
                <a:extLst>
                  <a:ext uri="{FF2B5EF4-FFF2-40B4-BE49-F238E27FC236}">
                    <a16:creationId xmlns:a16="http://schemas.microsoft.com/office/drawing/2014/main" id="{A01D1EF8-A7B8-4E58-A559-997CB7C3CC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030571"/>
                <a:ext cx="9144000" cy="6242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/>
                  <a:t> 	б)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dirty="0"/>
                  <a:t>.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8" name="Text Box 3">
                <a:extLst>
                  <a:ext uri="{FF2B5EF4-FFF2-40B4-BE49-F238E27FC236}">
                    <a16:creationId xmlns:a16="http://schemas.microsoft.com/office/drawing/2014/main" id="{A01D1EF8-A7B8-4E58-A559-997CB7C3C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030571"/>
                <a:ext cx="9144000" cy="624273"/>
              </a:xfrm>
              <a:prstGeom prst="rect">
                <a:avLst/>
              </a:prstGeom>
              <a:blipFill>
                <a:blip r:embed="rId4"/>
                <a:stretch>
                  <a:fillRect b="-77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2364799-3573-45F5-9618-9EC2B0B3CB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736" y="1754541"/>
            <a:ext cx="4358002" cy="376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5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19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Найдите высоту конуса, ортогональная проекция которого показана на рисунке. если стороны клеток равны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FA74A099-4D87-4787-B233-271EE8C28E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524263"/>
                <a:ext cx="9144000" cy="699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Ответ: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ad>
                          <m:radPr>
                            <m:degHide m:val="on"/>
                            <m:ctrlPr>
                              <a:rPr lang="ru-RU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15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≈6,2</m:t>
                    </m:r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altLang="ru-RU" dirty="0"/>
              </a:p>
            </p:txBody>
          </p:sp>
        </mc:Choice>
        <mc:Fallback xmlns="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FA74A099-4D87-4787-B233-271EE8C28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524263"/>
                <a:ext cx="9144000" cy="699487"/>
              </a:xfrm>
              <a:prstGeom prst="rect">
                <a:avLst/>
              </a:prstGeom>
              <a:blipFill>
                <a:blip r:embed="rId3"/>
                <a:stretch>
                  <a:fillRect b="-52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2DE5BD-F7EF-4E26-BBAC-4404DF250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1124744"/>
            <a:ext cx="4358002" cy="376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8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Изобразите конус, осевым сечением которого является равносторонний треугольник со сторонами, равными 8 (стороны клеток равны 1). Используйте «вид слева» (рис. 7.5, б).</a:t>
            </a:r>
            <a:endParaRPr lang="ru-RU" alt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A76365-5F18-4197-8BB1-660D9443BCE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83568" y="1958070"/>
            <a:ext cx="7245714" cy="38425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FBC3717-F05C-4956-A045-73929B5C606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83568" y="1958070"/>
            <a:ext cx="7352781" cy="384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0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B2CBC5C1-E4F5-436C-8AC7-584F072336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0"/>
            <a:ext cx="8839200" cy="404813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Сфера, вписанная в конус</a:t>
            </a:r>
          </a:p>
        </p:txBody>
      </p:sp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131445" algn="just"/>
            <a:r>
              <a:rPr lang="ru-RU" altLang="ru-RU" dirty="0"/>
              <a:t>	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Сфера называется вписанной в конус, если она касается его основания и боковой поверхности (касается каждой образующей). При этом конус называется описанным около сферы (рис. 8.1).</a:t>
            </a:r>
          </a:p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Типичная ошибка в изображении сферы, вписанной в цилиндр, показана на рисунке 8.1, а. Правильное изображение показано на рисунке 8.1, б. Отметим, что в этом изображении эллипс, изображающий экватор сферы, подобен эллипсу, изображающему основание конуса.</a:t>
            </a:r>
            <a:endParaRPr lang="ru-RU" altLang="ru-RU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70EDED-D9C2-486B-91F6-21716863D53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835696" y="2831852"/>
            <a:ext cx="5789062" cy="361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21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Text Box 3">
            <a:extLst>
              <a:ext uri="{FF2B5EF4-FFF2-40B4-BE49-F238E27FC236}">
                <a16:creationId xmlns:a16="http://schemas.microsoft.com/office/drawing/2014/main" id="{F7D336D4-1731-4A56-A546-BAFFE9152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dirty="0"/>
              <a:t>	На рисунке изображена ортогональная проекция сферы, полученная в программе </a:t>
            </a:r>
            <a:r>
              <a:rPr lang="en-US" altLang="ru-RU" sz="2000" dirty="0"/>
              <a:t>GeoGebra.</a:t>
            </a:r>
            <a:endParaRPr lang="ru-RU" alt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C5E400-797E-46CE-8F73-C437A8999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980728"/>
            <a:ext cx="4511392" cy="4581128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 На рисунке показано неправильное изображение сферы, вписанной в конус, помещённое в одном из учебников геометрии федерального перечня.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49DF6E7-44D2-4D9A-A421-14A155C3E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581329"/>
            <a:ext cx="4176464" cy="388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492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 На рисунке показано изображение сферы, вписанной в конус, полученное в программе </a:t>
            </a:r>
            <a:r>
              <a:rPr lang="en-US" altLang="ru-RU" dirty="0"/>
              <a:t>GeoGebra</a:t>
            </a:r>
            <a:r>
              <a:rPr lang="ru-RU" altLang="ru-RU" dirty="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5583E7-717F-4189-9B5F-8F31D8DB4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365024"/>
            <a:ext cx="4252738" cy="412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925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844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111760" indent="349250" algn="just"/>
            <a:r>
              <a:rPr lang="ru-RU" altLang="ru-RU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Изобразите конус с данной высотой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описанный около сферы (рис. 8.4). Найдите радиус его основания, если радиус сферы равен 3, а высота равна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A42B36-2792-46E0-B112-499A619FEDA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267745" y="1628800"/>
            <a:ext cx="3528392" cy="39609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8BAA34-D820-4D60-A6B6-3F06842081E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267745" y="1649895"/>
            <a:ext cx="3624156" cy="39398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A6D2DA-49D5-436A-B6A3-5095468E7669}"/>
                  </a:ext>
                </a:extLst>
              </p:cNvPr>
              <p:cNvSpPr txBox="1"/>
              <p:nvPr/>
            </p:nvSpPr>
            <p:spPr>
              <a:xfrm>
                <a:off x="683568" y="5733256"/>
                <a:ext cx="3312368" cy="513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Ответ: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A6D2DA-49D5-436A-B6A3-5095468E7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733256"/>
                <a:ext cx="3312368" cy="513602"/>
              </a:xfrm>
              <a:prstGeom prst="rect">
                <a:avLst/>
              </a:prstGeom>
              <a:blipFill>
                <a:blip r:embed="rId5"/>
                <a:stretch>
                  <a:fillRect l="-2757" t="-2353" b="-223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810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1" y="4665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111760" indent="349250" algn="just"/>
            <a:r>
              <a:rPr lang="ru-RU" altLang="ru-RU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Изобразите сферу, вписанную в конус (рис. 8.6, а). Найдите её радиус, если образующие конуса равны 10, а радиус его основания равен 4. Используйте «вид слева» (рис. 8.6, б).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C69E14-4ABB-4BC1-9206-E255087ACD4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11560" y="1419845"/>
            <a:ext cx="7540121" cy="40183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995345-69D2-4C0B-BE36-D9C9F8E3106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11560" y="1425930"/>
            <a:ext cx="7540121" cy="401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7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1" y="417997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111760" indent="349250" algn="just"/>
            <a:r>
              <a:rPr lang="ru-RU" altLang="ru-RU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Сфера называется описанной около конуса, если вершина и окружность основания конуса лежат на сфере. При этом конус называется вписанным в сферу (рис. 14.1).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BF24F68-58D8-4898-A8DF-55DD32A39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839200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3200" dirty="0">
                <a:solidFill>
                  <a:srgbClr val="FF3300"/>
                </a:solidFill>
              </a:rPr>
              <a:t>Сфера, описанная около конуса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5B2C9A-544D-42B1-B0D9-BD1C0A408B6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627784" y="1916832"/>
            <a:ext cx="3570763" cy="410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801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 На рисунке показано изображение сферы, описанной около конуса, полученное в программе </a:t>
            </a:r>
            <a:r>
              <a:rPr lang="en-US" altLang="ru-RU" dirty="0"/>
              <a:t>GeoGebra</a:t>
            </a:r>
            <a:r>
              <a:rPr lang="ru-RU" altLang="ru-RU" dirty="0"/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0F0FF9-4443-434F-A83E-C264B5E3B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700807"/>
            <a:ext cx="4536504" cy="436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545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1" y="466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111760" indent="349250" algn="just"/>
            <a:r>
              <a:rPr lang="ru-RU" altLang="ru-RU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Изобразите конус, вписанный в сферу. Найдите радиус его основания, если радиус сферы равен 4, а высота конуса равна 7.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482658-6831-483A-8328-FE762D39D95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339752" y="1484785"/>
            <a:ext cx="3600401" cy="40185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31156F-97F6-45A9-BDEE-054976A5045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336709" y="1484784"/>
            <a:ext cx="3603444" cy="4021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9504A0-6845-4186-A422-E0C60C83F138}"/>
                  </a:ext>
                </a:extLst>
              </p:cNvPr>
              <p:cNvSpPr txBox="1"/>
              <p:nvPr/>
            </p:nvSpPr>
            <p:spPr>
              <a:xfrm>
                <a:off x="683568" y="5733256"/>
                <a:ext cx="3312368" cy="513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Ответ: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9504A0-6845-4186-A422-E0C60C83F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733256"/>
                <a:ext cx="3312368" cy="513602"/>
              </a:xfrm>
              <a:prstGeom prst="rect">
                <a:avLst/>
              </a:prstGeom>
              <a:blipFill>
                <a:blip r:embed="rId5"/>
                <a:stretch>
                  <a:fillRect l="-2757" t="-2353" b="-223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076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1" y="4665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111760" indent="349250" algn="just"/>
            <a:r>
              <a:rPr lang="ru-RU" altLang="ru-RU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Изобразите сферу, описанную около конуса (рис. 14.6, а). Найдите её радиус, если радиус основания конуса равен 3, а высота равна 7. Используйте «вид слева» (рис. 14.6, б).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A56257-7AD4-4029-9318-A9554D426EB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69499" y="1772816"/>
            <a:ext cx="7405002" cy="3946302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8DE2FCF-CF4A-43EE-8BEA-0835A341BF91}"/>
              </a:ext>
            </a:extLst>
          </p:cNvPr>
          <p:cNvGrpSpPr/>
          <p:nvPr/>
        </p:nvGrpSpPr>
        <p:grpSpPr>
          <a:xfrm>
            <a:off x="683568" y="1772816"/>
            <a:ext cx="7590933" cy="4873130"/>
            <a:chOff x="683568" y="1772816"/>
            <a:chExt cx="7590933" cy="4873130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5E78A2C-9A5E-418C-8ADA-E10D4A4BF5FB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70513" y="1772816"/>
              <a:ext cx="7403988" cy="39457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0E53E646-1B56-4FEA-A40D-784B6DEB69CF}"/>
                    </a:ext>
                  </a:extLst>
                </p:cNvPr>
                <p:cNvSpPr txBox="1"/>
                <p:nvPr/>
              </p:nvSpPr>
              <p:spPr>
                <a:xfrm>
                  <a:off x="683568" y="6021288"/>
                  <a:ext cx="5184576" cy="6246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>
                      <a:solidFill>
                        <a:srgbClr val="FF0000"/>
                      </a:solidFill>
                    </a:rPr>
                    <a:t>Ответ:</a:t>
                  </a:r>
                  <a:r>
                    <a:rPr lang="ru-RU" dirty="0"/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𝑎𝑏𝑐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∙6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∙3∙7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0E53E646-1B56-4FEA-A40D-784B6DEB69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568" y="6021288"/>
                  <a:ext cx="5184576" cy="624658"/>
                </a:xfrm>
                <a:prstGeom prst="rect">
                  <a:avLst/>
                </a:prstGeom>
                <a:blipFill>
                  <a:blip r:embed="rId5"/>
                  <a:stretch>
                    <a:fillRect l="-1763" b="-882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3216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B2CBC5C1-E4F5-436C-8AC7-584F072336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0"/>
            <a:ext cx="8839200" cy="404813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Сфера и оси координат</a:t>
            </a:r>
          </a:p>
        </p:txBody>
      </p:sp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131445" algn="just"/>
            <a:r>
              <a:rPr lang="ru-RU" altLang="ru-RU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Типичная ошибка в изображении сферы и осей координат показана на скане страницы </a:t>
            </a:r>
            <a:r>
              <a:rPr lang="ru-RU" dirty="0">
                <a:ea typeface="Times New Roman" panose="02020603050405020304" pitchFamily="18" charset="0"/>
              </a:rPr>
              <a:t>некоторых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учебников федерального перечня. На них сфера изображена в ортогональной проекции, а оси координат – в параллельной.</a:t>
            </a:r>
            <a:endParaRPr lang="ru-RU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CF1A6A-AA71-4506-8A15-481EFA05E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60803"/>
            <a:ext cx="2322742" cy="278927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47D151-DEFA-4BB7-90D8-23EE764DF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1872997"/>
            <a:ext cx="2913358" cy="353379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59AFE58-C42D-49C8-A98B-A177A1A53E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6206" y="1872200"/>
            <a:ext cx="3757794" cy="303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350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64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131445" algn="just"/>
            <a:r>
              <a:rPr lang="ru-RU" altLang="ru-RU" dirty="0"/>
              <a:t>	Аналогичное неп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равильное изображение показано на рисунке. Прямая, проведённая через точку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параллельная оси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Oy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должна быть касательной к изображению экватора, а она его пересекает.</a:t>
            </a:r>
            <a:endParaRPr lang="ru-RU" alt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AB75B3-F609-4BC1-A0D1-3398D3BDB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892" y="1772816"/>
            <a:ext cx="4258215" cy="381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8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Text Box 3">
            <a:extLst>
              <a:ext uri="{FF2B5EF4-FFF2-40B4-BE49-F238E27FC236}">
                <a16:creationId xmlns:a16="http://schemas.microsoft.com/office/drawing/2014/main" id="{F7D336D4-1731-4A56-A546-BAFFE9152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dirty="0"/>
              <a:t>	Для большей наглядности изображения сферы в ней выделяют большую окружность (экватор) – сечение сферы плоскостью, проходящей через ее центр и образующей острый угол с направлением проектирования.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8D33E61C-4CDD-4514-BE67-7C1FD66830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908720"/>
                <a:ext cx="9144000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sz="2000" dirty="0"/>
                  <a:t>	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Пусть окружность с центром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лежит в плоскости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образующей с плоскостью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угол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Обозначим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AB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диаметр окружности, параллельный этой плоскости. Ортогональной проекцией диаметра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AB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на плоскость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будет отрезок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ru-RU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’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ru-RU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’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  <a:r>
                  <a:rPr lang="ru-RU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равный отрезку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AB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ru-RU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ru-RU" altLang="ru-RU" sz="2000" dirty="0"/>
              </a:p>
            </p:txBody>
          </p:sp>
        </mc:Choice>
        <mc:Fallback xmlns="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8D33E61C-4CDD-4514-BE67-7C1FD6683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908720"/>
                <a:ext cx="9144000" cy="954107"/>
              </a:xfrm>
              <a:prstGeom prst="rect">
                <a:avLst/>
              </a:prstGeom>
              <a:blipFill>
                <a:blip r:embed="rId3"/>
                <a:stretch>
                  <a:fillRect l="-533" t="-637" r="-533" b="-89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443BE79-D1A6-4EE3-B103-D34A1F5D977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9512" y="2271243"/>
            <a:ext cx="2949030" cy="26642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AEFC3083-1FC6-4EE0-B276-18DDBBC0FE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61860" y="1982450"/>
                <a:ext cx="6156176" cy="2893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sz="2000" dirty="0"/>
                  <a:t>	</a:t>
                </a:r>
                <a:r>
                  <a:rPr lang="ru-RU" sz="1800" dirty="0"/>
                  <a:t>Через центр </a:t>
                </a:r>
                <a:r>
                  <a:rPr lang="en-US" sz="1800" i="1" dirty="0"/>
                  <a:t>O </a:t>
                </a:r>
                <a:r>
                  <a:rPr lang="ru-RU" sz="1800" dirty="0"/>
                  <a:t>проведём диаметр </a:t>
                </a:r>
                <a:r>
                  <a:rPr lang="en-US" sz="1800" i="1" dirty="0"/>
                  <a:t>CD </a:t>
                </a:r>
                <a:r>
                  <a:rPr lang="ru-RU" sz="1800" dirty="0"/>
                  <a:t>данной окружности, перпендикулярный диаметру </a:t>
                </a:r>
                <a:r>
                  <a:rPr lang="en-US" sz="1800" i="1" dirty="0"/>
                  <a:t>AB</a:t>
                </a:r>
                <a:r>
                  <a:rPr lang="ru-RU" sz="1800" dirty="0"/>
                  <a:t>. Он образует с плоскостью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80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ru-RU" sz="1800" dirty="0"/>
                  <a:t> угол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80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sz="1800" dirty="0"/>
                  <a:t>. Его ортогональной проекцией будет отрезок </a:t>
                </a:r>
                <a:r>
                  <a:rPr lang="en-US" sz="1800" i="1" dirty="0"/>
                  <a:t>C</a:t>
                </a:r>
                <a:r>
                  <a:rPr lang="ru-RU" sz="1800" i="1" dirty="0"/>
                  <a:t>’</a:t>
                </a:r>
                <a:r>
                  <a:rPr lang="en-US" sz="1800" i="1" dirty="0"/>
                  <a:t>D</a:t>
                </a:r>
                <a:r>
                  <a:rPr lang="ru-RU" sz="1800" i="1" dirty="0"/>
                  <a:t>’</a:t>
                </a:r>
                <a:r>
                  <a:rPr lang="ru-RU" sz="1800" dirty="0"/>
                  <a:t>, перпендикулярный </a:t>
                </a:r>
                <a:r>
                  <a:rPr lang="en-US" sz="1800" i="1" dirty="0"/>
                  <a:t>A</a:t>
                </a:r>
                <a:r>
                  <a:rPr lang="ru-RU" sz="1800" i="1" dirty="0"/>
                  <a:t>’</a:t>
                </a:r>
                <a:r>
                  <a:rPr lang="en-US" sz="1800" i="1" dirty="0"/>
                  <a:t>B</a:t>
                </a:r>
                <a:r>
                  <a:rPr lang="ru-RU" sz="1800" i="1" dirty="0"/>
                  <a:t>’</a:t>
                </a:r>
                <a:r>
                  <a:rPr lang="ru-RU" sz="1800" dirty="0"/>
                  <a:t> и равный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18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ru-RU" sz="180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func>
                  </m:oMath>
                </a14:m>
                <a:r>
                  <a:rPr lang="ru-RU" sz="1800" dirty="0"/>
                  <a:t>, т. е. отрезок </a:t>
                </a:r>
                <a:r>
                  <a:rPr lang="en-US" sz="1800" i="1" dirty="0"/>
                  <a:t>C</a:t>
                </a:r>
                <a:r>
                  <a:rPr lang="ru-RU" sz="1800" i="1" dirty="0"/>
                  <a:t>’</a:t>
                </a:r>
                <a:r>
                  <a:rPr lang="en-US" sz="1800" i="1" dirty="0"/>
                  <a:t>D</a:t>
                </a:r>
                <a:r>
                  <a:rPr lang="ru-RU" sz="1800" i="1" dirty="0"/>
                  <a:t>’ </a:t>
                </a:r>
                <a:r>
                  <a:rPr lang="ru-RU" sz="1800" dirty="0"/>
                  <a:t>получается сжатием диаметра </a:t>
                </a:r>
                <a:r>
                  <a:rPr lang="en-US" sz="1800" i="1" dirty="0"/>
                  <a:t>CD</a:t>
                </a:r>
                <a:r>
                  <a:rPr lang="ru-RU" sz="1800" dirty="0"/>
                  <a:t> с коэффициентом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18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ru-RU" sz="180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func>
                  </m:oMath>
                </a14:m>
                <a:r>
                  <a:rPr lang="ru-RU" sz="1800" dirty="0"/>
                  <a:t>. Проведём какую-нибудь хорду </a:t>
                </a:r>
                <a:r>
                  <a:rPr lang="en-US" sz="1800" i="1" dirty="0"/>
                  <a:t>C</a:t>
                </a:r>
                <a:r>
                  <a:rPr lang="ru-RU" sz="1800" baseline="-25000" dirty="0"/>
                  <a:t>1</a:t>
                </a:r>
                <a:r>
                  <a:rPr lang="en-US" sz="1800" i="1" dirty="0"/>
                  <a:t>D</a:t>
                </a:r>
                <a:r>
                  <a:rPr lang="ru-RU" sz="1800" baseline="-25000" dirty="0"/>
                  <a:t>1</a:t>
                </a:r>
                <a:r>
                  <a:rPr lang="ru-RU" sz="1800" dirty="0"/>
                  <a:t> данной окружности, параллельную диаметру </a:t>
                </a:r>
                <a:r>
                  <a:rPr lang="en-US" sz="1800" i="1" dirty="0"/>
                  <a:t>CD</a:t>
                </a:r>
                <a:r>
                  <a:rPr lang="ru-RU" sz="1800" dirty="0"/>
                  <a:t>. Её ортогональной проекцией будет отрезок </a:t>
                </a:r>
                <a:r>
                  <a:rPr lang="en-US" sz="1800" i="1" dirty="0"/>
                  <a:t>C</a:t>
                </a:r>
                <a:r>
                  <a:rPr lang="ru-RU" sz="1800" baseline="-25000" dirty="0"/>
                  <a:t>1</a:t>
                </a:r>
                <a:r>
                  <a:rPr lang="ru-RU" sz="1800" i="1" dirty="0"/>
                  <a:t>’</a:t>
                </a:r>
                <a:r>
                  <a:rPr lang="en-US" sz="1800" i="1" dirty="0"/>
                  <a:t>D</a:t>
                </a:r>
                <a:r>
                  <a:rPr lang="ru-RU" sz="1800" baseline="-25000" dirty="0"/>
                  <a:t>1</a:t>
                </a:r>
                <a:r>
                  <a:rPr lang="ru-RU" sz="1800" i="1" dirty="0"/>
                  <a:t>’</a:t>
                </a:r>
                <a:r>
                  <a:rPr lang="ru-RU" sz="1800" dirty="0"/>
                  <a:t>, параллельный </a:t>
                </a:r>
                <a:r>
                  <a:rPr lang="en-US" sz="1800" i="1" dirty="0"/>
                  <a:t>A</a:t>
                </a:r>
                <a:r>
                  <a:rPr lang="ru-RU" sz="1800" i="1" dirty="0"/>
                  <a:t>’</a:t>
                </a:r>
                <a:r>
                  <a:rPr lang="en-US" sz="1800" i="1" dirty="0"/>
                  <a:t>B</a:t>
                </a:r>
                <a:r>
                  <a:rPr lang="ru-RU" sz="1800" i="1" dirty="0"/>
                  <a:t>’ </a:t>
                </a:r>
                <a:r>
                  <a:rPr lang="ru-RU" sz="1800" dirty="0"/>
                  <a:t>и равный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1800" i="1">
                        <a:latin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18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ru-RU" sz="180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func>
                  </m:oMath>
                </a14:m>
                <a:r>
                  <a:rPr lang="ru-RU" sz="1800" dirty="0"/>
                  <a:t>, т. е. отрезок </a:t>
                </a:r>
                <a:r>
                  <a:rPr lang="en-US" sz="1800" i="1" dirty="0"/>
                  <a:t>C</a:t>
                </a:r>
                <a:r>
                  <a:rPr lang="ru-RU" sz="1800" baseline="-25000" dirty="0"/>
                  <a:t>1</a:t>
                </a:r>
                <a:r>
                  <a:rPr lang="ru-RU" sz="1800" i="1" dirty="0"/>
                  <a:t>’</a:t>
                </a:r>
                <a:r>
                  <a:rPr lang="en-US" sz="1800" i="1" dirty="0"/>
                  <a:t>D</a:t>
                </a:r>
                <a:r>
                  <a:rPr lang="ru-RU" sz="1800" baseline="-25000" dirty="0"/>
                  <a:t>1</a:t>
                </a:r>
                <a:r>
                  <a:rPr lang="ru-RU" sz="1800" i="1" dirty="0"/>
                  <a:t>’ </a:t>
                </a:r>
                <a:r>
                  <a:rPr lang="ru-RU" sz="1800" dirty="0"/>
                  <a:t>получается сжатием отрезка </a:t>
                </a:r>
                <a:r>
                  <a:rPr lang="en-US" sz="1800" i="1" dirty="0"/>
                  <a:t>C</a:t>
                </a:r>
                <a:r>
                  <a:rPr lang="ru-RU" sz="1800" baseline="-25000" dirty="0"/>
                  <a:t>1</a:t>
                </a:r>
                <a:r>
                  <a:rPr lang="en-US" sz="1800" i="1" dirty="0"/>
                  <a:t>D</a:t>
                </a:r>
                <a:r>
                  <a:rPr lang="ru-RU" sz="1800" baseline="-25000" dirty="0"/>
                  <a:t>1</a:t>
                </a:r>
                <a:r>
                  <a:rPr lang="ru-RU" sz="1800" dirty="0"/>
                  <a:t> с коэффициентом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18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ru-RU" sz="180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func>
                  </m:oMath>
                </a14:m>
                <a:r>
                  <a:rPr lang="ru-RU" sz="1800" dirty="0"/>
                  <a:t>. </a:t>
                </a:r>
                <a:endParaRPr lang="ru-RU" altLang="ru-RU" sz="1800" dirty="0"/>
              </a:p>
            </p:txBody>
          </p:sp>
        </mc:Choice>
        <mc:Fallback xmlns=""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AEFC3083-1FC6-4EE0-B276-18DDBBC0F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61860" y="1982450"/>
                <a:ext cx="6156176" cy="2893100"/>
              </a:xfrm>
              <a:prstGeom prst="rect">
                <a:avLst/>
              </a:prstGeom>
              <a:blipFill>
                <a:blip r:embed="rId5"/>
                <a:stretch>
                  <a:fillRect l="-891" t="-211" r="-792" b="-23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3">
                <a:extLst>
                  <a:ext uri="{FF2B5EF4-FFF2-40B4-BE49-F238E27FC236}">
                    <a16:creationId xmlns:a16="http://schemas.microsoft.com/office/drawing/2014/main" id="{8B34F630-2F50-419F-8814-22F464BE4A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125977"/>
                <a:ext cx="9144000" cy="16466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sz="2000" dirty="0"/>
                  <a:t>	</a:t>
                </a:r>
                <a:r>
                  <a:rPr lang="ru-RU" sz="1800" dirty="0"/>
                  <a:t>Поскольку это верно для произвольной хорды данной окружности, параллельной диаметру </a:t>
                </a:r>
                <a:r>
                  <a:rPr lang="en-US" sz="1800" i="1" dirty="0"/>
                  <a:t>CD</a:t>
                </a:r>
                <a:r>
                  <a:rPr lang="ru-RU" sz="1800" dirty="0"/>
                  <a:t>, то в ортогональной проекцией окружности будет фигура, полученная сжатием окружности в направлении одного из диаметров с коэффициентом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18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ru-RU" sz="180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func>
                  </m:oMath>
                </a14:m>
                <a:r>
                  <a:rPr lang="ru-RU" sz="1800" dirty="0"/>
                  <a:t>.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Фигура, получающаяся сжатием окружности в направлении одного из диаметров, называется эллипсом. </a:t>
                </a:r>
                <a:r>
                  <a:rPr lang="ru-RU" sz="1800" dirty="0"/>
                  <a:t> </a:t>
                </a:r>
                <a:endParaRPr lang="ru-RU" altLang="ru-RU" sz="1800" dirty="0"/>
              </a:p>
            </p:txBody>
          </p:sp>
        </mc:Choice>
        <mc:Fallback xmlns="">
          <p:sp>
            <p:nvSpPr>
              <p:cNvPr id="13" name="Text Box 3">
                <a:extLst>
                  <a:ext uri="{FF2B5EF4-FFF2-40B4-BE49-F238E27FC236}">
                    <a16:creationId xmlns:a16="http://schemas.microsoft.com/office/drawing/2014/main" id="{8B34F630-2F50-419F-8814-22F464BE4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125977"/>
                <a:ext cx="9144000" cy="1646605"/>
              </a:xfrm>
              <a:prstGeom prst="rect">
                <a:avLst/>
              </a:prstGeom>
              <a:blipFill>
                <a:blip r:embed="rId6"/>
                <a:stretch>
                  <a:fillRect l="-533" t="-741" r="-533" b="-518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89768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64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131445" algn="just"/>
            <a:r>
              <a:rPr lang="ru-RU" altLang="ru-RU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Правильное изображение можно получить в программе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GeoGebra.</a:t>
            </a:r>
            <a:endParaRPr lang="ru-RU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C59A89-2B6C-46FA-B539-5B25F5CBB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363770"/>
            <a:ext cx="4664121" cy="413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43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Text Box 3">
            <a:extLst>
              <a:ext uri="{FF2B5EF4-FFF2-40B4-BE49-F238E27FC236}">
                <a16:creationId xmlns:a16="http://schemas.microsoft.com/office/drawing/2014/main" id="{F7D336D4-1731-4A56-A546-BAFFE9152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dirty="0"/>
              <a:t>	На рисунке изображена ортогональная проекция сферы с экватором, полученная в программе </a:t>
            </a:r>
            <a:r>
              <a:rPr lang="en-US" altLang="ru-RU" sz="2000" dirty="0"/>
              <a:t>GeoGebra.</a:t>
            </a:r>
            <a:endParaRPr lang="ru-RU" alt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E63E43-0A44-4528-9349-DD39C2A4A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124744"/>
            <a:ext cx="4392488" cy="431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14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Text Box 3">
            <a:extLst>
              <a:ext uri="{FF2B5EF4-FFF2-40B4-BE49-F238E27FC236}">
                <a16:creationId xmlns:a16="http://schemas.microsoft.com/office/drawing/2014/main" id="{F7D336D4-1731-4A56-A546-BAFFE9152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dirty="0"/>
              <a:t>	Неправильное изображение полюсов, показанное на рисунке</a:t>
            </a:r>
            <a:r>
              <a:rPr lang="en-US" altLang="ru-RU" sz="2000" dirty="0"/>
              <a:t>.</a:t>
            </a:r>
            <a:endParaRPr lang="ru-RU" alt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951CEA-387A-42ED-8D64-DF9FC46E0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764704"/>
            <a:ext cx="3885682" cy="377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23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Text Box 3">
            <a:extLst>
              <a:ext uri="{FF2B5EF4-FFF2-40B4-BE49-F238E27FC236}">
                <a16:creationId xmlns:a16="http://schemas.microsoft.com/office/drawing/2014/main" id="{F7D336D4-1731-4A56-A546-BAFFE9152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dirty="0"/>
              <a:t>	</a:t>
            </a:r>
            <a:r>
              <a:rPr lang="ru-RU" altLang="ru-RU" dirty="0"/>
              <a:t>Правильное изображение полюсов, полученное в программе </a:t>
            </a:r>
            <a:r>
              <a:rPr lang="en-US" altLang="ru-RU" dirty="0"/>
              <a:t>GeoGebra.</a:t>
            </a:r>
            <a:endParaRPr lang="ru-RU" alt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8D9E3A-F6F5-4633-B0B6-CC569C0A8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908720"/>
            <a:ext cx="4579329" cy="439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19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Text Box 3">
            <a:extLst>
              <a:ext uri="{FF2B5EF4-FFF2-40B4-BE49-F238E27FC236}">
                <a16:creationId xmlns:a16="http://schemas.microsoft.com/office/drawing/2014/main" id="{F7D336D4-1731-4A56-A546-BAFFE9152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dirty="0"/>
              <a:t>	</a:t>
            </a:r>
            <a:r>
              <a:rPr lang="ru-RU" altLang="ru-RU" dirty="0"/>
              <a:t> На рисунке показано изображение сферы с параллелями, меридианами и полюсами, полученное в программе </a:t>
            </a:r>
            <a:r>
              <a:rPr lang="en-US" altLang="ru-RU" dirty="0"/>
              <a:t>GeoGebra</a:t>
            </a:r>
            <a:r>
              <a:rPr lang="ru-RU" altLang="ru-RU" dirty="0"/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C35910-119E-45C0-BB67-0D0856F7B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1340768"/>
            <a:ext cx="4222130" cy="405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33225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1558</TotalTime>
  <Words>2391</Words>
  <Application>Microsoft Office PowerPoint</Application>
  <PresentationFormat>Экран (4:3)</PresentationFormat>
  <Paragraphs>189</Paragraphs>
  <Slides>50</Slides>
  <Notes>49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4" baseType="lpstr">
      <vt:lpstr>Arial</vt:lpstr>
      <vt:lpstr>Cambria Math</vt:lpstr>
      <vt:lpstr>Times New Roman</vt:lpstr>
      <vt:lpstr>Оформление по умолчанию</vt:lpstr>
      <vt:lpstr>Изображение круглых тел и их комбинаций</vt:lpstr>
      <vt:lpstr>Литература</vt:lpstr>
      <vt:lpstr>Изображение сферы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Изображение цилиндра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Сфера, вписанная в цилиндр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Изображение конуса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Сфера, вписанная в конус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Сфера и оси координат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Сфера, вписанная в куб</dc:title>
  <dc:creator>*</dc:creator>
  <cp:lastModifiedBy>Смирнов Владимир Алексеевич</cp:lastModifiedBy>
  <cp:revision>89</cp:revision>
  <dcterms:created xsi:type="dcterms:W3CDTF">2006-06-14T12:10:42Z</dcterms:created>
  <dcterms:modified xsi:type="dcterms:W3CDTF">2021-05-20T18:00:23Z</dcterms:modified>
</cp:coreProperties>
</file>