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1" r:id="rId2"/>
    <p:sldId id="286" r:id="rId3"/>
    <p:sldId id="423" r:id="rId4"/>
    <p:sldId id="533" r:id="rId5"/>
    <p:sldId id="466" r:id="rId6"/>
    <p:sldId id="465" r:id="rId7"/>
    <p:sldId id="462" r:id="rId8"/>
    <p:sldId id="463" r:id="rId9"/>
    <p:sldId id="447" r:id="rId10"/>
    <p:sldId id="508" r:id="rId11"/>
    <p:sldId id="529" r:id="rId12"/>
    <p:sldId id="530" r:id="rId13"/>
    <p:sldId id="441" r:id="rId14"/>
    <p:sldId id="534" r:id="rId15"/>
    <p:sldId id="525" r:id="rId16"/>
    <p:sldId id="528" r:id="rId17"/>
    <p:sldId id="511" r:id="rId18"/>
    <p:sldId id="512" r:id="rId19"/>
    <p:sldId id="513" r:id="rId20"/>
    <p:sldId id="514" r:id="rId21"/>
    <p:sldId id="425" r:id="rId22"/>
    <p:sldId id="426" r:id="rId23"/>
    <p:sldId id="531" r:id="rId24"/>
    <p:sldId id="532" r:id="rId25"/>
    <p:sldId id="372" r:id="rId26"/>
    <p:sldId id="373" r:id="rId27"/>
    <p:sldId id="515" r:id="rId28"/>
    <p:sldId id="516" r:id="rId29"/>
    <p:sldId id="535" r:id="rId30"/>
    <p:sldId id="536" r:id="rId31"/>
    <p:sldId id="537" r:id="rId32"/>
    <p:sldId id="538" r:id="rId33"/>
    <p:sldId id="53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5318" autoAdjust="0"/>
  </p:normalViewPr>
  <p:slideViewPr>
    <p:cSldViewPr>
      <p:cViewPr varScale="1">
        <p:scale>
          <a:sx n="102" d="100"/>
          <a:sy n="102" d="100"/>
        </p:scale>
        <p:origin x="3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A3CE3-EDD9-48D1-9D3D-44A2EE3841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340E6-610D-4EE3-8987-EC8B307FF58C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10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760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69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97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26BA7-1FE6-45A7-953D-755803E807A3}" type="slidenum">
              <a:rPr lang="ru-RU"/>
              <a:pPr/>
              <a:t>13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6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26BA7-1FE6-45A7-953D-755803E807A3}" type="slidenum">
              <a:rPr lang="ru-RU"/>
              <a:pPr/>
              <a:t>14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62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1DB3-559B-4245-9F0A-459632FB8640}" type="slidenum">
              <a:rPr lang="ru-RU"/>
              <a:pPr/>
              <a:t>15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2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1DB3-559B-4245-9F0A-459632FB8640}" type="slidenum">
              <a:rPr lang="ru-RU"/>
              <a:pPr/>
              <a:t>16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4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0466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155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19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533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D5359-9341-49B3-BECA-B12644B067C8}" type="slidenum">
              <a:rPr lang="ru-RU"/>
              <a:pPr/>
              <a:t>2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20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6414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9131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974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0019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75644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25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1945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26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5729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3976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9095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29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48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5343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30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8244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013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3963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240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420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0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39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161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24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B6587-0119-460E-A052-5ECAE6850542}" type="slidenum">
              <a:rPr lang="ru-RU"/>
              <a:pPr/>
              <a:t>9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352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3C2AD-8A7D-44BA-9479-F64B9B7046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3FF6-668E-4EA5-BB2B-9EE604BD4E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649B5-3251-4D5D-963C-D9BFBE88F4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0EF9-514E-4166-A889-EDDFA9E72B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FFE9-B961-4310-A096-D52CBAF04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73C2-BF9B-49C2-AF2B-1C905527D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C688-BFDA-4CB7-9B41-3F117BBB8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4123-45BA-489A-B078-F28C9785A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D442-F000-4D92-8ADA-2CE3F453EA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4422F-D24F-4AF8-8D70-010BC9B2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8C06E-94C3-407A-AF30-E526564E3D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45CCB-94CC-4E21-8AEF-11CD47D79D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1844824"/>
            <a:ext cx="7772400" cy="1768624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ПОСТРОЕНИЕ </a:t>
            </a:r>
            <a:r>
              <a:rPr lang="ru-RU" sz="3200">
                <a:solidFill>
                  <a:srgbClr val="FF3300"/>
                </a:solidFill>
              </a:rPr>
              <a:t>СЕЧЕНИЙ МНОГОГРАННИКОВ (2)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159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1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9858B-5269-4C23-B7A5-B7BC1D11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628800"/>
            <a:ext cx="3925063" cy="39342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70B59F4-91C4-40D1-A4C6-B8EADCF178A3}"/>
              </a:ext>
            </a:extLst>
          </p:cNvPr>
          <p:cNvSpPr txBox="1"/>
          <p:nvPr/>
        </p:nvSpPr>
        <p:spPr>
          <a:xfrm>
            <a:off x="395536" y="18864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Прямоугольник.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E944D-B013-47DB-892D-D8A293EA506E}"/>
                  </a:ext>
                </a:extLst>
              </p:cNvPr>
              <p:cNvSpPr txBox="1"/>
              <p:nvPr/>
            </p:nvSpPr>
            <p:spPr>
              <a:xfrm>
                <a:off x="395536" y="5786735"/>
                <a:ext cx="874846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E944D-B013-47DB-892D-D8A293EA5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86735"/>
                <a:ext cx="8748464" cy="613886"/>
              </a:xfrm>
              <a:prstGeom prst="rect">
                <a:avLst/>
              </a:prstGeom>
              <a:blipFill>
                <a:blip r:embed="rId4"/>
                <a:stretch>
                  <a:fillRect l="-1115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1663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5.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единичного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параллельное двум противолежащим рёбрам </a:t>
            </a:r>
            <a:r>
              <a:rPr lang="en-US" i="1" dirty="0">
                <a:ea typeface="Times New Roman" panose="02020603050405020304" pitchFamily="18" charset="0"/>
              </a:rPr>
              <a:t>AD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наибольшей площади.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1083F7-3EA1-4BB9-A359-F5BAA750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87901"/>
            <a:ext cx="4393253" cy="3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</a:t>
            </a:r>
            <a:r>
              <a:rPr lang="ru-RU" dirty="0"/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сечениях правильного тетраэдра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плоскостями, параллельными прямым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получаются прямоугольники </a:t>
            </a:r>
            <a:r>
              <a:rPr lang="en-US" i="1" dirty="0">
                <a:ea typeface="Times New Roman" panose="02020603050405020304" pitchFamily="18" charset="0"/>
              </a:rPr>
              <a:t>EGHF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фиксированным периметром, равным сумме рёбер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2564C-C477-4DD9-B2D7-04816A52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16832"/>
            <a:ext cx="4608512" cy="380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88362-2E86-4FCF-8040-83DFFCDE5EDB}"/>
              </a:ext>
            </a:extLst>
          </p:cNvPr>
          <p:cNvSpPr txBox="1"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таких прямоугольников наибольшую площадь имеет квадрат, получающийся в сечении, проходящим через середину ребра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280" y="369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/>
              <a:t>6</a:t>
            </a:r>
            <a:r>
              <a:rPr lang="ru-RU" dirty="0"/>
              <a:t>. Постройте сечение пирамиды </a:t>
            </a:r>
            <a:r>
              <a:rPr lang="en-US" i="1" dirty="0"/>
              <a:t>SABCD</a:t>
            </a:r>
            <a:r>
              <a:rPr lang="ru-RU" dirty="0"/>
              <a:t> плоскостью, параллельной прямой </a:t>
            </a:r>
            <a:r>
              <a:rPr lang="en-US" i="1" dirty="0"/>
              <a:t>SA</a:t>
            </a:r>
            <a:r>
              <a:rPr lang="ru-RU" dirty="0"/>
              <a:t>,</a:t>
            </a:r>
            <a:r>
              <a:rPr lang="en-US" i="1" dirty="0"/>
              <a:t> </a:t>
            </a:r>
            <a:r>
              <a:rPr lang="ru-RU" dirty="0"/>
              <a:t>и проходящей через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SC </a:t>
            </a:r>
            <a:r>
              <a:rPr lang="ru-RU" dirty="0"/>
              <a:t>соответственно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396700-CB79-4166-93D4-92E82710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76872"/>
            <a:ext cx="5724128" cy="38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0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E97A8-9297-42F1-A49E-6FE62414F4C6}"/>
              </a:ext>
            </a:extLst>
          </p:cNvPr>
          <p:cNvSpPr txBox="1"/>
          <p:nvPr/>
        </p:nvSpPr>
        <p:spPr>
          <a:xfrm>
            <a:off x="395536" y="26569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Равнобедренная трапеция.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C273E-9075-43E6-9B18-DF71188D1EA5}"/>
                  </a:ext>
                </a:extLst>
              </p:cNvPr>
              <p:cNvSpPr txBox="1"/>
              <p:nvPr/>
            </p:nvSpPr>
            <p:spPr>
              <a:xfrm>
                <a:off x="395536" y="4440500"/>
                <a:ext cx="8748464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Основания равны 1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C273E-9075-43E6-9B18-DF71188D1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40500"/>
                <a:ext cx="8748464" cy="616194"/>
              </a:xfrm>
              <a:prstGeom prst="rect">
                <a:avLst/>
              </a:prstGeom>
              <a:blipFill>
                <a:blip r:embed="rId3"/>
                <a:stretch>
                  <a:fillRect l="-1115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162EB4-8069-48B4-B63E-44C464CD4A87}"/>
                  </a:ext>
                </a:extLst>
              </p:cNvPr>
              <p:cNvSpPr txBox="1"/>
              <p:nvPr/>
            </p:nvSpPr>
            <p:spPr>
              <a:xfrm>
                <a:off x="395536" y="5056694"/>
                <a:ext cx="8748464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162EB4-8069-48B4-B63E-44C464CD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56694"/>
                <a:ext cx="8748464" cy="682174"/>
              </a:xfrm>
              <a:prstGeom prst="rect">
                <a:avLst/>
              </a:prstGeom>
              <a:blipFill>
                <a:blip r:embed="rId4"/>
                <a:stretch>
                  <a:fillRect l="-111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912918-8C9F-4F28-ADC7-CCA14D859E9F}"/>
                  </a:ext>
                </a:extLst>
              </p:cNvPr>
              <p:cNvSpPr txBox="1"/>
              <p:nvPr/>
            </p:nvSpPr>
            <p:spPr>
              <a:xfrm>
                <a:off x="395536" y="5819854"/>
                <a:ext cx="8748464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912918-8C9F-4F28-ADC7-CCA14D85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19854"/>
                <a:ext cx="8748464" cy="682174"/>
              </a:xfrm>
              <a:prstGeom prst="rect">
                <a:avLst/>
              </a:prstGeom>
              <a:blipFill>
                <a:blip r:embed="rId5"/>
                <a:stretch>
                  <a:fillRect l="-111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FDE28-C6F0-41B9-A20F-458ECBC61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697059"/>
            <a:ext cx="4840634" cy="36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7. Постройте сечение призмы плоскостью, параллельной прямой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и проходящей через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7852B-7968-42EE-A293-C28411F6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0768"/>
            <a:ext cx="4349779" cy="38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Равнобедренная трапеция.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Упражнение 2</a:t>
            </a:r>
            <a:r>
              <a:rPr lang="en-US" sz="800">
                <a:solidFill>
                  <a:schemeClr val="bg1"/>
                </a:solidFill>
              </a:rPr>
              <a:t>1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9C202F-76F4-4F13-85C3-B0499ADA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53377"/>
            <a:ext cx="4805296" cy="4180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0F379966-22B3-422B-84F3-F33CF8023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0F379966-22B3-422B-84F3-F33CF802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1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36104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/>
              <a:t>1</a:t>
            </a:r>
            <a:r>
              <a:rPr lang="ru-RU" dirty="0"/>
              <a:t>. Постройте сечение куба плоскостью, проходящей через точку середину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, и перпендикулярной прямой </a:t>
            </a:r>
            <a:r>
              <a:rPr lang="en-US" i="1" dirty="0"/>
              <a:t>BC</a:t>
            </a:r>
            <a:r>
              <a:rPr lang="ru-RU" baseline="-25000" dirty="0"/>
              <a:t>1</a:t>
            </a:r>
            <a:r>
              <a:rPr lang="en-US" dirty="0"/>
              <a:t>.</a:t>
            </a:r>
            <a:r>
              <a:rPr lang="ru-RU" dirty="0"/>
              <a:t> Найдите его площадь.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Сечения, перпендикулярные прямой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95290-53F2-4D0A-A3BF-9361A9F8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697" y="2393067"/>
            <a:ext cx="4863544" cy="42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Прямоугольник.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 </a:t>
                </a:r>
              </a:p>
            </p:txBody>
          </p:sp>
        </mc:Choice>
        <mc:Fallback xmlns="">
          <p:sp>
            <p:nvSpPr>
              <p:cNvPr id="245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991600" cy="697179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038D2-B0EF-4357-9B77-52D3776E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64704"/>
            <a:ext cx="4817943" cy="41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60648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Точки </a:t>
            </a:r>
            <a:r>
              <a:rPr lang="en-US" i="1" dirty="0"/>
              <a:t>E </a:t>
            </a:r>
            <a:r>
              <a:rPr lang="ru-RU" dirty="0"/>
              <a:t>и </a:t>
            </a:r>
            <a:r>
              <a:rPr lang="en-US" i="1" dirty="0"/>
              <a:t>F </a:t>
            </a:r>
            <a:r>
              <a:rPr lang="ru-RU" dirty="0"/>
              <a:t>– середины рёбер единичного куба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 </a:t>
            </a:r>
            <a:r>
              <a:rPr lang="ru-RU" dirty="0"/>
              <a:t>соответственно.</a:t>
            </a:r>
            <a:r>
              <a:rPr lang="en-US" i="1" dirty="0"/>
              <a:t> </a:t>
            </a:r>
            <a:r>
              <a:rPr lang="ru-RU" dirty="0"/>
              <a:t>Постройте сечение куба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прямой </a:t>
            </a:r>
            <a:r>
              <a:rPr lang="en-US" i="1" dirty="0"/>
              <a:t>DF</a:t>
            </a:r>
            <a:r>
              <a:rPr lang="en-US" dirty="0"/>
              <a:t>. </a:t>
            </a:r>
            <a:r>
              <a:rPr lang="ru-RU" dirty="0"/>
              <a:t>Какой фигурой оно является? 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91854-101C-41DC-AC7B-A815E351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88840"/>
            <a:ext cx="5750624" cy="44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650957-1311-490B-BFE9-2EE4912F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2352"/>
            <a:ext cx="3709304" cy="6093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0A69FB-50DE-4673-A261-9D62F1AE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990" y="382351"/>
            <a:ext cx="3900662" cy="6093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Равнобедренная трапеция.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6DBA7-36CA-4010-AA77-EE72DC04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2736"/>
            <a:ext cx="4896544" cy="3736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C98B00D8-AE90-4F87-8E18-2C6A7D801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97152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Основания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C98B00D8-AE90-4F87-8E18-2C6A7D80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97152"/>
                <a:ext cx="8991600" cy="697179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B32172F-A090-47DA-B2FC-7259A7D58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33453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Высота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B32172F-A090-47DA-B2FC-7259A7D5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33453"/>
                <a:ext cx="8991600" cy="69717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5202B90D-AD69-4A80-AAE7-A3AA2E85E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03387"/>
                <a:ext cx="89916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П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лощадь равна 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5202B90D-AD69-4A80-AAE7-A3AA2E85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03387"/>
                <a:ext cx="8991600" cy="69717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85499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3. Постройте сечение куба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диагонали </a:t>
            </a:r>
            <a:r>
              <a:rPr lang="en-US" i="1" dirty="0"/>
              <a:t>DB</a:t>
            </a:r>
            <a:r>
              <a:rPr lang="ru-RU" baseline="-25000" dirty="0"/>
              <a:t>1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2A93F-8A20-4DED-9209-0726F607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40768"/>
            <a:ext cx="4367906" cy="38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04CD8-A5D1-4D87-BB3C-1A07C43D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08720"/>
            <a:ext cx="5445433" cy="47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60648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сечение куба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перпендикулярное диагонали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наибольшей площади. Найдите эту площадь для единичного куба.</a:t>
            </a:r>
            <a:endParaRPr lang="ru-RU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5039" cy="37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5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sz="1800" dirty="0">
                <a:solidFill>
                  <a:srgbClr val="FF0000"/>
                </a:solidFill>
              </a:rPr>
              <a:t>Решение.</a:t>
            </a:r>
            <a:r>
              <a:rPr lang="ru-RU" sz="1800" dirty="0"/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сечений единичного куба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ABCDA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плоскостями, перпендикулярных диагонали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пересекающих ребро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наибольшую площадь будет иметь треугольник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53D5BA-5689-455E-B94C-6DC89E19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" y="1058059"/>
            <a:ext cx="2781102" cy="2197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7A103-B57B-4CD5-9C84-0D41CBEF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323" y="1035163"/>
            <a:ext cx="2620818" cy="222059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1FC0A9-513E-4AB6-923B-14B20DBA3797}"/>
              </a:ext>
            </a:extLst>
          </p:cNvPr>
          <p:cNvGrpSpPr/>
          <p:nvPr/>
        </p:nvGrpSpPr>
        <p:grpSpPr>
          <a:xfrm>
            <a:off x="56561" y="764704"/>
            <a:ext cx="9144000" cy="6588956"/>
            <a:chOff x="56561" y="764704"/>
            <a:chExt cx="9144000" cy="6588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287676B-AFB6-4556-8088-E1F01C58A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61" y="3140968"/>
                  <a:ext cx="9144000" cy="42126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Рассмотрим сечение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EFHJIG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пересекающее ребро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AA</a:t>
                  </a:r>
                  <a:r>
                    <a:rPr lang="en-US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в точке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Обозначим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A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A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F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 Тогда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B</a:t>
                  </a:r>
                  <a:r>
                    <a:rPr lang="ru-RU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 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=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B</a:t>
                  </a:r>
                  <a:r>
                    <a:rPr lang="ru-RU" sz="18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G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CJ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Достроим это сечение до правильного треугольника</a:t>
                  </a:r>
                  <a:r>
                    <a:rPr lang="ru-RU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KLM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Его стороны равны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Следовательно, его площадь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Шестиугольник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EFHJIG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получается отрезанием от треугольника </a:t>
                  </a:r>
                  <a:r>
                    <a:rPr lang="en-US" sz="1800" i="1" dirty="0">
                      <a:ea typeface="Times New Roman" panose="02020603050405020304" pitchFamily="18" charset="0"/>
                    </a:rPr>
                    <a:t>KLM</a:t>
                  </a:r>
                  <a:r>
                    <a:rPr lang="en-US" sz="1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трёх правильных треугольников, стороны которых равны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Сумма их площадей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Следовательно, площадь сечения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Преобразуем это выражение к виду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Оно принимает наибольшее значение при </a:t>
                  </a:r>
                  <a14:m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18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Таким образом, искомым сечением наибольшей площади будет правильный шестиугольник, вершинами которого являются середины рёбер куба. Для единичного куба площадь этого сечения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spcBef>
                      <a:spcPct val="50000"/>
                    </a:spcBef>
                  </a:pPr>
                  <a:endParaRPr lang="ru-RU" sz="2000" dirty="0"/>
                </a:p>
              </p:txBody>
            </p:sp>
          </mc:Choice>
          <mc:Fallback xmlns="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287676B-AFB6-4556-8088-E1F01C58A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61" y="3140968"/>
                  <a:ext cx="9144000" cy="4212692"/>
                </a:xfrm>
                <a:prstGeom prst="rect">
                  <a:avLst/>
                </a:prstGeom>
                <a:blipFill>
                  <a:blip r:embed="rId5"/>
                  <a:stretch>
                    <a:fillRect l="-533" r="-6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7C432E4-AF50-4CE2-91F8-0FB99441E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6287" y="764704"/>
              <a:ext cx="3431775" cy="2491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1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5. Постройте сечение правильной призмы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проходящей через середину </a:t>
            </a:r>
            <a:r>
              <a:rPr lang="en-US" i="1" dirty="0"/>
              <a:t>D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AA</a:t>
            </a:r>
            <a:r>
              <a:rPr lang="en-US" baseline="-25000" dirty="0"/>
              <a:t>1,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ru-RU" dirty="0"/>
              <a:t>перпендикулярной прямой </a:t>
            </a:r>
            <a:r>
              <a:rPr lang="en-US" i="1" dirty="0"/>
              <a:t>CB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Найдите его площадь.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30F10-26D8-4462-85AE-694FEDE6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88840"/>
            <a:ext cx="4429248" cy="44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A0CBB-A605-4FF4-AC27-83231467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34595"/>
            <a:ext cx="4133279" cy="4152414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5B33E6E-7614-4870-81E1-97345033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Равнобедренный треугольник.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A3A6AAD-C271-4CDC-97EF-7034EFD40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BA3A6AAD-C271-4CDC-97EF-7034EFD4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31339"/>
                <a:ext cx="91440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476672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6. В правильном единичном тетраэдре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ru-RU" dirty="0"/>
              <a:t>– середины рёбер </a:t>
            </a:r>
            <a:r>
              <a:rPr lang="en-US" i="1" dirty="0"/>
              <a:t>CD</a:t>
            </a:r>
            <a:r>
              <a:rPr lang="en-US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AD </a:t>
            </a:r>
            <a:r>
              <a:rPr lang="ru-RU" dirty="0"/>
              <a:t>соответственно.</a:t>
            </a:r>
            <a:r>
              <a:rPr lang="en-US" i="1" dirty="0"/>
              <a:t> </a:t>
            </a:r>
            <a:r>
              <a:rPr lang="ru-RU" dirty="0"/>
              <a:t>Постройте сечение этого тетраэдра плоскостью, проходящей через точку </a:t>
            </a:r>
            <a:r>
              <a:rPr lang="en-US" i="1" dirty="0"/>
              <a:t>E</a:t>
            </a:r>
            <a:r>
              <a:rPr lang="ru-RU" dirty="0"/>
              <a:t>, и перпендикулярной прямой </a:t>
            </a:r>
            <a:r>
              <a:rPr lang="en-US" i="1" dirty="0"/>
              <a:t>FG</a:t>
            </a:r>
            <a:r>
              <a:rPr lang="en-US" dirty="0"/>
              <a:t>. </a:t>
            </a:r>
            <a:r>
              <a:rPr lang="ru-RU" dirty="0"/>
              <a:t>Какой фигурой оно является? Найдите его площадь.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03" y="2420888"/>
            <a:ext cx="3839672" cy="36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476672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Квадрат.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340768"/>
            <a:ext cx="4135331" cy="3816424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08C6E84-525E-4F5A-A8F0-98B24C50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61" y="544522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Площадь равна 0,25.</a:t>
            </a:r>
          </a:p>
        </p:txBody>
      </p:sp>
    </p:spTree>
    <p:extLst>
      <p:ext uri="{BB962C8B-B14F-4D97-AF65-F5344CB8AC3E}">
        <p14:creationId xmlns:p14="http://schemas.microsoft.com/office/powerpoint/2010/main" val="5203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7. Постройте сечение правильной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проходящей через точку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AB</a:t>
            </a:r>
            <a:r>
              <a:rPr lang="en-US" baseline="-25000" dirty="0"/>
              <a:t>,</a:t>
            </a:r>
            <a:r>
              <a:rPr lang="ru-RU" dirty="0"/>
              <a:t> и</a:t>
            </a:r>
            <a:r>
              <a:rPr lang="en-US" dirty="0"/>
              <a:t> </a:t>
            </a:r>
            <a:r>
              <a:rPr lang="ru-RU" dirty="0"/>
              <a:t>перпендикулярной прямой </a:t>
            </a:r>
            <a:r>
              <a:rPr lang="en-US" i="1" dirty="0"/>
              <a:t>SD</a:t>
            </a:r>
            <a:r>
              <a:rPr lang="en-US" dirty="0"/>
              <a:t>. </a:t>
            </a:r>
            <a:r>
              <a:rPr lang="ru-RU" dirty="0"/>
              <a:t>Найдите его площадь, если </a:t>
            </a:r>
            <a:r>
              <a:rPr lang="en-US" i="1" dirty="0"/>
              <a:t>E </a:t>
            </a:r>
            <a:r>
              <a:rPr lang="ru-RU" dirty="0"/>
              <a:t>– середина </a:t>
            </a:r>
            <a:r>
              <a:rPr lang="en-US" i="1" dirty="0"/>
              <a:t>AB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08D81E-88CE-48CE-9DFF-4A3B7C57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97995"/>
            <a:ext cx="5652120" cy="39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00811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dirty="0"/>
              <a:t>, лежащие на ребрах куба, и</a:t>
            </a:r>
            <a:r>
              <a:rPr lang="en-US" dirty="0"/>
              <a:t> </a:t>
            </a:r>
            <a:r>
              <a:rPr lang="ru-RU" dirty="0"/>
              <a:t>параллельной диагонали </a:t>
            </a:r>
            <a:r>
              <a:rPr lang="en-US" i="1" dirty="0"/>
              <a:t>BD</a:t>
            </a:r>
            <a:r>
              <a:rPr lang="en-US" dirty="0"/>
              <a:t>.</a:t>
            </a:r>
            <a:r>
              <a:rPr lang="ru-RU" dirty="0"/>
              <a:t> Какой фигурой оно является? Найдите его площадь, если </a:t>
            </a:r>
            <a:r>
              <a:rPr lang="en-US" i="1" dirty="0"/>
              <a:t>AE = </a:t>
            </a:r>
            <a:r>
              <a:rPr lang="en-US" dirty="0"/>
              <a:t>0,5, </a:t>
            </a:r>
            <a:r>
              <a:rPr lang="en-US" i="1" dirty="0"/>
              <a:t>DF = </a:t>
            </a:r>
            <a:r>
              <a:rPr lang="en-US" dirty="0"/>
              <a:t>0,25.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26064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Сечения, параллельные данной прямой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2B645-3975-4605-94A8-C81FF768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82627"/>
            <a:ext cx="4621867" cy="39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87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18661" y="476672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Пятиугольник.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8AE93-808A-4C0C-95A2-AE1A185E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31" y="1340768"/>
            <a:ext cx="4716016" cy="3494202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D5285CF-8020-4F77-8D83-4B51EFD9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61" y="483497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Пятиугольник.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3D10F92-CE0A-4066-AC58-094C557BD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661" y="5509328"/>
                <a:ext cx="89916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3D10F92-CE0A-4066-AC58-094C557BD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661" y="5509328"/>
                <a:ext cx="89916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/>
              <a:t>8</a:t>
            </a:r>
            <a:r>
              <a:rPr lang="ru-RU" dirty="0"/>
              <a:t>. Найдите сечение наибольшей площади правильной пирамиды </a:t>
            </a:r>
            <a:r>
              <a:rPr lang="en-US" i="1" dirty="0"/>
              <a:t>SABCD</a:t>
            </a:r>
            <a:r>
              <a:rPr lang="ru-RU" dirty="0"/>
              <a:t>, все рёбра которой равны 1,</a:t>
            </a:r>
            <a:r>
              <a:rPr lang="en-US" i="1" dirty="0"/>
              <a:t> </a:t>
            </a:r>
            <a:r>
              <a:rPr lang="ru-RU" dirty="0"/>
              <a:t>плоскостью, перпендикулярной прямой </a:t>
            </a:r>
            <a:r>
              <a:rPr lang="en-US" i="1" dirty="0"/>
              <a:t>SD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1F816-B405-42CD-A6E3-74A4B891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16832"/>
            <a:ext cx="4716016" cy="34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945CC82-DECD-4E0A-87C9-A6F8DAC7D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22160"/>
                <a:ext cx="9144000" cy="1435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</a:t>
                </a:r>
                <a:r>
                  <a:rPr lang="ru-RU" dirty="0"/>
                  <a:t>. Если плоскость сечения пересекает ребро </a:t>
                </a:r>
                <a:r>
                  <a:rPr lang="en-US" i="1" dirty="0"/>
                  <a:t>AD</a:t>
                </a:r>
                <a:r>
                  <a:rPr lang="ru-RU" dirty="0"/>
                  <a:t>, то его площадь не превосходит площади сечения, проходящего через вершину </a:t>
                </a:r>
                <a:r>
                  <a:rPr lang="en-US" i="1" dirty="0"/>
                  <a:t>A</a:t>
                </a:r>
                <a:r>
                  <a:rPr lang="ru-RU" dirty="0"/>
                  <a:t>, которая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5945CC82-DECD-4E0A-87C9-A6F8DAC7D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2160"/>
                <a:ext cx="9144000" cy="1435842"/>
              </a:xfrm>
              <a:prstGeom prst="rect">
                <a:avLst/>
              </a:prstGeom>
              <a:blipFill>
                <a:blip r:embed="rId3"/>
                <a:stretch>
                  <a:fillRect l="-1000" t="-3390" r="-1000" b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7ED3E-4712-48A1-A307-9F7C5335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32856"/>
            <a:ext cx="4427984" cy="3155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595766-8549-4A82-A000-F2F4401FC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161543"/>
            <a:ext cx="4427984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1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945CC82-DECD-4E0A-87C9-A6F8DAC7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216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Пусть плоскость сечения пересекает ребро </a:t>
            </a:r>
            <a:r>
              <a:rPr lang="en-US" i="1" dirty="0"/>
              <a:t>AB</a:t>
            </a:r>
            <a:r>
              <a:rPr lang="ru-RU" dirty="0"/>
              <a:t>. Обозначим </a:t>
            </a:r>
            <a:r>
              <a:rPr lang="en-US" i="1" dirty="0"/>
              <a:t>BE = x</a:t>
            </a:r>
            <a:r>
              <a:rPr lang="en-US" dirty="0"/>
              <a:t>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8BC4ADF-5E5C-4129-B876-F623FCFE67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68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Тогда </a:t>
                </a:r>
                <a:r>
                  <a:rPr lang="en-US" i="1" dirty="0"/>
                  <a:t>BG = EG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HG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8BC4ADF-5E5C-4129-B876-F623FCFE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680827"/>
              </a:xfrm>
              <a:prstGeom prst="rect">
                <a:avLst/>
              </a:prstGeom>
              <a:blipFill>
                <a:blip r:embed="rId3"/>
                <a:stretch>
                  <a:fillRect l="-1000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E69A3AC-AFCE-45BD-9E74-8F60F84E4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261294"/>
                <a:ext cx="9144000" cy="1271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прямоугольной трапеции </a:t>
                </a:r>
                <a:r>
                  <a:rPr lang="en-US" i="1" dirty="0"/>
                  <a:t>EGHJ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сечения </a:t>
                </a:r>
                <a:r>
                  <a:rPr lang="en-US" i="1" dirty="0"/>
                  <a:t>EGIHJ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4E69A3AC-AFCE-45BD-9E74-8F60F84E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61294"/>
                <a:ext cx="9144000" cy="1271823"/>
              </a:xfrm>
              <a:prstGeom prst="rect">
                <a:avLst/>
              </a:prstGeom>
              <a:blipFill>
                <a:blip r:embed="rId4"/>
                <a:stretch>
                  <a:fillRect l="-1000" b="-3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200F316-D6FF-4629-B5BE-2519D6118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20888"/>
                <a:ext cx="9144000" cy="68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Наибольшее значение эта площадь имеет при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Оно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200F316-D6FF-4629-B5BE-2519D611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420888"/>
                <a:ext cx="9144000" cy="683329"/>
              </a:xfrm>
              <a:prstGeom prst="rect">
                <a:avLst/>
              </a:prstGeom>
              <a:blipFill>
                <a:blip r:embed="rId5"/>
                <a:stretch>
                  <a:fillRect l="-100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619F27-1C3B-4E5A-B960-48AD8594B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284984"/>
            <a:ext cx="4860032" cy="34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/>
              <a:t>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C751F-F123-43BA-83C9-457A5835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4176464" cy="3615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368C0-1992-4140-98EF-33DFEA0EA892}"/>
                  </a:ext>
                </a:extLst>
              </p:cNvPr>
              <p:cNvSpPr txBox="1"/>
              <p:nvPr/>
            </p:nvSpPr>
            <p:spPr>
              <a:xfrm>
                <a:off x="0" y="4365104"/>
                <a:ext cx="9144000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368C0-1992-4140-98EF-33DFEA0EA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5104"/>
                <a:ext cx="9144000" cy="6150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ADC77F-5304-4248-8B73-29E3BCEE236C}"/>
                  </a:ext>
                </a:extLst>
              </p:cNvPr>
              <p:cNvSpPr txBox="1"/>
              <p:nvPr/>
            </p:nvSpPr>
            <p:spPr>
              <a:xfrm>
                <a:off x="0" y="4980144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ADC77F-5304-4248-8B73-29E3BCEE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144"/>
                <a:ext cx="9144000" cy="68198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/>
              <p:nvPr/>
            </p:nvSpPr>
            <p:spPr>
              <a:xfrm>
                <a:off x="0" y="5680297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80297"/>
                <a:ext cx="9144000" cy="68198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8864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/>
              <a:t>2</a:t>
            </a:r>
            <a:r>
              <a:rPr lang="ru-RU" dirty="0"/>
              <a:t>.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dirty="0"/>
              <a:t>, лежащие на ребрах куба, и</a:t>
            </a:r>
            <a:r>
              <a:rPr lang="en-US" dirty="0"/>
              <a:t> </a:t>
            </a:r>
            <a:r>
              <a:rPr lang="ru-RU" dirty="0"/>
              <a:t>параллельной прямой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Какой фигурой оно является?</a:t>
            </a:r>
            <a:r>
              <a:rPr lang="en-US" dirty="0"/>
              <a:t> </a:t>
            </a:r>
            <a:r>
              <a:rPr lang="ru-RU" dirty="0"/>
              <a:t>Найдите его площадь, если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– середины соответствующих рёбер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0F74B-E862-4EBA-A686-58404EE6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313580" cy="47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42993-A5ED-4165-BF0C-2E3F323F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722313"/>
            <a:ext cx="4248472" cy="3703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6FADD-F1B4-49F6-95FA-50009D5E8D94}"/>
                  </a:ext>
                </a:extLst>
              </p:cNvPr>
              <p:cNvSpPr txBox="1"/>
              <p:nvPr/>
            </p:nvSpPr>
            <p:spPr>
              <a:xfrm>
                <a:off x="0" y="4517286"/>
                <a:ext cx="9144000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Площадь его ортогональной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6FADD-F1B4-49F6-95FA-50009D5E8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7286"/>
                <a:ext cx="9144000" cy="6150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0F29B-FD10-4954-B4DA-24D631105DC6}"/>
                  </a:ext>
                </a:extLst>
              </p:cNvPr>
              <p:cNvSpPr txBox="1"/>
              <p:nvPr/>
            </p:nvSpPr>
            <p:spPr>
              <a:xfrm>
                <a:off x="0" y="5223502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Косинус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0F29B-FD10-4954-B4DA-24D63110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3502"/>
                <a:ext cx="9144000" cy="68198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/>
              <p:nvPr/>
            </p:nvSpPr>
            <p:spPr>
              <a:xfrm>
                <a:off x="0" y="5996660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6660"/>
                <a:ext cx="9144000" cy="68198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1663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3. Постройте сечение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dirty="0"/>
              <a:t>, лежащие на ребрах куба, и</a:t>
            </a:r>
            <a:r>
              <a:rPr lang="en-US" dirty="0"/>
              <a:t> </a:t>
            </a:r>
            <a:r>
              <a:rPr lang="ru-RU" dirty="0"/>
              <a:t>параллельной прямой </a:t>
            </a:r>
            <a:r>
              <a:rPr lang="en-US" i="1" dirty="0"/>
              <a:t>AD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Какой фигурой оно является? Найдите его площадь, если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– середины соответствующих рёбер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36645-CE20-4CBD-8FAE-6048E6C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93" y="1983524"/>
            <a:ext cx="4697013" cy="40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5536" y="188640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Правильный шестиугольник.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6EFFC9-CAF3-42B0-886B-20F6112F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18" y="1484784"/>
            <a:ext cx="4666499" cy="4054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E0BC4-8DB5-449C-AB14-1CEA57A516EC}"/>
                  </a:ext>
                </a:extLst>
              </p:cNvPr>
              <p:cNvSpPr txBox="1"/>
              <p:nvPr/>
            </p:nvSpPr>
            <p:spPr>
              <a:xfrm>
                <a:off x="395536" y="5661248"/>
                <a:ext cx="8748464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E0BC4-8DB5-449C-AB14-1CEA57A5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61248"/>
                <a:ext cx="8748464" cy="679866"/>
              </a:xfrm>
              <a:prstGeom prst="rect">
                <a:avLst/>
              </a:prstGeom>
              <a:blipFill>
                <a:blip r:embed="rId4"/>
                <a:stretch>
                  <a:fillRect l="-111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7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Постройте сечение призмы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ru-RU" dirty="0"/>
              <a:t>плоскостью, параллельной прямой </a:t>
            </a:r>
            <a:r>
              <a:rPr lang="en-US" i="1" dirty="0"/>
              <a:t>AC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проходящей через точки </a:t>
            </a:r>
            <a:r>
              <a:rPr lang="en-US" i="1" dirty="0"/>
              <a:t>D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.</a:t>
            </a:r>
            <a:r>
              <a:rPr lang="ru-RU" dirty="0"/>
              <a:t> Какой фигурой оно является?</a:t>
            </a:r>
            <a:r>
              <a:rPr lang="en-US" dirty="0"/>
              <a:t> </a:t>
            </a:r>
            <a:r>
              <a:rPr lang="ru-RU" dirty="0"/>
              <a:t>Найдите его площадь, если рёбра призмы равны 1, а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ru-RU" dirty="0"/>
              <a:t>– середины соответствующих рёбер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7E4539-E7F0-4CFC-99C3-638EAD1B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993560"/>
            <a:ext cx="4933404" cy="48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82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1411</Words>
  <Application>Microsoft Office PowerPoint</Application>
  <PresentationFormat>Экран (4:3)</PresentationFormat>
  <Paragraphs>128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Cambria Math</vt:lpstr>
      <vt:lpstr>Times New Roman</vt:lpstr>
      <vt:lpstr>Оформление по умолчанию</vt:lpstr>
      <vt:lpstr>ПОСТРОЕНИЕ СЕЧЕНИЙ МНОГОГРАННИКОВ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10</vt:lpstr>
      <vt:lpstr>Презентация PowerPoint</vt:lpstr>
      <vt:lpstr>Презентация PowerPoint</vt:lpstr>
      <vt:lpstr>Презентация PowerPoint</vt:lpstr>
      <vt:lpstr>Упражнение 20</vt:lpstr>
      <vt:lpstr>Презентация PowerPoint</vt:lpstr>
      <vt:lpstr>Упражнение 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СЕЧЕНИЯ КУБА</dc:title>
  <dc:creator>*</dc:creator>
  <cp:lastModifiedBy>Смирнов Владимир Алексеевич</cp:lastModifiedBy>
  <cp:revision>229</cp:revision>
  <dcterms:created xsi:type="dcterms:W3CDTF">2006-09-17T12:30:38Z</dcterms:created>
  <dcterms:modified xsi:type="dcterms:W3CDTF">2021-04-21T14:12:26Z</dcterms:modified>
</cp:coreProperties>
</file>