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502" r:id="rId2"/>
    <p:sldId id="263" r:id="rId3"/>
    <p:sldId id="710" r:id="rId4"/>
    <p:sldId id="508" r:id="rId5"/>
    <p:sldId id="521" r:id="rId6"/>
    <p:sldId id="509" r:id="rId7"/>
    <p:sldId id="510" r:id="rId8"/>
    <p:sldId id="511" r:id="rId9"/>
    <p:sldId id="512" r:id="rId10"/>
    <p:sldId id="513" r:id="rId11"/>
    <p:sldId id="514" r:id="rId12"/>
    <p:sldId id="305" r:id="rId13"/>
    <p:sldId id="314" r:id="rId14"/>
    <p:sldId id="315" r:id="rId15"/>
    <p:sldId id="316" r:id="rId16"/>
    <p:sldId id="311" r:id="rId17"/>
    <p:sldId id="313" r:id="rId18"/>
    <p:sldId id="324" r:id="rId19"/>
    <p:sldId id="711" r:id="rId20"/>
    <p:sldId id="705" r:id="rId21"/>
    <p:sldId id="708" r:id="rId22"/>
    <p:sldId id="709" r:id="rId23"/>
    <p:sldId id="707" r:id="rId24"/>
    <p:sldId id="706" r:id="rId25"/>
    <p:sldId id="515" r:id="rId26"/>
    <p:sldId id="516" r:id="rId27"/>
    <p:sldId id="517" r:id="rId28"/>
    <p:sldId id="518" r:id="rId29"/>
    <p:sldId id="264" r:id="rId30"/>
    <p:sldId id="318" r:id="rId31"/>
    <p:sldId id="265" r:id="rId32"/>
    <p:sldId id="266" r:id="rId33"/>
    <p:sldId id="299" r:id="rId34"/>
    <p:sldId id="267" r:id="rId35"/>
    <p:sldId id="268" r:id="rId36"/>
    <p:sldId id="269" r:id="rId37"/>
    <p:sldId id="270" r:id="rId38"/>
    <p:sldId id="309" r:id="rId39"/>
    <p:sldId id="332" r:id="rId40"/>
    <p:sldId id="333" r:id="rId41"/>
    <p:sldId id="335" r:id="rId42"/>
    <p:sldId id="331" r:id="rId43"/>
    <p:sldId id="697" r:id="rId44"/>
    <p:sldId id="699" r:id="rId45"/>
    <p:sldId id="704" r:id="rId46"/>
    <p:sldId id="271" r:id="rId47"/>
    <p:sldId id="317" r:id="rId48"/>
    <p:sldId id="272" r:id="rId49"/>
    <p:sldId id="320" r:id="rId50"/>
    <p:sldId id="300" r:id="rId51"/>
    <p:sldId id="273" r:id="rId52"/>
    <p:sldId id="274" r:id="rId53"/>
    <p:sldId id="275" r:id="rId54"/>
    <p:sldId id="276" r:id="rId55"/>
    <p:sldId id="277" r:id="rId56"/>
    <p:sldId id="523" r:id="rId57"/>
    <p:sldId id="278" r:id="rId58"/>
    <p:sldId id="522" r:id="rId59"/>
    <p:sldId id="279" r:id="rId60"/>
    <p:sldId id="280" r:id="rId61"/>
    <p:sldId id="281" r:id="rId62"/>
    <p:sldId id="504" r:id="rId63"/>
    <p:sldId id="505" r:id="rId64"/>
    <p:sldId id="506" r:id="rId65"/>
    <p:sldId id="312" r:id="rId66"/>
    <p:sldId id="282" r:id="rId67"/>
    <p:sldId id="283" r:id="rId68"/>
    <p:sldId id="284" r:id="rId69"/>
    <p:sldId id="285" r:id="rId70"/>
    <p:sldId id="286" r:id="rId71"/>
    <p:sldId id="287" r:id="rId72"/>
    <p:sldId id="301" r:id="rId73"/>
    <p:sldId id="288" r:id="rId74"/>
    <p:sldId id="289" r:id="rId75"/>
    <p:sldId id="290" r:id="rId76"/>
    <p:sldId id="507" r:id="rId77"/>
    <p:sldId id="321" r:id="rId78"/>
    <p:sldId id="291" r:id="rId79"/>
    <p:sldId id="292" r:id="rId80"/>
    <p:sldId id="293" r:id="rId81"/>
    <p:sldId id="294" r:id="rId82"/>
    <p:sldId id="295" r:id="rId83"/>
    <p:sldId id="296" r:id="rId84"/>
    <p:sldId id="302" r:id="rId85"/>
    <p:sldId id="297" r:id="rId8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0929"/>
  </p:normalViewPr>
  <p:slideViewPr>
    <p:cSldViewPr>
      <p:cViewPr varScale="1">
        <p:scale>
          <a:sx n="97" d="100"/>
          <a:sy n="97" d="100"/>
        </p:scale>
        <p:origin x="3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9A665B-0E6A-4AAD-B15B-AE75E8459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96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83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20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68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21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52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22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8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23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0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24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0450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25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27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14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68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28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45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365FAA25-9DEA-432F-A745-E80A135A79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CA2A5C-7077-453D-9D19-AA708672FD26}" type="slidenum">
              <a:rPr lang="ru-RU" altLang="ru-RU" sz="1200"/>
              <a:pPr eaLnBrk="1" hangingPunct="1"/>
              <a:t>29</a:t>
            </a:fld>
            <a:endParaRPr lang="ru-RU" altLang="ru-RU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FEB733A6-EF35-4F5A-8640-45B34D90A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243463F-2276-46BD-B48B-C300710DE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B1A7785-9633-4279-952A-CB9100DCF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0277302-EDA6-4788-B3B5-3F2BAFEF1484}" type="slidenum">
              <a:rPr lang="ru-RU" altLang="ru-RU" sz="1200"/>
              <a:pPr eaLnBrk="1" hangingPunct="1"/>
              <a:t>3</a:t>
            </a:fld>
            <a:endParaRPr lang="ru-RU" altLang="ru-RU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8365AF7-7013-4FB0-BAAE-AF493BD05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7EADD3E-E80C-42B6-8250-30C7F1F9A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78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B334709-6F3D-4820-9F78-08C97FB87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D938A5-5E5C-4E02-9D21-9FD1ED1EA92D}" type="slidenum">
              <a:rPr lang="ru-RU" altLang="ru-RU" sz="1200"/>
              <a:pPr eaLnBrk="1" hangingPunct="1"/>
              <a:t>30</a:t>
            </a:fld>
            <a:endParaRPr lang="ru-RU" altLang="ru-RU" sz="1200"/>
          </a:p>
        </p:txBody>
      </p:sp>
      <p:sp>
        <p:nvSpPr>
          <p:cNvPr id="66563" name="Rectangle 1026">
            <a:extLst>
              <a:ext uri="{FF2B5EF4-FFF2-40B4-BE49-F238E27FC236}">
                <a16:creationId xmlns:a16="http://schemas.microsoft.com/office/drawing/2014/main" id="{C4EE8C5E-5441-4C97-A06D-82D5D6C4B9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1027">
            <a:extLst>
              <a:ext uri="{FF2B5EF4-FFF2-40B4-BE49-F238E27FC236}">
                <a16:creationId xmlns:a16="http://schemas.microsoft.com/office/drawing/2014/main" id="{056FA683-8832-424F-8E97-4908E2B6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4A9601E-72A5-42E6-9636-4A20003A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CC9F6FA-6F69-4B58-89FB-409056754867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DBD0367-23FC-4AA2-93F7-F55557D0F7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B6FC7B8-588F-46EF-A9C9-909BE537AC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3E96BDD7-CB0E-4638-AB9B-C5340B8F7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40D098-8722-4E5E-A3F6-DFA30A33DC49}" type="slidenum">
              <a:rPr lang="ru-RU" altLang="ru-RU" sz="1200"/>
              <a:pPr eaLnBrk="1" hangingPunct="1"/>
              <a:t>32</a:t>
            </a:fld>
            <a:endParaRPr lang="ru-RU" altLang="ru-RU" sz="12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F8734EE-7B93-4211-8DCB-CB5225C195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780845FC-8B69-4134-9746-0746E3A93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22156928-0C30-4479-B1FC-24DB0D9A8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19AACFF-CA65-4593-BB86-6FED5D368FD5}" type="slidenum">
              <a:rPr lang="ru-RU" altLang="ru-RU" sz="1200"/>
              <a:pPr eaLnBrk="1" hangingPunct="1"/>
              <a:t>33</a:t>
            </a:fld>
            <a:endParaRPr lang="ru-RU" altLang="ru-RU" sz="1200"/>
          </a:p>
        </p:txBody>
      </p:sp>
      <p:sp>
        <p:nvSpPr>
          <p:cNvPr id="69635" name="Rectangle 1026">
            <a:extLst>
              <a:ext uri="{FF2B5EF4-FFF2-40B4-BE49-F238E27FC236}">
                <a16:creationId xmlns:a16="http://schemas.microsoft.com/office/drawing/2014/main" id="{C8474367-9301-41CD-8129-36DD8C02C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1027">
            <a:extLst>
              <a:ext uri="{FF2B5EF4-FFF2-40B4-BE49-F238E27FC236}">
                <a16:creationId xmlns:a16="http://schemas.microsoft.com/office/drawing/2014/main" id="{ABC0D0ED-398B-4B2D-9D31-5412F9390A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53D02D4-7E0A-4931-80BA-826174E12E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18506B-12D5-4E2C-AF7A-54175F2188A9}" type="slidenum">
              <a:rPr lang="ru-RU" altLang="ru-RU" sz="1200"/>
              <a:pPr eaLnBrk="1" hangingPunct="1"/>
              <a:t>34</a:t>
            </a:fld>
            <a:endParaRPr lang="ru-RU" altLang="ru-RU" sz="12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5AD53CB3-8DDF-4584-9476-8FD9BEFB9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801F8134-844E-4000-B8F9-26DCAAAAB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A7B7925A-402C-481F-9F07-9B678796F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DCA174-4E40-4370-87FB-6A4E3601869E}" type="slidenum">
              <a:rPr lang="ru-RU" altLang="ru-RU" sz="1200"/>
              <a:pPr eaLnBrk="1" hangingPunct="1"/>
              <a:t>35</a:t>
            </a:fld>
            <a:endParaRPr lang="ru-RU" altLang="ru-RU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985BEFE5-A2E4-4619-82E5-AB4F5CC662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4BFF6AD-0E2D-49EF-B5BB-FE69B085A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F5E00D4E-897D-4016-B08A-D2C58C9E6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86692F7-DF3D-436F-8D3F-C63AD7513C66}" type="slidenum">
              <a:rPr lang="ru-RU" altLang="ru-RU" sz="1200"/>
              <a:pPr eaLnBrk="1" hangingPunct="1"/>
              <a:t>36</a:t>
            </a:fld>
            <a:endParaRPr lang="ru-RU" altLang="ru-RU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2180B61-27B4-4526-893D-526B3F1585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BE6D5FC-0229-4B2D-8BE6-252AB68AE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C9FF257-1995-4D05-AFCA-0DC02379F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4DBDBB-3375-4B62-A476-717F94C17E71}" type="slidenum">
              <a:rPr lang="ru-RU" altLang="ru-RU" sz="1200"/>
              <a:pPr eaLnBrk="1" hangingPunct="1"/>
              <a:t>37</a:t>
            </a:fld>
            <a:endParaRPr lang="ru-RU" altLang="ru-RU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842A1ED-E848-431B-98A7-2409EBA75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8DDC979F-0DD0-4CF9-A276-ECDF2D175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84AD0FFC-6B5A-48D0-8066-DA6908B3E3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934082-39E2-4E60-8EAD-A324E182CA54}" type="slidenum">
              <a:rPr lang="ru-RU" altLang="ru-RU" sz="1200"/>
              <a:pPr eaLnBrk="1" hangingPunct="1"/>
              <a:t>38</a:t>
            </a:fld>
            <a:endParaRPr lang="ru-RU" altLang="ru-RU" sz="1200"/>
          </a:p>
        </p:txBody>
      </p:sp>
      <p:sp>
        <p:nvSpPr>
          <p:cNvPr id="74755" name="Rectangle 1026">
            <a:extLst>
              <a:ext uri="{FF2B5EF4-FFF2-40B4-BE49-F238E27FC236}">
                <a16:creationId xmlns:a16="http://schemas.microsoft.com/office/drawing/2014/main" id="{671B02A1-AA26-491F-92C2-D394EDB6A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1027">
            <a:extLst>
              <a:ext uri="{FF2B5EF4-FFF2-40B4-BE49-F238E27FC236}">
                <a16:creationId xmlns:a16="http://schemas.microsoft.com/office/drawing/2014/main" id="{76B88944-20E7-4E2D-9993-1EDD404A1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703696E-BC30-4792-991B-B11C3DBA6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7BA444E-1236-4A08-8720-B03D3EF5E1F5}" type="slidenum">
              <a:rPr lang="ru-RU" altLang="ru-RU" sz="1200"/>
              <a:pPr eaLnBrk="1" hangingPunct="1"/>
              <a:t>39</a:t>
            </a:fld>
            <a:endParaRPr lang="ru-RU" altLang="ru-RU" sz="1200"/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02F187A0-8EB7-4C85-AAE2-B39DDFD267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5BADE5F9-073F-4A7C-A835-41B88751D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7E79D53-441D-41EC-BCF3-90C6504905B8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ru-RU" sz="1400"/>
              <a:t>В режиме слайдов рисунки и формулировки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39FE10D1-DDD2-4647-9912-F2B831C759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306F53-895E-46BA-A98F-AD2677BE674A}" type="slidenum">
              <a:rPr lang="ru-RU" altLang="ru-RU" sz="1200"/>
              <a:pPr eaLnBrk="1" hangingPunct="1"/>
              <a:t>40</a:t>
            </a:fld>
            <a:endParaRPr lang="ru-RU" altLang="ru-RU" sz="1200"/>
          </a:p>
        </p:txBody>
      </p:sp>
      <p:sp>
        <p:nvSpPr>
          <p:cNvPr id="76803" name="Rectangle 1026">
            <a:extLst>
              <a:ext uri="{FF2B5EF4-FFF2-40B4-BE49-F238E27FC236}">
                <a16:creationId xmlns:a16="http://schemas.microsoft.com/office/drawing/2014/main" id="{161E72AB-9D10-44B2-9D60-2434CA33F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1027">
            <a:extLst>
              <a:ext uri="{FF2B5EF4-FFF2-40B4-BE49-F238E27FC236}">
                <a16:creationId xmlns:a16="http://schemas.microsoft.com/office/drawing/2014/main" id="{E5AE57B3-C427-4C75-84C3-11D52BCCA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A93F57C-F031-4C79-842E-01E300F25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9F9161D-B2C2-4A05-BBD0-F551A864A56E}" type="slidenum">
              <a:rPr lang="ru-RU" altLang="ru-RU" sz="1200"/>
              <a:pPr eaLnBrk="1" hangingPunct="1"/>
              <a:t>41</a:t>
            </a:fld>
            <a:endParaRPr lang="ru-RU" altLang="ru-RU" sz="1200"/>
          </a:p>
        </p:txBody>
      </p:sp>
      <p:sp>
        <p:nvSpPr>
          <p:cNvPr id="77827" name="Rectangle 1026">
            <a:extLst>
              <a:ext uri="{FF2B5EF4-FFF2-40B4-BE49-F238E27FC236}">
                <a16:creationId xmlns:a16="http://schemas.microsoft.com/office/drawing/2014/main" id="{E787399A-B1C9-4749-B256-75CA0F8FE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1027">
            <a:extLst>
              <a:ext uri="{FF2B5EF4-FFF2-40B4-BE49-F238E27FC236}">
                <a16:creationId xmlns:a16="http://schemas.microsoft.com/office/drawing/2014/main" id="{B771BFC4-3D13-4DEB-A536-03AE5F8F6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D2D7225A-116C-4E64-9F7F-D70BFD17D7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D0CBE1-4D93-4221-9074-E6385B805471}" type="slidenum">
              <a:rPr lang="ru-RU" altLang="ru-RU" sz="1200"/>
              <a:pPr eaLnBrk="1" hangingPunct="1"/>
              <a:t>42</a:t>
            </a:fld>
            <a:endParaRPr lang="ru-RU" altLang="ru-RU" sz="1200"/>
          </a:p>
        </p:txBody>
      </p:sp>
      <p:sp>
        <p:nvSpPr>
          <p:cNvPr id="78851" name="Rectangle 1026">
            <a:extLst>
              <a:ext uri="{FF2B5EF4-FFF2-40B4-BE49-F238E27FC236}">
                <a16:creationId xmlns:a16="http://schemas.microsoft.com/office/drawing/2014/main" id="{0B5BEF1A-8D04-4DB4-A8FA-5A03ED09F0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1027">
            <a:extLst>
              <a:ext uri="{FF2B5EF4-FFF2-40B4-BE49-F238E27FC236}">
                <a16:creationId xmlns:a16="http://schemas.microsoft.com/office/drawing/2014/main" id="{CB1B921C-65E3-4225-9D9C-A8886FB68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D3953-CDCD-4281-9C93-4FDCA0401138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370034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043158-4798-45A3-9E57-1CE08D1EC15B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75156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88ED4-9FA5-4EC8-90E8-7FA1BF402BFD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803605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06F57988-FB9D-46B7-A1DB-CBA7F2FCCB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BD32E2-7FFC-42DF-A16F-0E97867B02F2}" type="slidenum">
              <a:rPr lang="ru-RU" altLang="ru-RU" sz="1200"/>
              <a:pPr eaLnBrk="1" hangingPunct="1"/>
              <a:t>46</a:t>
            </a:fld>
            <a:endParaRPr lang="ru-RU" altLang="ru-RU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70CDBFF8-0A1F-44F5-AE25-70387FF86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ED70AAA-E317-4E48-A9F6-4C8455D00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16A4EC1D-CDA9-4BE2-977F-D538F3278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006F6A-6C97-45F0-B120-F5067AD76040}" type="slidenum">
              <a:rPr lang="ru-RU" altLang="ru-RU" sz="1200"/>
              <a:pPr eaLnBrk="1" hangingPunct="1"/>
              <a:t>47</a:t>
            </a:fld>
            <a:endParaRPr lang="ru-RU" altLang="ru-RU" sz="1200"/>
          </a:p>
        </p:txBody>
      </p:sp>
      <p:sp>
        <p:nvSpPr>
          <p:cNvPr id="81923" name="Rectangle 1026">
            <a:extLst>
              <a:ext uri="{FF2B5EF4-FFF2-40B4-BE49-F238E27FC236}">
                <a16:creationId xmlns:a16="http://schemas.microsoft.com/office/drawing/2014/main" id="{67E56F54-DAA1-406C-847A-803923B44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1027">
            <a:extLst>
              <a:ext uri="{FF2B5EF4-FFF2-40B4-BE49-F238E27FC236}">
                <a16:creationId xmlns:a16="http://schemas.microsoft.com/office/drawing/2014/main" id="{6856339A-6F91-4BB2-B35B-454895038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EEB4C5C0-52E0-4949-9F6E-A2F7B0176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F5A6596-3B71-4A5A-976B-9BED6FD6261F}" type="slidenum">
              <a:rPr lang="ru-RU" altLang="ru-RU" sz="1200"/>
              <a:pPr eaLnBrk="1" hangingPunct="1"/>
              <a:t>48</a:t>
            </a:fld>
            <a:endParaRPr lang="ru-RU" altLang="ru-RU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540CE3F-43D7-4B2A-B457-23437F5E3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B52BBA11-437F-4A7D-94BB-1AF5043A1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2F83DF8-897F-4AEB-86E3-213BBC7E00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2E4450-8E4F-4496-A39A-659B2CF62C77}" type="slidenum">
              <a:rPr lang="ru-RU" altLang="ru-RU" sz="1200"/>
              <a:pPr eaLnBrk="1" hangingPunct="1"/>
              <a:t>49</a:t>
            </a:fld>
            <a:endParaRPr lang="ru-RU" altLang="ru-RU" sz="1200"/>
          </a:p>
        </p:txBody>
      </p:sp>
      <p:sp>
        <p:nvSpPr>
          <p:cNvPr id="83971" name="Rectangle 1026">
            <a:extLst>
              <a:ext uri="{FF2B5EF4-FFF2-40B4-BE49-F238E27FC236}">
                <a16:creationId xmlns:a16="http://schemas.microsoft.com/office/drawing/2014/main" id="{38503682-61D5-47B2-8237-6B5D8999F6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1027">
            <a:extLst>
              <a:ext uri="{FF2B5EF4-FFF2-40B4-BE49-F238E27FC236}">
                <a16:creationId xmlns:a16="http://schemas.microsoft.com/office/drawing/2014/main" id="{4F67D39D-78CA-4515-B49E-C75D8C33A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D300DC1-48CE-4165-93E1-EDC687B576BE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ru-RU"/>
              <a:t>В режиме слайдов рисунки и формулировки появляются после кликанья мышкой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0D6576D9-D009-4CC9-9B63-7BADBC6A01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07FFADB-440B-4E38-B084-8F3CA312736E}" type="slidenum">
              <a:rPr lang="ru-RU" altLang="ru-RU" sz="1200"/>
              <a:pPr eaLnBrk="1" hangingPunct="1"/>
              <a:t>50</a:t>
            </a:fld>
            <a:endParaRPr lang="ru-RU" altLang="ru-RU" sz="1200"/>
          </a:p>
        </p:txBody>
      </p:sp>
      <p:sp>
        <p:nvSpPr>
          <p:cNvPr id="84995" name="Rectangle 1026">
            <a:extLst>
              <a:ext uri="{FF2B5EF4-FFF2-40B4-BE49-F238E27FC236}">
                <a16:creationId xmlns:a16="http://schemas.microsoft.com/office/drawing/2014/main" id="{2C2AF150-C873-4B0D-A5C0-5B2D38D48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1027">
            <a:extLst>
              <a:ext uri="{FF2B5EF4-FFF2-40B4-BE49-F238E27FC236}">
                <a16:creationId xmlns:a16="http://schemas.microsoft.com/office/drawing/2014/main" id="{A2D29745-F050-4827-9545-7A45E5E98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9E83ECF1-4FBA-45DD-91DD-0BDBCBF2B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AF2F0BA-9EF7-4EB8-A681-507D46CD0AD1}" type="slidenum">
              <a:rPr lang="ru-RU" altLang="ru-RU" sz="1200"/>
              <a:pPr eaLnBrk="1" hangingPunct="1"/>
              <a:t>51</a:t>
            </a:fld>
            <a:endParaRPr lang="ru-RU" altLang="ru-RU" sz="12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3DB27073-6533-43EB-B9ED-AE3EB92BAA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2AEE389-6514-458E-B2F7-1F41DFF8D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67FBE3F9-3E52-41E3-9E33-8537F0301A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4E2527-9FA6-4371-84B8-67EEE74ED43E}" type="slidenum">
              <a:rPr lang="ru-RU" altLang="ru-RU" sz="1200"/>
              <a:pPr eaLnBrk="1" hangingPunct="1"/>
              <a:t>52</a:t>
            </a:fld>
            <a:endParaRPr lang="ru-RU" altLang="ru-RU" sz="12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824F331E-9064-4848-8A16-72A4E5447E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0CFFEA0-D940-48F8-B902-0DAD7714B4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F7474B50-93AF-4467-AD34-869A06A43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B161968-B4EE-4D8A-B210-30B77687E3F4}" type="slidenum">
              <a:rPr lang="ru-RU" altLang="ru-RU" sz="1200"/>
              <a:pPr eaLnBrk="1" hangingPunct="1"/>
              <a:t>53</a:t>
            </a:fld>
            <a:endParaRPr lang="ru-RU" altLang="ru-RU" sz="12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F4E8005B-D2E7-4E65-A7A5-DDF90A845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5E062900-9108-4EBB-A9E7-4B037FC5C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38D892D8-1C98-4948-A427-3D62FCE987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377E74A-7224-4556-B483-00527AE5A4BF}" type="slidenum">
              <a:rPr lang="ru-RU" altLang="ru-RU" sz="1200"/>
              <a:pPr eaLnBrk="1" hangingPunct="1"/>
              <a:t>54</a:t>
            </a:fld>
            <a:endParaRPr lang="ru-RU" altLang="ru-RU" sz="12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BDA97D4C-B13B-47D8-A4FF-421EDAD10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CC683DFE-BBD0-42F4-8CE0-61A982EBA4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661C9AA-FC49-43EE-9623-EBE19CF165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DDF07A6-95BE-4521-BC99-5DA2CEC9FC38}" type="slidenum">
              <a:rPr lang="ru-RU" altLang="ru-RU" sz="1200"/>
              <a:pPr eaLnBrk="1" hangingPunct="1"/>
              <a:t>55</a:t>
            </a:fld>
            <a:endParaRPr lang="ru-RU" altLang="ru-RU" sz="12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59CE49B-CF2B-4935-B6D1-44CF8A4F29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D646B9EF-AF43-40A6-BAF9-864535005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F5C0771-81D3-4783-8E4D-F3E5FC2FE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CC9D29-1D64-4A95-AA67-9E3E13028860}" type="slidenum">
              <a:rPr lang="ru-RU" altLang="ru-RU" sz="1200"/>
              <a:pPr eaLnBrk="1" hangingPunct="1"/>
              <a:t>56</a:t>
            </a:fld>
            <a:endParaRPr lang="ru-RU" altLang="ru-RU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4F8B28F7-515C-4CD7-A7B3-DCC948116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F36368A-37C4-42A7-89DE-8861CD9EC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186861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FBC5D68-5AFA-4245-9D04-D05F1DC2D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AC8445-9C83-47F0-9BD8-5096EEBDCBA5}" type="slidenum">
              <a:rPr lang="ru-RU" altLang="ru-RU" sz="1200"/>
              <a:pPr eaLnBrk="1" hangingPunct="1"/>
              <a:t>57</a:t>
            </a:fld>
            <a:endParaRPr lang="ru-RU" altLang="ru-RU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37C2E74-E895-4B8C-BE0C-CD5376525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64733C8-BB1F-4B04-9AF2-841C51BB1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FBC5D68-5AFA-4245-9D04-D05F1DC2D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7AC8445-9C83-47F0-9BD8-5096EEBDCBA5}" type="slidenum">
              <a:rPr lang="ru-RU" altLang="ru-RU" sz="1200"/>
              <a:pPr eaLnBrk="1" hangingPunct="1"/>
              <a:t>58</a:t>
            </a:fld>
            <a:endParaRPr lang="ru-RU" altLang="ru-RU" sz="12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237C2E74-E895-4B8C-BE0C-CD5376525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F64733C8-BB1F-4B04-9AF2-841C51BB17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461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E697F41-D577-442C-9DF3-31E05F328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211AD0-3D7E-43EA-A1DE-67E5EB7B28DA}" type="slidenum">
              <a:rPr lang="ru-RU" altLang="ru-RU" sz="1200"/>
              <a:pPr eaLnBrk="1" hangingPunct="1"/>
              <a:t>59</a:t>
            </a:fld>
            <a:endParaRPr lang="ru-RU" altLang="ru-RU" sz="12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035C529B-AB2E-4E73-820E-8B81CB248E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F40BA02B-F797-4CE8-BB4F-9B2B4F18D6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DDCA6D6E-ABAA-4163-8295-85D339FEECA0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ru-RU"/>
              <a:t>В режиме слайдов рисунки и формулировки появляются после кликанья мышкой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5F733FC-1915-4D66-BE57-101B0E87F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058B9EA-FE8B-499F-B102-F3160F0C0085}" type="slidenum">
              <a:rPr lang="ru-RU" altLang="ru-RU" sz="1200"/>
              <a:pPr eaLnBrk="1" hangingPunct="1"/>
              <a:t>60</a:t>
            </a:fld>
            <a:endParaRPr lang="ru-RU" altLang="ru-RU" sz="12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659DB81E-B91C-4BB6-8990-A6CAA1866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F8F4311-78EB-4067-A9AD-6F371B1A3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E83CA01-D323-4C2B-91C7-31AFE682E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FEB9F2-9715-488D-9D52-573CF98C01A3}" type="slidenum">
              <a:rPr lang="ru-RU" altLang="ru-RU" sz="1200"/>
              <a:pPr eaLnBrk="1" hangingPunct="1"/>
              <a:t>61</a:t>
            </a:fld>
            <a:endParaRPr lang="ru-RU" altLang="ru-RU" sz="12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538C7A6-967B-459F-BCC6-590BE3BB26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359958A-C034-4350-BCF5-E6AFA7C55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1CEFC9D2-E631-4CE1-983B-B862E4480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9F39ED-8F67-4AD8-9F60-893EA7BC1F93}" type="slidenum">
              <a:rPr lang="ru-RU" altLang="ru-RU" sz="1200"/>
              <a:pPr eaLnBrk="1" hangingPunct="1"/>
              <a:t>62</a:t>
            </a:fld>
            <a:endParaRPr lang="ru-RU" altLang="ru-RU" sz="12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9858E3E-433B-4A2F-AFCC-75919F5ED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977BE12A-F467-47CF-979C-2C366A243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CD50DFA6-DA58-49C9-ABBD-A39CD012CF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2B95FF0-FA9D-4713-8154-E1A53A81BE80}" type="slidenum">
              <a:rPr lang="ru-RU" altLang="ru-RU" sz="1200"/>
              <a:pPr eaLnBrk="1" hangingPunct="1"/>
              <a:t>63</a:t>
            </a:fld>
            <a:endParaRPr lang="ru-RU" altLang="ru-RU" sz="1200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A2D88C30-7E72-4B8B-B59F-AF4AA6FA9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74E72488-D36A-4C53-9CE7-47E393CCF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C522FFB1-60FC-4BFA-9EA0-F8C6C27ED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EB32154-B875-49D2-AD73-DB4DE94CA495}" type="slidenum">
              <a:rPr lang="ru-RU" altLang="ru-RU" sz="1200"/>
              <a:pPr eaLnBrk="1" hangingPunct="1"/>
              <a:t>64</a:t>
            </a:fld>
            <a:endParaRPr lang="ru-RU" altLang="ru-RU" sz="1200"/>
          </a:p>
        </p:txBody>
      </p:sp>
      <p:sp>
        <p:nvSpPr>
          <p:cNvPr id="97283" name="Rectangle 1026">
            <a:extLst>
              <a:ext uri="{FF2B5EF4-FFF2-40B4-BE49-F238E27FC236}">
                <a16:creationId xmlns:a16="http://schemas.microsoft.com/office/drawing/2014/main" id="{A17344A5-0D73-4BA4-B979-D9D8DCE10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1027">
            <a:extLst>
              <a:ext uri="{FF2B5EF4-FFF2-40B4-BE49-F238E27FC236}">
                <a16:creationId xmlns:a16="http://schemas.microsoft.com/office/drawing/2014/main" id="{3BC4E3BE-7FE5-42A2-8691-22FED4208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4714BBC5-CAB2-4C4B-855D-3B07E5EBF8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2166CB5-39D3-41DC-850D-A726D89D7C15}" type="slidenum">
              <a:rPr lang="ru-RU" altLang="ru-RU" sz="1200"/>
              <a:pPr eaLnBrk="1" hangingPunct="1"/>
              <a:t>65</a:t>
            </a:fld>
            <a:endParaRPr lang="ru-RU" altLang="ru-RU" sz="1200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AB553A01-8771-4BC2-ADA2-0C3D1D6983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62D4B7DE-636D-4D91-A9EC-3A8F34DB0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B4FFD105-B1D3-4CB4-8196-193C5361F4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8DD2F1F-2B6C-4C2D-AB35-E225723BD0B3}" type="slidenum">
              <a:rPr lang="ru-RU" altLang="ru-RU" sz="1200"/>
              <a:pPr eaLnBrk="1" hangingPunct="1"/>
              <a:t>66</a:t>
            </a:fld>
            <a:endParaRPr lang="ru-RU" altLang="ru-RU" sz="12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4649498-C8F6-4373-BD97-CDBFD9CAB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FC1FB6AB-16D6-4185-A8E6-98AF73F803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EC6B460-E3C6-44F8-9665-9E58DBE64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E0DA479-4D3C-4CD2-84E1-D80A910C6D7C}" type="slidenum">
              <a:rPr lang="ru-RU" altLang="ru-RU" sz="1200"/>
              <a:pPr eaLnBrk="1" hangingPunct="1"/>
              <a:t>67</a:t>
            </a:fld>
            <a:endParaRPr lang="ru-RU" altLang="ru-RU" sz="12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3C23E04-44A0-4C58-A1F8-3B41E11FD7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462F780-5040-4E3D-94FF-EF85ED71E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0589C89-B2F2-470B-9314-02668DFB2B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FCBAECB-7676-46BE-A906-D2D5431A687B}" type="slidenum">
              <a:rPr lang="ru-RU" altLang="ru-RU" sz="1200"/>
              <a:pPr eaLnBrk="1" hangingPunct="1"/>
              <a:t>68</a:t>
            </a:fld>
            <a:endParaRPr lang="ru-RU" altLang="ru-RU" sz="12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E3CC2263-1D45-418E-8840-ACC3CCB5C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7D3EB4F7-FC91-4844-AF95-7E1CA4B73F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39F022A6-8FAE-4643-866F-4D8F86559C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45E2E5-9362-4D7D-AA7B-3FA9FF46FD6B}" type="slidenum">
              <a:rPr lang="ru-RU" altLang="ru-RU" sz="1200"/>
              <a:pPr eaLnBrk="1" hangingPunct="1"/>
              <a:t>69</a:t>
            </a:fld>
            <a:endParaRPr lang="ru-RU" altLang="ru-RU" sz="12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031808A0-5D16-400C-8C37-D04F214326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76C3EFA1-CA03-4AF2-9802-789FFDAA77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37359B1-B1F7-4096-BE6F-827BDEBA2208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ru-RU"/>
              <a:t>В режиме слайдов рисунки и формулировки появляются после кликанья мышкой</a:t>
            </a:r>
          </a:p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8CE8E7E5-2914-4EE3-9871-9715BB4DF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ECB25A6-A0C4-4707-B008-D96F790D6CCF}" type="slidenum">
              <a:rPr lang="ru-RU" altLang="ru-RU" sz="1200"/>
              <a:pPr eaLnBrk="1" hangingPunct="1"/>
              <a:t>70</a:t>
            </a:fld>
            <a:endParaRPr lang="ru-RU" altLang="ru-RU" sz="12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0E51642B-5138-44BE-B21E-EB59C31A8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6EA91B9-A165-4A50-9742-188AD9537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E3084650-69D6-4471-84F4-9611CAADB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9FCDB27-0A6B-43E5-82BD-5BBE9E2DF236}" type="slidenum">
              <a:rPr lang="ru-RU" altLang="ru-RU" sz="1200"/>
              <a:pPr eaLnBrk="1" hangingPunct="1"/>
              <a:t>71</a:t>
            </a:fld>
            <a:endParaRPr lang="ru-RU" altLang="ru-RU" sz="12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4D6F3C45-014C-4A5B-AF2B-B20C80362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E07AC90A-F6D8-4F8D-8E94-D3CE52E0C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3A9E4B58-4985-4D4C-B6B1-C2B6799F3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2267E23-4205-4E8D-9A6D-B87D843AEECC}" type="slidenum">
              <a:rPr lang="ru-RU" altLang="ru-RU" sz="1200"/>
              <a:pPr eaLnBrk="1" hangingPunct="1"/>
              <a:t>72</a:t>
            </a:fld>
            <a:endParaRPr lang="ru-RU" altLang="ru-RU" sz="12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C4A96D86-9123-4467-B344-F1B73872B4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D716ABDC-04A8-4616-9AA1-F7B8C05BF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A097FBC-139F-48B3-A31F-C12F14D62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75C1944-3BFD-4A20-BBA5-E9B1D6DA07E3}" type="slidenum">
              <a:rPr lang="ru-RU" altLang="ru-RU" sz="1200"/>
              <a:pPr eaLnBrk="1" hangingPunct="1"/>
              <a:t>73</a:t>
            </a:fld>
            <a:endParaRPr lang="ru-RU" altLang="ru-RU" sz="12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581647FC-9ECB-433C-9F51-DA8CD24732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10EA95D0-CA0B-4778-A4C3-EA2592291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8D9614D4-087C-4F92-82B5-8C6901DDB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6BF964-73F1-4A78-ACBB-35137A6F8789}" type="slidenum">
              <a:rPr lang="ru-RU" altLang="ru-RU" sz="1200"/>
              <a:pPr eaLnBrk="1" hangingPunct="1"/>
              <a:t>74</a:t>
            </a:fld>
            <a:endParaRPr lang="ru-RU" altLang="ru-RU" sz="120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337D11A9-D735-4BC7-897F-40255C5246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A0C1FB1-ABB7-45CB-946E-F03ED6AF7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2D6FD8E-B923-4AF5-A040-05E57909E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A016C86-B0FE-4813-8AD1-940A582E4A5B}" type="slidenum">
              <a:rPr lang="ru-RU" altLang="ru-RU" sz="1200"/>
              <a:pPr eaLnBrk="1" hangingPunct="1"/>
              <a:t>75</a:t>
            </a:fld>
            <a:endParaRPr lang="ru-RU" altLang="ru-RU" sz="1200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DCD11C33-B3BB-44D4-9E59-66C024B5D3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72197C9-B193-4DF0-99F5-289911AA8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7BE83980-F164-4447-8378-01B31E78F4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7EAB26F-32F1-4C80-BB29-71CF8679E3B4}" type="slidenum">
              <a:rPr lang="ru-RU" altLang="ru-RU" sz="1200"/>
              <a:pPr eaLnBrk="1" hangingPunct="1"/>
              <a:t>76</a:t>
            </a:fld>
            <a:endParaRPr lang="ru-RU" altLang="ru-RU" sz="12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6920AF4C-2F8C-4C54-80BA-B1EF04270D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D1E4CC1E-9A3F-4BB3-946C-B1DCF08E4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0D00257-3F34-47E3-B01E-FB188502F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918A9A2-94EF-4A67-BAFC-1BD9123E028D}" type="slidenum">
              <a:rPr lang="ru-RU" altLang="ru-RU" sz="1200"/>
              <a:pPr eaLnBrk="1" hangingPunct="1"/>
              <a:t>77</a:t>
            </a:fld>
            <a:endParaRPr lang="ru-RU" altLang="ru-RU" sz="1200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44DDEEDC-6DDF-444C-843F-FCE5147AB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7FFDD145-3954-4072-B8B4-608E60AEC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0256FDDF-0769-4F6C-A6DD-EB4AEE0548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7381F2-23D2-4E09-B03F-2870C1E64B22}" type="slidenum">
              <a:rPr lang="ru-RU" altLang="ru-RU" sz="1200"/>
              <a:pPr eaLnBrk="1" hangingPunct="1"/>
              <a:t>78</a:t>
            </a:fld>
            <a:endParaRPr lang="ru-RU" altLang="ru-RU" sz="12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924AB2FD-550B-44BB-850D-8E3266CF3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2F6F60F3-A3FC-46EC-B156-8470731E4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A7BAC142-2F04-4B2B-9BFA-960B56D72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FA3D075-B140-4FA6-9A12-2CF130152BF8}" type="slidenum">
              <a:rPr lang="ru-RU" altLang="ru-RU" sz="1200"/>
              <a:pPr eaLnBrk="1" hangingPunct="1"/>
              <a:t>79</a:t>
            </a:fld>
            <a:endParaRPr lang="ru-RU" altLang="ru-RU" sz="1200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FB6C69F7-CB39-4F7B-8879-88BA41A2D0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E58C103D-AC68-4DFE-9F26-8C65C53A1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формулировки появляются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E69040-F860-4D1D-9F12-6ADA5880ED5F}" type="slidenum">
              <a:rPr lang="ru-RU" sz="1200" smtClean="0"/>
              <a:pPr eaLnBrk="1" hangingPunct="1"/>
              <a:t>16</a:t>
            </a:fld>
            <a:endParaRPr 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883FA9F6-9901-445F-8996-A9F8C2F1F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58AF47-0C6C-4E57-ADD8-E987058BD2F7}" type="slidenum">
              <a:rPr lang="ru-RU" altLang="ru-RU" sz="1200"/>
              <a:pPr eaLnBrk="1" hangingPunct="1"/>
              <a:t>80</a:t>
            </a:fld>
            <a:endParaRPr lang="ru-RU" altLang="ru-RU" sz="1200"/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6D5A51A2-077E-473E-8549-B90783E570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4CC41C50-D519-4BEE-A419-A79A195D3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9605D42F-96A8-492C-9A90-38EAA32D39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BA2BC91-C7A8-4666-B611-D867C9078EB2}" type="slidenum">
              <a:rPr lang="ru-RU" altLang="ru-RU" sz="1200"/>
              <a:pPr eaLnBrk="1" hangingPunct="1"/>
              <a:t>81</a:t>
            </a:fld>
            <a:endParaRPr lang="ru-RU" altLang="ru-RU" sz="1200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7212E17-A03A-45AB-A9E9-326708615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350526A6-E7D7-4D07-AB44-007DF7D4C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58D7E9FE-B5D8-4BE2-A0A4-34A6FD7A5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FA6646-090F-4BE7-BA8F-635A4A1F42A9}" type="slidenum">
              <a:rPr lang="ru-RU" altLang="ru-RU" sz="1200"/>
              <a:pPr eaLnBrk="1" hangingPunct="1"/>
              <a:t>82</a:t>
            </a:fld>
            <a:endParaRPr lang="ru-RU" altLang="ru-RU" sz="12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8ABB0CC7-5B18-4CB1-B9BC-E8B89D9A0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08ED7ACD-4AAE-4EEB-8936-9FBBD35D3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4EAE206B-7C09-4B3C-98E4-93DE5BA0FB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21FE208-15B4-49C5-8669-231C282B269F}" type="slidenum">
              <a:rPr lang="ru-RU" altLang="ru-RU" sz="1200"/>
              <a:pPr eaLnBrk="1" hangingPunct="1"/>
              <a:t>83</a:t>
            </a:fld>
            <a:endParaRPr lang="ru-RU" altLang="ru-RU" sz="12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C43490D5-17A4-4ECA-A69E-A029B24C6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D2DFC2E2-AB07-4E47-B5A7-2B4941368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слайдов решение появляется после кликанья мышкой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5128F4AE-90F9-4BFC-829A-C48F76724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47F83C-576A-4497-B9FA-98EEFC22DE30}" type="slidenum">
              <a:rPr lang="ru-RU" altLang="ru-RU" sz="1200"/>
              <a:pPr eaLnBrk="1" hangingPunct="1"/>
              <a:t>84</a:t>
            </a:fld>
            <a:endParaRPr lang="ru-RU" altLang="ru-RU" sz="1200"/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B7A4C960-6C00-41A4-877F-E11B938DE7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28FA6743-DA0B-4E45-8A96-6ECA834EC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7F5C0771-81D3-4783-8E4D-F3E5FC2FE0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4CC9D29-1D64-4A95-AA67-9E3E13028860}" type="slidenum">
              <a:rPr lang="ru-RU" altLang="ru-RU" sz="1200"/>
              <a:pPr eaLnBrk="1" hangingPunct="1"/>
              <a:t>85</a:t>
            </a:fld>
            <a:endParaRPr lang="ru-RU" altLang="ru-RU" sz="1200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4F8B28F7-515C-4CD7-A7B3-DCC948116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F36368A-37C4-42A7-89DE-8861CD9EC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</a:rPr>
              <a:t>В режиме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9EC7314-37D2-42C9-9060-2798A1E6635F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/>
              <a:t>В режиме слайдов ответ появляется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2AB98C9-9F8F-456D-BC18-4FAA6988FABF}" type="slidenum">
              <a:rPr lang="ru-RU" sz="1200"/>
              <a:pPr algn="r" eaLnBrk="1" hangingPunct="1"/>
              <a:t>18</a:t>
            </a:fld>
            <a:endParaRPr lang="ru-RU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ответ появляется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1EBD-E1CA-448E-9EB3-26F05A108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2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BAE4-32FD-4F99-9366-6C0A14C11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85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CCC1-0886-4646-A59F-4122A4FBA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7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6B267-FB9B-41AA-9EE4-1FF11BEB2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6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9A7F-8CD0-41B0-ACC9-DC228F1C3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5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00B67-E2B6-47B7-A8A3-F182A3F24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5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4E87-9C2F-4D6A-A61D-51A3DD82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4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3800-323D-4184-B47C-96A5D5792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6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A6B9-3034-4F98-85C7-8A60DE7E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6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21C13-1394-44E6-B6DA-471C38C111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5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8872-50EB-42CE-A115-ED70E560F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15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DB586DB-5B26-4FE0-87A2-98D174006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7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8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98.jpeg"/><Relationship Id="rId4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5.png"/><Relationship Id="rId4" Type="http://schemas.openxmlformats.org/officeDocument/2006/relationships/oleObject" Target="../embeddings/oleObject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6.png"/><Relationship Id="rId9" Type="http://schemas.openxmlformats.org/officeDocument/2006/relationships/image" Target="../media/image123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27.jpeg"/><Relationship Id="rId4" Type="http://schemas.openxmlformats.org/officeDocument/2006/relationships/image" Target="../media/image12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15516" y="1124744"/>
            <a:ext cx="8712968" cy="2232248"/>
          </a:xfrm>
        </p:spPr>
        <p:txBody>
          <a:bodyPr>
            <a:noAutofit/>
          </a:bodyPr>
          <a:lstStyle/>
          <a:p>
            <a:r>
              <a:rPr lang="ru-RU" sz="3600" dirty="0">
                <a:latin typeface="Arial Black" pitchFamily="34" charset="0"/>
              </a:rPr>
              <a:t>Начала стереометрии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l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</a:t>
            </a:r>
          </a:p>
        </p:txBody>
      </p:sp>
    </p:spTree>
    <p:extLst>
      <p:ext uri="{BB962C8B-B14F-4D97-AF65-F5344CB8AC3E}">
        <p14:creationId xmlns:p14="http://schemas.microsoft.com/office/powerpoint/2010/main" val="155969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17533-4941-4189-9493-F51B92C14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6632"/>
            <a:ext cx="641874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5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C03153-7D11-4C53-8AA4-802BF14E5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9" y="495934"/>
            <a:ext cx="6933329" cy="4420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A5071-7303-4320-BDE6-49EA5F0D5E9D}"/>
              </a:ext>
            </a:extLst>
          </p:cNvPr>
          <p:cNvSpPr txBox="1"/>
          <p:nvPr/>
        </p:nvSpPr>
        <p:spPr>
          <a:xfrm>
            <a:off x="323528" y="47169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Аксиомы в учебнике геометрии Л.С. Атанасяна и др.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0E2D24-58CC-4A5E-AE76-B544BCDC5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916570"/>
            <a:ext cx="5745697" cy="18896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7818B4-1A69-429F-A500-AC54CB758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217" y="4769970"/>
            <a:ext cx="1721197" cy="20275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2FD4C0-0F69-47AC-BBF3-D79016EB8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3330610"/>
            <a:ext cx="1858257" cy="14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90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152400"/>
            <a:ext cx="48006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ru-RU" sz="2400">
                <a:solidFill>
                  <a:srgbClr val="FF3300"/>
                </a:solidFill>
              </a:rPr>
              <a:t>АКСИОМЫ СТЕРЕОМЕТРИИ</a:t>
            </a:r>
          </a:p>
        </p:txBody>
      </p:sp>
      <p:graphicFrame>
        <p:nvGraphicFramePr>
          <p:cNvPr id="92171" name="Group 11"/>
          <p:cNvGraphicFramePr>
            <a:graphicFrameLocks noGrp="1"/>
          </p:cNvGraphicFramePr>
          <p:nvPr/>
        </p:nvGraphicFramePr>
        <p:xfrm>
          <a:off x="381000" y="762000"/>
          <a:ext cx="8534400" cy="586740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3276600" y="914400"/>
            <a:ext cx="5562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Через любые две точки пространства проходит единственная прямая</a:t>
            </a:r>
            <a:endParaRPr lang="ru-RU">
              <a:latin typeface="Times New Roman Cyr" charset="-52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3276600" y="1905000"/>
            <a:ext cx="563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Через любые три точки пространства, не принадлежащие одной прямой, проходит единственная плоскость</a:t>
            </a:r>
            <a:endParaRPr lang="ru-RU">
              <a:latin typeface="Times New Roman Cyr" charset="-52"/>
            </a:endParaRP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3276600" y="3200400"/>
            <a:ext cx="563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Если две плоскости имеют общую точку, то они пересекаются по прямой</a:t>
            </a:r>
            <a:endParaRPr lang="ru-RU">
              <a:latin typeface="Times New Roman Cyr" charset="-52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3276600" y="4267200"/>
            <a:ext cx="5334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Существуют по крайней мере четыре точки, не принадлежащие одной плоскости</a:t>
            </a:r>
            <a:endParaRPr lang="ru-RU">
              <a:latin typeface="Times New Roman Cyr" charset="-52"/>
            </a:endParaRPr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17653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308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196215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890713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0" name="Picture 4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638800"/>
            <a:ext cx="22558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3"/>
          <p:cNvSpPr>
            <a:spLocks noChangeArrowheads="1"/>
          </p:cNvSpPr>
          <p:nvPr/>
        </p:nvSpPr>
        <p:spPr bwMode="auto">
          <a:xfrm>
            <a:off x="3276600" y="5562600"/>
            <a:ext cx="533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На любой плоскости выполняются все аксиомы планиметрии</a:t>
            </a:r>
            <a:endParaRPr lang="ru-RU">
              <a:latin typeface="Times New Roman Cyr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30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utoUpdateAnimBg="0"/>
      <p:bldP spid="3093" grpId="0" autoUpdateAnimBg="0"/>
      <p:bldP spid="3094" grpId="0" autoUpdateAnimBg="0"/>
      <p:bldP spid="3095" grpId="0" autoUpdateAnimBg="0"/>
      <p:bldP spid="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ru-RU" sz="2800">
                <a:solidFill>
                  <a:srgbClr val="FF3300"/>
                </a:solidFill>
              </a:rPr>
              <a:t>Следствие 1</a:t>
            </a:r>
          </a:p>
        </p:txBody>
      </p:sp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371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2400" y="685800"/>
            <a:ext cx="88392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Если прямая имеет с плоскостью две общие точки, то она лежит в этой плоскости.</a:t>
            </a:r>
            <a:endParaRPr lang="ru-RU" dirty="0">
              <a:latin typeface="Times New Roman Cyr" charset="-52"/>
            </a:endParaRP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52400" y="2971800"/>
            <a:ext cx="8839200" cy="230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Доказательство.</a:t>
            </a:r>
            <a:r>
              <a:rPr lang="ru-RU" dirty="0"/>
              <a:t> Пусть прямая </a:t>
            </a:r>
            <a:r>
              <a:rPr lang="ru-RU" i="1" dirty="0"/>
              <a:t>с </a:t>
            </a:r>
            <a:r>
              <a:rPr lang="ru-RU" dirty="0"/>
              <a:t>имеет с плоскостью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sym typeface="Math1Mono" pitchFamily="18" charset="2"/>
              </a:rPr>
              <a:t> две общие точки </a:t>
            </a:r>
            <a:r>
              <a:rPr lang="en-US" i="1" dirty="0">
                <a:sym typeface="Math1Mono" pitchFamily="18" charset="2"/>
              </a:rPr>
              <a:t>A </a:t>
            </a:r>
            <a:r>
              <a:rPr lang="ru-RU" dirty="0">
                <a:sym typeface="Math1Mono" pitchFamily="18" charset="2"/>
              </a:rPr>
              <a:t>и </a:t>
            </a:r>
            <a:r>
              <a:rPr lang="en-US" i="1" dirty="0">
                <a:sym typeface="Math1Mono" pitchFamily="18" charset="2"/>
              </a:rPr>
              <a:t>B</a:t>
            </a:r>
            <a:r>
              <a:rPr lang="en-US" dirty="0">
                <a:sym typeface="Math1Mono" pitchFamily="18" charset="2"/>
              </a:rPr>
              <a:t>. </a:t>
            </a:r>
            <a:r>
              <a:rPr lang="ru-RU" dirty="0"/>
              <a:t>Так как на плоскости выполняются аксиомы планиметрии, то через точки </a:t>
            </a:r>
            <a:r>
              <a:rPr lang="en-US" i="1" dirty="0"/>
              <a:t>A </a:t>
            </a:r>
            <a:r>
              <a:rPr lang="ru-RU" dirty="0"/>
              <a:t>и </a:t>
            </a:r>
            <a:r>
              <a:rPr lang="en-US" i="1" dirty="0"/>
              <a:t>B</a:t>
            </a:r>
            <a:r>
              <a:rPr lang="ru-RU" i="1" dirty="0"/>
              <a:t> </a:t>
            </a:r>
            <a:r>
              <a:rPr lang="ru-RU" dirty="0"/>
              <a:t>плоскости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en-US" dirty="0"/>
              <a:t> </a:t>
            </a:r>
            <a:r>
              <a:rPr lang="ru-RU" dirty="0"/>
              <a:t>проходит прямая, лежащая в этой плоскости. Так как через две точки пространства проходит единственная прямая, то</a:t>
            </a:r>
            <a:r>
              <a:rPr lang="en-US" dirty="0"/>
              <a:t> </a:t>
            </a:r>
            <a:r>
              <a:rPr lang="ru-RU" dirty="0"/>
              <a:t>она будет совпадать с прямой </a:t>
            </a:r>
            <a:r>
              <a:rPr lang="en-US" i="1" dirty="0"/>
              <a:t>c</a:t>
            </a:r>
            <a:r>
              <a:rPr lang="ru-RU" dirty="0"/>
              <a:t>. Следовательно, прямая </a:t>
            </a:r>
            <a:r>
              <a:rPr lang="ru-RU" i="1" dirty="0"/>
              <a:t>с </a:t>
            </a:r>
            <a:r>
              <a:rPr lang="ru-RU" dirty="0"/>
              <a:t>лежит в плоскости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31571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ru-RU" sz="2800">
                <a:solidFill>
                  <a:srgbClr val="FF3300"/>
                </a:solidFill>
              </a:rPr>
              <a:t>Следствие 2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2400" y="685800"/>
            <a:ext cx="88392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Через прямую и не принадлежащую ей точку проходит единственная плоскость.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52400" y="2971800"/>
            <a:ext cx="8839200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Доказательство.</a:t>
            </a:r>
            <a:r>
              <a:rPr lang="ru-RU" dirty="0"/>
              <a:t> 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Пусть точка </a:t>
            </a:r>
            <a:r>
              <a:rPr lang="en-US" i="1" dirty="0">
                <a:latin typeface="Times New Roman Cyr" charset="-52"/>
              </a:rPr>
              <a:t>B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не принадлежит прямой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. </a:t>
            </a:r>
            <a:r>
              <a:rPr lang="ru-RU" dirty="0">
                <a:latin typeface="Times New Roman Cyr" charset="-52"/>
              </a:rPr>
              <a:t>Выберем две точки на прямой </a:t>
            </a:r>
            <a:r>
              <a:rPr lang="en-US" i="1" dirty="0">
                <a:latin typeface="Times New Roman Cyr" charset="-52"/>
              </a:rPr>
              <a:t>a</a:t>
            </a:r>
            <a:r>
              <a:rPr lang="ru-RU" dirty="0">
                <a:latin typeface="Times New Roman Cyr" charset="-52"/>
              </a:rPr>
              <a:t>.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ru-RU" dirty="0">
                <a:latin typeface="Times New Roman Cyr" charset="-52"/>
              </a:rPr>
              <a:t>Ч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ерез </a:t>
            </a:r>
            <a:r>
              <a:rPr lang="ru-RU" dirty="0">
                <a:latin typeface="Times New Roman Cyr" charset="-52"/>
              </a:rPr>
              <a:t>эти 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точки </a:t>
            </a:r>
            <a:r>
              <a:rPr lang="ru-RU" dirty="0">
                <a:latin typeface="Times New Roman Cyr" charset="-52"/>
              </a:rPr>
              <a:t>и точку </a:t>
            </a:r>
            <a:r>
              <a:rPr lang="en-US" i="1" dirty="0">
                <a:latin typeface="Times New Roman Cyr" charset="-52"/>
              </a:rPr>
              <a:t>B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проходит единственная плоскость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. По Свойству 1, прямая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лежит в плоскости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. Значит, плоскость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проходит через прямую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и точку </a:t>
            </a:r>
            <a:r>
              <a:rPr lang="ru-RU" i="1" dirty="0">
                <a:latin typeface="Times New Roman Cyr" charset="-52"/>
                <a:cs typeface="Times New Roman" pitchFamily="18" charset="0"/>
              </a:rPr>
              <a:t>А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. </a:t>
            </a:r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2371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ru-RU" sz="2800">
                <a:solidFill>
                  <a:srgbClr val="FF3300"/>
                </a:solidFill>
              </a:rPr>
              <a:t>Следствие 3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52400" y="685800"/>
            <a:ext cx="8839200" cy="83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/>
              <a:t>	Через две пересекающиеся прямые проходит единственная плоскость.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152400" y="2971800"/>
            <a:ext cx="8839200" cy="193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Доказательство.</a:t>
            </a:r>
            <a:r>
              <a:rPr lang="ru-RU" dirty="0"/>
              <a:t> 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Пусть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 </a:t>
            </a:r>
            <a:r>
              <a:rPr lang="ru-RU" dirty="0">
                <a:latin typeface="Times New Roman Cyr" charset="-52"/>
              </a:rPr>
              <a:t>и </a:t>
            </a:r>
            <a:r>
              <a:rPr lang="en-US" i="1" dirty="0">
                <a:latin typeface="Times New Roman Cyr" charset="-52"/>
              </a:rPr>
              <a:t>b</a:t>
            </a:r>
            <a:r>
              <a:rPr lang="ru-RU" i="1" dirty="0">
                <a:latin typeface="Times New Roman Cyr" charset="-52"/>
              </a:rPr>
              <a:t> </a:t>
            </a:r>
            <a:r>
              <a:rPr lang="ru-RU" dirty="0">
                <a:latin typeface="Times New Roman Cyr" charset="-52"/>
              </a:rPr>
              <a:t>– две пересекающиеся прямые, </a:t>
            </a:r>
            <a:r>
              <a:rPr lang="en-US" i="1" dirty="0">
                <a:latin typeface="Times New Roman Cyr" charset="-52"/>
              </a:rPr>
              <a:t>C </a:t>
            </a:r>
            <a:r>
              <a:rPr lang="ru-RU" dirty="0">
                <a:latin typeface="Times New Roman Cyr" charset="-52"/>
              </a:rPr>
              <a:t>– точка пересечения. Выберем на этих прямых соответственно точки </a:t>
            </a:r>
            <a:r>
              <a:rPr lang="en-US" i="1" dirty="0">
                <a:latin typeface="Times New Roman Cyr" charset="-52"/>
              </a:rPr>
              <a:t>A </a:t>
            </a:r>
            <a:r>
              <a:rPr lang="ru-RU" dirty="0">
                <a:latin typeface="Times New Roman Cyr" charset="-52"/>
              </a:rPr>
              <a:t>и </a:t>
            </a:r>
            <a:r>
              <a:rPr lang="en-US" i="1" dirty="0">
                <a:latin typeface="Times New Roman Cyr" charset="-52"/>
              </a:rPr>
              <a:t>B</a:t>
            </a:r>
            <a:r>
              <a:rPr lang="en-US" dirty="0">
                <a:latin typeface="Times New Roman Cyr" charset="-52"/>
              </a:rPr>
              <a:t>.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ru-RU" dirty="0">
                <a:latin typeface="Times New Roman Cyr" charset="-52"/>
              </a:rPr>
              <a:t>Ч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ерез точки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,</a:t>
            </a:r>
            <a:r>
              <a:rPr lang="ru-RU" dirty="0">
                <a:latin typeface="Times New Roman Cyr" charset="-52"/>
              </a:rPr>
              <a:t> </a:t>
            </a:r>
            <a:r>
              <a:rPr lang="en-US" i="1" dirty="0">
                <a:latin typeface="Times New Roman Cyr" charset="-52"/>
              </a:rPr>
              <a:t>B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ru-RU" dirty="0">
                <a:latin typeface="Times New Roman Cyr" charset="-52"/>
              </a:rPr>
              <a:t>и </a:t>
            </a:r>
            <a:r>
              <a:rPr lang="en-US" i="1" dirty="0">
                <a:latin typeface="Times New Roman Cyr" charset="-52"/>
              </a:rPr>
              <a:t>C 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проходит единственная плоскость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. По Свойству 1, прям</a:t>
            </a:r>
            <a:r>
              <a:rPr lang="ru-RU" dirty="0">
                <a:latin typeface="Times New Roman Cyr" charset="-52"/>
              </a:rPr>
              <a:t>ые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ru-RU" dirty="0">
                <a:latin typeface="Times New Roman Cyr" charset="-52"/>
              </a:rPr>
              <a:t>и </a:t>
            </a:r>
            <a:r>
              <a:rPr lang="en-US" i="1" dirty="0">
                <a:latin typeface="Times New Roman Cyr" charset="-52"/>
              </a:rPr>
              <a:t>b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ru-RU" dirty="0">
                <a:latin typeface="Times New Roman Cyr" charset="-52"/>
              </a:rPr>
              <a:t>лежат 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в плоскости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. Значит, плоскость </a:t>
            </a:r>
            <a:r>
              <a:rPr lang="en-US" dirty="0">
                <a:latin typeface="Times New Roman Cyr" charset="-52"/>
                <a:cs typeface="Times New Roman" pitchFamily="18" charset="0"/>
              </a:rPr>
              <a:t>α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проходит через прям</a:t>
            </a:r>
            <a:r>
              <a:rPr lang="ru-RU" dirty="0">
                <a:latin typeface="Times New Roman Cyr" charset="-52"/>
              </a:rPr>
              <a:t>ые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a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 и </a:t>
            </a:r>
            <a:r>
              <a:rPr lang="en-US" i="1" dirty="0">
                <a:latin typeface="Times New Roman Cyr" charset="-52"/>
                <a:cs typeface="Times New Roman" pitchFamily="18" charset="0"/>
              </a:rPr>
              <a:t>b</a:t>
            </a:r>
            <a:r>
              <a:rPr lang="ru-RU" dirty="0">
                <a:latin typeface="Times New Roman Cyr" charset="-52"/>
                <a:cs typeface="Times New Roman" pitchFamily="18" charset="0"/>
              </a:rPr>
              <a:t>. </a:t>
            </a: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23717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0028"/>
            <a:ext cx="7772400" cy="387896"/>
          </a:xfrm>
        </p:spPr>
        <p:txBody>
          <a:bodyPr/>
          <a:lstStyle/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Упражнения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0" y="476672"/>
                <a:ext cx="9144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1. Определите по рисунку плоскостям каких фигур принадлежит точка </a:t>
                </a:r>
                <a:r>
                  <a:rPr lang="en-US" i="1" dirty="0">
                    <a:cs typeface="Times New Roman" pitchFamily="18" charset="0"/>
                  </a:rPr>
                  <a:t>M</a:t>
                </a:r>
                <a:r>
                  <a:rPr lang="ru-RU" dirty="0">
                    <a:cs typeface="Times New Roman" pitchFamily="18" charset="0"/>
                  </a:rPr>
                  <a:t> плоскости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α</m:t>
                    </m:r>
                  </m:oMath>
                </a14:m>
                <a:r>
                  <a:rPr lang="ru-RU" dirty="0">
                    <a:latin typeface="Times New Roman Cyr" charset="-52"/>
                    <a:cs typeface="Times New Roman" pitchFamily="18" charset="0"/>
                  </a:rPr>
                  <a:t>.</a:t>
                </a:r>
                <a:endParaRPr lang="ru-RU" dirty="0">
                  <a:latin typeface="Times New Roman Cyr" charset="-52"/>
                </a:endParaRPr>
              </a:p>
            </p:txBody>
          </p:sp>
        </mc:Choice>
        <mc:Fallback xmlns="">
          <p:sp>
            <p:nvSpPr>
              <p:cNvPr id="103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76672"/>
                <a:ext cx="91440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000" t="-5839" r="-1000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888432" cy="1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7219" y="2840162"/>
            <a:ext cx="91584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Найдите ошибку на рисунках, если: а)</a:t>
            </a:r>
            <a:r>
              <a:rPr lang="en-US" dirty="0">
                <a:cs typeface="Times New Roman" pitchFamily="18" charset="0"/>
              </a:rPr>
              <a:t> α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dirty="0">
                <a:cs typeface="Times New Roman" pitchFamily="18" charset="0"/>
              </a:rPr>
              <a:t>β</a:t>
            </a:r>
            <a:r>
              <a:rPr lang="ru-RU" dirty="0">
                <a:cs typeface="Times New Roman" pitchFamily="18" charset="0"/>
              </a:rPr>
              <a:t> - две пересекающиеся плоскости, и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принадлежат как </a:t>
            </a:r>
            <a:r>
              <a:rPr lang="en-US" dirty="0">
                <a:cs typeface="Times New Roman" pitchFamily="18" charset="0"/>
              </a:rPr>
              <a:t>α </a:t>
            </a:r>
            <a:r>
              <a:rPr lang="ru-RU" dirty="0">
                <a:cs typeface="Times New Roman" pitchFamily="18" charset="0"/>
              </a:rPr>
              <a:t>,так и </a:t>
            </a:r>
            <a:r>
              <a:rPr lang="en-US" dirty="0">
                <a:cs typeface="Times New Roman" pitchFamily="18" charset="0"/>
              </a:rPr>
              <a:t>β </a:t>
            </a:r>
            <a:r>
              <a:rPr lang="ru-RU" dirty="0">
                <a:cs typeface="Times New Roman" pitchFamily="18" charset="0"/>
              </a:rPr>
              <a:t>; б) </a:t>
            </a:r>
            <a:r>
              <a:rPr lang="en-US" dirty="0">
                <a:cs typeface="Times New Roman" pitchFamily="18" charset="0"/>
              </a:rPr>
              <a:t>α 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</a:rPr>
              <a:t>β 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dirty="0">
                <a:cs typeface="Times New Roman" pitchFamily="18" charset="0"/>
              </a:rPr>
              <a:t>γ </a:t>
            </a:r>
            <a:r>
              <a:rPr lang="ru-RU" dirty="0">
                <a:cs typeface="Times New Roman" pitchFamily="18" charset="0"/>
              </a:rPr>
              <a:t>- три попарно пересекающиеся плоскости, причем точки </a:t>
            </a:r>
            <a:r>
              <a:rPr lang="en-US" i="1" dirty="0">
                <a:cs typeface="Times New Roman" pitchFamily="18" charset="0"/>
              </a:rPr>
              <a:t>K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L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M</a:t>
            </a:r>
            <a:r>
              <a:rPr lang="ru-RU" dirty="0">
                <a:cs typeface="Times New Roman" pitchFamily="18" charset="0"/>
              </a:rPr>
              <a:t> принадлежат плоскостям</a:t>
            </a:r>
            <a:r>
              <a:rPr lang="en-US" dirty="0">
                <a:cs typeface="Times New Roman" pitchFamily="18" charset="0"/>
              </a:rPr>
              <a:t> α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dirty="0">
                <a:cs typeface="Times New Roman" pitchFamily="18" charset="0"/>
              </a:rPr>
              <a:t>β </a:t>
            </a:r>
            <a:r>
              <a:rPr lang="ru-RU" dirty="0">
                <a:cs typeface="Times New Roman" pitchFamily="18" charset="0"/>
              </a:rPr>
              <a:t>, а точки </a:t>
            </a:r>
            <a:r>
              <a:rPr lang="en-US" i="1" dirty="0">
                <a:cs typeface="Times New Roman" pitchFamily="18" charset="0"/>
              </a:rPr>
              <a:t>N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O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P</a:t>
            </a:r>
            <a:r>
              <a:rPr lang="ru-RU" dirty="0">
                <a:cs typeface="Times New Roman" pitchFamily="18" charset="0"/>
              </a:rPr>
              <a:t> – плоскостям </a:t>
            </a:r>
            <a:r>
              <a:rPr lang="en-US" dirty="0">
                <a:cs typeface="Times New Roman" pitchFamily="18" charset="0"/>
              </a:rPr>
              <a:t>α </a:t>
            </a:r>
            <a:r>
              <a:rPr lang="ru-RU" dirty="0">
                <a:cs typeface="Times New Roman" pitchFamily="18" charset="0"/>
              </a:rPr>
              <a:t>и</a:t>
            </a:r>
            <a:r>
              <a:rPr lang="en-US" dirty="0">
                <a:cs typeface="Times New Roman" pitchFamily="18" charset="0"/>
              </a:rPr>
              <a:t> γ</a:t>
            </a:r>
            <a:r>
              <a:rPr lang="ru-RU" dirty="0">
                <a:cs typeface="Times New Roman" pitchFamily="18" charset="0"/>
              </a:rPr>
              <a:t> .</a:t>
            </a:r>
          </a:p>
        </p:txBody>
      </p:sp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81" y="4437112"/>
            <a:ext cx="5806382" cy="225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61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-30163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3. На рисунке попарно пересекающиеся прямые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 пересекают плоскость  соответственно в точках</a:t>
            </a:r>
            <a:r>
              <a:rPr lang="ru-RU" i="1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. Правильно ли выполнен рисунок?</a:t>
            </a:r>
            <a:r>
              <a:rPr lang="ru-RU" i="1" dirty="0">
                <a:cs typeface="Times New Roman" pitchFamily="18" charset="0"/>
              </a:rPr>
              <a:t> 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05171"/>
            <a:ext cx="2664296" cy="209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30163" y="302849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4. </a:t>
            </a:r>
            <a:r>
              <a:rPr lang="ru-RU" dirty="0"/>
              <a:t>Три вершины параллелограмма принадлежат некоторой плоскости. Верно ли утверждение о том, что и четвёртая вершина этого параллелограмма принадлежит той же плоскости?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-30163" y="4077072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5. </a:t>
            </a:r>
            <a:r>
              <a:rPr lang="ru-RU" dirty="0"/>
              <a:t>Две вершины и точка пересечения диагоналей параллелограмма принадлежат одной плоскости. Верно ли утверждение о том, что и две другие вершины параллелограмма принадлежат этой плоскости?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5614092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6. Верно ли, что любая прямая, пересекающая каждую из двух данных пересекающихся прямых, лежит в плоскости этих прямых?</a:t>
            </a:r>
          </a:p>
        </p:txBody>
      </p:sp>
    </p:spTree>
    <p:extLst>
      <p:ext uri="{BB962C8B-B14F-4D97-AF65-F5344CB8AC3E}">
        <p14:creationId xmlns:p14="http://schemas.microsoft.com/office/powerpoint/2010/main" val="59423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7. Прямые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попарно пересекаются.</a:t>
            </a:r>
            <a:r>
              <a:rPr lang="en-US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Верно ли, что они лежат в одной плоскости?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94615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8. Какое наибольшее число прямых можно провести через различные пары из: а) трех точек; б) четырех точек; в)* </a:t>
            </a:r>
            <a:r>
              <a:rPr lang="en-US" sz="2800" i="1" dirty="0">
                <a:cs typeface="Times New Roman" pitchFamily="18" charset="0"/>
              </a:rPr>
              <a:t>n </a:t>
            </a:r>
            <a:r>
              <a:rPr lang="ru-RU" sz="2800" dirty="0">
                <a:cs typeface="Times New Roman" pitchFamily="18" charset="0"/>
              </a:rPr>
              <a:t>точек пространства?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276872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9. Какое наибольшее число плоскостей можно провести через различные тройки из: а) четырех точек; б) пяти точек; в)* </a:t>
            </a:r>
            <a:r>
              <a:rPr lang="en-US" sz="2800" i="1" dirty="0">
                <a:cs typeface="Times New Roman" pitchFamily="18" charset="0"/>
              </a:rPr>
              <a:t>n </a:t>
            </a:r>
            <a:r>
              <a:rPr lang="ru-RU" sz="2800" dirty="0">
                <a:cs typeface="Times New Roman" pitchFamily="18" charset="0"/>
              </a:rPr>
              <a:t>точек пространства, никакие три из которых не принадлежат одной прямой? </a:t>
            </a:r>
          </a:p>
        </p:txBody>
      </p:sp>
    </p:spTree>
    <p:extLst>
      <p:ext uri="{BB962C8B-B14F-4D97-AF65-F5344CB8AC3E}">
        <p14:creationId xmlns:p14="http://schemas.microsoft.com/office/powerpoint/2010/main" val="932774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>
            <a:extLst>
              <a:ext uri="{FF2B5EF4-FFF2-40B4-BE49-F238E27FC236}">
                <a16:creationId xmlns:a16="http://schemas.microsoft.com/office/drawing/2014/main" id="{AC3E50AF-5D75-4785-875B-178D1E23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313488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>
            <a:extLst>
              <a:ext uri="{FF2B5EF4-FFF2-40B4-BE49-F238E27FC236}">
                <a16:creationId xmlns:a16="http://schemas.microsoft.com/office/drawing/2014/main" id="{D4EDB340-6322-4B64-AACC-8C65F2450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762000"/>
            <a:ext cx="82809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	10. Возможно ли такое расположение карандашей?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452B3B-97F4-4C53-A083-AFA02A98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0872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Книги о многогранниках, имеющиеся на сайте </a:t>
            </a:r>
            <a:r>
              <a:rPr lang="en-US" altLang="ru-RU" sz="2800" dirty="0">
                <a:solidFill>
                  <a:srgbClr val="FF3300"/>
                </a:solidFill>
              </a:rPr>
              <a:t>emmom.ru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0EEA51-DAA1-4930-ACB9-726D0D6AD1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052736"/>
            <a:ext cx="2827082" cy="36724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A844DD-1051-4491-916B-0A386DEC3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1052736"/>
            <a:ext cx="2781698" cy="367241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511A92-6E4D-4FF0-A074-60E403BC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06" y="1052736"/>
            <a:ext cx="25178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90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F3A295E-B85C-4914-A2FF-7D60CBF4A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Определение многогранника в учебнике геометрии </a:t>
            </a:r>
            <a:br>
              <a:rPr lang="ru-RU" altLang="ru-RU" sz="2800" dirty="0">
                <a:solidFill>
                  <a:srgbClr val="FF3300"/>
                </a:solidFill>
              </a:rPr>
            </a:br>
            <a:r>
              <a:rPr lang="ru-RU" altLang="ru-RU" sz="2800" dirty="0">
                <a:solidFill>
                  <a:srgbClr val="FF3300"/>
                </a:solidFill>
              </a:rPr>
              <a:t>Л.С. Атанасяна 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11C18F-C7D0-4177-BC8D-057D2175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881376"/>
            <a:ext cx="5040560" cy="57504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3E263E-4607-4FC0-AD50-652C2989C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910" y="1196752"/>
            <a:ext cx="1578403" cy="51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8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F3A295E-B85C-4914-A2FF-7D60CBF4A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Определение многогранника в учебнике геометрии </a:t>
            </a:r>
            <a:br>
              <a:rPr lang="ru-RU" altLang="ru-RU" sz="2800" dirty="0">
                <a:solidFill>
                  <a:srgbClr val="FF3300"/>
                </a:solidFill>
              </a:rPr>
            </a:br>
            <a:r>
              <a:rPr lang="ru-RU" altLang="ru-RU" sz="2800" dirty="0">
                <a:solidFill>
                  <a:srgbClr val="FF3300"/>
                </a:solidFill>
              </a:rPr>
              <a:t>А.В. Погорелова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A43FE7-DE67-4FCE-8FF7-54C3ABF6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883130"/>
            <a:ext cx="7056784" cy="33005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8F1071-E889-4F9C-BD23-39A628CCA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191118"/>
            <a:ext cx="2160240" cy="26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2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4F3A295E-B85C-4914-A2FF-7D60CBF4A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Определение многогранника в учебнике геометрии </a:t>
            </a:r>
            <a:br>
              <a:rPr lang="ru-RU" altLang="ru-RU" sz="2800" dirty="0">
                <a:solidFill>
                  <a:srgbClr val="FF3300"/>
                </a:solidFill>
              </a:rPr>
            </a:br>
            <a:r>
              <a:rPr lang="ru-RU" altLang="ru-RU" sz="2800" dirty="0">
                <a:solidFill>
                  <a:srgbClr val="FF3300"/>
                </a:solidFill>
              </a:rPr>
              <a:t>И.Ф. Шарыгина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4B2FB-8A1F-4FD6-B7ED-4380BCE8E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521" y="980728"/>
            <a:ext cx="6858957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8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>
            <a:extLst>
              <a:ext uri="{FF2B5EF4-FFF2-40B4-BE49-F238E27FC236}">
                <a16:creationId xmlns:a16="http://schemas.microsoft.com/office/drawing/2014/main" id="{0D255E6D-188B-41C5-8027-B7CBEA835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83920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	Многогранником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cs typeface="Times New Roman" panose="02020603050405020304" pitchFamily="18" charset="0"/>
              </a:rPr>
              <a:t>называется тело, поверхность которого состоит из конечного числа многоугольников, называемых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гранями</a:t>
            </a:r>
            <a:r>
              <a:rPr lang="ru-RU" altLang="ru-RU" sz="2200" dirty="0">
                <a:solidFill>
                  <a:schemeClr val="tx2"/>
                </a:solidFill>
                <a:cs typeface="Times New Roman" panose="02020603050405020304" pitchFamily="18" charset="0"/>
              </a:rPr>
              <a:t> многогранника. Стороны и вершины этих многоугольников называются соответственно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ребрами </a:t>
            </a:r>
            <a:r>
              <a:rPr lang="ru-RU" altLang="ru-RU" sz="2200" dirty="0">
                <a:cs typeface="Times New Roman" panose="02020603050405020304" pitchFamily="18" charset="0"/>
              </a:rPr>
              <a:t>и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 вершинами </a:t>
            </a:r>
            <a:r>
              <a:rPr lang="ru-RU" altLang="ru-RU" sz="2200" dirty="0">
                <a:cs typeface="Times New Roman" panose="02020603050405020304" pitchFamily="18" charset="0"/>
              </a:rPr>
              <a:t>многогранника.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Отрезки, соединяющие вершины многогранника, не принадлежащие одной грани, называются</a:t>
            </a:r>
            <a:r>
              <a:rPr lang="ru-RU" altLang="ru-RU" sz="2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диагоналями </a:t>
            </a:r>
            <a:r>
              <a:rPr lang="ru-RU" altLang="ru-RU" sz="2200" dirty="0">
                <a:cs typeface="Times New Roman" panose="02020603050405020304" pitchFamily="18" charset="0"/>
              </a:rPr>
              <a:t>многогранника.</a:t>
            </a:r>
            <a:r>
              <a:rPr lang="ru-RU" altLang="ru-RU" sz="2200" dirty="0"/>
              <a:t> </a:t>
            </a:r>
            <a:endParaRPr lang="en-US" altLang="ru-RU" sz="2200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Многогранник называется </a:t>
            </a:r>
            <a:r>
              <a:rPr lang="ru-RU" altLang="ru-RU" sz="2200" dirty="0">
                <a:solidFill>
                  <a:srgbClr val="FF3300"/>
                </a:solidFill>
              </a:rPr>
              <a:t>выпуклым</a:t>
            </a:r>
            <a:r>
              <a:rPr lang="ru-RU" altLang="ru-RU" sz="2200" dirty="0"/>
              <a:t>, если вместе с любыми двумя своими точками он содержит и соединяющий их отрезок.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На рисунках приведены примеры выпуклых и невыпуклых многогранников.</a:t>
            </a:r>
          </a:p>
        </p:txBody>
      </p:sp>
      <p:graphicFrame>
        <p:nvGraphicFramePr>
          <p:cNvPr id="2052" name="Object 5">
            <a:extLst>
              <a:ext uri="{FF2B5EF4-FFF2-40B4-BE49-F238E27FC236}">
                <a16:creationId xmlns:a16="http://schemas.microsoft.com/office/drawing/2014/main" id="{6D1793AD-250E-4AEE-9A8C-87162F3D8D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4648200"/>
          <a:ext cx="2119313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23810" imgH="2847619" progId="Paint.Picture">
                  <p:embed/>
                </p:oleObj>
              </mc:Choice>
              <mc:Fallback>
                <p:oleObj name="Точечный рисунок" r:id="rId3" imgW="2523810" imgH="2847619" progId="Paint.Picture">
                  <p:embed/>
                  <p:pic>
                    <p:nvPicPr>
                      <p:cNvPr id="2052" name="Object 5">
                        <a:extLst>
                          <a:ext uri="{FF2B5EF4-FFF2-40B4-BE49-F238E27FC236}">
                            <a16:creationId xmlns:a16="http://schemas.microsoft.com/office/drawing/2014/main" id="{6D1793AD-250E-4AEE-9A8C-87162F3D8D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2119313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1B0609C1-820F-4A37-9CC2-9E5BC714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18288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C:\Documents and Settings\Администратор\Мои документы\PICTURE\Mathem\Многогранники\Призма5\Prism1.jpg">
            <a:extLst>
              <a:ext uri="{FF2B5EF4-FFF2-40B4-BE49-F238E27FC236}">
                <a16:creationId xmlns:a16="http://schemas.microsoft.com/office/drawing/2014/main" id="{C16B8748-6688-4286-B489-4AC838E76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68850"/>
            <a:ext cx="26670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Documents and Settings\Администратор\Мои документы\PICTURE\Mathem\Многогранники\Параллелепипед\5.jpg">
            <a:extLst>
              <a:ext uri="{FF2B5EF4-FFF2-40B4-BE49-F238E27FC236}">
                <a16:creationId xmlns:a16="http://schemas.microsoft.com/office/drawing/2014/main" id="{23E36FB6-25F5-429C-A82E-5AC61525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203676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921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B41FA-7B20-4840-8C19-A1922185E99B}"/>
              </a:ext>
            </a:extLst>
          </p:cNvPr>
          <p:cNvSpPr txBox="1"/>
          <p:nvPr/>
        </p:nvSpPr>
        <p:spPr>
          <a:xfrm>
            <a:off x="0" y="116632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1760" indent="457200" algn="ctr"/>
            <a:r>
              <a:rPr lang="ru-RU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6D8104-3894-4BE3-B2C0-0132BD51AF5A}"/>
              </a:ext>
            </a:extLst>
          </p:cNvPr>
          <p:cNvSpPr txBox="1"/>
          <p:nvPr/>
        </p:nvSpPr>
        <p:spPr>
          <a:xfrm>
            <a:off x="0" y="76470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Нужно ли в определении многогранника требовать, чтобы соседние грани не лежали в одной плоскости?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04E6B427-6394-45B9-84DF-B9CB543B959D}"/>
              </a:ext>
            </a:extLst>
          </p:cNvPr>
          <p:cNvGrpSpPr/>
          <p:nvPr/>
        </p:nvGrpSpPr>
        <p:grpSpPr>
          <a:xfrm>
            <a:off x="395536" y="2237434"/>
            <a:ext cx="8640960" cy="3766974"/>
            <a:chOff x="395536" y="2237434"/>
            <a:chExt cx="8640960" cy="3766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D474D5-2968-43D9-91E9-8B8787C55646}"/>
                </a:ext>
              </a:extLst>
            </p:cNvPr>
            <p:cNvSpPr txBox="1"/>
            <p:nvPr/>
          </p:nvSpPr>
          <p:spPr>
            <a:xfrm>
              <a:off x="395536" y="5229200"/>
              <a:ext cx="2592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Примеры.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CF6B9F3-976D-40D2-A19A-FA87A979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7704" y="2237434"/>
              <a:ext cx="2952328" cy="375005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EB208264-0AC4-4368-A86A-DC1358105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7061" y="2296433"/>
              <a:ext cx="3779435" cy="3707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836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452B3B-97F4-4C53-A083-AFA02A98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5908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Что такое «тело»?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547A71-AB82-489A-B34A-518748A13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7200"/>
            <a:ext cx="5130223" cy="656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6B41FA-7B20-4840-8C19-A1922185E99B}"/>
              </a:ext>
            </a:extLst>
          </p:cNvPr>
          <p:cNvSpPr txBox="1"/>
          <p:nvPr/>
        </p:nvSpPr>
        <p:spPr>
          <a:xfrm>
            <a:off x="5508104" y="62068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Вопросы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EBBD9-E930-4581-AB1C-436F41BD8C31}"/>
              </a:ext>
            </a:extLst>
          </p:cNvPr>
          <p:cNvSpPr txBox="1"/>
          <p:nvPr/>
        </p:nvSpPr>
        <p:spPr>
          <a:xfrm>
            <a:off x="5148064" y="1080141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</a:rPr>
              <a:t>1. Что значит «сколь угодно близко?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AD52DF-CB19-44D3-8F69-81A0AC7C7708}"/>
              </a:ext>
            </a:extLst>
          </p:cNvPr>
          <p:cNvSpPr txBox="1"/>
          <p:nvPr/>
        </p:nvSpPr>
        <p:spPr>
          <a:xfrm>
            <a:off x="5148064" y="2876715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</a:rPr>
              <a:t>2. Что значит «достаточно близко?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459238-51DE-483D-AFAB-B4F9E83D324F}"/>
              </a:ext>
            </a:extLst>
          </p:cNvPr>
          <p:cNvSpPr txBox="1"/>
          <p:nvPr/>
        </p:nvSpPr>
        <p:spPr>
          <a:xfrm>
            <a:off x="5148064" y="4488623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FF0000"/>
                </a:solidFill>
              </a:rPr>
              <a:t>3. Что значит «непрерывной линией?</a:t>
            </a:r>
          </a:p>
        </p:txBody>
      </p:sp>
    </p:spTree>
    <p:extLst>
      <p:ext uri="{BB962C8B-B14F-4D97-AF65-F5344CB8AC3E}">
        <p14:creationId xmlns:p14="http://schemas.microsoft.com/office/powerpoint/2010/main" val="172865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452B3B-97F4-4C53-A083-AFA02A98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5908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Контрпримеры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B41FA-7B20-4840-8C19-A1922185E99B}"/>
              </a:ext>
            </a:extLst>
          </p:cNvPr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На рисунках изображены фигуры, составленные из кубов, удовлетворяющие данному определению, но не считающиеся многогранниками.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9D6CB4-7741-4F3C-888B-28A520356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67604"/>
            <a:ext cx="6624736" cy="32105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5D4FEE-A26A-4C1F-9109-B7DAF5BF0971}"/>
              </a:ext>
            </a:extLst>
          </p:cNvPr>
          <p:cNvSpPr txBox="1"/>
          <p:nvPr/>
        </p:nvSpPr>
        <p:spPr>
          <a:xfrm>
            <a:off x="0" y="517815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Дело в том, что в определении тела нужно требовать не связность самого тела, а связность его внутренности.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1153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452B3B-97F4-4C53-A083-AFA02A98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5908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Определение тела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B41FA-7B20-4840-8C19-A1922185E99B}"/>
              </a:ext>
            </a:extLst>
          </p:cNvPr>
          <p:cNvSpPr txBox="1"/>
          <p:nvPr/>
        </p:nvSpPr>
        <p:spPr>
          <a:xfrm>
            <a:off x="0" y="548580"/>
            <a:ext cx="658822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en-US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внутренней точкой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существует шар с центром в точке </a:t>
            </a:r>
            <a:r>
              <a:rPr lang="en-US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целиком содержащийся в фигуре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en-US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</a:t>
            </a:r>
            <a:r>
              <a:rPr lang="ru-RU" sz="20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внешней точкой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существует шар с центром в точке </a:t>
            </a:r>
            <a:r>
              <a:rPr lang="en-US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содержащий точек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en-US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граничной точкой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она не является ни внутренней ни внешней точкой этой фигуры, т.е. в любом шаре с центром в точке </a:t>
            </a:r>
            <a:r>
              <a:rPr lang="en-US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имеются как точки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так и точки, не принадлежащие фигуре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Итак, для любой точки по отношению к фигуре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есть только три возможности: быть внутренней, внешней или граничной точкой.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Внутренностью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фигура, состоящая из всех ее внутренних точек. Будем обозначать ее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Ясно, что фигура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содержится в фигуре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она совпадает со своей внутренностью, т.е.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 =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Таким образом, у открытой фигуры все точки являются внутренними. 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D659C6-5DE0-4FC3-B3AD-A3CECA067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253" y="1844824"/>
            <a:ext cx="2346590" cy="25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0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6B41FA-7B20-4840-8C19-A1922185E99B}"/>
              </a:ext>
            </a:extLst>
          </p:cNvPr>
          <p:cNvSpPr txBox="1"/>
          <p:nvPr/>
        </p:nvSpPr>
        <p:spPr>
          <a:xfrm>
            <a:off x="0" y="332656"/>
            <a:ext cx="90364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1760" indent="457200" algn="just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Границей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фигуры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фигура, состоящая из всех ее граничных точек. Будем обозначать ее </a:t>
            </a:r>
            <a:r>
              <a:rPr lang="ru-RU" sz="2000" b="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замкнутой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она содержит свою границу. Таким образом, замкнутая фигура содержит все свои граничные точки.</a:t>
            </a: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 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линейно связной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любые две ее точки можно соединить ломаной, целиком содержащейся в этой фигуре. Ясно, что выпуклая фигура связна. 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Открытая связная фигура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областью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R="111760" indent="457200" algn="just"/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Фигура </a:t>
            </a:r>
            <a:r>
              <a:rPr lang="ru-RU" sz="2000" b="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называется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ограниченной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если она целиком содержится в некотором шаре. Например, шар, куб являются ограниченными фигурами.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11760" indent="457200" algn="just"/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называется ограниченная пространственная область вместе со своей границей. </a:t>
            </a:r>
          </a:p>
          <a:p>
            <a:pPr marR="111760" indent="457200" algn="just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Граница тела называется его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поверхностью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67066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E69AA8A-956D-4650-9F80-8677928D4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КУБ 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A2C403E1-2413-424C-835B-FE5A4D0EA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Кубом</a:t>
            </a:r>
            <a:r>
              <a:rPr lang="ru-RU" altLang="ru-RU" dirty="0"/>
              <a:t> называется многогранник,</a:t>
            </a:r>
            <a:r>
              <a:rPr lang="en-US" altLang="ru-RU" dirty="0"/>
              <a:t> </a:t>
            </a:r>
            <a:r>
              <a:rPr lang="ru-RU" altLang="ru-RU" dirty="0"/>
              <a:t>поверхность которого состоит из шести квадратов.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 рисунке даны несколько изображений куба.</a:t>
            </a:r>
          </a:p>
        </p:txBody>
      </p:sp>
      <p:pic>
        <p:nvPicPr>
          <p:cNvPr id="4100" name="Picture 6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184B8F43-D468-43FC-BBF8-7DE3D74C0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C:\Documents and Settings\Администратор\Мои документы\PICTURE\Mathem\Многогранники\Куб\Cube2.jpg">
            <a:extLst>
              <a:ext uri="{FF2B5EF4-FFF2-40B4-BE49-F238E27FC236}">
                <a16:creationId xmlns:a16="http://schemas.microsoft.com/office/drawing/2014/main" id="{B910ABEB-68C6-465E-8C86-20F74FC2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1200"/>
            <a:ext cx="2209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:\Documents and Settings\Администратор\Мои документы\PICTURE\Mathem\Многогранники\Куб\Cube3.jpg">
            <a:extLst>
              <a:ext uri="{FF2B5EF4-FFF2-40B4-BE49-F238E27FC236}">
                <a16:creationId xmlns:a16="http://schemas.microsoft.com/office/drawing/2014/main" id="{E1157A1E-3D65-4D68-808B-7FC8A04B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2667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C:\Documents and Settings\Администратор\Мои документы\PICTURE\Mathem\Многогранники\Куб\Cube4.jpg">
            <a:extLst>
              <a:ext uri="{FF2B5EF4-FFF2-40B4-BE49-F238E27FC236}">
                <a16:creationId xmlns:a16="http://schemas.microsoft.com/office/drawing/2014/main" id="{22B5E2C5-7147-41F2-9A65-8F01E997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5892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C:\Documents and Settings\Администратор\Мои документы\PICTURE\Mathem\Многогранники\Куб\Cube5.jpg">
            <a:extLst>
              <a:ext uri="{FF2B5EF4-FFF2-40B4-BE49-F238E27FC236}">
                <a16:creationId xmlns:a16="http://schemas.microsoft.com/office/drawing/2014/main" id="{4E89A92A-BCB0-45F3-B49A-1B5BE07B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343400"/>
            <a:ext cx="25908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:\Documents and Settings\Администратор\Мои документы\PICTURE\Mathem\Многогранники\Куб\Cube6.jpg">
            <a:extLst>
              <a:ext uri="{FF2B5EF4-FFF2-40B4-BE49-F238E27FC236}">
                <a16:creationId xmlns:a16="http://schemas.microsoft.com/office/drawing/2014/main" id="{F4812101-C231-4155-B700-F00255CD0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51301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0452B3B-97F4-4C53-A083-AFA02A980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76672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Дополнительные книги о многогранниках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0DB3A4-4E17-4BFA-A69D-E5AF75F53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65" y="620688"/>
            <a:ext cx="3462786" cy="54726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353E33-E674-4231-899F-1879FA0F4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112" y="609569"/>
            <a:ext cx="3697083" cy="54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4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28">
            <a:extLst>
              <a:ext uri="{FF2B5EF4-FFF2-40B4-BE49-F238E27FC236}">
                <a16:creationId xmlns:a16="http://schemas.microsoft.com/office/drawing/2014/main" id="{41210157-8207-417B-AD65-5B1971B1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1029">
            <a:extLst>
              <a:ext uri="{FF2B5EF4-FFF2-40B4-BE49-F238E27FC236}">
                <a16:creationId xmlns:a16="http://schemas.microsoft.com/office/drawing/2014/main" id="{72494B5A-2A80-4EDB-B410-BC1DC277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Обычно куб изображается так, как показано на рисунке. А именно, рисуется квадрат </a:t>
            </a:r>
            <a:r>
              <a:rPr lang="en-US" altLang="ru-RU" i="1" dirty="0"/>
              <a:t>ABB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, </a:t>
            </a:r>
            <a:r>
              <a:rPr lang="ru-RU" altLang="ru-RU" dirty="0"/>
              <a:t>изображающий одну из граней куба, и равный ему квадрат </a:t>
            </a:r>
            <a:r>
              <a:rPr lang="en-US" altLang="ru-RU" i="1" dirty="0"/>
              <a:t>DCC</a:t>
            </a:r>
            <a:r>
              <a:rPr lang="en-US" altLang="ru-RU" baseline="-25000" dirty="0"/>
              <a:t>1</a:t>
            </a:r>
            <a:r>
              <a:rPr lang="en-US" altLang="ru-RU" i="1" dirty="0"/>
              <a:t>D</a:t>
            </a:r>
            <a:r>
              <a:rPr lang="en-US" altLang="ru-RU" baseline="-25000" dirty="0"/>
              <a:t>1</a:t>
            </a:r>
            <a:r>
              <a:rPr lang="ru-RU" altLang="ru-RU" dirty="0"/>
              <a:t>, стороны которого параллельны соответствующим сторонам квадрата </a:t>
            </a:r>
            <a:r>
              <a:rPr lang="en-US" altLang="ru-RU" i="1" dirty="0"/>
              <a:t>ABB</a:t>
            </a:r>
            <a:r>
              <a:rPr lang="en-US" altLang="ru-RU" baseline="-25000" dirty="0"/>
              <a:t>1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. </a:t>
            </a:r>
            <a:r>
              <a:rPr lang="ru-RU" altLang="ru-RU" dirty="0"/>
              <a:t>Соответствующие вершины этих квадратов соединяются отрезками. Отрезки, изображающие невидимые ребра куба, проводятся пунктиром.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id="{B16E9AC7-2020-475E-8590-0A0B43BD6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04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На рисунках показаны несколько изображений куба.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EBF4938-68AD-4D3A-A6A3-164D846D1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а) мы смотрим на куб сверху и справа; б) сверху и слева; в) снизу и справа; г) снизу и слева.</a:t>
            </a:r>
            <a:r>
              <a:rPr lang="ru-RU" altLang="ru-RU"/>
              <a:t> 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104DE75E-D0F9-49E9-9497-6FE59A60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815013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808FBD-D3C6-4588-8EEA-EE74760CD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B22BDE61-4696-4C9F-B581-60D98DD2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Сколько вершин (В), ребер (Р) и граней (Г) имеет куб? 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54E05FE3-C312-49F8-AA20-4F737DA10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В = 8, Р = 12, Г =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849768F-E614-4600-A395-D63922627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1B6D5AFD-B1B3-4DDE-B15B-21F4687BB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Изобразите куб</a:t>
            </a:r>
            <a:r>
              <a:rPr lang="ru-RU" altLang="ru-RU"/>
              <a:t> на клетчатой бумаге</a:t>
            </a:r>
            <a:r>
              <a:rPr lang="ru-RU" altLang="ru-RU">
                <a:cs typeface="Times New Roman" panose="02020603050405020304" pitchFamily="18" charset="0"/>
              </a:rPr>
              <a:t>, аналогично данному на рисунке.</a:t>
            </a:r>
            <a:r>
              <a:rPr lang="ru-RU" altLang="ru-RU"/>
              <a:t>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A9D6F8D2-AFF0-4F2C-BC06-9298A921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4799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313B8F3-5A89-4694-B2D9-D377DC702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5E5BC4D7-4807-421C-A68D-E82BA5273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три ребра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30B6904-8110-46A3-83D8-5491CCA1D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621" name="Group 5">
            <a:extLst>
              <a:ext uri="{FF2B5EF4-FFF2-40B4-BE49-F238E27FC236}">
                <a16:creationId xmlns:a16="http://schemas.microsoft.com/office/drawing/2014/main" id="{813A3E9A-515B-4508-8018-77A66B5E120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16645502-C124-4F05-9123-3F2B248EA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23" name="Text Box 7">
              <a:extLst>
                <a:ext uri="{FF2B5EF4-FFF2-40B4-BE49-F238E27FC236}">
                  <a16:creationId xmlns:a16="http://schemas.microsoft.com/office/drawing/2014/main" id="{16892F68-F3F2-4914-ABD2-BDCB4E0ABD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A7B1AEB-6C7E-4902-8016-BAA61C666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2850209B-FAE8-4800-BB11-A8B56E91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три ребра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D639DD2A-8AD9-42D5-A1FD-A0C3B672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3669" name="Group 5">
            <a:extLst>
              <a:ext uri="{FF2B5EF4-FFF2-40B4-BE49-F238E27FC236}">
                <a16:creationId xmlns:a16="http://schemas.microsoft.com/office/drawing/2014/main" id="{F9DE209D-4234-46DC-84CE-23383EBF95F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sp>
          <p:nvSpPr>
            <p:cNvPr id="10246" name="Text Box 6">
              <a:extLst>
                <a:ext uri="{FF2B5EF4-FFF2-40B4-BE49-F238E27FC236}">
                  <a16:creationId xmlns:a16="http://schemas.microsoft.com/office/drawing/2014/main" id="{CAFD40E0-380B-4C67-99AE-ADA292BE9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0247" name="Picture 7">
              <a:extLst>
                <a:ext uri="{FF2B5EF4-FFF2-40B4-BE49-F238E27FC236}">
                  <a16:creationId xmlns:a16="http://schemas.microsoft.com/office/drawing/2014/main" id="{D2FB676D-4B75-440B-80D7-52864AF91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B56E5F1-034E-4A6E-B9D3-D886C4B8BA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9FF19830-74AA-49A6-A7D2-A9BA8A34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три ребра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BBD4A6E-16F0-4FE6-A6AB-53317DDDC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5717" name="Group 5">
            <a:extLst>
              <a:ext uri="{FF2B5EF4-FFF2-40B4-BE49-F238E27FC236}">
                <a16:creationId xmlns:a16="http://schemas.microsoft.com/office/drawing/2014/main" id="{0920D945-BA83-4879-A0EB-F19144F24BC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sp>
          <p:nvSpPr>
            <p:cNvPr id="11270" name="Text Box 6">
              <a:extLst>
                <a:ext uri="{FF2B5EF4-FFF2-40B4-BE49-F238E27FC236}">
                  <a16:creationId xmlns:a16="http://schemas.microsoft.com/office/drawing/2014/main" id="{707F102F-C2FE-45F3-8FC1-CDAF0E3C0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1271" name="Picture 7">
              <a:extLst>
                <a:ext uri="{FF2B5EF4-FFF2-40B4-BE49-F238E27FC236}">
                  <a16:creationId xmlns:a16="http://schemas.microsoft.com/office/drawing/2014/main" id="{58120AFC-C2C8-45DD-BE9B-6331ED571B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46346A4-1E78-4D9F-AA24-3DFE8FCE2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4DCC62B4-52BA-486D-9785-901CE4DC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три ребра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4E27F879-CA8A-4AB7-A5CB-75E0F37E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7765" name="Group 5">
            <a:extLst>
              <a:ext uri="{FF2B5EF4-FFF2-40B4-BE49-F238E27FC236}">
                <a16:creationId xmlns:a16="http://schemas.microsoft.com/office/drawing/2014/main" id="{9D9F526D-B4CB-482E-99FF-79563A60F8E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47800"/>
            <a:ext cx="6702425" cy="4343400"/>
            <a:chOff x="192" y="912"/>
            <a:chExt cx="4222" cy="2736"/>
          </a:xfrm>
        </p:grpSpPr>
        <p:sp>
          <p:nvSpPr>
            <p:cNvPr id="12294" name="Text Box 6">
              <a:extLst>
                <a:ext uri="{FF2B5EF4-FFF2-40B4-BE49-F238E27FC236}">
                  <a16:creationId xmlns:a16="http://schemas.microsoft.com/office/drawing/2014/main" id="{132C16B4-A29E-4616-9BF4-46224E7FF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3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12295" name="Picture 7">
              <a:extLst>
                <a:ext uri="{FF2B5EF4-FFF2-40B4-BE49-F238E27FC236}">
                  <a16:creationId xmlns:a16="http://schemas.microsoft.com/office/drawing/2014/main" id="{3DE49121-2473-4901-AFA3-33F0E632C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>
            <a:extLst>
              <a:ext uri="{FF2B5EF4-FFF2-40B4-BE49-F238E27FC236}">
                <a16:creationId xmlns:a16="http://schemas.microsoft.com/office/drawing/2014/main" id="{51C29B77-CD55-430A-AC57-4A1CD78643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7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13315" name="Text Box 1027">
            <a:extLst>
              <a:ext uri="{FF2B5EF4-FFF2-40B4-BE49-F238E27FC236}">
                <a16:creationId xmlns:a16="http://schemas.microsoft.com/office/drawing/2014/main" id="{706CC586-AEB4-43A7-84B2-9E71D1EE7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288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четыре вершины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0092C9ED-D5A0-4E03-88CB-8ADABA76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398C7C-9BBB-41C0-82B2-762A846B8654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62113"/>
            <a:ext cx="6405563" cy="4129087"/>
            <a:chOff x="304800" y="1662113"/>
            <a:chExt cx="6405562" cy="4129087"/>
          </a:xfrm>
        </p:grpSpPr>
        <p:sp>
          <p:nvSpPr>
            <p:cNvPr id="13318" name="Text Box 1030">
              <a:extLst>
                <a:ext uri="{FF2B5EF4-FFF2-40B4-BE49-F238E27FC236}">
                  <a16:creationId xmlns:a16="http://schemas.microsoft.com/office/drawing/2014/main" id="{E5EB36DB-78A8-4EE7-8A92-12FD4B247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endParaRPr lang="ru-RU" altLang="ru-RU"/>
            </a:p>
          </p:txBody>
        </p:sp>
        <p:pic>
          <p:nvPicPr>
            <p:cNvPr id="13319" name="Picture 7">
              <a:extLst>
                <a:ext uri="{FF2B5EF4-FFF2-40B4-BE49-F238E27FC236}">
                  <a16:creationId xmlns:a16="http://schemas.microsoft.com/office/drawing/2014/main" id="{AB07B9C0-ED49-4B0E-B977-EEF8ED06D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37" y="1662113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6D633C5B-A5DB-4DE0-ACD9-F83640737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7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14339" name="Text Box 1027">
            <a:extLst>
              <a:ext uri="{FF2B5EF4-FFF2-40B4-BE49-F238E27FC236}">
                <a16:creationId xmlns:a16="http://schemas.microsoft.com/office/drawing/2014/main" id="{9FCDD884-7D97-4D60-AFA6-C6C04FDD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288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четыре вершины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8A809B73-C96B-4DB2-81F6-BF98EEAB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230063F-53A8-481F-929A-F37C7642084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62113"/>
            <a:ext cx="6405563" cy="4129087"/>
            <a:chOff x="304800" y="1662112"/>
            <a:chExt cx="6405563" cy="4129088"/>
          </a:xfrm>
        </p:grpSpPr>
        <p:sp>
          <p:nvSpPr>
            <p:cNvPr id="14342" name="Text Box 1030">
              <a:extLst>
                <a:ext uri="{FF2B5EF4-FFF2-40B4-BE49-F238E27FC236}">
                  <a16:creationId xmlns:a16="http://schemas.microsoft.com/office/drawing/2014/main" id="{4F1E35AC-38E3-4CBE-85B0-D06A2829A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en-US" altLang="ru-RU"/>
                <a:t> </a:t>
              </a:r>
              <a:endParaRPr lang="ru-RU" altLang="ru-RU"/>
            </a:p>
          </p:txBody>
        </p:sp>
        <p:pic>
          <p:nvPicPr>
            <p:cNvPr id="14343" name="Picture 3">
              <a:extLst>
                <a:ext uri="{FF2B5EF4-FFF2-40B4-BE49-F238E27FC236}">
                  <a16:creationId xmlns:a16="http://schemas.microsoft.com/office/drawing/2014/main" id="{17084F18-CDE0-465C-AA68-E3A0BE1496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38" y="1662112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EE43F4-D683-41A0-80CA-413C7E8CF68C}"/>
              </a:ext>
            </a:extLst>
          </p:cNvPr>
          <p:cNvSpPr txBox="1"/>
          <p:nvPr/>
        </p:nvSpPr>
        <p:spPr>
          <a:xfrm>
            <a:off x="323528" y="4716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Планируемые результаты обучения стереометрии</a:t>
            </a:r>
          </a:p>
          <a:p>
            <a:pPr algn="ctr"/>
            <a:r>
              <a:rPr lang="ru-RU" dirty="0"/>
              <a:t>10-й класс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CD3028-3BD5-431B-8061-7B330EC19950}"/>
              </a:ext>
            </a:extLst>
          </p:cNvPr>
          <p:cNvSpPr txBox="1"/>
          <p:nvPr/>
        </p:nvSpPr>
        <p:spPr>
          <a:xfrm>
            <a:off x="0" y="830988"/>
            <a:ext cx="91085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1. Распознавать многогранники и их конфигурации.</a:t>
            </a:r>
          </a:p>
          <a:p>
            <a:pPr algn="just"/>
            <a:r>
              <a:rPr lang="ru-RU" dirty="0"/>
              <a:t>	2. Изображать многогранники, проводить дополнительные построения.</a:t>
            </a:r>
          </a:p>
          <a:p>
            <a:pPr algn="just"/>
            <a:r>
              <a:rPr lang="ru-RU" dirty="0"/>
              <a:t>	3. Распознавать взаимное расположение прямых и плоскостей в пространстве; проводить соответствующие доказательства.</a:t>
            </a:r>
          </a:p>
          <a:p>
            <a:pPr algn="just"/>
            <a:r>
              <a:rPr lang="ru-RU" dirty="0"/>
              <a:t>	4. Находить расстояния и углы в пространстве.</a:t>
            </a:r>
          </a:p>
          <a:p>
            <a:pPr algn="just"/>
            <a:r>
              <a:rPr lang="ru-RU" dirty="0"/>
              <a:t>	5. Строить сечения многогранников и находить их площади.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28E27F-0BC6-4F26-B53B-6462804235D8}"/>
              </a:ext>
            </a:extLst>
          </p:cNvPr>
          <p:cNvSpPr txBox="1"/>
          <p:nvPr/>
        </p:nvSpPr>
        <p:spPr>
          <a:xfrm>
            <a:off x="1691680" y="408551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11-й класс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49737-5BE7-434E-908E-4E0457184A67}"/>
              </a:ext>
            </a:extLst>
          </p:cNvPr>
          <p:cNvSpPr txBox="1"/>
          <p:nvPr/>
        </p:nvSpPr>
        <p:spPr>
          <a:xfrm>
            <a:off x="0" y="4533284"/>
            <a:ext cx="910850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1. Изображать круглые тела и их конфигурации.</a:t>
            </a:r>
          </a:p>
          <a:p>
            <a:pPr algn="just"/>
            <a:r>
              <a:rPr lang="ru-RU" dirty="0"/>
              <a:t>	2. Находить элементы вписанных и описанных фигур в пространстве.</a:t>
            </a:r>
          </a:p>
          <a:p>
            <a:pPr algn="just"/>
            <a:r>
              <a:rPr lang="ru-RU" dirty="0"/>
              <a:t>	3. Находить объемы тел и площади их поверхностей.</a:t>
            </a:r>
          </a:p>
          <a:p>
            <a:pPr algn="just"/>
            <a:r>
              <a:rPr lang="ru-RU" dirty="0"/>
              <a:t>	4. Применять </a:t>
            </a:r>
            <a:r>
              <a:rPr lang="ru-RU" sz="2200" dirty="0"/>
              <a:t>аналитические методы для решения геометрических задач.</a:t>
            </a:r>
          </a:p>
        </p:txBody>
      </p:sp>
    </p:spTree>
    <p:extLst>
      <p:ext uri="{BB962C8B-B14F-4D97-AF65-F5344CB8AC3E}">
        <p14:creationId xmlns:p14="http://schemas.microsoft.com/office/powerpoint/2010/main" val="593126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C7A916E2-B7A2-4BD7-94C0-79D33ED6A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7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15363" name="Text Box 1027">
            <a:extLst>
              <a:ext uri="{FF2B5EF4-FFF2-40B4-BE49-F238E27FC236}">
                <a16:creationId xmlns:a16="http://schemas.microsoft.com/office/drawing/2014/main" id="{AB3BA4BC-6E7B-4522-81CA-C17C969C6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288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четыре вершины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628DDAF4-AC19-49B1-9F9C-ED39CE061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88111D7-17AC-495F-8FB5-7CDEA297E785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62113"/>
            <a:ext cx="6400800" cy="4129087"/>
            <a:chOff x="304800" y="1662112"/>
            <a:chExt cx="6400449" cy="4129088"/>
          </a:xfrm>
        </p:grpSpPr>
        <p:sp>
          <p:nvSpPr>
            <p:cNvPr id="15366" name="Text Box 1030">
              <a:extLst>
                <a:ext uri="{FF2B5EF4-FFF2-40B4-BE49-F238E27FC236}">
                  <a16:creationId xmlns:a16="http://schemas.microsoft.com/office/drawing/2014/main" id="{3C63AF35-0367-400C-B517-856F5D1F9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en-US" altLang="ru-RU"/>
                <a:t> </a:t>
              </a:r>
              <a:endParaRPr lang="ru-RU" altLang="ru-RU"/>
            </a:p>
          </p:txBody>
        </p:sp>
        <p:pic>
          <p:nvPicPr>
            <p:cNvPr id="15367" name="Picture 3">
              <a:extLst>
                <a:ext uri="{FF2B5EF4-FFF2-40B4-BE49-F238E27FC236}">
                  <a16:creationId xmlns:a16="http://schemas.microsoft.com/office/drawing/2014/main" id="{6CAF2043-B5A4-4D58-876B-D41E8F6115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524" y="1662112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E8A4C01D-CE0B-4E0A-A2FC-C6FD384CC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7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16387" name="Text Box 1027">
            <a:extLst>
              <a:ext uri="{FF2B5EF4-FFF2-40B4-BE49-F238E27FC236}">
                <a16:creationId xmlns:a16="http://schemas.microsoft.com/office/drawing/2014/main" id="{DD51C819-EF06-406D-BE8D-58421381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288"/>
            <a:ext cx="86868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На рисунке изображены четыре вершины куба. Изобразите  весь куб.</a:t>
            </a:r>
            <a:r>
              <a:rPr lang="ru-RU" altLang="ru-RU"/>
              <a:t> 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2F5986DC-8592-41CF-813E-F99C6C184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662113"/>
            <a:ext cx="42767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4E5CA7-D5ED-4868-9F1D-4E24FA71C63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662113"/>
            <a:ext cx="6408738" cy="4129087"/>
            <a:chOff x="304800" y="1662113"/>
            <a:chExt cx="6409329" cy="4129087"/>
          </a:xfrm>
        </p:grpSpPr>
        <p:sp>
          <p:nvSpPr>
            <p:cNvPr id="16390" name="Text Box 1030">
              <a:extLst>
                <a:ext uri="{FF2B5EF4-FFF2-40B4-BE49-F238E27FC236}">
                  <a16:creationId xmlns:a16="http://schemas.microsoft.com/office/drawing/2014/main" id="{DEA2C702-3FFC-4706-BE83-47A12647B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5334000"/>
              <a:ext cx="2667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en-US" altLang="ru-RU"/>
                <a:t> </a:t>
              </a:r>
              <a:endParaRPr lang="ru-RU" altLang="ru-RU"/>
            </a:p>
          </p:txBody>
        </p:sp>
        <p:pic>
          <p:nvPicPr>
            <p:cNvPr id="16391" name="Picture 3">
              <a:extLst>
                <a:ext uri="{FF2B5EF4-FFF2-40B4-BE49-F238E27FC236}">
                  <a16:creationId xmlns:a16="http://schemas.microsoft.com/office/drawing/2014/main" id="{F6772757-5919-4F21-86C3-FD3268ECF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404" y="1662113"/>
              <a:ext cx="4276725" cy="3533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>
            <a:extLst>
              <a:ext uri="{FF2B5EF4-FFF2-40B4-BE49-F238E27FC236}">
                <a16:creationId xmlns:a16="http://schemas.microsoft.com/office/drawing/2014/main" id="{0D06CDC8-F8E6-465A-8C58-3CC49E843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7</a:t>
            </a:r>
            <a:endParaRPr lang="ru-RU" altLang="ru-RU" sz="2800">
              <a:solidFill>
                <a:srgbClr val="FF3300"/>
              </a:solidFill>
            </a:endParaRPr>
          </a:p>
        </p:txBody>
      </p:sp>
      <p:sp>
        <p:nvSpPr>
          <p:cNvPr id="17411" name="Text Box 1027">
            <a:extLst>
              <a:ext uri="{FF2B5EF4-FFF2-40B4-BE49-F238E27FC236}">
                <a16:creationId xmlns:a16="http://schemas.microsoft.com/office/drawing/2014/main" id="{58C76280-4510-4B02-A99D-46354A965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Сколько имеется путей длины 3 по ребрам единичного куба из вершины </a:t>
            </a:r>
            <a:r>
              <a:rPr lang="en-US" altLang="ru-RU" i="1"/>
              <a:t>A </a:t>
            </a:r>
            <a:r>
              <a:rPr lang="ru-RU" altLang="ru-RU"/>
              <a:t>в вершину 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en-US" altLang="ru-RU"/>
              <a:t>?</a:t>
            </a:r>
            <a:endParaRPr lang="ru-RU" altLang="ru-RU"/>
          </a:p>
        </p:txBody>
      </p:sp>
      <p:sp>
        <p:nvSpPr>
          <p:cNvPr id="197638" name="Text Box 1030">
            <a:extLst>
              <a:ext uri="{FF2B5EF4-FFF2-40B4-BE49-F238E27FC236}">
                <a16:creationId xmlns:a16="http://schemas.microsoft.com/office/drawing/2014/main" id="{BA222DE2-5520-46F8-94D9-9D19DB6CF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en-US" altLang="ru-RU"/>
              <a:t> 6.</a:t>
            </a:r>
            <a:endParaRPr lang="ru-RU" altLang="ru-RU"/>
          </a:p>
        </p:txBody>
      </p:sp>
      <p:pic>
        <p:nvPicPr>
          <p:cNvPr id="17413" name="Picture 1032">
            <a:extLst>
              <a:ext uri="{FF2B5EF4-FFF2-40B4-BE49-F238E27FC236}">
                <a16:creationId xmlns:a16="http://schemas.microsoft.com/office/drawing/2014/main" id="{57810963-638B-4BD9-BA39-5827D063A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4305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8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2400">
                <a:solidFill>
                  <a:srgbClr val="FF3300"/>
                </a:solidFill>
              </a:rPr>
              <a:t>РАЗВЕРТКА МНОГОГРАННИКА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0" y="685800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Если поверхность многогранника разрезать по некоторым ребрам и развернуть ее на плоскость так, чтобы все многоугольники, входящие в эту поверхность, лежали в данной плоскости, то полученная фигура на плоскости называется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разверткой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многогранника. Например, на рисунке изображены развертки куба.</a:t>
            </a:r>
            <a:r>
              <a:rPr lang="ru-RU" altLang="ru-RU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068960"/>
            <a:ext cx="4609153" cy="32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994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685800"/>
          </a:xfrm>
        </p:spPr>
        <p:txBody>
          <a:bodyPr/>
          <a:lstStyle/>
          <a:p>
            <a:r>
              <a:rPr lang="ru-RU" altLang="ru-RU" sz="3200" dirty="0">
                <a:solidFill>
                  <a:srgbClr val="FF3300"/>
                </a:solidFill>
              </a:rPr>
              <a:t>Развёртка куба</a:t>
            </a: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Д</a:t>
            </a:r>
            <a:r>
              <a:rPr lang="ru-RU" altLang="ru-RU" dirty="0">
                <a:cs typeface="Times New Roman" panose="02020603050405020304" pitchFamily="18" charset="0"/>
              </a:rPr>
              <a:t>ля изготовления модели многогранника из плотной бумаги, картона или другого материала достаточно изготовить его развертку и затем склеить соответствующие ребра. Для удобства склейки развертку многогранника изготавливают с клапанами, по которым и производится склейка.</a:t>
            </a:r>
            <a:r>
              <a:rPr lang="ru-RU" altLang="ru-RU" dirty="0"/>
              <a:t> На рисунке показаны развертка куба с клапанами.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816225"/>
            <a:ext cx="4769596" cy="380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0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Укажите развертки куба. </a:t>
            </a:r>
          </a:p>
        </p:txBody>
      </p:sp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44624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971600" y="5791200"/>
            <a:ext cx="79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Ответ. </a:t>
            </a:r>
            <a:r>
              <a:rPr lang="ru-RU" altLang="ru-RU" dirty="0"/>
              <a:t>в), д), ж)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26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BCB35E-E85B-46FD-99AB-55DB317F3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ПАРАЛЛЕЛЕПИПЕД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55EEA532-9973-48C4-9D4A-D280FD8C9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rgbClr val="FF3300"/>
                </a:solidFill>
              </a:rPr>
              <a:t>	Параллелепипедом</a:t>
            </a:r>
            <a:r>
              <a:rPr lang="ru-RU" altLang="ru-RU" sz="2200" dirty="0"/>
              <a:t> называется многогранник, поверхность которого состоит из шести параллелограммов.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29151FAF-D862-4AAA-91EE-147F423C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876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rgbClr val="FF3300"/>
                </a:solidFill>
              </a:rPr>
              <a:t>	Прямоугольным параллелепипедом</a:t>
            </a:r>
            <a:r>
              <a:rPr lang="ru-RU" altLang="ru-RU" sz="2200" dirty="0"/>
              <a:t> называется параллелепипед, грани которого – прямоугольники.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2ECD34D5-DEA1-4160-9C3C-AF389AAC3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096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6">
            <a:extLst>
              <a:ext uri="{FF2B5EF4-FFF2-40B4-BE49-F238E27FC236}">
                <a16:creationId xmlns:a16="http://schemas.microsoft.com/office/drawing/2014/main" id="{A60BE121-3B07-45AD-8C56-DAF614598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91440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	Обычно параллелепипед изображается так, как показано на рисунке. А именно, рисуется параллелограмм </a:t>
            </a:r>
            <a:r>
              <a:rPr lang="en-US" altLang="ru-RU" sz="2200" i="1" dirty="0"/>
              <a:t>ABB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A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, </a:t>
            </a:r>
            <a:r>
              <a:rPr lang="ru-RU" altLang="ru-RU" sz="2200" dirty="0"/>
              <a:t>изображающий одну из граней параллелепипеда, и равный ему параллелограмм </a:t>
            </a:r>
            <a:r>
              <a:rPr lang="en-US" altLang="ru-RU" sz="2200" i="1" dirty="0"/>
              <a:t>DCC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D</a:t>
            </a:r>
            <a:r>
              <a:rPr lang="en-US" altLang="ru-RU" sz="2200" baseline="-25000" dirty="0"/>
              <a:t>1</a:t>
            </a:r>
            <a:r>
              <a:rPr lang="ru-RU" altLang="ru-RU" sz="2200" dirty="0"/>
              <a:t>, стороны которого параллельны соответствующим сторонам параллелограмма </a:t>
            </a:r>
            <a:r>
              <a:rPr lang="en-US" altLang="ru-RU" sz="2200" i="1" dirty="0"/>
              <a:t>ABB</a:t>
            </a:r>
            <a:r>
              <a:rPr lang="en-US" altLang="ru-RU" sz="2200" baseline="-25000" dirty="0"/>
              <a:t>1</a:t>
            </a:r>
            <a:r>
              <a:rPr lang="en-US" altLang="ru-RU" sz="2200" i="1" dirty="0"/>
              <a:t>A</a:t>
            </a:r>
            <a:r>
              <a:rPr lang="en-US" altLang="ru-RU" sz="2200" baseline="-25000" dirty="0"/>
              <a:t>1</a:t>
            </a:r>
            <a:r>
              <a:rPr lang="en-US" altLang="ru-RU" sz="2200" dirty="0"/>
              <a:t>. </a:t>
            </a:r>
            <a:r>
              <a:rPr lang="ru-RU" altLang="ru-RU" sz="2200" dirty="0"/>
              <a:t>Соответствующие вершины этих параллелограммов соединяются отрезками. Отрезки, изображающие невидимые ребра куба, проводятся пунктиром. В случае прямоугольного параллелепипеда вместо параллелограммов, изображающих две грани, рисуются равные прямоугольники.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1027">
            <a:extLst>
              <a:ext uri="{FF2B5EF4-FFF2-40B4-BE49-F238E27FC236}">
                <a16:creationId xmlns:a16="http://schemas.microsoft.com/office/drawing/2014/main" id="{18EFA77E-6C2B-432F-89DA-465852C9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0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На рисунках показаны некоторые изображения параллелепипедов.</a:t>
            </a:r>
          </a:p>
        </p:txBody>
      </p:sp>
      <p:pic>
        <p:nvPicPr>
          <p:cNvPr id="20484" name="Picture 1028" descr="C:\Documents and Settings\Администратор\Мои документы\PICTURE\Mathem\Многогранники\Параллелепипед\1.jpg">
            <a:extLst>
              <a:ext uri="{FF2B5EF4-FFF2-40B4-BE49-F238E27FC236}">
                <a16:creationId xmlns:a16="http://schemas.microsoft.com/office/drawing/2014/main" id="{E5185779-FF08-4795-803C-3ADBCA40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297656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29" descr="C:\Documents and Settings\Администратор\Мои документы\PICTURE\Mathem\Многогранники\Параллелепипед\2.jpg">
            <a:extLst>
              <a:ext uri="{FF2B5EF4-FFF2-40B4-BE49-F238E27FC236}">
                <a16:creationId xmlns:a16="http://schemas.microsoft.com/office/drawing/2014/main" id="{B688938F-5513-4D86-AB1C-2C8335BC5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173037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31" descr="C:\Documents and Settings\Администратор\Мои документы\PICTURE\Mathem\Многогранники\Параллелепипед\4.jpg">
            <a:extLst>
              <a:ext uri="{FF2B5EF4-FFF2-40B4-BE49-F238E27FC236}">
                <a16:creationId xmlns:a16="http://schemas.microsoft.com/office/drawing/2014/main" id="{123C108E-D67E-4029-AAFE-8201FE9C2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9624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4">
            <a:extLst>
              <a:ext uri="{FF2B5EF4-FFF2-40B4-BE49-F238E27FC236}">
                <a16:creationId xmlns:a16="http://schemas.microsoft.com/office/drawing/2014/main" id="{B716E832-7349-4075-B6C1-71673D30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а) мы смотрим на </a:t>
            </a:r>
            <a:r>
              <a:rPr lang="ru-RU" altLang="ru-RU" dirty="0"/>
              <a:t>параллелепипед</a:t>
            </a:r>
            <a:r>
              <a:rPr lang="ru-RU" altLang="ru-RU" dirty="0">
                <a:cs typeface="Times New Roman" panose="02020603050405020304" pitchFamily="18" charset="0"/>
              </a:rPr>
              <a:t> сверху и справа; б) сверху и слева; в) снизу и справа; г) снизу и слева.</a:t>
            </a:r>
            <a:r>
              <a:rPr lang="ru-RU" altLang="ru-RU" dirty="0"/>
              <a:t> 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98C08EB7-4BE6-42BA-98C7-C8A5A3F90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5815013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9B063BD0-FFBC-4EDC-9373-CE6AAFB64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2531" name="Text Box 1027">
            <a:extLst>
              <a:ext uri="{FF2B5EF4-FFF2-40B4-BE49-F238E27FC236}">
                <a16:creationId xmlns:a16="http://schemas.microsoft.com/office/drawing/2014/main" id="{79FDEDD6-ACD4-4958-BBD4-C36A8C080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Укажите номера рисунков, на которых изображен параллелепипед?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1			2			3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4                                  5                                   6</a:t>
            </a:r>
          </a:p>
        </p:txBody>
      </p:sp>
      <p:sp>
        <p:nvSpPr>
          <p:cNvPr id="222215" name="Text Box 1031">
            <a:extLst>
              <a:ext uri="{FF2B5EF4-FFF2-40B4-BE49-F238E27FC236}">
                <a16:creationId xmlns:a16="http://schemas.microsoft.com/office/drawing/2014/main" id="{C8D70E00-A692-48B1-A2F9-F865E075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1, 3, 4.</a:t>
            </a:r>
          </a:p>
        </p:txBody>
      </p:sp>
      <p:pic>
        <p:nvPicPr>
          <p:cNvPr id="22533" name="Picture 1032" descr="C:\Documents and Settings\Администратор\Мои документы\PICTURE\Mathem\Многогранники\Параллелепипед\6.jpg">
            <a:extLst>
              <a:ext uri="{FF2B5EF4-FFF2-40B4-BE49-F238E27FC236}">
                <a16:creationId xmlns:a16="http://schemas.microsoft.com/office/drawing/2014/main" id="{FB53475F-FC95-45E4-9C54-7AD759F4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919413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33" descr="C:\Documents and Settings\Администратор\Мои документы\PICTURE\Mathem\Многогранники\Параллелепипед\5.jpg">
            <a:extLst>
              <a:ext uri="{FF2B5EF4-FFF2-40B4-BE49-F238E27FC236}">
                <a16:creationId xmlns:a16="http://schemas.microsoft.com/office/drawing/2014/main" id="{BCDA8231-656B-4688-B8BC-727E9D5B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33800"/>
            <a:ext cx="21129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34" descr="C:\Documents and Settings\Администратор\Мои документы\PICTURE\Mathem\Многогранники\Параллелепипед\7.jpg">
            <a:extLst>
              <a:ext uri="{FF2B5EF4-FFF2-40B4-BE49-F238E27FC236}">
                <a16:creationId xmlns:a16="http://schemas.microsoft.com/office/drawing/2014/main" id="{0167FD66-CE02-4B8F-8582-A3A89767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048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35" descr="C:\Documents and Settings\Администратор\Мои документы\PICTURE\Mathem\Многогранники\Призма3\Prism1.jpg">
            <a:extLst>
              <a:ext uri="{FF2B5EF4-FFF2-40B4-BE49-F238E27FC236}">
                <a16:creationId xmlns:a16="http://schemas.microsoft.com/office/drawing/2014/main" id="{3EEA643E-7E96-4A1F-AC60-4103B7429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25146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36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CBD98E1A-FD37-40FC-AB34-BD7447954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133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37" descr="C:\Documents and Settings\Администратор\Мои документы\PICTURE\Mathem\Многогранники\Параллелепипед\1.jpg">
            <a:extLst>
              <a:ext uri="{FF2B5EF4-FFF2-40B4-BE49-F238E27FC236}">
                <a16:creationId xmlns:a16="http://schemas.microsoft.com/office/drawing/2014/main" id="{DD234EC9-B51E-4B1F-8A8F-E4F81E7F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2671763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8D73CE-483C-4684-A461-A948D424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64" y="508834"/>
            <a:ext cx="5788932" cy="6344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EE43F4-D683-41A0-80CA-413C7E8CF68C}"/>
              </a:ext>
            </a:extLst>
          </p:cNvPr>
          <p:cNvSpPr txBox="1"/>
          <p:nvPr/>
        </p:nvSpPr>
        <p:spPr>
          <a:xfrm>
            <a:off x="1691680" y="4716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 геометрии А.В. Погорелова</a:t>
            </a:r>
          </a:p>
        </p:txBody>
      </p:sp>
    </p:spTree>
    <p:extLst>
      <p:ext uri="{BB962C8B-B14F-4D97-AF65-F5344CB8AC3E}">
        <p14:creationId xmlns:p14="http://schemas.microsoft.com/office/powerpoint/2010/main" val="3998265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55F8E9A9-28DF-45B8-B353-C15F4EA95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3555" name="Text Box 1027">
            <a:extLst>
              <a:ext uri="{FF2B5EF4-FFF2-40B4-BE49-F238E27FC236}">
                <a16:creationId xmlns:a16="http://schemas.microsoft.com/office/drawing/2014/main" id="{B5D6E83B-A8A6-4E7C-9775-5A1B39639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Сколько вершин (В), ребер (Р) и граней (Г) имеет параллелепипед? </a:t>
            </a:r>
          </a:p>
        </p:txBody>
      </p:sp>
      <p:sp>
        <p:nvSpPr>
          <p:cNvPr id="179204" name="Text Box 1028">
            <a:extLst>
              <a:ext uri="{FF2B5EF4-FFF2-40B4-BE49-F238E27FC236}">
                <a16:creationId xmlns:a16="http://schemas.microsoft.com/office/drawing/2014/main" id="{4C8A1DD6-85AC-4287-93C2-C831A68CE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95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В = 8, Р = 12, Г =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F0D314E-C9C1-4995-9AAC-5C7B3E580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53967995-631B-4214-BCF4-9230A6716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прямоугольный параллелепипед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данному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ED4AD768-27C5-43B7-AE33-0DA7FD6F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479901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547F94D-68F5-4315-A468-5DD3DA92A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676F6F17-6F08-491C-B63D-FF7734BF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изображены </a:t>
            </a:r>
            <a:r>
              <a:rPr lang="ru-RU" altLang="ru-RU" dirty="0"/>
              <a:t>три</a:t>
            </a:r>
            <a:r>
              <a:rPr lang="ru-RU" altLang="ru-RU" dirty="0">
                <a:cs typeface="Times New Roman" panose="02020603050405020304" pitchFamily="18" charset="0"/>
              </a:rPr>
              <a:t>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AD606489-9CB6-4A42-925E-C4FE9A368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7" name="Group 5">
            <a:extLst>
              <a:ext uri="{FF2B5EF4-FFF2-40B4-BE49-F238E27FC236}">
                <a16:creationId xmlns:a16="http://schemas.microsoft.com/office/drawing/2014/main" id="{FAC9CFB1-CB6C-4C95-ADBC-344613204FB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524000"/>
            <a:ext cx="6321425" cy="4648200"/>
            <a:chOff x="336" y="960"/>
            <a:chExt cx="3982" cy="2928"/>
          </a:xfrm>
        </p:grpSpPr>
        <p:pic>
          <p:nvPicPr>
            <p:cNvPr id="25606" name="Picture 6">
              <a:extLst>
                <a:ext uri="{FF2B5EF4-FFF2-40B4-BE49-F238E27FC236}">
                  <a16:creationId xmlns:a16="http://schemas.microsoft.com/office/drawing/2014/main" id="{3560AD9F-F5A4-494D-A6FA-2718531B3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960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7" name="Text Box 7">
              <a:extLst>
                <a:ext uri="{FF2B5EF4-FFF2-40B4-BE49-F238E27FC236}">
                  <a16:creationId xmlns:a16="http://schemas.microsoft.com/office/drawing/2014/main" id="{B5DFFB42-7C98-48DB-B1A9-5438A8C04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BA36276-E3B2-4773-9FAE-99AC493EA6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9F1C0ED8-D5EA-4B6F-AEA6-EE9D3CC2B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изображены три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A1550BEB-83BD-43CA-B187-616C9E1B0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8005" name="Group 5">
            <a:extLst>
              <a:ext uri="{FF2B5EF4-FFF2-40B4-BE49-F238E27FC236}">
                <a16:creationId xmlns:a16="http://schemas.microsoft.com/office/drawing/2014/main" id="{8F1B155C-5382-496A-BC3A-AC27A69A789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71613"/>
            <a:ext cx="6437313" cy="4700587"/>
            <a:chOff x="336" y="927"/>
            <a:chExt cx="4055" cy="2961"/>
          </a:xfrm>
        </p:grpSpPr>
        <p:sp>
          <p:nvSpPr>
            <p:cNvPr id="26630" name="Text Box 6">
              <a:extLst>
                <a:ext uri="{FF2B5EF4-FFF2-40B4-BE49-F238E27FC236}">
                  <a16:creationId xmlns:a16="http://schemas.microsoft.com/office/drawing/2014/main" id="{3DA4DA37-A58E-4864-956A-344142196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6631" name="Picture 7">
              <a:extLst>
                <a:ext uri="{FF2B5EF4-FFF2-40B4-BE49-F238E27FC236}">
                  <a16:creationId xmlns:a16="http://schemas.microsoft.com/office/drawing/2014/main" id="{1B69FBA6-D430-4F72-9978-72AFB9288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" y="927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62D690D-9B51-4A80-8500-2C83A668E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582647A4-11FD-4B8E-99C4-446A7F160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изображены три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EE467507-E7A5-4F40-8FAA-863177F8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0053" name="Group 5">
            <a:extLst>
              <a:ext uri="{FF2B5EF4-FFF2-40B4-BE49-F238E27FC236}">
                <a16:creationId xmlns:a16="http://schemas.microsoft.com/office/drawing/2014/main" id="{1AF5E980-74F8-4820-AE17-1B80BA96034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6473825" cy="4724400"/>
            <a:chOff x="336" y="912"/>
            <a:chExt cx="4078" cy="2976"/>
          </a:xfrm>
        </p:grpSpPr>
        <p:sp>
          <p:nvSpPr>
            <p:cNvPr id="27654" name="Text Box 6">
              <a:extLst>
                <a:ext uri="{FF2B5EF4-FFF2-40B4-BE49-F238E27FC236}">
                  <a16:creationId xmlns:a16="http://schemas.microsoft.com/office/drawing/2014/main" id="{5F42101A-EF74-463C-B090-811DDD936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7655" name="Picture 7">
              <a:extLst>
                <a:ext uri="{FF2B5EF4-FFF2-40B4-BE49-F238E27FC236}">
                  <a16:creationId xmlns:a16="http://schemas.microsoft.com/office/drawing/2014/main" id="{50E7E18C-ADB2-4A91-8EE0-CF1049EC6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D964DAB-903C-47D7-9493-AB7B8DE92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1230D130-7935-4780-8D67-316D584EC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рисунке изображены три ребра прямоугольного параллелепипеда. Изобразите  весь параллелепипед.</a:t>
            </a:r>
            <a:r>
              <a:rPr lang="ru-RU" altLang="ru-RU" dirty="0"/>
              <a:t> 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05F91605-9674-4A0F-90FF-60911B64F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471613"/>
            <a:ext cx="4797425" cy="391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101" name="Group 5">
            <a:extLst>
              <a:ext uri="{FF2B5EF4-FFF2-40B4-BE49-F238E27FC236}">
                <a16:creationId xmlns:a16="http://schemas.microsoft.com/office/drawing/2014/main" id="{99394D9F-EB09-44FB-9B0E-4CC3E4B49D07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1447800"/>
            <a:ext cx="6473825" cy="4724400"/>
            <a:chOff x="336" y="912"/>
            <a:chExt cx="4078" cy="2976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20BFC894-3CC5-419B-8B2D-3F13AF326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28679" name="Picture 7">
              <a:extLst>
                <a:ext uri="{FF2B5EF4-FFF2-40B4-BE49-F238E27FC236}">
                  <a16:creationId xmlns:a16="http://schemas.microsoft.com/office/drawing/2014/main" id="{F4AB8AF2-A85A-414D-A7D9-02AE1DC23B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12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60AC91DF-DD73-46D0-81BF-C73CD258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457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 8</a:t>
            </a:r>
            <a:r>
              <a:rPr lang="ru-RU" dirty="0">
                <a:cs typeface="Times New Roman" pitchFamily="18" charset="0"/>
              </a:rPr>
              <a:t>. На рисунке изображены четыре вершины параллелепипеда </a:t>
            </a:r>
            <a:r>
              <a:rPr lang="en-US" i="1" dirty="0">
                <a:cs typeface="Times New Roman" pitchFamily="18" charset="0"/>
              </a:rPr>
              <a:t>ABCDA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en-US" i="1" dirty="0">
                <a:cs typeface="Times New Roman" pitchFamily="18" charset="0"/>
              </a:rPr>
              <a:t>D</a:t>
            </a:r>
            <a:r>
              <a:rPr lang="en-US" baseline="-25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. Изобразите весь параллелепипед.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682F78-DE68-4E95-B442-A5DD16FD3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412776"/>
            <a:ext cx="3920651" cy="4720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1D2A14-17A3-4A9C-8702-457B61276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844" y="1412776"/>
            <a:ext cx="396958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23C50E2-812F-4EDF-A532-2E81ECDE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Определение призмы в учебнике Л.С. Атанасяна 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2D9D06-F46F-4FE5-B3BA-566F25E4F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9" y="374685"/>
            <a:ext cx="5164795" cy="19414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ED4DF3-956C-4AD8-B541-FBD4AA36C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281" y="492244"/>
            <a:ext cx="2210108" cy="30579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02703D-8A17-4360-8FE3-1DC891A3D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46" y="2365688"/>
            <a:ext cx="5124906" cy="20110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DE1C5B-4438-4526-B1D3-BF5578609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71" y="4390077"/>
            <a:ext cx="5077081" cy="244248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9E1B2D-A0C6-40DF-8285-670757D0F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8156" y="3909726"/>
            <a:ext cx="1476581" cy="17052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0C0FCA-9BB9-42CB-A4E1-4FD9783A6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3625" y="3795411"/>
            <a:ext cx="1457528" cy="1933845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23C50E2-812F-4EDF-A532-2E81ECDE50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ПРИЗМА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CC487C05-3E15-4C3D-A4CE-AE2D11191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rgbClr val="FF3300"/>
                </a:solidFill>
              </a:rPr>
              <a:t>	Призмой </a:t>
            </a:r>
            <a:r>
              <a:rPr lang="ru-RU" altLang="ru-RU" sz="2200" dirty="0"/>
              <a:t>называется многогранник, поверхность которого состоит из двух равных многоугольников, называемых основаниями призмы, и параллелограммов, имеющих общие стороны с каждым из оснований и называемых боковыми гранями призмы. Стороны боковых граней, не лежащие в основаниях, называются боковыми ребрами призмы.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Призма называется </a:t>
            </a:r>
            <a:r>
              <a:rPr lang="en-US" altLang="ru-RU" sz="2200" i="1" dirty="0">
                <a:solidFill>
                  <a:srgbClr val="FF3300"/>
                </a:solidFill>
              </a:rPr>
              <a:t>n</a:t>
            </a:r>
            <a:r>
              <a:rPr lang="ru-RU" altLang="ru-RU" sz="2200" dirty="0">
                <a:solidFill>
                  <a:srgbClr val="FF3300"/>
                </a:solidFill>
              </a:rPr>
              <a:t>-угольной</a:t>
            </a:r>
            <a:r>
              <a:rPr lang="ru-RU" altLang="ru-RU" sz="2200" dirty="0"/>
              <a:t>, если ее основаниями являются </a:t>
            </a:r>
            <a:r>
              <a:rPr lang="en-US" altLang="ru-RU" sz="2200" i="1" dirty="0"/>
              <a:t>n</a:t>
            </a:r>
            <a:r>
              <a:rPr lang="ru-RU" altLang="ru-RU" sz="2200" dirty="0"/>
              <a:t>-угольники.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20531B4A-5F82-40B8-AD4F-2B6A5F5C1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8800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На рисунке изображены треугольная, четырехугольная, пятиугольная и шестиугольная призмы.</a:t>
            </a:r>
          </a:p>
        </p:txBody>
      </p:sp>
      <p:pic>
        <p:nvPicPr>
          <p:cNvPr id="29701" name="Picture 6" descr="C:\Documents and Settings\Администратор\Мои документы\PICTURE\Mathem\Многогранники\Призма3\Prism1.jpg">
            <a:extLst>
              <a:ext uri="{FF2B5EF4-FFF2-40B4-BE49-F238E27FC236}">
                <a16:creationId xmlns:a16="http://schemas.microsoft.com/office/drawing/2014/main" id="{F0310689-76FC-4298-8996-60264B7F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C:\Documents and Settings\Администратор\Мои документы\PICTURE\Mathem\Многогранники\Призма5\Prism1.jpg">
            <a:extLst>
              <a:ext uri="{FF2B5EF4-FFF2-40B4-BE49-F238E27FC236}">
                <a16:creationId xmlns:a16="http://schemas.microsoft.com/office/drawing/2014/main" id="{0A33B8CD-BB93-4D5E-AD2F-98E41C428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2438400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 descr="C:\Documents and Settings\Администратор\Мои документы\PICTURE\Mathem\Многогранники\Призма6\Prism1.jpg">
            <a:extLst>
              <a:ext uri="{FF2B5EF4-FFF2-40B4-BE49-F238E27FC236}">
                <a16:creationId xmlns:a16="http://schemas.microsoft.com/office/drawing/2014/main" id="{223FE206-FD7A-4D38-B5F1-91159D96E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25146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9" descr="C:\Documents and Settings\Администратор\Мои документы\PICTURE\Mathem\Многогранники\Куб\Cube1.jpg">
            <a:extLst>
              <a:ext uri="{FF2B5EF4-FFF2-40B4-BE49-F238E27FC236}">
                <a16:creationId xmlns:a16="http://schemas.microsoft.com/office/drawing/2014/main" id="{16687F06-64BD-4545-9A13-041F5839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81400"/>
            <a:ext cx="19050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913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87A1BB1-F9D7-4E21-9340-10027927A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ПРЯМАЯ ПРИЗМА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100DB0BC-402C-44A5-9888-56BA91868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Призма называется </a:t>
            </a:r>
            <a:r>
              <a:rPr lang="ru-RU" altLang="ru-RU" dirty="0">
                <a:solidFill>
                  <a:srgbClr val="FF3300"/>
                </a:solidFill>
              </a:rPr>
              <a:t>прямой</a:t>
            </a:r>
            <a:r>
              <a:rPr lang="ru-RU" altLang="ru-RU" dirty="0"/>
              <a:t>, если её боковые грани – прямоугольники.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A05C8689-12D0-4F27-95C5-E6F7C8AB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5720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На рисунке изображена прямая треугольная призма. Её основаниями являются треугольники </a:t>
            </a:r>
            <a:r>
              <a:rPr lang="en-US" altLang="ru-RU" i="1"/>
              <a:t>ABC </a:t>
            </a:r>
            <a:r>
              <a:rPr lang="ru-RU" altLang="ru-RU"/>
              <a:t>и 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 i="1"/>
              <a:t>C</a:t>
            </a:r>
            <a:r>
              <a:rPr lang="en-US" altLang="ru-RU" baseline="-25000"/>
              <a:t>1</a:t>
            </a:r>
            <a:r>
              <a:rPr lang="ru-RU" altLang="ru-RU"/>
              <a:t>, боковыми гранями – прямоугольники </a:t>
            </a:r>
            <a:r>
              <a:rPr lang="en-US" altLang="ru-RU" i="1"/>
              <a:t>ABB</a:t>
            </a:r>
            <a:r>
              <a:rPr lang="en-US" altLang="ru-RU" baseline="-25000"/>
              <a:t>1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ru-RU" altLang="ru-RU"/>
              <a:t>, </a:t>
            </a:r>
            <a:r>
              <a:rPr lang="en-US" altLang="ru-RU" i="1"/>
              <a:t>ACC</a:t>
            </a:r>
            <a:r>
              <a:rPr lang="en-US" altLang="ru-RU" baseline="-25000"/>
              <a:t>1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/>
              <a:t>, </a:t>
            </a:r>
            <a:r>
              <a:rPr lang="en-US" altLang="ru-RU" i="1"/>
              <a:t>BCC</a:t>
            </a:r>
            <a:r>
              <a:rPr lang="en-US" altLang="ru-RU" baseline="-25000"/>
              <a:t>1</a:t>
            </a:r>
            <a:r>
              <a:rPr lang="en-US" altLang="ru-RU" i="1"/>
              <a:t>B</a:t>
            </a:r>
            <a:r>
              <a:rPr lang="en-US" altLang="ru-RU" baseline="-25000"/>
              <a:t>1</a:t>
            </a:r>
            <a:r>
              <a:rPr lang="en-US" altLang="ru-RU"/>
              <a:t>.</a:t>
            </a:r>
            <a:endParaRPr lang="ru-RU" altLang="ru-RU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D81780EA-E58B-494B-B57C-6D0D8E81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2640013" cy="260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B6C197-4345-4B4D-81A1-014C94E4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22" y="22388"/>
            <a:ext cx="5864246" cy="9606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2F8CCC-56C8-4A6F-A460-91D45D973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31" y="983007"/>
            <a:ext cx="5830737" cy="56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769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5E861708-12B6-417C-B9B4-6F877B8D5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ПРАВИЛЬНАЯ ПРИЗМА</a:t>
            </a:r>
          </a:p>
        </p:txBody>
      </p:sp>
      <p:sp>
        <p:nvSpPr>
          <p:cNvPr id="31747" name="Text Box 3">
            <a:extLst>
              <a:ext uri="{FF2B5EF4-FFF2-40B4-BE49-F238E27FC236}">
                <a16:creationId xmlns:a16="http://schemas.microsoft.com/office/drawing/2014/main" id="{BFB3C851-35EA-4584-850D-18630C8B6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Прямая призма называется </a:t>
            </a:r>
            <a:r>
              <a:rPr lang="ru-RU" altLang="ru-RU" dirty="0">
                <a:solidFill>
                  <a:srgbClr val="FF3300"/>
                </a:solidFill>
              </a:rPr>
              <a:t>правильной</a:t>
            </a:r>
            <a:r>
              <a:rPr lang="ru-RU" altLang="ru-RU" dirty="0"/>
              <a:t>, если её основания – правильные многоугольники.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4A63893E-2664-4677-88CF-9A29CC67F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757488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Text Box 5">
            <a:extLst>
              <a:ext uri="{FF2B5EF4-FFF2-40B4-BE49-F238E27FC236}">
                <a16:creationId xmlns:a16="http://schemas.microsoft.com/office/drawing/2014/main" id="{90E2FA54-F135-44B2-A5BE-50423769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648200"/>
            <a:ext cx="906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На рисунке изображена правильная шестиугольная призма. Ее основания изображаются шестиугольниками, противоположные стороны которых равны и параллельны. Боковые грани </a:t>
            </a:r>
            <a:r>
              <a:rPr lang="en-US" altLang="ru-RU" i="1"/>
              <a:t>ABB</a:t>
            </a:r>
            <a:r>
              <a:rPr lang="en-US" altLang="ru-RU" baseline="-25000"/>
              <a:t>1</a:t>
            </a:r>
            <a:r>
              <a:rPr lang="en-US" altLang="ru-RU" i="1"/>
              <a:t>A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и </a:t>
            </a:r>
            <a:r>
              <a:rPr lang="en-US" altLang="ru-RU" i="1"/>
              <a:t>DEE</a:t>
            </a:r>
            <a:r>
              <a:rPr lang="en-US" altLang="ru-RU" baseline="-25000"/>
              <a:t>1</a:t>
            </a:r>
            <a:r>
              <a:rPr lang="en-US" altLang="ru-RU" i="1"/>
              <a:t>D</a:t>
            </a:r>
            <a:r>
              <a:rPr lang="en-US" altLang="ru-RU" baseline="-25000"/>
              <a:t>1</a:t>
            </a:r>
            <a:r>
              <a:rPr lang="en-US" altLang="ru-RU"/>
              <a:t> </a:t>
            </a:r>
            <a:r>
              <a:rPr lang="ru-RU" altLang="ru-RU"/>
              <a:t>изображаются прямоугольниками.</a:t>
            </a:r>
            <a:endParaRPr lang="ru-RU" altLang="ru-RU" baseline="-25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A7D7DD-7A2F-4AD5-9DA1-91AB1B434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2155F054-4DE8-4503-9C41-43ABC355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Являются ли треугольными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pic>
        <p:nvPicPr>
          <p:cNvPr id="32772" name="Picture 6" descr="C:\Documents and Settings\Администратор\Мои документы\PICTURE\Mathem\Многогранники\Призма3\Prism3.jpg">
            <a:extLst>
              <a:ext uri="{FF2B5EF4-FFF2-40B4-BE49-F238E27FC236}">
                <a16:creationId xmlns:a16="http://schemas.microsoft.com/office/drawing/2014/main" id="{FC8895B5-822A-4443-BC42-8791F369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3622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C:\Documents and Settings\Администратор\Мои документы\PICTURE\Mathem\Многогранники\Призма3\Prism4.jpg">
            <a:extLst>
              <a:ext uri="{FF2B5EF4-FFF2-40B4-BE49-F238E27FC236}">
                <a16:creationId xmlns:a16="http://schemas.microsoft.com/office/drawing/2014/main" id="{F9B93B8D-1E1C-494A-8F7D-DE8FE70D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200"/>
            <a:ext cx="2590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C:\Documents and Settings\Администратор\Мои документы\PICTURE\Mathem\Многогранники\Призма3\Prism5.jpg">
            <a:extLst>
              <a:ext uri="{FF2B5EF4-FFF2-40B4-BE49-F238E27FC236}">
                <a16:creationId xmlns:a16="http://schemas.microsoft.com/office/drawing/2014/main" id="{F593152D-9450-488E-83EE-FDADCD40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352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9" name="Text Box 11">
            <a:extLst>
              <a:ext uri="{FF2B5EF4-FFF2-40B4-BE49-F238E27FC236}">
                <a16:creationId xmlns:a16="http://schemas.microsoft.com/office/drawing/2014/main" id="{51CC970A-6433-40A4-8AD6-4B14B08DF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9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C1C1E7C-261F-4A10-A4B2-846EAA895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A587EE55-B00B-493D-B6BC-E52C4DCD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Являются 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а)                            б)                                   в)</a:t>
            </a:r>
          </a:p>
        </p:txBody>
      </p:sp>
      <p:sp>
        <p:nvSpPr>
          <p:cNvPr id="205831" name="Text Box 7">
            <a:extLst>
              <a:ext uri="{FF2B5EF4-FFF2-40B4-BE49-F238E27FC236}">
                <a16:creationId xmlns:a16="http://schemas.microsoft.com/office/drawing/2014/main" id="{78E682D2-457C-4D2F-B97B-6B527749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Да.</a:t>
            </a:r>
          </a:p>
        </p:txBody>
      </p:sp>
      <p:pic>
        <p:nvPicPr>
          <p:cNvPr id="33797" name="Picture 8" descr="C:\Documents and Settings\Администратор\Мои документы\PICTURE\Mathem\Многогранники\Куб\Cube2.jpg">
            <a:extLst>
              <a:ext uri="{FF2B5EF4-FFF2-40B4-BE49-F238E27FC236}">
                <a16:creationId xmlns:a16="http://schemas.microsoft.com/office/drawing/2014/main" id="{E89CEF56-4C28-458D-96BD-CB6B4ECF3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3622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C:\Documents and Settings\Администратор\Мои документы\PICTURE\Mathem\Многогранники\Куб\Cube3.jpg">
            <a:extLst>
              <a:ext uri="{FF2B5EF4-FFF2-40B4-BE49-F238E27FC236}">
                <a16:creationId xmlns:a16="http://schemas.microsoft.com/office/drawing/2014/main" id="{36BEB23C-03E0-4798-B4B5-ED8058EF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817813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C:\Documents and Settings\Администратор\Мои документы\PICTURE\Mathem\Многогранники\Куб\Cube5.jpg">
            <a:extLst>
              <a:ext uri="{FF2B5EF4-FFF2-40B4-BE49-F238E27FC236}">
                <a16:creationId xmlns:a16="http://schemas.microsoft.com/office/drawing/2014/main" id="{372F0F4C-A2AA-4742-AD87-C183355F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2589213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1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FC63DE7-4F25-45E9-871F-8AF4D4671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CB6DA25-0C91-4D66-88E8-107E9885D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Являются 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а)                            б)                                   в)</a:t>
            </a:r>
          </a:p>
        </p:txBody>
      </p:sp>
      <p:sp>
        <p:nvSpPr>
          <p:cNvPr id="207876" name="Text Box 4">
            <a:extLst>
              <a:ext uri="{FF2B5EF4-FFF2-40B4-BE49-F238E27FC236}">
                <a16:creationId xmlns:a16="http://schemas.microsoft.com/office/drawing/2014/main" id="{8662392F-6FAD-41BF-B662-0EBD02B2F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Да.</a:t>
            </a:r>
          </a:p>
        </p:txBody>
      </p:sp>
      <p:pic>
        <p:nvPicPr>
          <p:cNvPr id="34821" name="Picture 10" descr="C:\Documents and Settings\Администратор\Мои документы\PICTURE\Mathem\Многогранники\Призма6\Prism2.jpg">
            <a:extLst>
              <a:ext uri="{FF2B5EF4-FFF2-40B4-BE49-F238E27FC236}">
                <a16:creationId xmlns:a16="http://schemas.microsoft.com/office/drawing/2014/main" id="{D7B4733B-AE93-4238-BB8D-E2CA4CE2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79600"/>
            <a:ext cx="3581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2" name="Object 12">
            <a:extLst>
              <a:ext uri="{FF2B5EF4-FFF2-40B4-BE49-F238E27FC236}">
                <a16:creationId xmlns:a16="http://schemas.microsoft.com/office/drawing/2014/main" id="{842E0595-A56E-4C36-8107-5683C02F3C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1524000"/>
          <a:ext cx="2490788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2114845" imgH="2142857" progId="Paint.Picture">
                  <p:embed/>
                </p:oleObj>
              </mc:Choice>
              <mc:Fallback>
                <p:oleObj name="Точечный рисунок" r:id="rId4" imgW="2114845" imgH="2142857" progId="Paint.Picture">
                  <p:embed/>
                  <p:pic>
                    <p:nvPicPr>
                      <p:cNvPr id="34822" name="Object 12">
                        <a:extLst>
                          <a:ext uri="{FF2B5EF4-FFF2-40B4-BE49-F238E27FC236}">
                            <a16:creationId xmlns:a16="http://schemas.microsoft.com/office/drawing/2014/main" id="{842E0595-A56E-4C36-8107-5683C02F3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524000"/>
                        <a:ext cx="2490788" cy="252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13">
            <a:extLst>
              <a:ext uri="{FF2B5EF4-FFF2-40B4-BE49-F238E27FC236}">
                <a16:creationId xmlns:a16="http://schemas.microsoft.com/office/drawing/2014/main" id="{02F7DDAC-0601-40B0-92AD-97B5ABD574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693863"/>
          <a:ext cx="2390775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2010056" imgH="1914286" progId="Paint.Picture">
                  <p:embed/>
                </p:oleObj>
              </mc:Choice>
              <mc:Fallback>
                <p:oleObj name="Точечный рисунок" r:id="rId6" imgW="2010056" imgH="1914286" progId="Paint.Picture">
                  <p:embed/>
                  <p:pic>
                    <p:nvPicPr>
                      <p:cNvPr id="34823" name="Object 13">
                        <a:extLst>
                          <a:ext uri="{FF2B5EF4-FFF2-40B4-BE49-F238E27FC236}">
                            <a16:creationId xmlns:a16="http://schemas.microsoft.com/office/drawing/2014/main" id="{02F7DDAC-0601-40B0-92AD-97B5ABD574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3863"/>
                        <a:ext cx="2390775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C0072AB-F136-4C2F-831B-87658CEC2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9C3EFC70-4BBE-40F8-954B-91C94FA5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Являются ли призмами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	         а)                                б)                                 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                       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endParaRPr lang="ru-RU" altLang="ru-RU"/>
          </a:p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	</a:t>
            </a:r>
            <a:endParaRPr lang="en-US" altLang="ru-RU"/>
          </a:p>
          <a:p>
            <a:pPr algn="just" eaLnBrk="1" hangingPunct="1">
              <a:spcBef>
                <a:spcPct val="50000"/>
              </a:spcBef>
            </a:pPr>
            <a:r>
              <a:rPr lang="en-US" altLang="ru-RU"/>
              <a:t>	</a:t>
            </a:r>
            <a:r>
              <a:rPr lang="ru-RU" altLang="ru-RU"/>
              <a:t>	 	в)                               г)</a:t>
            </a:r>
          </a:p>
        </p:txBody>
      </p:sp>
      <p:sp>
        <p:nvSpPr>
          <p:cNvPr id="209924" name="Text Box 4">
            <a:extLst>
              <a:ext uri="{FF2B5EF4-FFF2-40B4-BE49-F238E27FC236}">
                <a16:creationId xmlns:a16="http://schemas.microsoft.com/office/drawing/2014/main" id="{8B0D5FF4-369B-41C3-8A5D-AF5937F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а), б) Нет; в), г) да.</a:t>
            </a:r>
          </a:p>
        </p:txBody>
      </p:sp>
      <p:pic>
        <p:nvPicPr>
          <p:cNvPr id="35845" name="Picture 12" descr="C:\Documents and Settings\Администратор\Мои документы\PICTURE\Mathem\Многогранники\Антипризмы\Antiprism4.jpg">
            <a:extLst>
              <a:ext uri="{FF2B5EF4-FFF2-40B4-BE49-F238E27FC236}">
                <a16:creationId xmlns:a16="http://schemas.microsoft.com/office/drawing/2014/main" id="{7BED1DAC-04F7-4676-BFEC-63A0EFAA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25908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3" descr="C:\Documents and Settings\Администратор\Мои документы\PICTURE\Mathem\Многогранники\Антипризмы\Antiprism5.jpg">
            <a:extLst>
              <a:ext uri="{FF2B5EF4-FFF2-40B4-BE49-F238E27FC236}">
                <a16:creationId xmlns:a16="http://schemas.microsoft.com/office/drawing/2014/main" id="{D4F96E46-9485-4D64-891A-9AEE68FB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2611438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7" descr="C:\Documents and Settings\Администратор\Мои документы\PICTURE\Mathem\Многогранники\Призма6\Prism7.jpg">
            <a:extLst>
              <a:ext uri="{FF2B5EF4-FFF2-40B4-BE49-F238E27FC236}">
                <a16:creationId xmlns:a16="http://schemas.microsoft.com/office/drawing/2014/main" id="{983B255D-340D-4478-A887-DBCE860E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2171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0" descr="C:\Documents and Settings\Администратор\Мои документы\PICTURE\Mathem\Многогранники\Параллелепипед\8.jpg">
            <a:extLst>
              <a:ext uri="{FF2B5EF4-FFF2-40B4-BE49-F238E27FC236}">
                <a16:creationId xmlns:a16="http://schemas.microsoft.com/office/drawing/2014/main" id="{E556DEBC-4BFA-418D-BA7B-D5541B2D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9925"/>
            <a:ext cx="304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8BDD3EAF-5E92-4022-8FC0-BCA47CEBA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id="{FB49F561-9FDD-462A-80B5-C5211077D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треугольную призму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5B2E08FE-F18B-49E6-8723-C1E436BC4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7DCE8482-94B2-408F-AB24-F51F0B171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CD1251F3-055A-4167-8352-A8C02A064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</a:t>
            </a:r>
            <a:r>
              <a:rPr lang="ru-RU" altLang="ru-RU" dirty="0"/>
              <a:t>правильную </a:t>
            </a:r>
            <a:r>
              <a:rPr lang="ru-RU" altLang="ru-RU" dirty="0">
                <a:cs typeface="Times New Roman" panose="02020603050405020304" pitchFamily="18" charset="0"/>
              </a:rPr>
              <a:t>шестиугольную призму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7C8CD169-C6D2-4914-BBAC-073ADDFE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B42057F-0CC1-4FA4-AA9A-448359919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22B8E70A-A438-44E1-BE28-6E3209BCC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три ребра треугольной призмы. Изобразите всю призму.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21548C03-4D46-40A2-886A-0DE4802B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4389" name="Group 5">
            <a:extLst>
              <a:ext uri="{FF2B5EF4-FFF2-40B4-BE49-F238E27FC236}">
                <a16:creationId xmlns:a16="http://schemas.microsoft.com/office/drawing/2014/main" id="{38CA7EE3-F7B4-4A25-B093-178C33DA274A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6635750" cy="4724400"/>
            <a:chOff x="240" y="1056"/>
            <a:chExt cx="4180" cy="2976"/>
          </a:xfrm>
        </p:grpSpPr>
        <p:pic>
          <p:nvPicPr>
            <p:cNvPr id="38918" name="Picture 6">
              <a:extLst>
                <a:ext uri="{FF2B5EF4-FFF2-40B4-BE49-F238E27FC236}">
                  <a16:creationId xmlns:a16="http://schemas.microsoft.com/office/drawing/2014/main" id="{7DC7C355-D773-445E-B7B0-3C8CA48FA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056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19" name="Text Box 7">
              <a:extLst>
                <a:ext uri="{FF2B5EF4-FFF2-40B4-BE49-F238E27FC236}">
                  <a16:creationId xmlns:a16="http://schemas.microsoft.com/office/drawing/2014/main" id="{15B4FFF3-9599-4EA4-8E9F-B185E7F52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1AAE76A-BCEE-4822-A6F0-609E0A502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6D5655A5-19E5-4FDC-B8E5-D2618DF5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три ребра треугольной призмы. Изобразите всю призму.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9D622B60-5A2D-496E-9F15-086AE20B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4097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6437" name="Group 5">
            <a:extLst>
              <a:ext uri="{FF2B5EF4-FFF2-40B4-BE49-F238E27FC236}">
                <a16:creationId xmlns:a16="http://schemas.microsoft.com/office/drawing/2014/main" id="{C1549DD6-161A-4D0D-A5A5-B2AF0956EA0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447800"/>
            <a:ext cx="6711950" cy="4953000"/>
            <a:chOff x="240" y="912"/>
            <a:chExt cx="4228" cy="3120"/>
          </a:xfrm>
        </p:grpSpPr>
        <p:sp>
          <p:nvSpPr>
            <p:cNvPr id="39942" name="Text Box 6">
              <a:extLst>
                <a:ext uri="{FF2B5EF4-FFF2-40B4-BE49-F238E27FC236}">
                  <a16:creationId xmlns:a16="http://schemas.microsoft.com/office/drawing/2014/main" id="{BA8CD615-EC03-4807-AD77-ED338AEBE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39943" name="Picture 7">
              <a:extLst>
                <a:ext uri="{FF2B5EF4-FFF2-40B4-BE49-F238E27FC236}">
                  <a16:creationId xmlns:a16="http://schemas.microsoft.com/office/drawing/2014/main" id="{B47B47B7-5A12-4F05-A897-716DB3BEF9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1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C90C189-E32F-46DF-A732-9767FBA0F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0963" name="Text Box 3">
            <a:extLst>
              <a:ext uri="{FF2B5EF4-FFF2-40B4-BE49-F238E27FC236}">
                <a16:creationId xmlns:a16="http://schemas.microsoft.com/office/drawing/2014/main" id="{97C8C002-2706-44C1-9302-D50BF7A96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четыре ребра шестиугольной призмы. Изобразите всю призму. 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BD602853-B0ED-4BEC-A9EB-EB626EAB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8485" name="Group 5">
            <a:extLst>
              <a:ext uri="{FF2B5EF4-FFF2-40B4-BE49-F238E27FC236}">
                <a16:creationId xmlns:a16="http://schemas.microsoft.com/office/drawing/2014/main" id="{3AA5A371-7928-4503-B0CC-048AF867E460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676400"/>
            <a:ext cx="6711950" cy="4724400"/>
            <a:chOff x="240" y="1056"/>
            <a:chExt cx="4228" cy="2976"/>
          </a:xfrm>
        </p:grpSpPr>
        <p:sp>
          <p:nvSpPr>
            <p:cNvPr id="40966" name="Text Box 6">
              <a:extLst>
                <a:ext uri="{FF2B5EF4-FFF2-40B4-BE49-F238E27FC236}">
                  <a16:creationId xmlns:a16="http://schemas.microsoft.com/office/drawing/2014/main" id="{565E0781-5DFF-4905-BB43-538166DE6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0967" name="Picture 7">
              <a:extLst>
                <a:ext uri="{FF2B5EF4-FFF2-40B4-BE49-F238E27FC236}">
                  <a16:creationId xmlns:a16="http://schemas.microsoft.com/office/drawing/2014/main" id="{F07F3F12-35E9-4CA5-A920-7767C7865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056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EE43F4-D683-41A0-80CA-413C7E8CF68C}"/>
              </a:ext>
            </a:extLst>
          </p:cNvPr>
          <p:cNvSpPr txBox="1"/>
          <p:nvPr/>
        </p:nvSpPr>
        <p:spPr>
          <a:xfrm>
            <a:off x="1691680" y="4716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 геометрии Л.С. Атанасяна 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7F8441-F3D9-40DF-B7B1-61CF2299C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9736"/>
            <a:ext cx="4274525" cy="63326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87F76-8377-4E8D-8409-006B2649E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66112"/>
            <a:ext cx="4279986" cy="624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18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114CE0A-3EF2-4479-9944-64F25AE7C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6F99D8F1-A2F6-472C-BDC1-19E82552C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06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четыре ребра шестиугольной призмы. Изобразите всю призму. </a:t>
            </a:r>
          </a:p>
        </p:txBody>
      </p:sp>
      <p:pic>
        <p:nvPicPr>
          <p:cNvPr id="41988" name="Picture 4">
            <a:extLst>
              <a:ext uri="{FF2B5EF4-FFF2-40B4-BE49-F238E27FC236}">
                <a16:creationId xmlns:a16="http://schemas.microsoft.com/office/drawing/2014/main" id="{3DF70960-3C38-4BE6-94D6-4C8202E6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288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0533" name="Group 5">
            <a:extLst>
              <a:ext uri="{FF2B5EF4-FFF2-40B4-BE49-F238E27FC236}">
                <a16:creationId xmlns:a16="http://schemas.microsoft.com/office/drawing/2014/main" id="{BFFA6B15-C343-4D96-BA23-9254AB790F4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828800"/>
            <a:ext cx="6670675" cy="4572000"/>
            <a:chOff x="240" y="1152"/>
            <a:chExt cx="4202" cy="2880"/>
          </a:xfrm>
        </p:grpSpPr>
        <p:sp>
          <p:nvSpPr>
            <p:cNvPr id="41990" name="Text Box 6">
              <a:extLst>
                <a:ext uri="{FF2B5EF4-FFF2-40B4-BE49-F238E27FC236}">
                  <a16:creationId xmlns:a16="http://schemas.microsoft.com/office/drawing/2014/main" id="{A4A2BB4A-8738-45E4-AF48-1BDAFEE66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74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41991" name="Picture 7">
              <a:extLst>
                <a:ext uri="{FF2B5EF4-FFF2-40B4-BE49-F238E27FC236}">
                  <a16:creationId xmlns:a16="http://schemas.microsoft.com/office/drawing/2014/main" id="{0B1E83BB-7BA4-435E-8778-285004AA7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" y="1152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389AB8C-FDC4-476C-BC3B-B530881C6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09814180-02C8-46D0-AE00-9357F2EF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Сколько вершин (В), ребер (Р) и граней (Г) имеет: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B257380B-BAD8-4048-96B2-87EA8585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В = 6, Р = 9, Г = 5.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D0219E0D-5252-494F-9375-EFB47DF1B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</a:t>
            </a:r>
            <a:r>
              <a:rPr lang="ru-RU" altLang="ru-RU"/>
              <a:t>треугольная призма?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5A61E3BD-71FD-46FB-B92C-DAEE6BED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57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б) В = 8, Р = 12, Г = 6.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9B470D45-9545-417A-B326-5C897709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908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в) В = 10, Р = 15, Г = 7.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0B0AE410-CF28-4982-9EBC-1010AC1CA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124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г) В = 12, Р = 18, Г = 8.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12249E7D-230F-4D27-B946-97A770EB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</a:t>
            </a:r>
            <a:r>
              <a:rPr lang="ru-RU" altLang="ru-RU"/>
              <a:t>четырехугольная призма?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F59976DD-B129-4D68-BB3B-7B5CACC7C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</a:t>
            </a:r>
            <a:r>
              <a:rPr lang="ru-RU" altLang="ru-RU"/>
              <a:t>пятиугольная призма?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4A7C8E07-9021-4F48-A3E1-580F526E1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</a:t>
            </a:r>
            <a:r>
              <a:rPr lang="ru-RU" altLang="ru-RU"/>
              <a:t>шестиугольная призма</a:t>
            </a:r>
            <a:r>
              <a:rPr lang="ru-RU" altLang="ru-RU">
                <a:cs typeface="Times New Roman" panose="02020603050405020304" pitchFamily="18" charset="0"/>
              </a:rPr>
              <a:t>?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utoUpdateAnimBg="0"/>
      <p:bldP spid="152581" grpId="0" autoUpdateAnimBg="0"/>
      <p:bldP spid="152582" grpId="0" autoUpdateAnimBg="0"/>
      <p:bldP spid="152583" grpId="0" autoUpdateAnimBg="0"/>
      <p:bldP spid="152584" grpId="0" autoUpdateAnimBg="0"/>
      <p:bldP spid="152585" grpId="0" autoUpdateAnimBg="0"/>
      <p:bldP spid="152586" grpId="0" autoUpdateAnimBg="0"/>
      <p:bldP spid="15258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05576D6-2C1E-4FA9-BF8B-3BF2663FF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B4A6C758-599E-4008-A774-6B785AD3D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85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Существует ли призма, которая имеет: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3402E0D6-E09B-43E8-98BA-C37A8BA5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Нет</a:t>
            </a:r>
            <a:r>
              <a:rPr lang="ru-RU" altLang="ru-RU"/>
              <a:t>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3" name="Text Box 5">
            <a:extLst>
              <a:ext uri="{FF2B5EF4-FFF2-40B4-BE49-F238E27FC236}">
                <a16:creationId xmlns:a16="http://schemas.microsoft.com/office/drawing/2014/main" id="{B53C2ED4-5341-4D7B-AF2D-F84EFB3F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4 ребра</a:t>
            </a:r>
            <a:r>
              <a:rPr lang="ru-RU" altLang="ru-RU"/>
              <a:t>?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1254" name="Text Box 6">
            <a:extLst>
              <a:ext uri="{FF2B5EF4-FFF2-40B4-BE49-F238E27FC236}">
                <a16:creationId xmlns:a16="http://schemas.microsoft.com/office/drawing/2014/main" id="{4D518E8E-550D-4677-B89A-6EFE7E35C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33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Нет.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8BC404C6-88B1-4237-9583-4F0CDF2F8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Да.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1256" name="Text Box 8">
            <a:extLst>
              <a:ext uri="{FF2B5EF4-FFF2-40B4-BE49-F238E27FC236}">
                <a16:creationId xmlns:a16="http://schemas.microsoft.com/office/drawing/2014/main" id="{7137D4CC-63F5-4443-9A08-42C2E216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</a:t>
            </a:r>
            <a:r>
              <a:rPr lang="ru-RU" altLang="ru-RU">
                <a:cs typeface="Times New Roman" panose="02020603050405020304" pitchFamily="18" charset="0"/>
              </a:rPr>
              <a:t>а.</a:t>
            </a:r>
          </a:p>
        </p:txBody>
      </p:sp>
      <p:sp>
        <p:nvSpPr>
          <p:cNvPr id="181257" name="Text Box 9">
            <a:extLst>
              <a:ext uri="{FF2B5EF4-FFF2-40B4-BE49-F238E27FC236}">
                <a16:creationId xmlns:a16="http://schemas.microsoft.com/office/drawing/2014/main" id="{D9A62E94-0B0F-4586-8549-7B07E5D3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3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6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1258" name="Text Box 10">
            <a:extLst>
              <a:ext uri="{FF2B5EF4-FFF2-40B4-BE49-F238E27FC236}">
                <a16:creationId xmlns:a16="http://schemas.microsoft.com/office/drawing/2014/main" id="{47A5851F-81C2-4F2F-8397-CE358637C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6670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12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1259" name="Text Box 11">
            <a:extLst>
              <a:ext uri="{FF2B5EF4-FFF2-40B4-BE49-F238E27FC236}">
                <a16:creationId xmlns:a16="http://schemas.microsoft.com/office/drawing/2014/main" id="{D217BA44-1DEB-4B76-8CEE-49EBE882D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124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21 ребро?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utoUpdateAnimBg="0"/>
      <p:bldP spid="181253" grpId="0" autoUpdateAnimBg="0"/>
      <p:bldP spid="181254" grpId="0" autoUpdateAnimBg="0"/>
      <p:bldP spid="181255" grpId="0" autoUpdateAnimBg="0"/>
      <p:bldP spid="181256" grpId="0" autoUpdateAnimBg="0"/>
      <p:bldP spid="181257" grpId="0" autoUpdateAnimBg="0"/>
      <p:bldP spid="181258" grpId="0" autoUpdateAnimBg="0"/>
      <p:bldP spid="181259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A838E79-C48C-4C74-88D4-327E73D063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</a:t>
            </a:r>
            <a:r>
              <a:rPr lang="en-US" altLang="ru-RU" sz="2400">
                <a:solidFill>
                  <a:srgbClr val="FF3300"/>
                </a:solidFill>
              </a:rPr>
              <a:t>1</a:t>
            </a:r>
            <a:r>
              <a:rPr lang="ru-RU" altLang="ru-RU" sz="24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AB938617-94CD-4B5C-A731-6BD35D85D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54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Какой многоугольник лежит в основании призмы, которая имеет:</a:t>
            </a:r>
            <a:endParaRPr lang="ru-RU" altLang="ru-RU"/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id="{1C9B7C8F-25FC-45E8-AD51-C74EB07E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1336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Шестиугольник</a:t>
            </a:r>
            <a:r>
              <a:rPr lang="ru-RU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7C6C5B75-893B-423F-B00B-8AC5E67B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18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9FB8C039-A127-4412-AB0C-9202FC01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7432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24 вершины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id="{289B5738-E243-4536-B9C7-0C6055FAC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36 граней?</a:t>
            </a:r>
            <a:endParaRPr lang="ru-RU" altLang="ru-RU"/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CB84C58E-14C2-48A4-94E5-BFBE3B24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</a:t>
            </a:r>
            <a:r>
              <a:rPr lang="ru-RU" altLang="ru-RU">
                <a:cs typeface="Times New Roman" panose="02020603050405020304" pitchFamily="18" charset="0"/>
              </a:rPr>
              <a:t>венадцатиугольник</a:t>
            </a:r>
            <a:r>
              <a:rPr lang="ru-RU" altLang="ru-RU"/>
              <a:t>.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09E5FF34-8B86-4DF9-956E-B81702A43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352800"/>
            <a:ext cx="502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Т</a:t>
            </a:r>
            <a:r>
              <a:rPr lang="ru-RU" altLang="ru-RU">
                <a:cs typeface="Times New Roman" panose="02020603050405020304" pitchFamily="18" charset="0"/>
              </a:rPr>
              <a:t>ридцатичетырёхугольник.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utoUpdateAnimBg="0"/>
      <p:bldP spid="154629" grpId="0" autoUpdateAnimBg="0"/>
      <p:bldP spid="154630" grpId="0" autoUpdateAnimBg="0"/>
      <p:bldP spid="154631" grpId="0" autoUpdateAnimBg="0"/>
      <p:bldP spid="154632" grpId="0" autoUpdateAnimBg="0"/>
      <p:bldP spid="15463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A7FAA9D-3653-48DC-997D-DBD887703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ПИРАМИДА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66B069EA-ABA7-4AD2-A3E9-4EB45F91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9144000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dirty="0">
                <a:solidFill>
                  <a:srgbClr val="FF3300"/>
                </a:solidFill>
              </a:rPr>
              <a:t>	Пирамидой </a:t>
            </a:r>
            <a:r>
              <a:rPr lang="ru-RU" altLang="ru-RU" sz="2200" dirty="0"/>
              <a:t>называется многогранник, поверхность которого состоит из многоугольника, называемого основанием пирамиды, и треугольников с общей вершиной, называемых боковыми гранями пирамиды. Стороны боковых граней, не лежащие в основании, называются боковыми ребрами пирамиды. Общая вершина боковых граней называется вершиной пирамиды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200" dirty="0"/>
              <a:t>Пирамида называется </a:t>
            </a:r>
            <a:r>
              <a:rPr lang="en-US" altLang="ru-RU" sz="2200" i="1" dirty="0">
                <a:solidFill>
                  <a:srgbClr val="FF3300"/>
                </a:solidFill>
              </a:rPr>
              <a:t>n</a:t>
            </a:r>
            <a:r>
              <a:rPr lang="ru-RU" altLang="ru-RU" sz="2200" dirty="0">
                <a:solidFill>
                  <a:srgbClr val="FF3300"/>
                </a:solidFill>
              </a:rPr>
              <a:t>-угольной</a:t>
            </a:r>
            <a:r>
              <a:rPr lang="ru-RU" altLang="ru-RU" sz="2200" dirty="0"/>
              <a:t>, если ее основанием является </a:t>
            </a:r>
            <a:r>
              <a:rPr lang="en-US" altLang="ru-RU" sz="2200" i="1" dirty="0"/>
              <a:t>n</a:t>
            </a:r>
            <a:r>
              <a:rPr lang="ru-RU" altLang="ru-RU" sz="2200" dirty="0"/>
              <a:t>-угольник.</a:t>
            </a: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073C2469-2F1E-472B-8C15-ACF64CEA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3" y="6080567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200" dirty="0"/>
              <a:t>На рисунке изображен</a:t>
            </a:r>
            <a:r>
              <a:rPr lang="en-US" altLang="ru-RU" sz="2200" dirty="0"/>
              <a:t>s</a:t>
            </a:r>
            <a:r>
              <a:rPr lang="ru-RU" altLang="ru-RU" sz="2200" dirty="0"/>
              <a:t>ы треугольная, четырехугольная, пятиугольная и шестиугольная пирамиды. </a:t>
            </a:r>
          </a:p>
        </p:txBody>
      </p:sp>
      <p:graphicFrame>
        <p:nvGraphicFramePr>
          <p:cNvPr id="46085" name="Object 7">
            <a:extLst>
              <a:ext uri="{FF2B5EF4-FFF2-40B4-BE49-F238E27FC236}">
                <a16:creationId xmlns:a16="http://schemas.microsoft.com/office/drawing/2014/main" id="{A6964ADF-CBED-4674-B11E-465CE9D01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396378"/>
              </p:ext>
            </p:extLst>
          </p:nvPr>
        </p:nvGraphicFramePr>
        <p:xfrm>
          <a:off x="152400" y="3352800"/>
          <a:ext cx="2119313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523810" imgH="2847619" progId="Paint.Picture">
                  <p:embed/>
                </p:oleObj>
              </mc:Choice>
              <mc:Fallback>
                <p:oleObj name="Точечный рисунок" r:id="rId3" imgW="2523810" imgH="2847619" progId="Paint.Picture">
                  <p:embed/>
                  <p:pic>
                    <p:nvPicPr>
                      <p:cNvPr id="46085" name="Object 7">
                        <a:extLst>
                          <a:ext uri="{FF2B5EF4-FFF2-40B4-BE49-F238E27FC236}">
                            <a16:creationId xmlns:a16="http://schemas.microsoft.com/office/drawing/2014/main" id="{A6964ADF-CBED-4674-B11E-465CE9D01A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352800"/>
                        <a:ext cx="2119313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9">
            <a:extLst>
              <a:ext uri="{FF2B5EF4-FFF2-40B4-BE49-F238E27FC236}">
                <a16:creationId xmlns:a16="http://schemas.microsoft.com/office/drawing/2014/main" id="{18DFDA76-BCD4-4FEA-8B68-38C4B4E43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901160"/>
              </p:ext>
            </p:extLst>
          </p:nvPr>
        </p:nvGraphicFramePr>
        <p:xfrm>
          <a:off x="2362200" y="34290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3790476" imgH="2866667" progId="Paint.Picture">
                  <p:embed/>
                </p:oleObj>
              </mc:Choice>
              <mc:Fallback>
                <p:oleObj name="Точечный рисунок" r:id="rId5" imgW="3790476" imgH="2866667" progId="Paint.Picture">
                  <p:embed/>
                  <p:pic>
                    <p:nvPicPr>
                      <p:cNvPr id="46086" name="Object 9">
                        <a:extLst>
                          <a:ext uri="{FF2B5EF4-FFF2-40B4-BE49-F238E27FC236}">
                            <a16:creationId xmlns:a16="http://schemas.microsoft.com/office/drawing/2014/main" id="{18DFDA76-BCD4-4FEA-8B68-38C4B4E43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429000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11">
            <a:extLst>
              <a:ext uri="{FF2B5EF4-FFF2-40B4-BE49-F238E27FC236}">
                <a16:creationId xmlns:a16="http://schemas.microsoft.com/office/drawing/2014/main" id="{DBBBE192-9D86-4C62-9676-669C07FFF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216571"/>
              </p:ext>
            </p:extLst>
          </p:nvPr>
        </p:nvGraphicFramePr>
        <p:xfrm>
          <a:off x="4419600" y="3429000"/>
          <a:ext cx="22225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7" imgW="2362530" imgH="2572109" progId="Paint.Picture">
                  <p:embed/>
                </p:oleObj>
              </mc:Choice>
              <mc:Fallback>
                <p:oleObj name="Точечный рисунок" r:id="rId7" imgW="2362530" imgH="2572109" progId="Paint.Picture">
                  <p:embed/>
                  <p:pic>
                    <p:nvPicPr>
                      <p:cNvPr id="46087" name="Object 11">
                        <a:extLst>
                          <a:ext uri="{FF2B5EF4-FFF2-40B4-BE49-F238E27FC236}">
                            <a16:creationId xmlns:a16="http://schemas.microsoft.com/office/drawing/2014/main" id="{DBBBE192-9D86-4C62-9676-669C07FFF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429000"/>
                        <a:ext cx="22225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8" name="Picture 12" descr="C:\Documents and Settings\Администратор\Мои документы\PICTURE\Mathem\Многогранники\Пирамиды\Pyramid6.jpg">
            <a:extLst>
              <a:ext uri="{FF2B5EF4-FFF2-40B4-BE49-F238E27FC236}">
                <a16:creationId xmlns:a16="http://schemas.microsoft.com/office/drawing/2014/main" id="{016623A5-06E3-4F81-BA9D-B233D7761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5CE917F-B20C-4A8C-BB53-BBF5C27EB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ПРАВИЛЬНАЯ ПИРАМИДА</a:t>
            </a: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37611AB7-60D1-484B-AE53-69DB0836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Пирамида называется </a:t>
            </a:r>
            <a:r>
              <a:rPr lang="ru-RU" altLang="ru-RU" dirty="0">
                <a:solidFill>
                  <a:srgbClr val="FF3300"/>
                </a:solidFill>
              </a:rPr>
              <a:t>правильной</a:t>
            </a:r>
            <a:r>
              <a:rPr lang="ru-RU" altLang="ru-RU" dirty="0"/>
              <a:t>, если её основание – правильный многоугольник и все боковые ребра равны.</a:t>
            </a:r>
          </a:p>
        </p:txBody>
      </p:sp>
      <p:sp>
        <p:nvSpPr>
          <p:cNvPr id="47108" name="Text Box 4">
            <a:extLst>
              <a:ext uri="{FF2B5EF4-FFF2-40B4-BE49-F238E27FC236}">
                <a16:creationId xmlns:a16="http://schemas.microsoft.com/office/drawing/2014/main" id="{B6499FA0-7CEC-449A-8DF0-21D8E5255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267200"/>
            <a:ext cx="9067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/>
              <a:t>На рисунках изображены правильная четырехугольная и правильная шестиугольная пирамиды. Их основания изображаются соответственно параллелограммом и шестиугольником, противоположные стороны которого равны и параллельны. </a:t>
            </a:r>
            <a:endParaRPr lang="ru-RU" altLang="ru-RU" baseline="-25000"/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FB593E5E-F87B-44F1-A4D6-25149918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29178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>
            <a:extLst>
              <a:ext uri="{FF2B5EF4-FFF2-40B4-BE49-F238E27FC236}">
                <a16:creationId xmlns:a16="http://schemas.microsoft.com/office/drawing/2014/main" id="{DB615A12-4757-4694-A128-B0E2F6DBD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484563" cy="211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725AAB9-2A52-44E6-B964-6D852E7B2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0021DA5A-A5C6-4C80-A208-3513A7998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Являются ли пирамидами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graphicFrame>
        <p:nvGraphicFramePr>
          <p:cNvPr id="48132" name="Object 9">
            <a:extLst>
              <a:ext uri="{FF2B5EF4-FFF2-40B4-BE49-F238E27FC236}">
                <a16:creationId xmlns:a16="http://schemas.microsoft.com/office/drawing/2014/main" id="{1DD98886-E0A2-4920-8432-6EA344E1B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828800"/>
          <a:ext cx="23622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362530" imgH="2180952" progId="Paint.Picture">
                  <p:embed/>
                </p:oleObj>
              </mc:Choice>
              <mc:Fallback>
                <p:oleObj name="Точечный рисунок" r:id="rId3" imgW="2362530" imgH="2180952" progId="Paint.Picture">
                  <p:embed/>
                  <p:pic>
                    <p:nvPicPr>
                      <p:cNvPr id="48132" name="Object 9">
                        <a:extLst>
                          <a:ext uri="{FF2B5EF4-FFF2-40B4-BE49-F238E27FC236}">
                            <a16:creationId xmlns:a16="http://schemas.microsoft.com/office/drawing/2014/main" id="{1DD98886-E0A2-4920-8432-6EA344E1B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828800"/>
                        <a:ext cx="23622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3" name="Picture 12" descr="C:\Documents and Settings\Администратор\Мои документы\PICTURE\Mathem\Многогранники\Пирамиды\Pyramid4''.jpg">
            <a:extLst>
              <a:ext uri="{FF2B5EF4-FFF2-40B4-BE49-F238E27FC236}">
                <a16:creationId xmlns:a16="http://schemas.microsoft.com/office/drawing/2014/main" id="{6C476036-B1E8-4E12-98B3-B9D856518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2559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86" name="Text Box 18">
            <a:extLst>
              <a:ext uri="{FF2B5EF4-FFF2-40B4-BE49-F238E27FC236}">
                <a16:creationId xmlns:a16="http://schemas.microsoft.com/office/drawing/2014/main" id="{5CD6B94E-A11C-4ADC-A3A4-F0093616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а), б) Да; в) нет.</a:t>
            </a:r>
          </a:p>
        </p:txBody>
      </p:sp>
      <p:graphicFrame>
        <p:nvGraphicFramePr>
          <p:cNvPr id="48135" name="Object 19">
            <a:extLst>
              <a:ext uri="{FF2B5EF4-FFF2-40B4-BE49-F238E27FC236}">
                <a16:creationId xmlns:a16="http://schemas.microsoft.com/office/drawing/2014/main" id="{F3359FE0-5B9F-457E-96EA-6A14E720B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1600200"/>
          <a:ext cx="230187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6" imgW="3180952" imgH="3266667" progId="Paint.Picture">
                  <p:embed/>
                </p:oleObj>
              </mc:Choice>
              <mc:Fallback>
                <p:oleObj name="Точечный рисунок" r:id="rId6" imgW="3180952" imgH="3266667" progId="Paint.Picture">
                  <p:embed/>
                  <p:pic>
                    <p:nvPicPr>
                      <p:cNvPr id="48135" name="Object 19">
                        <a:extLst>
                          <a:ext uri="{FF2B5EF4-FFF2-40B4-BE49-F238E27FC236}">
                            <a16:creationId xmlns:a16="http://schemas.microsoft.com/office/drawing/2014/main" id="{F3359FE0-5B9F-457E-96EA-6A14E720B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600200"/>
                        <a:ext cx="2301875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86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FAA7550-C8AE-4221-B5B9-D760B38F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12E6E9EB-17CB-442E-9210-CAB76F78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Являются ли пирамидами многогранники, изображенные на рисунках?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</a:t>
            </a:r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endParaRPr lang="ru-RU" altLang="ru-RU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ru-RU" dirty="0"/>
              <a:t>		а)                            б)                                   в)</a:t>
            </a:r>
          </a:p>
        </p:txBody>
      </p:sp>
      <p:sp>
        <p:nvSpPr>
          <p:cNvPr id="224262" name="Text Box 6">
            <a:extLst>
              <a:ext uri="{FF2B5EF4-FFF2-40B4-BE49-F238E27FC236}">
                <a16:creationId xmlns:a16="http://schemas.microsoft.com/office/drawing/2014/main" id="{4E4B0749-6826-466B-B8BE-51164913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57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/>
              <a:t> а), б) Да; в) нет.</a:t>
            </a:r>
          </a:p>
        </p:txBody>
      </p:sp>
      <p:pic>
        <p:nvPicPr>
          <p:cNvPr id="49157" name="Picture 9" descr="C:\Documents and Settings\Администратор\Мои документы\PICTURE\Mathem\Многогранники\Параллелепипед\6.jpg">
            <a:extLst>
              <a:ext uri="{FF2B5EF4-FFF2-40B4-BE49-F238E27FC236}">
                <a16:creationId xmlns:a16="http://schemas.microsoft.com/office/drawing/2014/main" id="{0D9105A1-E9D9-44BD-8FD7-C3F71A19C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209800"/>
            <a:ext cx="2919412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10" descr="C:\Documents and Settings\Администратор\Мои документы\PICTURE\Mathem\Многогранники\Пирамиды\Pyramid7.jpg">
            <a:extLst>
              <a:ext uri="{FF2B5EF4-FFF2-40B4-BE49-F238E27FC236}">
                <a16:creationId xmlns:a16="http://schemas.microsoft.com/office/drawing/2014/main" id="{8C41661C-BEE9-43F9-B36B-FFBF33D41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2514600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11" descr="C:\Documents and Settings\Администратор\Мои документы\PICTURE\Mathem\Многогранники\Пирамиды\Pyramid8.jpg">
            <a:extLst>
              <a:ext uri="{FF2B5EF4-FFF2-40B4-BE49-F238E27FC236}">
                <a16:creationId xmlns:a16="http://schemas.microsoft.com/office/drawing/2014/main" id="{4F5EF277-67F9-4F18-9B28-D584026DD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7209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2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547C97A-333E-42EF-88C8-4DF78BFF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0179" name="Text Box 3">
            <a:extLst>
              <a:ext uri="{FF2B5EF4-FFF2-40B4-BE49-F238E27FC236}">
                <a16:creationId xmlns:a16="http://schemas.microsoft.com/office/drawing/2014/main" id="{ED0C94D8-48FB-4BE4-BB16-30307DC5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</a:t>
            </a:r>
            <a:r>
              <a:rPr lang="ru-RU" altLang="ru-RU" dirty="0"/>
              <a:t>правильную </a:t>
            </a:r>
            <a:r>
              <a:rPr lang="ru-RU" altLang="ru-RU" dirty="0">
                <a:cs typeface="Times New Roman" panose="02020603050405020304" pitchFamily="18" charset="0"/>
              </a:rPr>
              <a:t>четырехугольную пирамиду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50180" name="Picture 7">
            <a:extLst>
              <a:ext uri="{FF2B5EF4-FFF2-40B4-BE49-F238E27FC236}">
                <a16:creationId xmlns:a16="http://schemas.microsoft.com/office/drawing/2014/main" id="{D0F37AD0-BFE4-4316-AF6D-E1ACC890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DC1EF5B-0476-4AF0-AF99-746505F7E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39F0AD4-775A-4D35-9C20-52B206565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Изобразите </a:t>
            </a:r>
            <a:r>
              <a:rPr lang="ru-RU" altLang="ru-RU" dirty="0"/>
              <a:t>правильную шести</a:t>
            </a:r>
            <a:r>
              <a:rPr lang="ru-RU" altLang="ru-RU" dirty="0">
                <a:cs typeface="Times New Roman" panose="02020603050405020304" pitchFamily="18" charset="0"/>
              </a:rPr>
              <a:t>угольную пирамиду</a:t>
            </a:r>
            <a:r>
              <a:rPr lang="ru-RU" altLang="ru-RU" dirty="0"/>
              <a:t> на клетчатой бумаге</a:t>
            </a:r>
            <a:r>
              <a:rPr lang="ru-RU" altLang="ru-RU" dirty="0">
                <a:cs typeface="Times New Roman" panose="02020603050405020304" pitchFamily="18" charset="0"/>
              </a:rPr>
              <a:t>, аналогично данной на рисунке.</a:t>
            </a:r>
            <a:r>
              <a:rPr lang="ru-RU" altLang="ru-RU" dirty="0"/>
              <a:t> </a:t>
            </a:r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E5391971-762B-4448-9016-E8873BEF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49593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E3C725-C428-463A-A5DA-47BACEEA9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36" y="190048"/>
            <a:ext cx="4401164" cy="64779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EBE07-9659-45FB-8FAF-DBFEC6B9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62" y="221451"/>
            <a:ext cx="4391638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693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BF9AB83-5055-4ED4-BAAA-90E0CE9E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EF103CBB-FF14-4526-B0DF-CB1E19A2C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три ребра четырехугольной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691795AB-65FA-44FA-AA67-C3CA7C045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F93861A-1805-4C13-B357-69759897F774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81200"/>
            <a:ext cx="6626225" cy="3913188"/>
            <a:chOff x="381000" y="1981200"/>
            <a:chExt cx="6626225" cy="3913188"/>
          </a:xfrm>
        </p:grpSpPr>
        <p:sp>
          <p:nvSpPr>
            <p:cNvPr id="52230" name="Text Box 6">
              <a:extLst>
                <a:ext uri="{FF2B5EF4-FFF2-40B4-BE49-F238E27FC236}">
                  <a16:creationId xmlns:a16="http://schemas.microsoft.com/office/drawing/2014/main" id="{095D1C68-FB6B-47F3-8EC1-2A94A4E5F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" y="5410200"/>
              <a:ext cx="419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2231" name="Picture 7">
              <a:extLst>
                <a:ext uri="{FF2B5EF4-FFF2-40B4-BE49-F238E27FC236}">
                  <a16:creationId xmlns:a16="http://schemas.microsoft.com/office/drawing/2014/main" id="{DF325725-A177-4890-B8D7-5433819120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981200"/>
              <a:ext cx="4797425" cy="391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0875574-03C2-4970-B686-EF34D574E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191B74C8-378F-4E16-8BE1-CAB1D443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три ребра четырехугольной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5D3B192-9526-4C30-B7FA-C8FF78D9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7974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6917" name="Group 5">
            <a:extLst>
              <a:ext uri="{FF2B5EF4-FFF2-40B4-BE49-F238E27FC236}">
                <a16:creationId xmlns:a16="http://schemas.microsoft.com/office/drawing/2014/main" id="{1732581D-15FE-4F99-BC57-478DC6E01295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133600"/>
            <a:ext cx="6626225" cy="3913188"/>
            <a:chOff x="240" y="1344"/>
            <a:chExt cx="4174" cy="2465"/>
          </a:xfrm>
        </p:grpSpPr>
        <p:sp>
          <p:nvSpPr>
            <p:cNvPr id="53254" name="Text Box 6">
              <a:extLst>
                <a:ext uri="{FF2B5EF4-FFF2-40B4-BE49-F238E27FC236}">
                  <a16:creationId xmlns:a16="http://schemas.microsoft.com/office/drawing/2014/main" id="{441B2BC9-D88E-4C0C-ABE0-811FD3453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3255" name="Picture 7">
              <a:extLst>
                <a:ext uri="{FF2B5EF4-FFF2-40B4-BE49-F238E27FC236}">
                  <a16:creationId xmlns:a16="http://schemas.microsoft.com/office/drawing/2014/main" id="{5C9944D0-C509-4514-8EAF-CA259F263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1344"/>
              <a:ext cx="3022" cy="2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120F722-D37F-455A-A062-1BA104612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035E8647-5A69-4043-B325-F96547353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</a:t>
            </a:r>
            <a:r>
              <a:rPr lang="ru-RU" altLang="ru-RU" dirty="0"/>
              <a:t>четыре</a:t>
            </a:r>
            <a:r>
              <a:rPr lang="ru-RU" altLang="ru-RU" dirty="0">
                <a:cs typeface="Times New Roman" panose="02020603050405020304" pitchFamily="18" charset="0"/>
              </a:rPr>
              <a:t> ребра </a:t>
            </a:r>
            <a:r>
              <a:rPr lang="ru-RU" altLang="ru-RU" dirty="0"/>
              <a:t>шести</a:t>
            </a:r>
            <a:r>
              <a:rPr lang="ru-RU" altLang="ru-RU" dirty="0">
                <a:cs typeface="Times New Roman" panose="02020603050405020304" pitchFamily="18" charset="0"/>
              </a:rPr>
              <a:t>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585064F3-F464-47DB-8CD9-1BCFFCB5A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8965" name="Group 5">
            <a:extLst>
              <a:ext uri="{FF2B5EF4-FFF2-40B4-BE49-F238E27FC236}">
                <a16:creationId xmlns:a16="http://schemas.microsoft.com/office/drawing/2014/main" id="{670B1010-390E-4426-B708-964105F0BB7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6635750" cy="4038600"/>
            <a:chOff x="240" y="1200"/>
            <a:chExt cx="4180" cy="2544"/>
          </a:xfrm>
        </p:grpSpPr>
        <p:sp>
          <p:nvSpPr>
            <p:cNvPr id="54278" name="Text Box 6">
              <a:extLst>
                <a:ext uri="{FF2B5EF4-FFF2-40B4-BE49-F238E27FC236}">
                  <a16:creationId xmlns:a16="http://schemas.microsoft.com/office/drawing/2014/main" id="{3BAE87E0-224E-4182-907D-B9BA8E06C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4279" name="Picture 7">
              <a:extLst>
                <a:ext uri="{FF2B5EF4-FFF2-40B4-BE49-F238E27FC236}">
                  <a16:creationId xmlns:a16="http://schemas.microsoft.com/office/drawing/2014/main" id="{11FF5670-29D4-4572-9FDF-6F50EFC0AE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200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88011A4-D030-4A53-99D9-01392F9B9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A35E59E2-7057-46A9-85AD-D0287A01B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144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На  рисунке изображены </a:t>
            </a:r>
            <a:r>
              <a:rPr lang="ru-RU" altLang="ru-RU" dirty="0"/>
              <a:t>четыре</a:t>
            </a:r>
            <a:r>
              <a:rPr lang="ru-RU" altLang="ru-RU" dirty="0">
                <a:cs typeface="Times New Roman" panose="02020603050405020304" pitchFamily="18" charset="0"/>
              </a:rPr>
              <a:t> ребра </a:t>
            </a:r>
            <a:r>
              <a:rPr lang="ru-RU" altLang="ru-RU" dirty="0"/>
              <a:t>шести</a:t>
            </a:r>
            <a:r>
              <a:rPr lang="ru-RU" altLang="ru-RU" dirty="0">
                <a:cs typeface="Times New Roman" panose="02020603050405020304" pitchFamily="18" charset="0"/>
              </a:rPr>
              <a:t>угольной пирамиды. Изобразите всю пирамиду.</a:t>
            </a:r>
            <a:r>
              <a:rPr lang="ru-RU" altLang="ru-RU" dirty="0"/>
              <a:t> </a:t>
            </a:r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3B88B9CE-D996-41F1-9B81-63CEBDFD2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49593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1013" name="Group 5">
            <a:extLst>
              <a:ext uri="{FF2B5EF4-FFF2-40B4-BE49-F238E27FC236}">
                <a16:creationId xmlns:a16="http://schemas.microsoft.com/office/drawing/2014/main" id="{5C0C7562-9DC8-484E-B662-05CF116C71B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6711950" cy="4038600"/>
            <a:chOff x="240" y="1200"/>
            <a:chExt cx="4228" cy="2544"/>
          </a:xfrm>
        </p:grpSpPr>
        <p:sp>
          <p:nvSpPr>
            <p:cNvPr id="55302" name="Text Box 6">
              <a:extLst>
                <a:ext uri="{FF2B5EF4-FFF2-40B4-BE49-F238E27FC236}">
                  <a16:creationId xmlns:a16="http://schemas.microsoft.com/office/drawing/2014/main" id="{915BAECB-4FB1-410C-B37D-C7FD473F8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08"/>
              <a:ext cx="26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</a:p>
          </p:txBody>
        </p:sp>
        <p:pic>
          <p:nvPicPr>
            <p:cNvPr id="55303" name="Picture 7">
              <a:extLst>
                <a:ext uri="{FF2B5EF4-FFF2-40B4-BE49-F238E27FC236}">
                  <a16:creationId xmlns:a16="http://schemas.microsoft.com/office/drawing/2014/main" id="{924BE6B4-6095-4E93-9EB8-75B90BA1C7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200"/>
              <a:ext cx="3124" cy="2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9AE9051-6005-4449-A463-919428554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E6CEA927-4D2F-498B-9645-577F8E08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Сколько вершин (В), ребер (Р) и граней (Г) имеет: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180956AE-DF4F-4C86-B125-15721DB6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6002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В = 4, Р = 6, Г = 4.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5495FFD7-6026-498F-8240-FF88582D6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</a:t>
            </a:r>
            <a:r>
              <a:rPr lang="ru-RU" altLang="ru-RU"/>
              <a:t>треугольная пирамида?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C7DE7AFD-FE14-4E1E-99CC-210162E59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1336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б) В = 5, Р = 8, Г = 5.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00DE971C-D394-4017-A687-2C6876EC7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6670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в) В = 6, Р = 10, Г = 6.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183304" name="Text Box 8">
            <a:extLst>
              <a:ext uri="{FF2B5EF4-FFF2-40B4-BE49-F238E27FC236}">
                <a16:creationId xmlns:a16="http://schemas.microsoft.com/office/drawing/2014/main" id="{37932D1C-F2ED-49C8-B0CB-CAF8F408E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00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г) В = 7, Р = 12, Г = 7.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5" name="Text Box 9">
            <a:extLst>
              <a:ext uri="{FF2B5EF4-FFF2-40B4-BE49-F238E27FC236}">
                <a16:creationId xmlns:a16="http://schemas.microsoft.com/office/drawing/2014/main" id="{6E818BB6-5EB5-4A39-AA4A-AB362E1D7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1336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</a:t>
            </a:r>
            <a:r>
              <a:rPr lang="ru-RU" altLang="ru-RU"/>
              <a:t>четырехугольная пирамида?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6" name="Text Box 10">
            <a:extLst>
              <a:ext uri="{FF2B5EF4-FFF2-40B4-BE49-F238E27FC236}">
                <a16:creationId xmlns:a16="http://schemas.microsoft.com/office/drawing/2014/main" id="{90BEAD8F-D766-44E3-853D-AEB6A03C6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67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</a:t>
            </a:r>
            <a:r>
              <a:rPr lang="ru-RU" altLang="ru-RU"/>
              <a:t>пятиугольная пирамида?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3307" name="Text Box 11">
            <a:extLst>
              <a:ext uri="{FF2B5EF4-FFF2-40B4-BE49-F238E27FC236}">
                <a16:creationId xmlns:a16="http://schemas.microsoft.com/office/drawing/2014/main" id="{9375275F-DE1F-4801-BEDB-E61D70B27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00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</a:t>
            </a:r>
            <a:r>
              <a:rPr lang="ru-RU" altLang="ru-RU"/>
              <a:t>шестиугольная пирамида</a:t>
            </a:r>
            <a:r>
              <a:rPr lang="ru-RU" altLang="ru-RU"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utoUpdateAnimBg="0"/>
      <p:bldP spid="183301" grpId="0" autoUpdateAnimBg="0"/>
      <p:bldP spid="183302" grpId="0" autoUpdateAnimBg="0"/>
      <p:bldP spid="183303" grpId="0" autoUpdateAnimBg="0"/>
      <p:bldP spid="183304" grpId="0" autoUpdateAnimBg="0"/>
      <p:bldP spid="183305" grpId="0" autoUpdateAnimBg="0"/>
      <p:bldP spid="183306" grpId="0" autoUpdateAnimBg="0"/>
      <p:bldP spid="183307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A78D6D8-C1CB-4D83-86AB-EE23156F0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pPr eaLnBrk="1" hangingPunct="1"/>
            <a:r>
              <a:rPr lang="ru-RU" altLang="ru-RU" sz="240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C59D928-4D3E-4A05-A1BE-B79C56DD8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0668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Существует ли пирамида, которая имеет:</a:t>
            </a:r>
          </a:p>
        </p:txBody>
      </p:sp>
      <p:sp>
        <p:nvSpPr>
          <p:cNvPr id="173060" name="Text Box 4">
            <a:extLst>
              <a:ext uri="{FF2B5EF4-FFF2-40B4-BE49-F238E27FC236}">
                <a16:creationId xmlns:a16="http://schemas.microsoft.com/office/drawing/2014/main" id="{59012452-0CBE-414B-B0A3-26FFFFBD9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828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а) 10 ребер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3061" name="Text Box 5">
            <a:extLst>
              <a:ext uri="{FF2B5EF4-FFF2-40B4-BE49-F238E27FC236}">
                <a16:creationId xmlns:a16="http://schemas.microsoft.com/office/drawing/2014/main" id="{9A635339-0F03-48AF-B728-5FB863FE6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4384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6 рёбер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3062" name="Text Box 6">
            <a:extLst>
              <a:ext uri="{FF2B5EF4-FFF2-40B4-BE49-F238E27FC236}">
                <a16:creationId xmlns:a16="http://schemas.microsoft.com/office/drawing/2014/main" id="{8FA01D15-4C7F-4725-8C06-F61B4770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1242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24 ребра</a:t>
            </a:r>
            <a:r>
              <a:rPr lang="ru-RU" altLang="ru-RU"/>
              <a:t>?</a:t>
            </a:r>
            <a:r>
              <a:rPr lang="ru-RU" altLang="ru-RU">
                <a:cs typeface="Times New Roman" panose="02020603050405020304" pitchFamily="18" charset="0"/>
              </a:rPr>
              <a:t> </a:t>
            </a:r>
            <a:endParaRPr lang="ru-RU" altLang="ru-RU"/>
          </a:p>
        </p:txBody>
      </p:sp>
      <p:sp>
        <p:nvSpPr>
          <p:cNvPr id="173063" name="Text Box 7">
            <a:extLst>
              <a:ext uri="{FF2B5EF4-FFF2-40B4-BE49-F238E27FC236}">
                <a16:creationId xmlns:a16="http://schemas.microsoft.com/office/drawing/2014/main" id="{5923FE8F-572D-411F-8B42-61C61C28A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657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33 ребра? </a:t>
            </a:r>
            <a:endParaRPr lang="ru-RU" altLang="ru-RU"/>
          </a:p>
        </p:txBody>
      </p:sp>
      <p:sp>
        <p:nvSpPr>
          <p:cNvPr id="173064" name="Text Box 8">
            <a:extLst>
              <a:ext uri="{FF2B5EF4-FFF2-40B4-BE49-F238E27FC236}">
                <a16:creationId xmlns:a16="http://schemas.microsoft.com/office/drawing/2014/main" id="{746F75EB-8451-44F4-825B-E8D0BFD9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8288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3065" name="Text Box 9">
            <a:extLst>
              <a:ext uri="{FF2B5EF4-FFF2-40B4-BE49-F238E27FC236}">
                <a16:creationId xmlns:a16="http://schemas.microsoft.com/office/drawing/2014/main" id="{75EDEC98-15CC-41BA-9DCD-ECD17C98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362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</a:t>
            </a:r>
            <a:r>
              <a:rPr lang="ru-RU" altLang="ru-RU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3066" name="Text Box 10">
            <a:extLst>
              <a:ext uri="{FF2B5EF4-FFF2-40B4-BE49-F238E27FC236}">
                <a16:creationId xmlns:a16="http://schemas.microsoft.com/office/drawing/2014/main" id="{01573BC8-BA50-45FE-A5F8-1355A39E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9718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Да. </a:t>
            </a:r>
          </a:p>
        </p:txBody>
      </p:sp>
      <p:sp>
        <p:nvSpPr>
          <p:cNvPr id="173067" name="Text Box 11">
            <a:extLst>
              <a:ext uri="{FF2B5EF4-FFF2-40B4-BE49-F238E27FC236}">
                <a16:creationId xmlns:a16="http://schemas.microsoft.com/office/drawing/2014/main" id="{90480A87-06E3-4650-99A1-190DA57D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Н</a:t>
            </a:r>
            <a:r>
              <a:rPr lang="ru-RU" altLang="ru-RU">
                <a:cs typeface="Times New Roman" panose="02020603050405020304" pitchFamily="18" charset="0"/>
              </a:rPr>
              <a:t>ет.</a:t>
            </a:r>
            <a:r>
              <a:rPr lang="ru-RU" altLang="ru-RU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autoUpdateAnimBg="0"/>
      <p:bldP spid="173061" grpId="0" autoUpdateAnimBg="0"/>
      <p:bldP spid="173062" grpId="0" autoUpdateAnimBg="0"/>
      <p:bldP spid="173063" grpId="0" autoUpdateAnimBg="0"/>
      <p:bldP spid="173064" grpId="0" autoUpdateAnimBg="0"/>
      <p:bldP spid="173065" grpId="0" autoUpdateAnimBg="0"/>
      <p:bldP spid="173066" grpId="0" autoUpdateAnimBg="0"/>
      <p:bldP spid="1730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6EE43F4-D683-41A0-80CA-413C7E8CF68C}"/>
              </a:ext>
            </a:extLst>
          </p:cNvPr>
          <p:cNvSpPr txBox="1"/>
          <p:nvPr/>
        </p:nvSpPr>
        <p:spPr>
          <a:xfrm>
            <a:off x="683568" y="4716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Аксиомы в учебнике геометрии А.В. Погорелова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5D9E81-B9A1-4583-B475-07599264F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24858"/>
            <a:ext cx="6382641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670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3641</Words>
  <Application>Microsoft Office PowerPoint</Application>
  <PresentationFormat>Экран (4:3)</PresentationFormat>
  <Paragraphs>464</Paragraphs>
  <Slides>85</Slides>
  <Notes>75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2" baseType="lpstr">
      <vt:lpstr>Arial</vt:lpstr>
      <vt:lpstr>Arial Black</vt:lpstr>
      <vt:lpstr>Cambria Math</vt:lpstr>
      <vt:lpstr>Times New Roman</vt:lpstr>
      <vt:lpstr>Times New Roman Cyr</vt:lpstr>
      <vt:lpstr>Оформление по умолчанию</vt:lpstr>
      <vt:lpstr>Точечный рисунок</vt:lpstr>
      <vt:lpstr>Начала стереометрии</vt:lpstr>
      <vt:lpstr>Книги о многогранниках, имеющиеся на сайте emmom.ru</vt:lpstr>
      <vt:lpstr>Дополнительные книги о многогранниках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АКСИОМЫ СТЕРЕОМЕТРИИ</vt:lpstr>
      <vt:lpstr>Следствие 1</vt:lpstr>
      <vt:lpstr>Следствие 2</vt:lpstr>
      <vt:lpstr>Следствие 3</vt:lpstr>
      <vt:lpstr>Упражнения</vt:lpstr>
      <vt:lpstr>Презентация PowerPoint</vt:lpstr>
      <vt:lpstr>Презентация PowerPoint</vt:lpstr>
      <vt:lpstr>Презентация PowerPoint</vt:lpstr>
      <vt:lpstr>Определение многогранника в учебнике геометрии  Л.С. Атанасяна и др.</vt:lpstr>
      <vt:lpstr>Определение многогранника в учебнике геометрии  А.В. Погорелова</vt:lpstr>
      <vt:lpstr>Определение многогранника в учебнике геометрии  И.Ф. Шарыгина</vt:lpstr>
      <vt:lpstr>Презентация PowerPoint</vt:lpstr>
      <vt:lpstr>Презентация PowerPoint</vt:lpstr>
      <vt:lpstr>Что такое «тело»?</vt:lpstr>
      <vt:lpstr>Контрпримеры</vt:lpstr>
      <vt:lpstr>Определение тела</vt:lpstr>
      <vt:lpstr>Презентация PowerPoint</vt:lpstr>
      <vt:lpstr>КУБ 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7</vt:lpstr>
      <vt:lpstr>Упражнение 7</vt:lpstr>
      <vt:lpstr>Упражнение 7</vt:lpstr>
      <vt:lpstr>Упражнение 7</vt:lpstr>
      <vt:lpstr>РАЗВЕРТКА МНОГОГРАННИКА</vt:lpstr>
      <vt:lpstr>Развёртка куба</vt:lpstr>
      <vt:lpstr>Презентация PowerPoint</vt:lpstr>
      <vt:lpstr>ПАРАЛЛЕЛЕПИПЕД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Презентация PowerPoint</vt:lpstr>
      <vt:lpstr>Определение призмы в учебнике Л.С. Атанасяна и др.</vt:lpstr>
      <vt:lpstr>ПРИЗМА</vt:lpstr>
      <vt:lpstr>ПРЯМАЯ ПРИЗМА</vt:lpstr>
      <vt:lpstr>ПРАВИЛЬНАЯ ПРИЗМА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ПИРАМИДА</vt:lpstr>
      <vt:lpstr>ПРАВИЛЬНАЯ ПИРАМИДА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АКСИОМЫ СТЕРЕОМЕТРИИ</dc:title>
  <dc:creator>*</dc:creator>
  <cp:lastModifiedBy>Смирнов Владимир Алексеевич</cp:lastModifiedBy>
  <cp:revision>113</cp:revision>
  <dcterms:created xsi:type="dcterms:W3CDTF">2007-12-15T05:25:09Z</dcterms:created>
  <dcterms:modified xsi:type="dcterms:W3CDTF">2021-02-19T06:21:18Z</dcterms:modified>
</cp:coreProperties>
</file>