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7"/>
  </p:notesMasterIdLst>
  <p:sldIdLst>
    <p:sldId id="336" r:id="rId2"/>
    <p:sldId id="405" r:id="rId3"/>
    <p:sldId id="404" r:id="rId4"/>
    <p:sldId id="406" r:id="rId5"/>
    <p:sldId id="344" r:id="rId6"/>
    <p:sldId id="1593" r:id="rId7"/>
    <p:sldId id="453" r:id="rId8"/>
    <p:sldId id="456" r:id="rId9"/>
    <p:sldId id="446" r:id="rId10"/>
    <p:sldId id="1604" r:id="rId11"/>
    <p:sldId id="417" r:id="rId12"/>
    <p:sldId id="1603" r:id="rId13"/>
    <p:sldId id="455" r:id="rId14"/>
    <p:sldId id="481" r:id="rId15"/>
    <p:sldId id="658" r:id="rId16"/>
    <p:sldId id="659" r:id="rId17"/>
    <p:sldId id="664" r:id="rId18"/>
    <p:sldId id="1606" r:id="rId19"/>
    <p:sldId id="1605" r:id="rId20"/>
    <p:sldId id="457" r:id="rId21"/>
    <p:sldId id="661" r:id="rId22"/>
    <p:sldId id="662" r:id="rId23"/>
    <p:sldId id="663" r:id="rId24"/>
    <p:sldId id="1559" r:id="rId25"/>
    <p:sldId id="281" r:id="rId26"/>
    <p:sldId id="1600" r:id="rId27"/>
    <p:sldId id="259" r:id="rId28"/>
    <p:sldId id="1045" r:id="rId29"/>
    <p:sldId id="1062" r:id="rId30"/>
    <p:sldId id="1046" r:id="rId31"/>
    <p:sldId id="1063" r:id="rId32"/>
    <p:sldId id="1061" r:id="rId33"/>
    <p:sldId id="1064" r:id="rId34"/>
    <p:sldId id="317" r:id="rId35"/>
    <p:sldId id="613" r:id="rId36"/>
    <p:sldId id="1580" r:id="rId37"/>
    <p:sldId id="614" r:id="rId38"/>
    <p:sldId id="615" r:id="rId39"/>
    <p:sldId id="641" r:id="rId40"/>
    <p:sldId id="1594" r:id="rId41"/>
    <p:sldId id="616" r:id="rId42"/>
    <p:sldId id="617" r:id="rId43"/>
    <p:sldId id="618" r:id="rId44"/>
    <p:sldId id="621" r:id="rId45"/>
    <p:sldId id="642" r:id="rId46"/>
    <p:sldId id="622" r:id="rId47"/>
    <p:sldId id="623" r:id="rId48"/>
    <p:sldId id="625" r:id="rId49"/>
    <p:sldId id="643" r:id="rId50"/>
    <p:sldId id="291" r:id="rId51"/>
    <p:sldId id="292" r:id="rId52"/>
    <p:sldId id="560" r:id="rId53"/>
    <p:sldId id="1597" r:id="rId54"/>
    <p:sldId id="1598" r:id="rId55"/>
    <p:sldId id="1599" r:id="rId56"/>
    <p:sldId id="564" r:id="rId57"/>
    <p:sldId id="640" r:id="rId58"/>
    <p:sldId id="578" r:id="rId59"/>
    <p:sldId id="1065" r:id="rId60"/>
    <p:sldId id="1561" r:id="rId61"/>
    <p:sldId id="266" r:id="rId62"/>
    <p:sldId id="1581" r:id="rId63"/>
    <p:sldId id="465" r:id="rId64"/>
    <p:sldId id="1562" r:id="rId65"/>
    <p:sldId id="1575" r:id="rId66"/>
    <p:sldId id="1576" r:id="rId67"/>
    <p:sldId id="1577" r:id="rId68"/>
    <p:sldId id="1601" r:id="rId69"/>
    <p:sldId id="1602" r:id="rId70"/>
    <p:sldId id="1578" r:id="rId71"/>
    <p:sldId id="1365" r:id="rId72"/>
    <p:sldId id="650" r:id="rId73"/>
    <p:sldId id="1350" r:id="rId74"/>
    <p:sldId id="1352" r:id="rId75"/>
    <p:sldId id="1384" r:id="rId76"/>
    <p:sldId id="654" r:id="rId77"/>
    <p:sldId id="655" r:id="rId78"/>
    <p:sldId id="1583" r:id="rId79"/>
    <p:sldId id="1584" r:id="rId80"/>
    <p:sldId id="1608" r:id="rId81"/>
    <p:sldId id="1563" r:id="rId82"/>
    <p:sldId id="1564" r:id="rId83"/>
    <p:sldId id="1569" r:id="rId84"/>
    <p:sldId id="1570" r:id="rId85"/>
    <p:sldId id="1571" r:id="rId86"/>
    <p:sldId id="1572" r:id="rId87"/>
    <p:sldId id="1573" r:id="rId88"/>
    <p:sldId id="1574" r:id="rId89"/>
    <p:sldId id="1590" r:id="rId90"/>
    <p:sldId id="1589" r:id="rId91"/>
    <p:sldId id="1596" r:id="rId92"/>
    <p:sldId id="1591" r:id="rId93"/>
    <p:sldId id="379" r:id="rId94"/>
    <p:sldId id="473" r:id="rId95"/>
    <p:sldId id="1546" r:id="rId96"/>
    <p:sldId id="1544" r:id="rId97"/>
    <p:sldId id="1579" r:id="rId98"/>
    <p:sldId id="1545" r:id="rId99"/>
    <p:sldId id="1585" r:id="rId100"/>
    <p:sldId id="1586" r:id="rId101"/>
    <p:sldId id="1587" r:id="rId102"/>
    <p:sldId id="474" r:id="rId103"/>
    <p:sldId id="1549" r:id="rId104"/>
    <p:sldId id="1550" r:id="rId105"/>
    <p:sldId id="1547" r:id="rId106"/>
    <p:sldId id="1595" r:id="rId107"/>
    <p:sldId id="1551" r:id="rId108"/>
    <p:sldId id="1552" r:id="rId109"/>
    <p:sldId id="1553" r:id="rId110"/>
    <p:sldId id="1548" r:id="rId111"/>
    <p:sldId id="1554" r:id="rId112"/>
    <p:sldId id="1556" r:id="rId113"/>
    <p:sldId id="1557" r:id="rId114"/>
    <p:sldId id="1555" r:id="rId115"/>
    <p:sldId id="1558" r:id="rId1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95" autoAdjust="0"/>
    <p:restoredTop sz="90929"/>
  </p:normalViewPr>
  <p:slideViewPr>
    <p:cSldViewPr>
      <p:cViewPr varScale="1">
        <p:scale>
          <a:sx n="94" d="100"/>
          <a:sy n="94" d="100"/>
        </p:scale>
        <p:origin x="30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9729431-95B4-477D-8078-625DC724DD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2130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3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/>
              <a:t>В режиме слайдов ответы появляются после </a:t>
            </a:r>
            <a:r>
              <a:rPr lang="ru-RU" dirty="0" err="1"/>
              <a:t>кликанья</a:t>
            </a:r>
            <a:r>
              <a:rPr lang="ru-RU" dirty="0"/>
              <a:t> мышкой</a:t>
            </a:r>
          </a:p>
        </p:txBody>
      </p:sp>
    </p:spTree>
    <p:extLst>
      <p:ext uri="{BB962C8B-B14F-4D97-AF65-F5344CB8AC3E}">
        <p14:creationId xmlns:p14="http://schemas.microsoft.com/office/powerpoint/2010/main" val="1687738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6680476-277A-4654-904B-B4B5CBC6A4C4}" type="slidenum">
              <a:rPr lang="ru-RU" sz="1200"/>
              <a:pPr eaLnBrk="1" hangingPunct="1"/>
              <a:t>12</a:t>
            </a:fld>
            <a:endParaRPr lang="ru-RU" sz="1200"/>
          </a:p>
        </p:txBody>
      </p:sp>
      <p:sp>
        <p:nvSpPr>
          <p:cNvPr id="471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19986317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23325A-AB95-4775-B02B-BF1EB3B296C4}" type="slidenum">
              <a:rPr lang="ru-RU"/>
              <a:pPr/>
              <a:t>102</a:t>
            </a:fld>
            <a:endParaRPr lang="ru-RU"/>
          </a:p>
        </p:txBody>
      </p:sp>
      <p:sp>
        <p:nvSpPr>
          <p:cNvPr id="93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63766061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23325A-AB95-4775-B02B-BF1EB3B296C4}" type="slidenum">
              <a:rPr lang="ru-RU"/>
              <a:pPr/>
              <a:t>103</a:t>
            </a:fld>
            <a:endParaRPr lang="ru-RU"/>
          </a:p>
        </p:txBody>
      </p:sp>
      <p:sp>
        <p:nvSpPr>
          <p:cNvPr id="93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8987517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23325A-AB95-4775-B02B-BF1EB3B296C4}" type="slidenum">
              <a:rPr lang="ru-RU"/>
              <a:pPr/>
              <a:t>104</a:t>
            </a:fld>
            <a:endParaRPr lang="ru-RU"/>
          </a:p>
        </p:txBody>
      </p:sp>
      <p:sp>
        <p:nvSpPr>
          <p:cNvPr id="93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76934793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23325A-AB95-4775-B02B-BF1EB3B296C4}" type="slidenum">
              <a:rPr lang="ru-RU"/>
              <a:pPr/>
              <a:t>105</a:t>
            </a:fld>
            <a:endParaRPr lang="ru-RU"/>
          </a:p>
        </p:txBody>
      </p:sp>
      <p:sp>
        <p:nvSpPr>
          <p:cNvPr id="93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2208464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23325A-AB95-4775-B02B-BF1EB3B296C4}" type="slidenum">
              <a:rPr lang="ru-RU"/>
              <a:pPr/>
              <a:t>106</a:t>
            </a:fld>
            <a:endParaRPr lang="ru-RU"/>
          </a:p>
        </p:txBody>
      </p:sp>
      <p:sp>
        <p:nvSpPr>
          <p:cNvPr id="93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11402748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23325A-AB95-4775-B02B-BF1EB3B296C4}" type="slidenum">
              <a:rPr lang="ru-RU"/>
              <a:pPr/>
              <a:t>107</a:t>
            </a:fld>
            <a:endParaRPr lang="ru-RU"/>
          </a:p>
        </p:txBody>
      </p:sp>
      <p:sp>
        <p:nvSpPr>
          <p:cNvPr id="93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2027202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23325A-AB95-4775-B02B-BF1EB3B296C4}" type="slidenum">
              <a:rPr lang="ru-RU"/>
              <a:pPr/>
              <a:t>108</a:t>
            </a:fld>
            <a:endParaRPr lang="ru-RU"/>
          </a:p>
        </p:txBody>
      </p:sp>
      <p:sp>
        <p:nvSpPr>
          <p:cNvPr id="93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60714635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23325A-AB95-4775-B02B-BF1EB3B296C4}" type="slidenum">
              <a:rPr lang="ru-RU"/>
              <a:pPr/>
              <a:t>109</a:t>
            </a:fld>
            <a:endParaRPr lang="ru-RU"/>
          </a:p>
        </p:txBody>
      </p:sp>
      <p:sp>
        <p:nvSpPr>
          <p:cNvPr id="93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22540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23325A-AB95-4775-B02B-BF1EB3B296C4}" type="slidenum">
              <a:rPr lang="ru-RU"/>
              <a:pPr/>
              <a:t>110</a:t>
            </a:fld>
            <a:endParaRPr lang="ru-RU"/>
          </a:p>
        </p:txBody>
      </p:sp>
      <p:sp>
        <p:nvSpPr>
          <p:cNvPr id="93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11929453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23325A-AB95-4775-B02B-BF1EB3B296C4}" type="slidenum">
              <a:rPr lang="ru-RU"/>
              <a:pPr/>
              <a:t>111</a:t>
            </a:fld>
            <a:endParaRPr lang="ru-RU"/>
          </a:p>
        </p:txBody>
      </p:sp>
      <p:sp>
        <p:nvSpPr>
          <p:cNvPr id="93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697141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3E38F43-8AAF-459A-9CDB-9FE08037E6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103177-015E-4136-ADF5-7B7BD18549BE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388098" name="Rectangle 1026">
            <a:extLst>
              <a:ext uri="{FF2B5EF4-FFF2-40B4-BE49-F238E27FC236}">
                <a16:creationId xmlns:a16="http://schemas.microsoft.com/office/drawing/2014/main" id="{6CFAEEC5-3B90-4CC8-854B-CEEE8C8192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8099" name="Rectangle 1027">
            <a:extLst>
              <a:ext uri="{FF2B5EF4-FFF2-40B4-BE49-F238E27FC236}">
                <a16:creationId xmlns:a16="http://schemas.microsoft.com/office/drawing/2014/main" id="{2AF92E73-0AEC-4B66-BB8A-4D5F77127B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dirty="0"/>
              <a:t>В режиме слайдов ответы появляются после </a:t>
            </a:r>
            <a:r>
              <a:rPr lang="ru-RU" altLang="ru-RU" dirty="0" err="1"/>
              <a:t>кликанья</a:t>
            </a:r>
            <a:r>
              <a:rPr lang="ru-RU" altLang="ru-RU" dirty="0"/>
              <a:t> мышкой</a:t>
            </a:r>
          </a:p>
        </p:txBody>
      </p:sp>
    </p:spTree>
    <p:extLst>
      <p:ext uri="{BB962C8B-B14F-4D97-AF65-F5344CB8AC3E}">
        <p14:creationId xmlns:p14="http://schemas.microsoft.com/office/powerpoint/2010/main" val="354075127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23325A-AB95-4775-B02B-BF1EB3B296C4}" type="slidenum">
              <a:rPr lang="ru-RU"/>
              <a:pPr/>
              <a:t>112</a:t>
            </a:fld>
            <a:endParaRPr lang="ru-RU"/>
          </a:p>
        </p:txBody>
      </p:sp>
      <p:sp>
        <p:nvSpPr>
          <p:cNvPr id="93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46439520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23325A-AB95-4775-B02B-BF1EB3B296C4}" type="slidenum">
              <a:rPr lang="ru-RU"/>
              <a:pPr/>
              <a:t>113</a:t>
            </a:fld>
            <a:endParaRPr lang="ru-RU"/>
          </a:p>
        </p:txBody>
      </p:sp>
      <p:sp>
        <p:nvSpPr>
          <p:cNvPr id="93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16384609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23325A-AB95-4775-B02B-BF1EB3B296C4}" type="slidenum">
              <a:rPr lang="ru-RU"/>
              <a:pPr/>
              <a:t>114</a:t>
            </a:fld>
            <a:endParaRPr lang="ru-RU"/>
          </a:p>
        </p:txBody>
      </p:sp>
      <p:sp>
        <p:nvSpPr>
          <p:cNvPr id="93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5802963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23325A-AB95-4775-B02B-BF1EB3B296C4}" type="slidenum">
              <a:rPr lang="ru-RU"/>
              <a:pPr/>
              <a:t>115</a:t>
            </a:fld>
            <a:endParaRPr lang="ru-RU"/>
          </a:p>
        </p:txBody>
      </p:sp>
      <p:sp>
        <p:nvSpPr>
          <p:cNvPr id="93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313729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3E38F43-8AAF-459A-9CDB-9FE08037E6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103177-015E-4136-ADF5-7B7BD18549BE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388098" name="Rectangle 1026">
            <a:extLst>
              <a:ext uri="{FF2B5EF4-FFF2-40B4-BE49-F238E27FC236}">
                <a16:creationId xmlns:a16="http://schemas.microsoft.com/office/drawing/2014/main" id="{6CFAEEC5-3B90-4CC8-854B-CEEE8C8192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8099" name="Rectangle 1027">
            <a:extLst>
              <a:ext uri="{FF2B5EF4-FFF2-40B4-BE49-F238E27FC236}">
                <a16:creationId xmlns:a16="http://schemas.microsoft.com/office/drawing/2014/main" id="{2AF92E73-0AEC-4B66-BB8A-4D5F77127B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593152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6680476-277A-4654-904B-B4B5CBC6A4C4}" type="slidenum">
              <a:rPr lang="ru-RU" sz="1200"/>
              <a:pPr eaLnBrk="1" hangingPunct="1"/>
              <a:t>15</a:t>
            </a:fld>
            <a:endParaRPr lang="ru-RU" sz="1200"/>
          </a:p>
        </p:txBody>
      </p:sp>
      <p:sp>
        <p:nvSpPr>
          <p:cNvPr id="471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/>
              <a:t>В режиме слайдов ответы появляются после </a:t>
            </a:r>
            <a:r>
              <a:rPr lang="ru-RU" dirty="0" err="1"/>
              <a:t>кликанья</a:t>
            </a:r>
            <a:r>
              <a:rPr lang="ru-RU" dirty="0"/>
              <a:t> мышкой</a:t>
            </a:r>
          </a:p>
        </p:txBody>
      </p:sp>
    </p:spTree>
    <p:extLst>
      <p:ext uri="{BB962C8B-B14F-4D97-AF65-F5344CB8AC3E}">
        <p14:creationId xmlns:p14="http://schemas.microsoft.com/office/powerpoint/2010/main" val="3513879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6680476-277A-4654-904B-B4B5CBC6A4C4}" type="slidenum">
              <a:rPr lang="ru-RU" sz="1200"/>
              <a:pPr eaLnBrk="1" hangingPunct="1"/>
              <a:t>16</a:t>
            </a:fld>
            <a:endParaRPr lang="ru-RU" sz="1200"/>
          </a:p>
        </p:txBody>
      </p:sp>
      <p:sp>
        <p:nvSpPr>
          <p:cNvPr id="471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676472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>
            <a:extLst>
              <a:ext uri="{FF2B5EF4-FFF2-40B4-BE49-F238E27FC236}">
                <a16:creationId xmlns:a16="http://schemas.microsoft.com/office/drawing/2014/main" id="{98307EFB-69B7-4FF9-87EA-9E36E9524C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9E89DE-5540-484B-840E-372A353CA081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94577502-2A90-4897-A34D-5B38AC51C3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F4E5450-3A45-4A11-9625-D52674A6E2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9972844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>
            <a:extLst>
              <a:ext uri="{FF2B5EF4-FFF2-40B4-BE49-F238E27FC236}">
                <a16:creationId xmlns:a16="http://schemas.microsoft.com/office/drawing/2014/main" id="{98307EFB-69B7-4FF9-87EA-9E36E9524C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9E89DE-5540-484B-840E-372A353CA081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94577502-2A90-4897-A34D-5B38AC51C3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F4E5450-3A45-4A11-9625-D52674A6E2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553369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>
            <a:extLst>
              <a:ext uri="{FF2B5EF4-FFF2-40B4-BE49-F238E27FC236}">
                <a16:creationId xmlns:a16="http://schemas.microsoft.com/office/drawing/2014/main" id="{98307EFB-69B7-4FF9-87EA-9E36E9524C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9E89DE-5540-484B-840E-372A353CA081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94577502-2A90-4897-A34D-5B38AC51C3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F4E5450-3A45-4A11-9625-D52674A6E2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6449488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6680476-277A-4654-904B-B4B5CBC6A4C4}" type="slidenum">
              <a:rPr lang="ru-RU" sz="1200"/>
              <a:pPr eaLnBrk="1" hangingPunct="1"/>
              <a:t>20</a:t>
            </a:fld>
            <a:endParaRPr lang="ru-RU" sz="1200"/>
          </a:p>
        </p:txBody>
      </p:sp>
      <p:sp>
        <p:nvSpPr>
          <p:cNvPr id="471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6594266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6680476-277A-4654-904B-B4B5CBC6A4C4}" type="slidenum">
              <a:rPr lang="ru-RU" sz="1200"/>
              <a:pPr eaLnBrk="1" hangingPunct="1"/>
              <a:t>21</a:t>
            </a:fld>
            <a:endParaRPr lang="ru-RU" sz="1200"/>
          </a:p>
        </p:txBody>
      </p:sp>
      <p:sp>
        <p:nvSpPr>
          <p:cNvPr id="471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649001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4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/>
              <a:t>В режиме слайдов ответы появляются после </a:t>
            </a:r>
            <a:r>
              <a:rPr lang="ru-RU" dirty="0" err="1"/>
              <a:t>кликанья</a:t>
            </a:r>
            <a:r>
              <a:rPr lang="ru-RU" dirty="0"/>
              <a:t> мышкой</a:t>
            </a:r>
          </a:p>
        </p:txBody>
      </p:sp>
    </p:spTree>
    <p:extLst>
      <p:ext uri="{BB962C8B-B14F-4D97-AF65-F5344CB8AC3E}">
        <p14:creationId xmlns:p14="http://schemas.microsoft.com/office/powerpoint/2010/main" val="2266237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6680476-277A-4654-904B-B4B5CBC6A4C4}" type="slidenum">
              <a:rPr lang="ru-RU" sz="1200"/>
              <a:pPr eaLnBrk="1" hangingPunct="1"/>
              <a:t>22</a:t>
            </a:fld>
            <a:endParaRPr lang="ru-RU" sz="1200"/>
          </a:p>
        </p:txBody>
      </p:sp>
      <p:sp>
        <p:nvSpPr>
          <p:cNvPr id="471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2301388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6680476-277A-4654-904B-B4B5CBC6A4C4}" type="slidenum">
              <a:rPr lang="ru-RU" sz="1200"/>
              <a:pPr eaLnBrk="1" hangingPunct="1"/>
              <a:t>23</a:t>
            </a:fld>
            <a:endParaRPr lang="ru-RU" sz="1200"/>
          </a:p>
        </p:txBody>
      </p:sp>
      <p:sp>
        <p:nvSpPr>
          <p:cNvPr id="471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0496526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84BEA7B-F18B-4D7C-A740-2CA4A553FF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19298C-2EB2-4593-AF10-2F9852149D2B}" type="slidenum">
              <a:rPr lang="ru-RU" altLang="ru-RU"/>
              <a:pPr/>
              <a:t>24</a:t>
            </a:fld>
            <a:endParaRPr lang="ru-RU" altLang="ru-RU"/>
          </a:p>
        </p:txBody>
      </p:sp>
      <p:sp>
        <p:nvSpPr>
          <p:cNvPr id="308226" name="Rectangle 2">
            <a:extLst>
              <a:ext uri="{FF2B5EF4-FFF2-40B4-BE49-F238E27FC236}">
                <a16:creationId xmlns:a16="http://schemas.microsoft.com/office/drawing/2014/main" id="{38C0ED86-77B0-4CFD-BE9C-0F76B1CC25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8227" name="Rectangle 3">
            <a:extLst>
              <a:ext uri="{FF2B5EF4-FFF2-40B4-BE49-F238E27FC236}">
                <a16:creationId xmlns:a16="http://schemas.microsoft.com/office/drawing/2014/main" id="{22DFF170-6EE6-4530-8232-A7422A894A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797724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627DA3-1B15-451D-AE00-B57250301FB0}" type="slidenum">
              <a:rPr lang="ru-RU"/>
              <a:pPr/>
              <a:t>25</a:t>
            </a:fld>
            <a:endParaRPr lang="ru-RU"/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0869671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627DA3-1B15-451D-AE00-B57250301FB0}" type="slidenum">
              <a:rPr lang="ru-RU"/>
              <a:pPr/>
              <a:t>26</a:t>
            </a:fld>
            <a:endParaRPr lang="ru-RU"/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0818321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09C3E3-579B-438E-B496-57B80DF02340}" type="slidenum">
              <a:rPr lang="ru-RU"/>
              <a:pPr/>
              <a:t>27</a:t>
            </a:fld>
            <a:endParaRPr lang="ru-RU"/>
          </a:p>
        </p:txBody>
      </p:sp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3010C2-DB16-418B-B146-90BB7C7551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0015C2-0B8B-4F9B-8552-3D616FD0EE67}" type="slidenum">
              <a:rPr lang="ru-RU" altLang="ru-RU"/>
              <a:pPr/>
              <a:t>28</a:t>
            </a:fld>
            <a:endParaRPr lang="ru-RU" altLang="ru-RU"/>
          </a:p>
        </p:txBody>
      </p:sp>
      <p:sp>
        <p:nvSpPr>
          <p:cNvPr id="449538" name="Rectangle 2">
            <a:extLst>
              <a:ext uri="{FF2B5EF4-FFF2-40B4-BE49-F238E27FC236}">
                <a16:creationId xmlns:a16="http://schemas.microsoft.com/office/drawing/2014/main" id="{4C4F2F76-28F8-4C08-B034-E595F34571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9539" name="Rectangle 3">
            <a:extLst>
              <a:ext uri="{FF2B5EF4-FFF2-40B4-BE49-F238E27FC236}">
                <a16:creationId xmlns:a16="http://schemas.microsoft.com/office/drawing/2014/main" id="{DF2D640B-513B-41BC-8FE8-986380F399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2052396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3010C2-DB16-418B-B146-90BB7C7551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0015C2-0B8B-4F9B-8552-3D616FD0EE67}" type="slidenum">
              <a:rPr lang="ru-RU" altLang="ru-RU"/>
              <a:pPr/>
              <a:t>29</a:t>
            </a:fld>
            <a:endParaRPr lang="ru-RU" altLang="ru-RU"/>
          </a:p>
        </p:txBody>
      </p:sp>
      <p:sp>
        <p:nvSpPr>
          <p:cNvPr id="449538" name="Rectangle 2">
            <a:extLst>
              <a:ext uri="{FF2B5EF4-FFF2-40B4-BE49-F238E27FC236}">
                <a16:creationId xmlns:a16="http://schemas.microsoft.com/office/drawing/2014/main" id="{4C4F2F76-28F8-4C08-B034-E595F34571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9539" name="Rectangle 3">
            <a:extLst>
              <a:ext uri="{FF2B5EF4-FFF2-40B4-BE49-F238E27FC236}">
                <a16:creationId xmlns:a16="http://schemas.microsoft.com/office/drawing/2014/main" id="{DF2D640B-513B-41BC-8FE8-986380F399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1072020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AE732B0-5E79-42F8-9571-AE8AD176B4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E5066D-1F2E-4B82-9331-1D60031AD211}" type="slidenum">
              <a:rPr lang="ru-RU" altLang="ru-RU"/>
              <a:pPr/>
              <a:t>30</a:t>
            </a:fld>
            <a:endParaRPr lang="ru-RU" altLang="ru-RU"/>
          </a:p>
        </p:txBody>
      </p:sp>
      <p:sp>
        <p:nvSpPr>
          <p:cNvPr id="451586" name="Rectangle 2">
            <a:extLst>
              <a:ext uri="{FF2B5EF4-FFF2-40B4-BE49-F238E27FC236}">
                <a16:creationId xmlns:a16="http://schemas.microsoft.com/office/drawing/2014/main" id="{B909E3B2-A88E-45C5-8BDF-6E581AA6B0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1587" name="Rectangle 3">
            <a:extLst>
              <a:ext uri="{FF2B5EF4-FFF2-40B4-BE49-F238E27FC236}">
                <a16:creationId xmlns:a16="http://schemas.microsoft.com/office/drawing/2014/main" id="{F0850ACE-2CB2-4235-AF04-2974CD65C6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630634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3010C2-DB16-418B-B146-90BB7C7551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0015C2-0B8B-4F9B-8552-3D616FD0EE67}" type="slidenum">
              <a:rPr lang="ru-RU" altLang="ru-RU"/>
              <a:pPr/>
              <a:t>31</a:t>
            </a:fld>
            <a:endParaRPr lang="ru-RU" altLang="ru-RU"/>
          </a:p>
        </p:txBody>
      </p:sp>
      <p:sp>
        <p:nvSpPr>
          <p:cNvPr id="449538" name="Rectangle 2">
            <a:extLst>
              <a:ext uri="{FF2B5EF4-FFF2-40B4-BE49-F238E27FC236}">
                <a16:creationId xmlns:a16="http://schemas.microsoft.com/office/drawing/2014/main" id="{4C4F2F76-28F8-4C08-B034-E595F34571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9539" name="Rectangle 3">
            <a:extLst>
              <a:ext uri="{FF2B5EF4-FFF2-40B4-BE49-F238E27FC236}">
                <a16:creationId xmlns:a16="http://schemas.microsoft.com/office/drawing/2014/main" id="{DF2D640B-513B-41BC-8FE8-986380F399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003865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5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AE732B0-5E79-42F8-9571-AE8AD176B4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E5066D-1F2E-4B82-9331-1D60031AD211}" type="slidenum">
              <a:rPr lang="ru-RU" altLang="ru-RU"/>
              <a:pPr/>
              <a:t>32</a:t>
            </a:fld>
            <a:endParaRPr lang="ru-RU" altLang="ru-RU"/>
          </a:p>
        </p:txBody>
      </p:sp>
      <p:sp>
        <p:nvSpPr>
          <p:cNvPr id="451586" name="Rectangle 2">
            <a:extLst>
              <a:ext uri="{FF2B5EF4-FFF2-40B4-BE49-F238E27FC236}">
                <a16:creationId xmlns:a16="http://schemas.microsoft.com/office/drawing/2014/main" id="{B909E3B2-A88E-45C5-8BDF-6E581AA6B0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1587" name="Rectangle 3">
            <a:extLst>
              <a:ext uri="{FF2B5EF4-FFF2-40B4-BE49-F238E27FC236}">
                <a16:creationId xmlns:a16="http://schemas.microsoft.com/office/drawing/2014/main" id="{F0850ACE-2CB2-4235-AF04-2974CD65C6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0392711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3010C2-DB16-418B-B146-90BB7C7551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0015C2-0B8B-4F9B-8552-3D616FD0EE67}" type="slidenum">
              <a:rPr lang="ru-RU" altLang="ru-RU"/>
              <a:pPr/>
              <a:t>33</a:t>
            </a:fld>
            <a:endParaRPr lang="ru-RU" altLang="ru-RU"/>
          </a:p>
        </p:txBody>
      </p:sp>
      <p:sp>
        <p:nvSpPr>
          <p:cNvPr id="449538" name="Rectangle 2">
            <a:extLst>
              <a:ext uri="{FF2B5EF4-FFF2-40B4-BE49-F238E27FC236}">
                <a16:creationId xmlns:a16="http://schemas.microsoft.com/office/drawing/2014/main" id="{4C4F2F76-28F8-4C08-B034-E595F34571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9539" name="Rectangle 3">
            <a:extLst>
              <a:ext uri="{FF2B5EF4-FFF2-40B4-BE49-F238E27FC236}">
                <a16:creationId xmlns:a16="http://schemas.microsoft.com/office/drawing/2014/main" id="{DF2D640B-513B-41BC-8FE8-986380F399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4110804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2E6D11B-2741-4A52-97D2-0648C27695D1}" type="slidenum">
              <a:rPr lang="ru-RU" sz="1200" smtClean="0"/>
              <a:pPr eaLnBrk="1" hangingPunct="1"/>
              <a:t>34</a:t>
            </a:fld>
            <a:endParaRPr lang="ru-RU" sz="12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2433665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EB4ECFE-5100-4359-831B-AB295535CD9D}" type="slidenum">
              <a:rPr lang="ru-RU" sz="1200"/>
              <a:pPr eaLnBrk="1" hangingPunct="1"/>
              <a:t>35</a:t>
            </a:fld>
            <a:endParaRPr lang="ru-RU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EB4ECFE-5100-4359-831B-AB295535CD9D}" type="slidenum">
              <a:rPr lang="ru-RU" sz="1200"/>
              <a:pPr eaLnBrk="1" hangingPunct="1"/>
              <a:t>36</a:t>
            </a:fld>
            <a:endParaRPr lang="ru-RU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0745837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2D32E9D-918C-4DF1-BE3D-F5CB54E42D81}" type="slidenum">
              <a:rPr lang="ru-RU" sz="1200"/>
              <a:pPr eaLnBrk="1" hangingPunct="1"/>
              <a:t>37</a:t>
            </a:fld>
            <a:endParaRPr lang="ru-RU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3E76762-47C9-4259-BC03-B79DD6AC544D}" type="slidenum">
              <a:rPr lang="ru-RU" sz="1200"/>
              <a:pPr eaLnBrk="1" hangingPunct="1"/>
              <a:t>38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6E71BC8-66C1-40A5-840A-1F980951D492}" type="slidenum">
              <a:rPr lang="ru-RU" sz="1200"/>
              <a:pPr eaLnBrk="1" hangingPunct="1"/>
              <a:t>39</a:t>
            </a:fld>
            <a:endParaRPr lang="ru-RU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4345012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6E71BC8-66C1-40A5-840A-1F980951D492}" type="slidenum">
              <a:rPr lang="ru-RU" sz="1200"/>
              <a:pPr eaLnBrk="1" hangingPunct="1"/>
              <a:t>40</a:t>
            </a:fld>
            <a:endParaRPr lang="ru-RU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3104348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D3D4B98-84F5-4AE1-BBA7-7F5B53562EDD}" type="slidenum">
              <a:rPr lang="ru-RU" sz="1200"/>
              <a:pPr eaLnBrk="1" hangingPunct="1"/>
              <a:t>41</a:t>
            </a:fld>
            <a:endParaRPr lang="ru-RU" sz="12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6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2508728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446D60B-92C9-4FAA-9AD5-ABA258760E0A}" type="slidenum">
              <a:rPr lang="ru-RU" sz="1200"/>
              <a:pPr eaLnBrk="1" hangingPunct="1"/>
              <a:t>42</a:t>
            </a:fld>
            <a:endParaRPr lang="ru-RU" sz="12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F16EB-80CA-4CA1-86AE-F80A2979FA21}" type="slidenum">
              <a:rPr lang="ru-RU" sz="1200"/>
              <a:pPr eaLnBrk="1" hangingPunct="1"/>
              <a:t>43</a:t>
            </a:fld>
            <a:endParaRPr lang="ru-RU" sz="12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6262B65-8689-498A-9F87-9636740ED925}" type="slidenum">
              <a:rPr lang="ru-RU" sz="1200"/>
              <a:pPr eaLnBrk="1" hangingPunct="1"/>
              <a:t>44</a:t>
            </a:fld>
            <a:endParaRPr lang="ru-RU" sz="12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6E71BC8-66C1-40A5-840A-1F980951D492}" type="slidenum">
              <a:rPr lang="ru-RU" sz="1200"/>
              <a:pPr eaLnBrk="1" hangingPunct="1"/>
              <a:t>45</a:t>
            </a:fld>
            <a:endParaRPr lang="ru-RU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1000460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E3043AF-31C0-450F-83B4-D5F3E7C475DC}" type="slidenum">
              <a:rPr lang="ru-RU" sz="1200"/>
              <a:pPr eaLnBrk="1" hangingPunct="1"/>
              <a:t>46</a:t>
            </a:fld>
            <a:endParaRPr lang="ru-RU" sz="12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23867DF-A9BC-4216-8F41-3F39CE5683C2}" type="slidenum">
              <a:rPr lang="ru-RU" sz="1200"/>
              <a:pPr eaLnBrk="1" hangingPunct="1"/>
              <a:t>47</a:t>
            </a:fld>
            <a:endParaRPr lang="ru-RU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6E71BC8-66C1-40A5-840A-1F980951D492}" type="slidenum">
              <a:rPr lang="ru-RU" sz="1200"/>
              <a:pPr eaLnBrk="1" hangingPunct="1"/>
              <a:t>48</a:t>
            </a:fld>
            <a:endParaRPr lang="ru-RU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6E71BC8-66C1-40A5-840A-1F980951D492}" type="slidenum">
              <a:rPr lang="ru-RU" sz="1200"/>
              <a:pPr eaLnBrk="1" hangingPunct="1"/>
              <a:t>49</a:t>
            </a:fld>
            <a:endParaRPr lang="ru-RU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23325A-AB95-4775-B02B-BF1EB3B296C4}" type="slidenum">
              <a:rPr lang="ru-RU"/>
              <a:pPr/>
              <a:t>50</a:t>
            </a:fld>
            <a:endParaRPr lang="ru-RU"/>
          </a:p>
        </p:txBody>
      </p:sp>
      <p:sp>
        <p:nvSpPr>
          <p:cNvPr id="93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4520D-58EA-4581-BB22-004C78616BED}" type="slidenum">
              <a:rPr lang="ru-RU"/>
              <a:pPr/>
              <a:t>51</a:t>
            </a:fld>
            <a:endParaRPr lang="ru-RU"/>
          </a:p>
        </p:txBody>
      </p:sp>
      <p:sp>
        <p:nvSpPr>
          <p:cNvPr id="49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C1BDBD6-030B-4EE3-878D-F5B926551D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7B0419-7E50-4019-8555-921A65D1A272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420866" name="Rectangle 2">
            <a:extLst>
              <a:ext uri="{FF2B5EF4-FFF2-40B4-BE49-F238E27FC236}">
                <a16:creationId xmlns:a16="http://schemas.microsoft.com/office/drawing/2014/main" id="{5B3DCF6A-8EE7-4FCA-8B6D-1838298EE2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0867" name="Rectangle 3">
            <a:extLst>
              <a:ext uri="{FF2B5EF4-FFF2-40B4-BE49-F238E27FC236}">
                <a16:creationId xmlns:a16="http://schemas.microsoft.com/office/drawing/2014/main" id="{31B381A4-829D-4C9D-B2A6-20BBC84885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1693212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B811C6-D321-45DC-973D-A07A3253B208}" type="slidenum">
              <a:rPr lang="ru-RU"/>
              <a:pPr/>
              <a:t>52</a:t>
            </a:fld>
            <a:endParaRPr lang="ru-RU"/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B811C6-D321-45DC-973D-A07A3253B208}" type="slidenum">
              <a:rPr lang="ru-RU"/>
              <a:pPr/>
              <a:t>53</a:t>
            </a:fld>
            <a:endParaRPr lang="ru-RU"/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80982068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B811C6-D321-45DC-973D-A07A3253B208}" type="slidenum">
              <a:rPr lang="ru-RU"/>
              <a:pPr/>
              <a:t>54</a:t>
            </a:fld>
            <a:endParaRPr lang="ru-RU"/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2591857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99DF11-C8BC-497D-83A3-FD710483618B}" type="slidenum">
              <a:rPr lang="ru-RU"/>
              <a:pPr/>
              <a:t>55</a:t>
            </a:fld>
            <a:endParaRPr lang="ru-RU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03269648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99DF11-C8BC-497D-83A3-FD710483618B}" type="slidenum">
              <a:rPr lang="ru-RU"/>
              <a:pPr/>
              <a:t>56</a:t>
            </a:fld>
            <a:endParaRPr lang="ru-RU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C80C14-1D9A-4E59-AF6F-4DFACEF613B0}" type="slidenum">
              <a:rPr lang="ru-RU"/>
              <a:pPr/>
              <a:t>57</a:t>
            </a:fld>
            <a:endParaRPr lang="ru-RU"/>
          </a:p>
        </p:txBody>
      </p:sp>
      <p:sp>
        <p:nvSpPr>
          <p:cNvPr id="568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4B5428-8C2D-4C19-B1E9-F1EF630F97E3}" type="slidenum">
              <a:rPr lang="ru-RU"/>
              <a:pPr/>
              <a:t>58</a:t>
            </a:fld>
            <a:endParaRPr lang="ru-RU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01300074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C80C14-1D9A-4E59-AF6F-4DFACEF613B0}" type="slidenum">
              <a:rPr lang="ru-RU"/>
              <a:pPr/>
              <a:t>59</a:t>
            </a:fld>
            <a:endParaRPr lang="ru-RU"/>
          </a:p>
        </p:txBody>
      </p:sp>
      <p:sp>
        <p:nvSpPr>
          <p:cNvPr id="568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84BEA7B-F18B-4D7C-A740-2CA4A553FF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19298C-2EB2-4593-AF10-2F9852149D2B}" type="slidenum">
              <a:rPr lang="ru-RU" altLang="ru-RU"/>
              <a:pPr/>
              <a:t>60</a:t>
            </a:fld>
            <a:endParaRPr lang="ru-RU" altLang="ru-RU"/>
          </a:p>
        </p:txBody>
      </p:sp>
      <p:sp>
        <p:nvSpPr>
          <p:cNvPr id="308226" name="Rectangle 2">
            <a:extLst>
              <a:ext uri="{FF2B5EF4-FFF2-40B4-BE49-F238E27FC236}">
                <a16:creationId xmlns:a16="http://schemas.microsoft.com/office/drawing/2014/main" id="{38C0ED86-77B0-4CFD-BE9C-0F76B1CC25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8227" name="Rectangle 3">
            <a:extLst>
              <a:ext uri="{FF2B5EF4-FFF2-40B4-BE49-F238E27FC236}">
                <a16:creationId xmlns:a16="http://schemas.microsoft.com/office/drawing/2014/main" id="{22DFF170-6EE6-4530-8232-A7422A894A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7295447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5E26BF1-5B14-4845-82C6-4F8E36F0AB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D033F8-C9CE-47A5-BA36-B2E7D7F1DCC4}" type="slidenum">
              <a:rPr lang="ru-RU" altLang="ru-RU"/>
              <a:pPr/>
              <a:t>61</a:t>
            </a:fld>
            <a:endParaRPr lang="ru-RU" altLang="ru-RU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EC8C9D6E-5528-4CD6-97EF-1E8B39F617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EC14CE12-CE4F-424F-A03B-0A11B8C4C2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982848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6680476-277A-4654-904B-B4B5CBC6A4C4}" type="slidenum">
              <a:rPr lang="ru-RU" sz="1200"/>
              <a:pPr eaLnBrk="1" hangingPunct="1"/>
              <a:t>8</a:t>
            </a:fld>
            <a:endParaRPr lang="ru-RU" sz="1200"/>
          </a:p>
        </p:txBody>
      </p:sp>
      <p:sp>
        <p:nvSpPr>
          <p:cNvPr id="471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52882214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5E26BF1-5B14-4845-82C6-4F8E36F0AB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D033F8-C9CE-47A5-BA36-B2E7D7F1DCC4}" type="slidenum">
              <a:rPr lang="ru-RU" altLang="ru-RU"/>
              <a:pPr/>
              <a:t>62</a:t>
            </a:fld>
            <a:endParaRPr lang="ru-RU" altLang="ru-RU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EC8C9D6E-5528-4CD6-97EF-1E8B39F617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EC14CE12-CE4F-424F-A03B-0A11B8C4C2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63426042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5E26BF1-5B14-4845-82C6-4F8E36F0AB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D033F8-C9CE-47A5-BA36-B2E7D7F1DCC4}" type="slidenum">
              <a:rPr lang="ru-RU" altLang="ru-RU"/>
              <a:pPr/>
              <a:t>63</a:t>
            </a:fld>
            <a:endParaRPr lang="ru-RU" altLang="ru-RU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EC8C9D6E-5528-4CD6-97EF-1E8B39F617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EC14CE12-CE4F-424F-A03B-0A11B8C4C2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7574560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5E26BF1-5B14-4845-82C6-4F8E36F0AB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D033F8-C9CE-47A5-BA36-B2E7D7F1DCC4}" type="slidenum">
              <a:rPr lang="ru-RU" altLang="ru-RU"/>
              <a:pPr/>
              <a:t>64</a:t>
            </a:fld>
            <a:endParaRPr lang="ru-RU" altLang="ru-RU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EC8C9D6E-5528-4CD6-97EF-1E8B39F617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EC14CE12-CE4F-424F-A03B-0A11B8C4C2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37614435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5E26BF1-5B14-4845-82C6-4F8E36F0AB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D033F8-C9CE-47A5-BA36-B2E7D7F1DCC4}" type="slidenum">
              <a:rPr lang="ru-RU" altLang="ru-RU"/>
              <a:pPr/>
              <a:t>65</a:t>
            </a:fld>
            <a:endParaRPr lang="ru-RU" altLang="ru-RU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EC8C9D6E-5528-4CD6-97EF-1E8B39F617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EC14CE12-CE4F-424F-A03B-0A11B8C4C2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68749618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5E26BF1-5B14-4845-82C6-4F8E36F0AB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D033F8-C9CE-47A5-BA36-B2E7D7F1DCC4}" type="slidenum">
              <a:rPr lang="ru-RU" altLang="ru-RU"/>
              <a:pPr/>
              <a:t>66</a:t>
            </a:fld>
            <a:endParaRPr lang="ru-RU" altLang="ru-RU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EC8C9D6E-5528-4CD6-97EF-1E8B39F617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EC14CE12-CE4F-424F-A03B-0A11B8C4C2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7237904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3010C2-DB16-418B-B146-90BB7C7551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0015C2-0B8B-4F9B-8552-3D616FD0EE67}" type="slidenum">
              <a:rPr lang="ru-RU" altLang="ru-RU"/>
              <a:pPr/>
              <a:t>67</a:t>
            </a:fld>
            <a:endParaRPr lang="ru-RU" altLang="ru-RU"/>
          </a:p>
        </p:txBody>
      </p:sp>
      <p:sp>
        <p:nvSpPr>
          <p:cNvPr id="449538" name="Rectangle 2">
            <a:extLst>
              <a:ext uri="{FF2B5EF4-FFF2-40B4-BE49-F238E27FC236}">
                <a16:creationId xmlns:a16="http://schemas.microsoft.com/office/drawing/2014/main" id="{4C4F2F76-28F8-4C08-B034-E595F34571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9539" name="Rectangle 3">
            <a:extLst>
              <a:ext uri="{FF2B5EF4-FFF2-40B4-BE49-F238E27FC236}">
                <a16:creationId xmlns:a16="http://schemas.microsoft.com/office/drawing/2014/main" id="{DF2D640B-513B-41BC-8FE8-986380F399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93137303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3010C2-DB16-418B-B146-90BB7C7551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0015C2-0B8B-4F9B-8552-3D616FD0EE67}" type="slidenum">
              <a:rPr lang="ru-RU" altLang="ru-RU"/>
              <a:pPr/>
              <a:t>68</a:t>
            </a:fld>
            <a:endParaRPr lang="ru-RU" altLang="ru-RU"/>
          </a:p>
        </p:txBody>
      </p:sp>
      <p:sp>
        <p:nvSpPr>
          <p:cNvPr id="449538" name="Rectangle 2">
            <a:extLst>
              <a:ext uri="{FF2B5EF4-FFF2-40B4-BE49-F238E27FC236}">
                <a16:creationId xmlns:a16="http://schemas.microsoft.com/office/drawing/2014/main" id="{4C4F2F76-28F8-4C08-B034-E595F34571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9539" name="Rectangle 3">
            <a:extLst>
              <a:ext uri="{FF2B5EF4-FFF2-40B4-BE49-F238E27FC236}">
                <a16:creationId xmlns:a16="http://schemas.microsoft.com/office/drawing/2014/main" id="{DF2D640B-513B-41BC-8FE8-986380F399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22701989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3010C2-DB16-418B-B146-90BB7C7551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0015C2-0B8B-4F9B-8552-3D616FD0EE67}" type="slidenum">
              <a:rPr lang="ru-RU" altLang="ru-RU"/>
              <a:pPr/>
              <a:t>69</a:t>
            </a:fld>
            <a:endParaRPr lang="ru-RU" altLang="ru-RU"/>
          </a:p>
        </p:txBody>
      </p:sp>
      <p:sp>
        <p:nvSpPr>
          <p:cNvPr id="449538" name="Rectangle 2">
            <a:extLst>
              <a:ext uri="{FF2B5EF4-FFF2-40B4-BE49-F238E27FC236}">
                <a16:creationId xmlns:a16="http://schemas.microsoft.com/office/drawing/2014/main" id="{4C4F2F76-28F8-4C08-B034-E595F34571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9539" name="Rectangle 3">
            <a:extLst>
              <a:ext uri="{FF2B5EF4-FFF2-40B4-BE49-F238E27FC236}">
                <a16:creationId xmlns:a16="http://schemas.microsoft.com/office/drawing/2014/main" id="{DF2D640B-513B-41BC-8FE8-986380F399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21806877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3010C2-DB16-418B-B146-90BB7C7551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0015C2-0B8B-4F9B-8552-3D616FD0EE67}" type="slidenum">
              <a:rPr lang="ru-RU" altLang="ru-RU"/>
              <a:pPr/>
              <a:t>70</a:t>
            </a:fld>
            <a:endParaRPr lang="ru-RU" altLang="ru-RU"/>
          </a:p>
        </p:txBody>
      </p:sp>
      <p:sp>
        <p:nvSpPr>
          <p:cNvPr id="449538" name="Rectangle 2">
            <a:extLst>
              <a:ext uri="{FF2B5EF4-FFF2-40B4-BE49-F238E27FC236}">
                <a16:creationId xmlns:a16="http://schemas.microsoft.com/office/drawing/2014/main" id="{4C4F2F76-28F8-4C08-B034-E595F34571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9539" name="Rectangle 3">
            <a:extLst>
              <a:ext uri="{FF2B5EF4-FFF2-40B4-BE49-F238E27FC236}">
                <a16:creationId xmlns:a16="http://schemas.microsoft.com/office/drawing/2014/main" id="{DF2D640B-513B-41BC-8FE8-986380F399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6294161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A2DC8A-A12F-45A4-9BC0-82EE3E11D46A}" type="slidenum">
              <a:rPr lang="ru-RU"/>
              <a:pPr/>
              <a:t>71</a:t>
            </a:fld>
            <a:endParaRPr lang="ru-RU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68BFE19-E295-4F94-8C97-A2C57752F1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2976FD-A74B-4FC8-AFFB-B8C2AE88FFC4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453634" name="Rectangle 2">
            <a:extLst>
              <a:ext uri="{FF2B5EF4-FFF2-40B4-BE49-F238E27FC236}">
                <a16:creationId xmlns:a16="http://schemas.microsoft.com/office/drawing/2014/main" id="{787ACCBD-EEF5-471E-95A0-07AF51ABE5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3635" name="Rectangle 3">
            <a:extLst>
              <a:ext uri="{FF2B5EF4-FFF2-40B4-BE49-F238E27FC236}">
                <a16:creationId xmlns:a16="http://schemas.microsoft.com/office/drawing/2014/main" id="{2D6436E2-EA2B-4659-B6BF-52D3BBED3D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54959494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5E26BF1-5B14-4845-82C6-4F8E36F0AB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D033F8-C9CE-47A5-BA36-B2E7D7F1DCC4}" type="slidenum">
              <a:rPr lang="ru-RU" altLang="ru-RU"/>
              <a:pPr/>
              <a:t>72</a:t>
            </a:fld>
            <a:endParaRPr lang="ru-RU" altLang="ru-RU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EC8C9D6E-5528-4CD6-97EF-1E8B39F617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EC14CE12-CE4F-424F-A03B-0A11B8C4C2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81019684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4D0F4C-F1B5-4E3A-8F41-56C6C2BC8CFF}" type="slidenum">
              <a:rPr lang="ru-RU"/>
              <a:pPr/>
              <a:t>73</a:t>
            </a:fld>
            <a:endParaRPr lang="ru-RU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A29456-7AAC-4241-BCA5-1E357EA4B17B}" type="slidenum">
              <a:rPr lang="ru-RU"/>
              <a:pPr/>
              <a:t>74</a:t>
            </a:fld>
            <a:endParaRPr lang="ru-RU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A29456-7AAC-4241-BCA5-1E357EA4B17B}" type="slidenum">
              <a:rPr lang="ru-RU"/>
              <a:pPr/>
              <a:t>75</a:t>
            </a:fld>
            <a:endParaRPr lang="ru-RU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5E26BF1-5B14-4845-82C6-4F8E36F0AB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D033F8-C9CE-47A5-BA36-B2E7D7F1DCC4}" type="slidenum">
              <a:rPr lang="ru-RU" altLang="ru-RU"/>
              <a:pPr/>
              <a:t>76</a:t>
            </a:fld>
            <a:endParaRPr lang="ru-RU" altLang="ru-RU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EC8C9D6E-5528-4CD6-97EF-1E8B39F617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EC14CE12-CE4F-424F-A03B-0A11B8C4C2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87963753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5E26BF1-5B14-4845-82C6-4F8E36F0AB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D033F8-C9CE-47A5-BA36-B2E7D7F1DCC4}" type="slidenum">
              <a:rPr lang="ru-RU" altLang="ru-RU"/>
              <a:pPr/>
              <a:t>77</a:t>
            </a:fld>
            <a:endParaRPr lang="ru-RU" altLang="ru-RU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EC8C9D6E-5528-4CD6-97EF-1E8B39F617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EC14CE12-CE4F-424F-A03B-0A11B8C4C2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79699498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A29456-7AAC-4241-BCA5-1E357EA4B17B}" type="slidenum">
              <a:rPr lang="ru-RU"/>
              <a:pPr/>
              <a:t>78</a:t>
            </a:fld>
            <a:endParaRPr lang="ru-RU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21957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A29456-7AAC-4241-BCA5-1E357EA4B17B}" type="slidenum">
              <a:rPr lang="ru-RU"/>
              <a:pPr/>
              <a:t>79</a:t>
            </a:fld>
            <a:endParaRPr lang="ru-RU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62970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>
            <a:extLst>
              <a:ext uri="{FF2B5EF4-FFF2-40B4-BE49-F238E27FC236}">
                <a16:creationId xmlns:a16="http://schemas.microsoft.com/office/drawing/2014/main" id="{98307EFB-69B7-4FF9-87EA-9E36E9524C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9E89DE-5540-484B-840E-372A353CA081}" type="slidenum">
              <a:rPr lang="ru-RU" altLang="ru-RU"/>
              <a:pPr/>
              <a:t>80</a:t>
            </a:fld>
            <a:endParaRPr lang="ru-RU" altLang="ru-RU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94577502-2A90-4897-A34D-5B38AC51C3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F4E5450-3A45-4A11-9625-D52674A6E2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44155737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3010C2-DB16-418B-B146-90BB7C7551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0015C2-0B8B-4F9B-8552-3D616FD0EE67}" type="slidenum">
              <a:rPr lang="ru-RU" altLang="ru-RU"/>
              <a:pPr/>
              <a:t>81</a:t>
            </a:fld>
            <a:endParaRPr lang="ru-RU" altLang="ru-RU"/>
          </a:p>
        </p:txBody>
      </p:sp>
      <p:sp>
        <p:nvSpPr>
          <p:cNvPr id="449538" name="Rectangle 2">
            <a:extLst>
              <a:ext uri="{FF2B5EF4-FFF2-40B4-BE49-F238E27FC236}">
                <a16:creationId xmlns:a16="http://schemas.microsoft.com/office/drawing/2014/main" id="{4C4F2F76-28F8-4C08-B034-E595F34571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9539" name="Rectangle 3">
            <a:extLst>
              <a:ext uri="{FF2B5EF4-FFF2-40B4-BE49-F238E27FC236}">
                <a16:creationId xmlns:a16="http://schemas.microsoft.com/office/drawing/2014/main" id="{DF2D640B-513B-41BC-8FE8-986380F399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632310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6680476-277A-4654-904B-B4B5CBC6A4C4}" type="slidenum">
              <a:rPr lang="ru-RU" sz="1200"/>
              <a:pPr eaLnBrk="1" hangingPunct="1"/>
              <a:t>10</a:t>
            </a:fld>
            <a:endParaRPr lang="ru-RU" sz="1200"/>
          </a:p>
        </p:txBody>
      </p:sp>
      <p:sp>
        <p:nvSpPr>
          <p:cNvPr id="471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46801745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3010C2-DB16-418B-B146-90BB7C7551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0015C2-0B8B-4F9B-8552-3D616FD0EE67}" type="slidenum">
              <a:rPr lang="ru-RU" altLang="ru-RU"/>
              <a:pPr/>
              <a:t>82</a:t>
            </a:fld>
            <a:endParaRPr lang="ru-RU" altLang="ru-RU"/>
          </a:p>
        </p:txBody>
      </p:sp>
      <p:sp>
        <p:nvSpPr>
          <p:cNvPr id="449538" name="Rectangle 2">
            <a:extLst>
              <a:ext uri="{FF2B5EF4-FFF2-40B4-BE49-F238E27FC236}">
                <a16:creationId xmlns:a16="http://schemas.microsoft.com/office/drawing/2014/main" id="{4C4F2F76-28F8-4C08-B034-E595F34571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9539" name="Rectangle 3">
            <a:extLst>
              <a:ext uri="{FF2B5EF4-FFF2-40B4-BE49-F238E27FC236}">
                <a16:creationId xmlns:a16="http://schemas.microsoft.com/office/drawing/2014/main" id="{DF2D640B-513B-41BC-8FE8-986380F399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76567003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3010C2-DB16-418B-B146-90BB7C7551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0015C2-0B8B-4F9B-8552-3D616FD0EE67}" type="slidenum">
              <a:rPr lang="ru-RU" altLang="ru-RU"/>
              <a:pPr/>
              <a:t>83</a:t>
            </a:fld>
            <a:endParaRPr lang="ru-RU" altLang="ru-RU"/>
          </a:p>
        </p:txBody>
      </p:sp>
      <p:sp>
        <p:nvSpPr>
          <p:cNvPr id="449538" name="Rectangle 2">
            <a:extLst>
              <a:ext uri="{FF2B5EF4-FFF2-40B4-BE49-F238E27FC236}">
                <a16:creationId xmlns:a16="http://schemas.microsoft.com/office/drawing/2014/main" id="{4C4F2F76-28F8-4C08-B034-E595F34571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9539" name="Rectangle 3">
            <a:extLst>
              <a:ext uri="{FF2B5EF4-FFF2-40B4-BE49-F238E27FC236}">
                <a16:creationId xmlns:a16="http://schemas.microsoft.com/office/drawing/2014/main" id="{DF2D640B-513B-41BC-8FE8-986380F399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76373873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3010C2-DB16-418B-B146-90BB7C7551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0015C2-0B8B-4F9B-8552-3D616FD0EE67}" type="slidenum">
              <a:rPr lang="ru-RU" altLang="ru-RU"/>
              <a:pPr/>
              <a:t>84</a:t>
            </a:fld>
            <a:endParaRPr lang="ru-RU" altLang="ru-RU"/>
          </a:p>
        </p:txBody>
      </p:sp>
      <p:sp>
        <p:nvSpPr>
          <p:cNvPr id="449538" name="Rectangle 2">
            <a:extLst>
              <a:ext uri="{FF2B5EF4-FFF2-40B4-BE49-F238E27FC236}">
                <a16:creationId xmlns:a16="http://schemas.microsoft.com/office/drawing/2014/main" id="{4C4F2F76-28F8-4C08-B034-E595F34571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9539" name="Rectangle 3">
            <a:extLst>
              <a:ext uri="{FF2B5EF4-FFF2-40B4-BE49-F238E27FC236}">
                <a16:creationId xmlns:a16="http://schemas.microsoft.com/office/drawing/2014/main" id="{DF2D640B-513B-41BC-8FE8-986380F399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15415962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3010C2-DB16-418B-B146-90BB7C7551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0015C2-0B8B-4F9B-8552-3D616FD0EE67}" type="slidenum">
              <a:rPr lang="ru-RU" altLang="ru-RU"/>
              <a:pPr/>
              <a:t>85</a:t>
            </a:fld>
            <a:endParaRPr lang="ru-RU" altLang="ru-RU"/>
          </a:p>
        </p:txBody>
      </p:sp>
      <p:sp>
        <p:nvSpPr>
          <p:cNvPr id="449538" name="Rectangle 2">
            <a:extLst>
              <a:ext uri="{FF2B5EF4-FFF2-40B4-BE49-F238E27FC236}">
                <a16:creationId xmlns:a16="http://schemas.microsoft.com/office/drawing/2014/main" id="{4C4F2F76-28F8-4C08-B034-E595F34571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9539" name="Rectangle 3">
            <a:extLst>
              <a:ext uri="{FF2B5EF4-FFF2-40B4-BE49-F238E27FC236}">
                <a16:creationId xmlns:a16="http://schemas.microsoft.com/office/drawing/2014/main" id="{DF2D640B-513B-41BC-8FE8-986380F399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13432137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3010C2-DB16-418B-B146-90BB7C7551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0015C2-0B8B-4F9B-8552-3D616FD0EE67}" type="slidenum">
              <a:rPr lang="ru-RU" altLang="ru-RU"/>
              <a:pPr/>
              <a:t>86</a:t>
            </a:fld>
            <a:endParaRPr lang="ru-RU" altLang="ru-RU"/>
          </a:p>
        </p:txBody>
      </p:sp>
      <p:sp>
        <p:nvSpPr>
          <p:cNvPr id="449538" name="Rectangle 2">
            <a:extLst>
              <a:ext uri="{FF2B5EF4-FFF2-40B4-BE49-F238E27FC236}">
                <a16:creationId xmlns:a16="http://schemas.microsoft.com/office/drawing/2014/main" id="{4C4F2F76-28F8-4C08-B034-E595F34571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9539" name="Rectangle 3">
            <a:extLst>
              <a:ext uri="{FF2B5EF4-FFF2-40B4-BE49-F238E27FC236}">
                <a16:creationId xmlns:a16="http://schemas.microsoft.com/office/drawing/2014/main" id="{DF2D640B-513B-41BC-8FE8-986380F399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7290211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3010C2-DB16-418B-B146-90BB7C7551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0015C2-0B8B-4F9B-8552-3D616FD0EE67}" type="slidenum">
              <a:rPr lang="ru-RU" altLang="ru-RU"/>
              <a:pPr/>
              <a:t>87</a:t>
            </a:fld>
            <a:endParaRPr lang="ru-RU" altLang="ru-RU"/>
          </a:p>
        </p:txBody>
      </p:sp>
      <p:sp>
        <p:nvSpPr>
          <p:cNvPr id="449538" name="Rectangle 2">
            <a:extLst>
              <a:ext uri="{FF2B5EF4-FFF2-40B4-BE49-F238E27FC236}">
                <a16:creationId xmlns:a16="http://schemas.microsoft.com/office/drawing/2014/main" id="{4C4F2F76-28F8-4C08-B034-E595F34571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9539" name="Rectangle 3">
            <a:extLst>
              <a:ext uri="{FF2B5EF4-FFF2-40B4-BE49-F238E27FC236}">
                <a16:creationId xmlns:a16="http://schemas.microsoft.com/office/drawing/2014/main" id="{DF2D640B-513B-41BC-8FE8-986380F399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25050455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3010C2-DB16-418B-B146-90BB7C7551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0015C2-0B8B-4F9B-8552-3D616FD0EE67}" type="slidenum">
              <a:rPr lang="ru-RU" altLang="ru-RU"/>
              <a:pPr/>
              <a:t>88</a:t>
            </a:fld>
            <a:endParaRPr lang="ru-RU" altLang="ru-RU"/>
          </a:p>
        </p:txBody>
      </p:sp>
      <p:sp>
        <p:nvSpPr>
          <p:cNvPr id="449538" name="Rectangle 2">
            <a:extLst>
              <a:ext uri="{FF2B5EF4-FFF2-40B4-BE49-F238E27FC236}">
                <a16:creationId xmlns:a16="http://schemas.microsoft.com/office/drawing/2014/main" id="{4C4F2F76-28F8-4C08-B034-E595F34571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9539" name="Rectangle 3">
            <a:extLst>
              <a:ext uri="{FF2B5EF4-FFF2-40B4-BE49-F238E27FC236}">
                <a16:creationId xmlns:a16="http://schemas.microsoft.com/office/drawing/2014/main" id="{DF2D640B-513B-41BC-8FE8-986380F399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dirty="0"/>
              <a:t>В режиме слайдов ответы появляются после </a:t>
            </a:r>
            <a:r>
              <a:rPr lang="ru-RU" altLang="ru-RU" dirty="0" err="1"/>
              <a:t>кликанья</a:t>
            </a:r>
            <a:r>
              <a:rPr lang="ru-RU" altLang="ru-RU" dirty="0"/>
              <a:t> мышкой</a:t>
            </a:r>
          </a:p>
        </p:txBody>
      </p:sp>
    </p:spTree>
    <p:extLst>
      <p:ext uri="{BB962C8B-B14F-4D97-AF65-F5344CB8AC3E}">
        <p14:creationId xmlns:p14="http://schemas.microsoft.com/office/powerpoint/2010/main" val="3631176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3010C2-DB16-418B-B146-90BB7C7551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0015C2-0B8B-4F9B-8552-3D616FD0EE67}" type="slidenum">
              <a:rPr lang="ru-RU" altLang="ru-RU"/>
              <a:pPr/>
              <a:t>89</a:t>
            </a:fld>
            <a:endParaRPr lang="ru-RU" altLang="ru-RU"/>
          </a:p>
        </p:txBody>
      </p:sp>
      <p:sp>
        <p:nvSpPr>
          <p:cNvPr id="449538" name="Rectangle 2">
            <a:extLst>
              <a:ext uri="{FF2B5EF4-FFF2-40B4-BE49-F238E27FC236}">
                <a16:creationId xmlns:a16="http://schemas.microsoft.com/office/drawing/2014/main" id="{4C4F2F76-28F8-4C08-B034-E595F34571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9539" name="Rectangle 3">
            <a:extLst>
              <a:ext uri="{FF2B5EF4-FFF2-40B4-BE49-F238E27FC236}">
                <a16:creationId xmlns:a16="http://schemas.microsoft.com/office/drawing/2014/main" id="{DF2D640B-513B-41BC-8FE8-986380F399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dirty="0"/>
              <a:t>В режиме слайдов ответы появляются после </a:t>
            </a:r>
            <a:r>
              <a:rPr lang="ru-RU" altLang="ru-RU" dirty="0" err="1"/>
              <a:t>кликанья</a:t>
            </a:r>
            <a:r>
              <a:rPr lang="ru-RU" altLang="ru-RU" dirty="0"/>
              <a:t> мышкой</a:t>
            </a:r>
          </a:p>
        </p:txBody>
      </p:sp>
    </p:spTree>
    <p:extLst>
      <p:ext uri="{BB962C8B-B14F-4D97-AF65-F5344CB8AC3E}">
        <p14:creationId xmlns:p14="http://schemas.microsoft.com/office/powerpoint/2010/main" val="24274990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3010C2-DB16-418B-B146-90BB7C7551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0015C2-0B8B-4F9B-8552-3D616FD0EE67}" type="slidenum">
              <a:rPr lang="ru-RU" altLang="ru-RU"/>
              <a:pPr/>
              <a:t>90</a:t>
            </a:fld>
            <a:endParaRPr lang="ru-RU" altLang="ru-RU"/>
          </a:p>
        </p:txBody>
      </p:sp>
      <p:sp>
        <p:nvSpPr>
          <p:cNvPr id="449538" name="Rectangle 2">
            <a:extLst>
              <a:ext uri="{FF2B5EF4-FFF2-40B4-BE49-F238E27FC236}">
                <a16:creationId xmlns:a16="http://schemas.microsoft.com/office/drawing/2014/main" id="{4C4F2F76-28F8-4C08-B034-E595F34571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9539" name="Rectangle 3">
            <a:extLst>
              <a:ext uri="{FF2B5EF4-FFF2-40B4-BE49-F238E27FC236}">
                <a16:creationId xmlns:a16="http://schemas.microsoft.com/office/drawing/2014/main" id="{DF2D640B-513B-41BC-8FE8-986380F399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dirty="0"/>
              <a:t>В режиме слайдов ответы появляются после </a:t>
            </a:r>
            <a:r>
              <a:rPr lang="ru-RU" altLang="ru-RU" dirty="0" err="1"/>
              <a:t>кликанья</a:t>
            </a:r>
            <a:r>
              <a:rPr lang="ru-RU" altLang="ru-RU" dirty="0"/>
              <a:t> мышкой</a:t>
            </a:r>
          </a:p>
        </p:txBody>
      </p:sp>
    </p:spTree>
    <p:extLst>
      <p:ext uri="{BB962C8B-B14F-4D97-AF65-F5344CB8AC3E}">
        <p14:creationId xmlns:p14="http://schemas.microsoft.com/office/powerpoint/2010/main" val="202984642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3010C2-DB16-418B-B146-90BB7C7551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0015C2-0B8B-4F9B-8552-3D616FD0EE67}" type="slidenum">
              <a:rPr lang="ru-RU" altLang="ru-RU"/>
              <a:pPr/>
              <a:t>91</a:t>
            </a:fld>
            <a:endParaRPr lang="ru-RU" altLang="ru-RU"/>
          </a:p>
        </p:txBody>
      </p:sp>
      <p:sp>
        <p:nvSpPr>
          <p:cNvPr id="449538" name="Rectangle 2">
            <a:extLst>
              <a:ext uri="{FF2B5EF4-FFF2-40B4-BE49-F238E27FC236}">
                <a16:creationId xmlns:a16="http://schemas.microsoft.com/office/drawing/2014/main" id="{4C4F2F76-28F8-4C08-B034-E595F34571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9539" name="Rectangle 3">
            <a:extLst>
              <a:ext uri="{FF2B5EF4-FFF2-40B4-BE49-F238E27FC236}">
                <a16:creationId xmlns:a16="http://schemas.microsoft.com/office/drawing/2014/main" id="{DF2D640B-513B-41BC-8FE8-986380F399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dirty="0"/>
              <a:t>В режиме слайдов ответы появляются после </a:t>
            </a:r>
            <a:r>
              <a:rPr lang="ru-RU" altLang="ru-RU" dirty="0" err="1"/>
              <a:t>кликанья</a:t>
            </a:r>
            <a:r>
              <a:rPr lang="ru-RU" altLang="ru-RU" dirty="0"/>
              <a:t> мышкой</a:t>
            </a:r>
          </a:p>
        </p:txBody>
      </p:sp>
    </p:spTree>
    <p:extLst>
      <p:ext uri="{BB962C8B-B14F-4D97-AF65-F5344CB8AC3E}">
        <p14:creationId xmlns:p14="http://schemas.microsoft.com/office/powerpoint/2010/main" val="3120408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3E38F43-8AAF-459A-9CDB-9FE08037E6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103177-015E-4136-ADF5-7B7BD18549BE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388098" name="Rectangle 1026">
            <a:extLst>
              <a:ext uri="{FF2B5EF4-FFF2-40B4-BE49-F238E27FC236}">
                <a16:creationId xmlns:a16="http://schemas.microsoft.com/office/drawing/2014/main" id="{6CFAEEC5-3B90-4CC8-854B-CEEE8C8192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8099" name="Rectangle 1027">
            <a:extLst>
              <a:ext uri="{FF2B5EF4-FFF2-40B4-BE49-F238E27FC236}">
                <a16:creationId xmlns:a16="http://schemas.microsoft.com/office/drawing/2014/main" id="{2AF92E73-0AEC-4B66-BB8A-4D5F77127B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33912547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3010C2-DB16-418B-B146-90BB7C7551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0015C2-0B8B-4F9B-8552-3D616FD0EE67}" type="slidenum">
              <a:rPr lang="ru-RU" altLang="ru-RU"/>
              <a:pPr/>
              <a:t>92</a:t>
            </a:fld>
            <a:endParaRPr lang="ru-RU" altLang="ru-RU"/>
          </a:p>
        </p:txBody>
      </p:sp>
      <p:sp>
        <p:nvSpPr>
          <p:cNvPr id="449538" name="Rectangle 2">
            <a:extLst>
              <a:ext uri="{FF2B5EF4-FFF2-40B4-BE49-F238E27FC236}">
                <a16:creationId xmlns:a16="http://schemas.microsoft.com/office/drawing/2014/main" id="{4C4F2F76-28F8-4C08-B034-E595F34571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9539" name="Rectangle 3">
            <a:extLst>
              <a:ext uri="{FF2B5EF4-FFF2-40B4-BE49-F238E27FC236}">
                <a16:creationId xmlns:a16="http://schemas.microsoft.com/office/drawing/2014/main" id="{DF2D640B-513B-41BC-8FE8-986380F399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dirty="0"/>
              <a:t>В режиме слайдов ответы появляются после </a:t>
            </a:r>
            <a:r>
              <a:rPr lang="ru-RU" altLang="ru-RU" dirty="0" err="1"/>
              <a:t>кликанья</a:t>
            </a:r>
            <a:r>
              <a:rPr lang="ru-RU" altLang="ru-RU" dirty="0"/>
              <a:t> мышкой</a:t>
            </a:r>
          </a:p>
        </p:txBody>
      </p:sp>
    </p:spTree>
    <p:extLst>
      <p:ext uri="{BB962C8B-B14F-4D97-AF65-F5344CB8AC3E}">
        <p14:creationId xmlns:p14="http://schemas.microsoft.com/office/powerpoint/2010/main" val="395574606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84BEA7B-F18B-4D7C-A740-2CA4A553FF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19298C-2EB2-4593-AF10-2F9852149D2B}" type="slidenum">
              <a:rPr lang="ru-RU" altLang="ru-RU"/>
              <a:pPr/>
              <a:t>93</a:t>
            </a:fld>
            <a:endParaRPr lang="ru-RU" altLang="ru-RU"/>
          </a:p>
        </p:txBody>
      </p:sp>
      <p:sp>
        <p:nvSpPr>
          <p:cNvPr id="308226" name="Rectangle 2">
            <a:extLst>
              <a:ext uri="{FF2B5EF4-FFF2-40B4-BE49-F238E27FC236}">
                <a16:creationId xmlns:a16="http://schemas.microsoft.com/office/drawing/2014/main" id="{38C0ED86-77B0-4CFD-BE9C-0F76B1CC25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8227" name="Rectangle 3">
            <a:extLst>
              <a:ext uri="{FF2B5EF4-FFF2-40B4-BE49-F238E27FC236}">
                <a16:creationId xmlns:a16="http://schemas.microsoft.com/office/drawing/2014/main" id="{22DFF170-6EE6-4530-8232-A7422A894A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07702576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23325A-AB95-4775-B02B-BF1EB3B296C4}" type="slidenum">
              <a:rPr lang="ru-RU"/>
              <a:pPr/>
              <a:t>94</a:t>
            </a:fld>
            <a:endParaRPr lang="ru-RU"/>
          </a:p>
        </p:txBody>
      </p:sp>
      <p:sp>
        <p:nvSpPr>
          <p:cNvPr id="93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55012300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23325A-AB95-4775-B02B-BF1EB3B296C4}" type="slidenum">
              <a:rPr lang="ru-RU"/>
              <a:pPr/>
              <a:t>95</a:t>
            </a:fld>
            <a:endParaRPr lang="ru-RU"/>
          </a:p>
        </p:txBody>
      </p:sp>
      <p:sp>
        <p:nvSpPr>
          <p:cNvPr id="93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0846054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23325A-AB95-4775-B02B-BF1EB3B296C4}" type="slidenum">
              <a:rPr lang="ru-RU"/>
              <a:pPr/>
              <a:t>96</a:t>
            </a:fld>
            <a:endParaRPr lang="ru-RU"/>
          </a:p>
        </p:txBody>
      </p:sp>
      <p:sp>
        <p:nvSpPr>
          <p:cNvPr id="93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70654200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23325A-AB95-4775-B02B-BF1EB3B296C4}" type="slidenum">
              <a:rPr lang="ru-RU"/>
              <a:pPr/>
              <a:t>97</a:t>
            </a:fld>
            <a:endParaRPr lang="ru-RU"/>
          </a:p>
        </p:txBody>
      </p:sp>
      <p:sp>
        <p:nvSpPr>
          <p:cNvPr id="93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64909637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23325A-AB95-4775-B02B-BF1EB3B296C4}" type="slidenum">
              <a:rPr lang="ru-RU"/>
              <a:pPr/>
              <a:t>98</a:t>
            </a:fld>
            <a:endParaRPr lang="ru-RU"/>
          </a:p>
        </p:txBody>
      </p:sp>
      <p:sp>
        <p:nvSpPr>
          <p:cNvPr id="93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56353045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23325A-AB95-4775-B02B-BF1EB3B296C4}" type="slidenum">
              <a:rPr lang="ru-RU"/>
              <a:pPr/>
              <a:t>99</a:t>
            </a:fld>
            <a:endParaRPr lang="ru-RU"/>
          </a:p>
        </p:txBody>
      </p:sp>
      <p:sp>
        <p:nvSpPr>
          <p:cNvPr id="93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96082515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23325A-AB95-4775-B02B-BF1EB3B296C4}" type="slidenum">
              <a:rPr lang="ru-RU"/>
              <a:pPr/>
              <a:t>100</a:t>
            </a:fld>
            <a:endParaRPr lang="ru-RU"/>
          </a:p>
        </p:txBody>
      </p:sp>
      <p:sp>
        <p:nvSpPr>
          <p:cNvPr id="93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28808196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23325A-AB95-4775-B02B-BF1EB3B296C4}" type="slidenum">
              <a:rPr lang="ru-RU"/>
              <a:pPr/>
              <a:t>101</a:t>
            </a:fld>
            <a:endParaRPr lang="ru-RU"/>
          </a:p>
        </p:txBody>
      </p:sp>
      <p:sp>
        <p:nvSpPr>
          <p:cNvPr id="93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020413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80EB6-B06E-4432-9B99-5632EEFA91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646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5B642-534E-4E28-930E-D99199BF3B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247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3FD8A-748F-4AFA-8D37-9022BA949C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836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A656F-B04B-4ECD-9EFE-4C0987F233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93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A52C6-41C0-4A8D-ACCA-11BB4EDD97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880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3FC7E-597B-4AE9-8494-202EEBCB90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31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20E29-FD8C-426D-B2D4-D3C805900C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942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B930F-2519-4BD6-BFDA-8966C82EB8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161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F5C95-BE56-45DF-955B-08D694647E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542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6F4B0-FC98-46DB-82D4-DED436DFF9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251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9B0F4-165E-402F-AA3B-F75507187F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067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553D0BEC-E28F-4B51-9F5E-24A72EAC21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0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7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1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90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1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0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png"/><Relationship Id="rId5" Type="http://schemas.openxmlformats.org/officeDocument/2006/relationships/image" Target="../media/image1530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png"/><Relationship Id="rId5" Type="http://schemas.openxmlformats.org/officeDocument/2006/relationships/image" Target="../media/image1540.png"/><Relationship Id="rId4" Type="http://schemas.openxmlformats.org/officeDocument/2006/relationships/image" Target="../media/image17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0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0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0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png"/><Relationship Id="rId5" Type="http://schemas.openxmlformats.org/officeDocument/2006/relationships/image" Target="../media/image18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91.png"/><Relationship Id="rId4" Type="http://schemas.openxmlformats.org/officeDocument/2006/relationships/image" Target="../media/image13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4.png"/><Relationship Id="rId4" Type="http://schemas.openxmlformats.org/officeDocument/2006/relationships/image" Target="../media/image17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12.png"/><Relationship Id="rId4" Type="http://schemas.openxmlformats.org/officeDocument/2006/relationships/image" Target="../media/image16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311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1210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1610.png"/><Relationship Id="rId4" Type="http://schemas.openxmlformats.org/officeDocument/2006/relationships/image" Target="../media/image15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0.png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35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113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0.png"/><Relationship Id="rId4" Type="http://schemas.openxmlformats.org/officeDocument/2006/relationships/image" Target="../media/image46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1240.png"/><Relationship Id="rId4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8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7" Type="http://schemas.openxmlformats.org/officeDocument/2006/relationships/image" Target="../media/image130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1281.png"/><Relationship Id="rId4" Type="http://schemas.openxmlformats.org/officeDocument/2006/relationships/image" Target="../media/image52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2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png"/><Relationship Id="rId4" Type="http://schemas.openxmlformats.org/officeDocument/2006/relationships/image" Target="../media/image15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30.png"/><Relationship Id="rId4" Type="http://schemas.openxmlformats.org/officeDocument/2006/relationships/image" Target="../media/image10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1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1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79512" y="944724"/>
            <a:ext cx="8712968" cy="2232248"/>
          </a:xfrm>
        </p:spPr>
        <p:txBody>
          <a:bodyPr>
            <a:noAutofit/>
          </a:bodyPr>
          <a:lstStyle/>
          <a:p>
            <a:r>
              <a:rPr lang="ru-RU" sz="5400" dirty="0">
                <a:solidFill>
                  <a:srgbClr val="FF0000"/>
                </a:solidFill>
              </a:rPr>
              <a:t>Аналитическая геометрия для школьников</a:t>
            </a:r>
          </a:p>
        </p:txBody>
      </p:sp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id="{546B292F-83F3-8E4C-9C44-0F99685DB2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919064"/>
          </a:xfrm>
        </p:spPr>
        <p:txBody>
          <a:bodyPr/>
          <a:lstStyle/>
          <a:p>
            <a:pPr algn="just"/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	</a:t>
            </a:r>
            <a:r>
              <a:rPr lang="ru-RU" sz="2800" dirty="0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Смирнов Владимир Алексеевич, доктор физико-математических наук, профессор, заведующий кафедрой элементарной математики МПГУ</a:t>
            </a:r>
          </a:p>
          <a:p>
            <a:r>
              <a:rPr lang="ru-RU" sz="2800" dirty="0"/>
              <a:t>сайт: </a:t>
            </a:r>
            <a:r>
              <a:rPr lang="en-US" sz="2800" dirty="0"/>
              <a:t>vasmirnov.ru    e-mail: v-a-smirnov@mail.ru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02612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-10160" y="116632"/>
            <a:ext cx="9144000" cy="140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cs typeface="Times New Roman" pitchFamily="18" charset="0"/>
              </a:rPr>
              <a:t>	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Прямую с данным направляющим вектором, проходящую через данную точку, можно задавать с помощью инструментов «</a:t>
            </a: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Вектор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и «Параллельная прямая».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04AF90-07A1-9D40-E125-5B93CA267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441" y="1772816"/>
            <a:ext cx="4625118" cy="438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2264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2176" name="Text Box 16"/>
              <p:cNvSpPr txBox="1">
                <a:spLocks noChangeArrowheads="1"/>
              </p:cNvSpPr>
              <p:nvPr/>
            </p:nvSpPr>
            <p:spPr bwMode="auto">
              <a:xfrm>
                <a:off x="26224" y="0"/>
                <a:ext cx="9144000" cy="58637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/>
                <a:r>
                  <a:rPr lang="en-US" dirty="0"/>
                  <a:t>	</a:t>
                </a:r>
                <a:r>
                  <a:rPr lang="ru-RU" sz="2200" dirty="0"/>
                  <a:t> </a:t>
                </a:r>
                <a:r>
                  <a:rPr lang="ru-RU" dirty="0"/>
                  <a:t>Смешанным произведением векторов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ru-RU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dirty="0"/>
                  <a:t>,…,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acc>
                    <m:r>
                      <a:rPr lang="ru-RU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dirty="0"/>
                  <a:t> и вектора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ru-RU" dirty="0"/>
                  <a:t> называется скалярное произведение векторов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a:rPr lang="ru-RU">
                            <a:latin typeface="Cambria Math" panose="02040503050406030204" pitchFamily="18" charset="0"/>
                          </a:rPr>
                          <m:t>, …, </m:t>
                        </m:r>
                        <m:acc>
                          <m:accPr>
                            <m:chr m:val="⃗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r>
                  <a:rPr lang="ru-RU" dirty="0"/>
                  <a:t> и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ru-RU" dirty="0"/>
                  <a:t>. Оно обозначается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a:rPr lang="ru-RU">
                            <a:latin typeface="Cambria Math" panose="02040503050406030204" pitchFamily="18" charset="0"/>
                          </a:rPr>
                          <m:t>, …, </m:t>
                        </m:r>
                        <m:acc>
                          <m:accPr>
                            <m:chr m:val="⃗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ru-RU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ru-RU" dirty="0"/>
                  <a:t> </a:t>
                </a:r>
              </a:p>
              <a:p>
                <a:pPr algn="just"/>
                <a:r>
                  <a:rPr lang="ru-RU" dirty="0"/>
                  <a:t>	Из определения скалярного произведения векторов следует, что смешанное произведение векторов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ru-RU">
                        <a:latin typeface="Cambria Math" panose="02040503050406030204" pitchFamily="18" charset="0"/>
                      </a:rPr>
                      <m:t>, …, </m:t>
                    </m:r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ru-RU" dirty="0"/>
                  <a:t> выражается формулой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ru-RU">
                              <a:latin typeface="Cambria Math" panose="02040503050406030204" pitchFamily="18" charset="0"/>
                            </a:rPr>
                            <m:t>, …,</m:t>
                          </m:r>
                          <m:acc>
                            <m:accPr>
                              <m:chr m:val="⃗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</m:d>
                      <m:r>
                        <a:rPr lang="ru-RU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  <m:t>−11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  <m: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>
                  <a:latin typeface="+mj-lt"/>
                </a:endParaRPr>
              </a:p>
              <a:p>
                <a:pPr algn="just"/>
                <a:r>
                  <a:rPr lang="en-US" dirty="0"/>
                  <a:t>	</a:t>
                </a:r>
                <a:endParaRPr lang="ru-RU" dirty="0"/>
              </a:p>
              <a:p>
                <a:pPr algn="just"/>
                <a:r>
                  <a:rPr lang="ru-RU" dirty="0"/>
                  <a:t>	Доказывается, что модуль смешанного произведения векторов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ru-RU">
                        <a:latin typeface="Cambria Math" panose="02040503050406030204" pitchFamily="18" charset="0"/>
                      </a:rPr>
                      <m:t>, …, </m:t>
                    </m:r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ru-RU" dirty="0">
                    <a:latin typeface="+mj-lt"/>
                  </a:rPr>
                  <a:t>равен объёму </a:t>
                </a:r>
                <a:r>
                  <a:rPr lang="en-US" i="1" dirty="0">
                    <a:latin typeface="+mj-lt"/>
                  </a:rPr>
                  <a:t>n</a:t>
                </a:r>
                <a:r>
                  <a:rPr lang="ru-RU" dirty="0">
                    <a:latin typeface="+mj-lt"/>
                  </a:rPr>
                  <a:t>-мерного параллелепипеда, построенного на этих векторах.</a:t>
                </a:r>
              </a:p>
            </p:txBody>
          </p:sp>
        </mc:Choice>
        <mc:Fallback xmlns="">
          <p:sp>
            <p:nvSpPr>
              <p:cNvPr id="92176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24" y="0"/>
                <a:ext cx="9144000" cy="5863785"/>
              </a:xfrm>
              <a:prstGeom prst="rect">
                <a:avLst/>
              </a:prstGeom>
              <a:blipFill>
                <a:blip r:embed="rId3"/>
                <a:stretch>
                  <a:fillRect l="-1000" t="-832" r="-1067" b="-145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202518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2176" name="Text Box 16"/>
              <p:cNvSpPr txBox="1">
                <a:spLocks noChangeArrowheads="1"/>
              </p:cNvSpPr>
              <p:nvPr/>
            </p:nvSpPr>
            <p:spPr bwMode="auto">
              <a:xfrm>
                <a:off x="26224" y="150155"/>
                <a:ext cx="9144000" cy="16168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/>
                <a:r>
                  <a:rPr lang="en-US" dirty="0"/>
                  <a:t>	</a:t>
                </a:r>
                <a:r>
                  <a:rPr lang="ru-RU" sz="2200" dirty="0"/>
                  <a:t> </a:t>
                </a:r>
                <a:r>
                  <a:rPr lang="ru-RU" dirty="0"/>
                  <a:t>Используя векторное и смешанное произведения векторов, выведем уравнение (</a:t>
                </a:r>
                <a:r>
                  <a:rPr lang="en-US" i="1" dirty="0"/>
                  <a:t>n</a:t>
                </a:r>
                <a:r>
                  <a:rPr lang="ru-RU" i="1" dirty="0"/>
                  <a:t>-</a:t>
                </a:r>
                <a:r>
                  <a:rPr lang="ru-RU" dirty="0"/>
                  <a:t>1)-мерного пространства в </a:t>
                </a:r>
                <a:r>
                  <a:rPr lang="en-US" i="1" dirty="0"/>
                  <a:t>n</a:t>
                </a:r>
                <a:r>
                  <a:rPr lang="ru-RU" dirty="0"/>
                  <a:t>-мерном пространстве, проходящего через точки </a:t>
                </a:r>
                <a:r>
                  <a:rPr lang="en-US" i="1" dirty="0"/>
                  <a:t>A</a:t>
                </a:r>
                <a:r>
                  <a:rPr lang="ru-RU" baseline="-25000" dirty="0"/>
                  <a:t>1</a:t>
                </a:r>
                <a:r>
                  <a:rPr lang="ru-RU" dirty="0"/>
                  <a:t>(</a:t>
                </a:r>
                <a:r>
                  <a:rPr lang="en-US" i="1" dirty="0"/>
                  <a:t>a</a:t>
                </a:r>
                <a:r>
                  <a:rPr lang="ru-RU" baseline="-25000" dirty="0"/>
                  <a:t>11</a:t>
                </a:r>
                <a:r>
                  <a:rPr lang="ru-RU" dirty="0"/>
                  <a:t>, …, </a:t>
                </a:r>
                <a:r>
                  <a:rPr lang="en-US" i="1" dirty="0"/>
                  <a:t>a</a:t>
                </a:r>
                <a:r>
                  <a:rPr lang="ru-RU" baseline="-25000" dirty="0"/>
                  <a:t>1</a:t>
                </a:r>
                <a:r>
                  <a:rPr lang="en-US" i="1" baseline="-25000" dirty="0"/>
                  <a:t>n</a:t>
                </a:r>
                <a:r>
                  <a:rPr lang="ru-RU" dirty="0"/>
                  <a:t>) …, </a:t>
                </a:r>
                <a:r>
                  <a:rPr lang="en-US" i="1" dirty="0"/>
                  <a:t>A</a:t>
                </a:r>
                <a:r>
                  <a:rPr lang="en-US" i="1" baseline="-25000" dirty="0"/>
                  <a:t>n</a:t>
                </a:r>
                <a:r>
                  <a:rPr lang="ru-RU" dirty="0"/>
                  <a:t>(</a:t>
                </a:r>
                <a:r>
                  <a:rPr lang="en-US" i="1" dirty="0"/>
                  <a:t>a</a:t>
                </a:r>
                <a:r>
                  <a:rPr lang="en-US" i="1" baseline="-25000" dirty="0"/>
                  <a:t>n</a:t>
                </a:r>
                <a:r>
                  <a:rPr lang="ru-RU" baseline="-25000" dirty="0"/>
                  <a:t>1</a:t>
                </a:r>
                <a:r>
                  <a:rPr lang="ru-RU" dirty="0"/>
                  <a:t>, …, </a:t>
                </a:r>
                <a:r>
                  <a:rPr lang="en-US" i="1" dirty="0" err="1"/>
                  <a:t>a</a:t>
                </a:r>
                <a:r>
                  <a:rPr lang="en-US" i="1" baseline="-25000" dirty="0" err="1"/>
                  <a:t>nn</a:t>
                </a:r>
                <a:r>
                  <a:rPr lang="ru-RU" dirty="0"/>
                  <a:t>), для которых векторы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ru-RU">
                        <a:latin typeface="Cambria Math" panose="02040503050406030204" pitchFamily="18" charset="0"/>
                      </a:rPr>
                      <m:t>,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…, </m:t>
                    </m:r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dirty="0"/>
                  <a:t> линейно независимы.</a:t>
                </a:r>
                <a:endParaRPr lang="ru-RU" dirty="0">
                  <a:latin typeface="+mj-lt"/>
                </a:endParaRPr>
              </a:p>
            </p:txBody>
          </p:sp>
        </mc:Choice>
        <mc:Fallback xmlns="">
          <p:sp>
            <p:nvSpPr>
              <p:cNvPr id="92176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24" y="150155"/>
                <a:ext cx="9144000" cy="1616853"/>
              </a:xfrm>
              <a:prstGeom prst="rect">
                <a:avLst/>
              </a:prstGeom>
              <a:blipFill>
                <a:blip r:embed="rId3"/>
                <a:stretch>
                  <a:fillRect l="-1000" t="-3019" r="-1067" b="-792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16">
                <a:extLst>
                  <a:ext uri="{FF2B5EF4-FFF2-40B4-BE49-F238E27FC236}">
                    <a16:creationId xmlns:a16="http://schemas.microsoft.com/office/drawing/2014/main" id="{85A66344-04AF-4F42-45A1-9A5CBBA1FD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767008"/>
                <a:ext cx="9144000" cy="46845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/>
                <a:r>
                  <a:rPr lang="en-US" dirty="0"/>
                  <a:t>	</a:t>
                </a:r>
                <a:r>
                  <a:rPr lang="ru-RU" sz="2200" dirty="0"/>
                  <a:t> </a:t>
                </a:r>
                <a:r>
                  <a:rPr lang="ru-RU" dirty="0"/>
                  <a:t>Вектор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  <m:r>
                          <a:rPr lang="ru-RU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…, </m:t>
                        </m:r>
                        <m:acc>
                          <m:accPr>
                            <m:chr m:val="⃗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r>
                  <a:rPr lang="ru-RU" dirty="0"/>
                  <a:t> будет перпендикулярен каждому из векторов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ru-RU">
                        <a:latin typeface="Cambria Math" panose="02040503050406030204" pitchFamily="18" charset="0"/>
                      </a:rPr>
                      <m:t>,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…, </m:t>
                    </m:r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dirty="0"/>
                  <a:t>. Он является вектором нормали данного (</a:t>
                </a:r>
                <a:r>
                  <a:rPr lang="en-US" i="1" dirty="0"/>
                  <a:t>n</a:t>
                </a:r>
                <a:r>
                  <a:rPr lang="ru-RU" dirty="0"/>
                  <a:t>-1)-мерного пространства. Точка </a:t>
                </a:r>
                <a:r>
                  <a:rPr lang="en-US" i="1" dirty="0"/>
                  <a:t>A</a:t>
                </a:r>
                <a:r>
                  <a:rPr lang="ru-RU" dirty="0"/>
                  <a:t>(</a:t>
                </a:r>
                <a:r>
                  <a:rPr lang="en-US" i="1" dirty="0"/>
                  <a:t>x</a:t>
                </a:r>
                <a:r>
                  <a:rPr lang="ru-RU" baseline="-25000" dirty="0"/>
                  <a:t>1</a:t>
                </a:r>
                <a:r>
                  <a:rPr lang="ru-RU" dirty="0"/>
                  <a:t>, …, </a:t>
                </a:r>
                <a:r>
                  <a:rPr lang="en-US" i="1" dirty="0" err="1"/>
                  <a:t>x</a:t>
                </a:r>
                <a:r>
                  <a:rPr lang="en-US" i="1" baseline="-25000" dirty="0" err="1"/>
                  <a:t>n</a:t>
                </a:r>
                <a:r>
                  <a:rPr lang="ru-RU" dirty="0"/>
                  <a:t>)</a:t>
                </a:r>
                <a:r>
                  <a:rPr lang="ru-RU" i="1" dirty="0"/>
                  <a:t> </a:t>
                </a:r>
                <a:r>
                  <a:rPr lang="ru-RU" dirty="0"/>
                  <a:t>принадлежит этому пространству, если векторы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  <m:r>
                          <a:rPr lang="ru-RU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…, </m:t>
                        </m:r>
                        <m:acc>
                          <m:accPr>
                            <m:chr m:val="⃗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dirty="0"/>
                  <a:t>и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ru-RU" dirty="0"/>
                  <a:t> перпендикулярны. Следовательно, искомым уравнением (</a:t>
                </a:r>
                <a:r>
                  <a:rPr lang="en-US" i="1" dirty="0"/>
                  <a:t>n</a:t>
                </a:r>
                <a:r>
                  <a:rPr lang="ru-RU" i="1" dirty="0"/>
                  <a:t>-</a:t>
                </a:r>
                <a:r>
                  <a:rPr lang="ru-RU" dirty="0"/>
                  <a:t>1)-мерного пространства является уравнение </a:t>
                </a: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  <m:r>
                          <a:rPr lang="ru-RU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…, </m:t>
                        </m:r>
                        <m:acc>
                          <m:accPr>
                            <m:chr m:val="⃗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e>
                    </m:d>
                    <m:r>
                      <a:rPr lang="ru-RU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ru-RU" dirty="0"/>
                  <a:t>,</a:t>
                </a:r>
              </a:p>
              <a:p>
                <a:r>
                  <a:rPr lang="ru-RU" dirty="0"/>
                  <a:t>которое можно записать в виде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𝑛𝑛</m:t>
                                    </m:r>
                                  </m:sub>
                                </m:sSub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=0.</m:t>
                      </m:r>
                    </m:oMath>
                  </m:oMathPara>
                </a14:m>
                <a:endParaRPr lang="ru-RU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Text Box 16">
                <a:extLst>
                  <a:ext uri="{FF2B5EF4-FFF2-40B4-BE49-F238E27FC236}">
                    <a16:creationId xmlns:a16="http://schemas.microsoft.com/office/drawing/2014/main" id="{85A66344-04AF-4F42-45A1-9A5CBBA1F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767008"/>
                <a:ext cx="9144000" cy="4684552"/>
              </a:xfrm>
              <a:prstGeom prst="rect">
                <a:avLst/>
              </a:prstGeom>
              <a:blipFill>
                <a:blip r:embed="rId4"/>
                <a:stretch>
                  <a:fillRect l="-1000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473516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2176" name="Text Box 16"/>
              <p:cNvSpPr txBox="1">
                <a:spLocks noChangeArrowheads="1"/>
              </p:cNvSpPr>
              <p:nvPr/>
            </p:nvSpPr>
            <p:spPr bwMode="auto">
              <a:xfrm>
                <a:off x="0" y="29240"/>
                <a:ext cx="9144000" cy="42260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indent="449580" algn="just">
                  <a:spcAft>
                    <a:spcPts val="0"/>
                  </a:spcAft>
                </a:pPr>
                <a:r>
                  <a:rPr lang="en-US" dirty="0"/>
                  <a:t>	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ru-RU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мерный</a:t>
                </a:r>
                <a:r>
                  <a:rPr lang="ru-RU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куб с ребром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в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-мерном пространстве можно задать системой неравенств</a:t>
                </a:r>
                <a:endParaRPr lang="ru-RU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0≤</m:t>
                              </m:r>
                              <m:sSub>
                                <m:sSubPr>
                                  <m:ctrlP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  <m:e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…</m:t>
                              </m:r>
                            </m:e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0≤</m:t>
                              </m:r>
                              <m:sSub>
                                <m:sSubPr>
                                  <m:ctrlP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49580" algn="just">
                  <a:spcAft>
                    <a:spcPts val="0"/>
                  </a:spcAft>
                </a:pPr>
                <a:r>
                  <a:rPr lang="en-US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ru-RU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Его вершинами являются точки, каждая координата которых равна 0 или </a:t>
                </a:r>
                <a:r>
                  <a:rPr lang="en-US" i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ru-RU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; рёбра (1-мерные грани) состоят из его точек, каждая координата которых, за исключением одной фиксированной координаты, равна 0 или </a:t>
                </a:r>
                <a:r>
                  <a:rPr lang="en-US" i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ru-RU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:r>
                  <a:rPr lang="en-US" i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</a:t>
                </a:r>
                <a:r>
                  <a:rPr lang="ru-RU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-мерные грани состоят из его точек, каждая координата которых, за исключением </a:t>
                </a:r>
                <a:r>
                  <a:rPr lang="en-US" i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</a:t>
                </a:r>
                <a:r>
                  <a:rPr lang="ru-RU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фиксированных координат, равна 0 или </a:t>
                </a:r>
                <a:r>
                  <a:rPr lang="en-US" i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ru-RU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	</a:t>
                </a:r>
                <a:endParaRPr lang="ru-RU" dirty="0">
                  <a:latin typeface="+mj-lt"/>
                </a:endParaRPr>
              </a:p>
            </p:txBody>
          </p:sp>
        </mc:Choice>
        <mc:Fallback xmlns="">
          <p:sp>
            <p:nvSpPr>
              <p:cNvPr id="92176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29240"/>
                <a:ext cx="9144000" cy="4226093"/>
              </a:xfrm>
              <a:prstGeom prst="rect">
                <a:avLst/>
              </a:prstGeom>
              <a:blipFill>
                <a:blip r:embed="rId3"/>
                <a:stretch>
                  <a:fillRect l="-1000" t="-1154" r="-1000" b="-245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EF079F-79B5-23BC-DD3A-75C75E07D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3996082"/>
            <a:ext cx="3096344" cy="271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1848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6" name="Text Box 16"/>
          <p:cNvSpPr txBox="1">
            <a:spLocks noChangeArrowheads="1"/>
          </p:cNvSpPr>
          <p:nvPr/>
        </p:nvSpPr>
        <p:spPr bwMode="auto">
          <a:xfrm>
            <a:off x="0" y="116632"/>
            <a:ext cx="9144000" cy="53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Упражнения</a:t>
            </a:r>
            <a:endParaRPr lang="ru-RU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EF079F-79B5-23BC-DD3A-75C75E07D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1466407"/>
            <a:ext cx="3049858" cy="2677097"/>
          </a:xfrm>
          <a:prstGeom prst="rect">
            <a:avLst/>
          </a:prstGeom>
        </p:spPr>
      </p:pic>
      <p:sp>
        <p:nvSpPr>
          <p:cNvPr id="2" name="Text Box 16">
            <a:extLst>
              <a:ext uri="{FF2B5EF4-FFF2-40B4-BE49-F238E27FC236}">
                <a16:creationId xmlns:a16="http://schemas.microsoft.com/office/drawing/2014/main" id="{6A3714A6-6481-2D7F-7CE9-D3D824EB1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8680"/>
            <a:ext cx="9144000" cy="991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en-US" dirty="0"/>
              <a:t>	</a:t>
            </a:r>
            <a:r>
              <a:rPr lang="ru-RU" sz="2800" dirty="0"/>
              <a:t>1.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Сколько у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-мерного куба: а) вершин; б) рёбер; в)*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-мерных граней?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16">
                <a:extLst>
                  <a:ext uri="{FF2B5EF4-FFF2-40B4-BE49-F238E27FC236}">
                    <a16:creationId xmlns:a16="http://schemas.microsoft.com/office/drawing/2014/main" id="{73CC3749-77B4-FDEC-ECB1-33332008BA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077072"/>
                <a:ext cx="9144000" cy="2962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indent="44958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/>
                  <a:t>	</a:t>
                </a:r>
                <a:r>
                  <a:rPr lang="ru-RU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</a:rPr>
                  <a:t>Решение. </a:t>
                </a:r>
                <a:r>
                  <a:rPr lang="ru-RU" dirty="0">
                    <a:effectLst/>
                    <a:ea typeface="Calibri" panose="020F0502020204030204" pitchFamily="34" charset="0"/>
                  </a:rPr>
                  <a:t>Д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ля подсчёта количества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k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-мерных граней нужно зафиксировать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k 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координат. Это можно сделать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  <m:sup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ru-RU" dirty="0">
                    <a:effectLst/>
                    <a:ea typeface="Times New Roman" panose="02020603050405020304" pitchFamily="18" charset="0"/>
                  </a:rPr>
                  <a:t> способами. Каждая из оставшихся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n</a:t>
                </a:r>
                <a:r>
                  <a:rPr lang="ru-RU" i="1" dirty="0">
                    <a:effectLst/>
                    <a:ea typeface="Times New Roman" panose="02020603050405020304" pitchFamily="18" charset="0"/>
                  </a:rPr>
                  <a:t> –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k 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координат равна 0 или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a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. Число способов расстановки чисел 0,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a</a:t>
                </a:r>
                <a:r>
                  <a:rPr lang="en-US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в этих координатах равно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ru-RU" dirty="0">
                    <a:effectLst/>
                    <a:ea typeface="Times New Roman" panose="02020603050405020304" pitchFamily="18" charset="0"/>
                  </a:rPr>
                  <a:t>.  Следовательно, число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k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-мерных граней у </a:t>
                </a:r>
                <a:r>
                  <a:rPr lang="en-US" i="1" dirty="0">
                    <a:effectLst/>
                    <a:ea typeface="Calibri" panose="020F0502020204030204" pitchFamily="34" charset="0"/>
                  </a:rPr>
                  <a:t>n</a:t>
                </a:r>
                <a:r>
                  <a:rPr lang="ru-RU" dirty="0">
                    <a:effectLst/>
                    <a:ea typeface="Calibri" panose="020F0502020204030204" pitchFamily="34" charset="0"/>
                  </a:rPr>
                  <a:t>-мерного куба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 равно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ru-RU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sup>
                        </m:sSubSup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ru-RU" dirty="0">
                    <a:effectLst/>
                    <a:ea typeface="Times New Roman" panose="02020603050405020304" pitchFamily="18" charset="0"/>
                  </a:rPr>
                  <a:t>. В частности, число вершин равно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ru-RU" dirty="0">
                    <a:effectLst/>
                    <a:ea typeface="Times New Roman" panose="02020603050405020304" pitchFamily="18" charset="0"/>
                  </a:rPr>
                  <a:t>, число рёбер равно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ru-RU" dirty="0">
                    <a:effectLst/>
                    <a:ea typeface="Times New Roman" panose="02020603050405020304" pitchFamily="18" charset="0"/>
                  </a:rPr>
                  <a:t>.</a:t>
                </a:r>
                <a:endParaRPr lang="ru-RU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 Box 16">
                <a:extLst>
                  <a:ext uri="{FF2B5EF4-FFF2-40B4-BE49-F238E27FC236}">
                    <a16:creationId xmlns:a16="http://schemas.microsoft.com/office/drawing/2014/main" id="{73CC3749-77B4-FDEC-ECB1-33332008B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077072"/>
                <a:ext cx="9144000" cy="2962221"/>
              </a:xfrm>
              <a:prstGeom prst="rect">
                <a:avLst/>
              </a:prstGeom>
              <a:blipFill>
                <a:blip r:embed="rId4"/>
                <a:stretch>
                  <a:fillRect l="-1000" t="-1646" r="-1000" b="-2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354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EF079F-79B5-23BC-DD3A-75C75E07D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1078121"/>
            <a:ext cx="3456384" cy="3033936"/>
          </a:xfrm>
          <a:prstGeom prst="rect">
            <a:avLst/>
          </a:prstGeom>
        </p:spPr>
      </p:pic>
      <p:sp>
        <p:nvSpPr>
          <p:cNvPr id="2" name="Text Box 16">
            <a:extLst>
              <a:ext uri="{FF2B5EF4-FFF2-40B4-BE49-F238E27FC236}">
                <a16:creationId xmlns:a16="http://schemas.microsoft.com/office/drawing/2014/main" id="{6A3714A6-6481-2D7F-7CE9-D3D824EB1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503"/>
            <a:ext cx="9144000" cy="991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en-US" dirty="0"/>
              <a:t>	</a:t>
            </a:r>
            <a:r>
              <a:rPr lang="ru-RU" sz="2800" dirty="0"/>
              <a:t>2. </a:t>
            </a:r>
            <a:r>
              <a:rPr lang="ru-RU" sz="2800" dirty="0">
                <a:effectLst/>
                <a:ea typeface="Calibri" panose="020F0502020204030204" pitchFamily="34" charset="0"/>
              </a:rPr>
              <a:t>Найдите центр и радиус </a:t>
            </a:r>
            <a:r>
              <a:rPr lang="en-US" sz="2800" i="1" dirty="0">
                <a:ea typeface="Calibri" panose="020F0502020204030204" pitchFamily="34" charset="0"/>
              </a:rPr>
              <a:t>R</a:t>
            </a:r>
            <a:r>
              <a:rPr lang="ru-RU" sz="2800" dirty="0">
                <a:effectLst/>
                <a:ea typeface="Calibri" panose="020F0502020204030204" pitchFamily="34" charset="0"/>
              </a:rPr>
              <a:t> (</a:t>
            </a:r>
            <a:r>
              <a:rPr lang="en-US" sz="2800" i="1" dirty="0">
                <a:effectLst/>
                <a:ea typeface="Calibri" panose="020F0502020204030204" pitchFamily="34" charset="0"/>
              </a:rPr>
              <a:t>n</a:t>
            </a:r>
            <a:r>
              <a:rPr lang="ru-RU" sz="2800" i="1" dirty="0">
                <a:effectLst/>
                <a:ea typeface="Calibri" panose="020F0502020204030204" pitchFamily="34" charset="0"/>
              </a:rPr>
              <a:t> -</a:t>
            </a:r>
            <a:r>
              <a:rPr lang="ru-RU" sz="2800" dirty="0">
                <a:effectLst/>
                <a:ea typeface="Calibri" panose="020F0502020204030204" pitchFamily="34" charset="0"/>
              </a:rPr>
              <a:t>1)-мерн</a:t>
            </a:r>
            <a:r>
              <a:rPr lang="ru-RU" sz="2800" dirty="0">
                <a:ea typeface="Calibri" panose="020F0502020204030204" pitchFamily="34" charset="0"/>
              </a:rPr>
              <a:t>ой</a:t>
            </a:r>
            <a:r>
              <a:rPr lang="ru-RU" sz="2800" dirty="0">
                <a:effectLst/>
                <a:ea typeface="Calibri" panose="020F0502020204030204" pitchFamily="34" charset="0"/>
              </a:rPr>
              <a:t> сферы</a:t>
            </a:r>
            <a:r>
              <a:rPr lang="ru-RU" sz="2800" dirty="0">
                <a:ea typeface="Calibri" panose="020F0502020204030204" pitchFamily="34" charset="0"/>
              </a:rPr>
              <a:t>,</a:t>
            </a:r>
            <a:r>
              <a:rPr lang="ru-RU" sz="2800" dirty="0">
                <a:effectLst/>
                <a:ea typeface="Calibri" panose="020F0502020204030204" pitchFamily="34" charset="0"/>
              </a:rPr>
              <a:t> описанной около единичного </a:t>
            </a:r>
            <a:r>
              <a:rPr lang="en-US" sz="2800" i="1" dirty="0">
                <a:effectLst/>
                <a:ea typeface="Calibri" panose="020F0502020204030204" pitchFamily="34" charset="0"/>
              </a:rPr>
              <a:t>n</a:t>
            </a:r>
            <a:r>
              <a:rPr lang="ru-RU" sz="2800" dirty="0">
                <a:effectLst/>
                <a:ea typeface="Calibri" panose="020F0502020204030204" pitchFamily="34" charset="0"/>
              </a:rPr>
              <a:t>-мерного куба.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16">
                <a:extLst>
                  <a:ext uri="{FF2B5EF4-FFF2-40B4-BE49-F238E27FC236}">
                    <a16:creationId xmlns:a16="http://schemas.microsoft.com/office/drawing/2014/main" id="{73CC3749-77B4-FDEC-ECB1-33332008BA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201824"/>
                <a:ext cx="9144000" cy="26561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indent="44958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/>
                  <a:t>	</a:t>
                </a:r>
                <a:r>
                  <a:rPr lang="ru-RU" sz="2800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</a:rPr>
                  <a:t>Ответ.</a:t>
                </a:r>
                <a:r>
                  <a:rPr lang="en-US" sz="2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Центром описанной </a:t>
                </a:r>
                <a:r>
                  <a:rPr lang="en-US" sz="28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i="1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en-US" sz="28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-1)-</a:t>
                </a:r>
                <a:r>
                  <a:rPr lang="ru-RU" sz="28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мерной сферы является середина диагонали </a:t>
                </a:r>
                <a:r>
                  <a:rPr lang="en-US" sz="2800" i="1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AG</a:t>
                </a:r>
                <a:r>
                  <a:rPr lang="en-US" sz="2800" baseline="-250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en-US" sz="28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i="1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(0, …, 0), </a:t>
                </a:r>
                <a:r>
                  <a:rPr lang="en-US" sz="2800" i="1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en-US" sz="2800" baseline="-250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en-US" sz="28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(1, …, 1). </a:t>
                </a:r>
                <a:r>
                  <a:rPr lang="ru-RU" sz="28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Расстояние между точками </a:t>
                </a:r>
                <a:r>
                  <a:rPr lang="en-US" sz="2800" i="1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ru-RU" sz="28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и </a:t>
                </a:r>
                <a:r>
                  <a:rPr lang="en-US" sz="2800" i="1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en-US" sz="2800" baseline="-250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en-US" sz="28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равно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</m:rad>
                  </m:oMath>
                </a14:m>
                <a:r>
                  <a:rPr lang="en-US" sz="2800" i="1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ru-RU" sz="28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Радиус </a:t>
                </a:r>
                <a:r>
                  <a:rPr lang="en-US" sz="2800" i="1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R </a:t>
                </a:r>
                <a:r>
                  <a:rPr lang="ru-RU" sz="2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описанной </a:t>
                </a:r>
                <a:r>
                  <a:rPr lang="en-US" sz="2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en-US" sz="2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-1)-</a:t>
                </a:r>
                <a:r>
                  <a:rPr lang="ru-RU" sz="2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мерной сферы</a:t>
                </a:r>
                <a:r>
                  <a:rPr lang="en-US" sz="2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равен половине этого расстояния, т.е.</a:t>
                </a:r>
                <a:r>
                  <a:rPr lang="en-US" sz="2800" i="1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sz="2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num>
                      <m:den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ru-RU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 Box 16">
                <a:extLst>
                  <a:ext uri="{FF2B5EF4-FFF2-40B4-BE49-F238E27FC236}">
                    <a16:creationId xmlns:a16="http://schemas.microsoft.com/office/drawing/2014/main" id="{73CC3749-77B4-FDEC-ECB1-33332008B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201824"/>
                <a:ext cx="9144000" cy="2656176"/>
              </a:xfrm>
              <a:prstGeom prst="rect">
                <a:avLst/>
              </a:prstGeom>
              <a:blipFill>
                <a:blip r:embed="rId4"/>
                <a:stretch>
                  <a:fillRect l="-1333" t="-2294" r="-1333" b="-183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188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2176" name="Text Box 16"/>
              <p:cNvSpPr txBox="1">
                <a:spLocks noChangeArrowheads="1"/>
              </p:cNvSpPr>
              <p:nvPr/>
            </p:nvSpPr>
            <p:spPr bwMode="auto">
              <a:xfrm>
                <a:off x="0" y="31016"/>
                <a:ext cx="9144000" cy="26691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ru-RU" i="1" dirty="0"/>
                  <a:t>	</a:t>
                </a:r>
                <a:r>
                  <a:rPr lang="en-US" i="1" dirty="0"/>
                  <a:t>n</a:t>
                </a:r>
                <a:r>
                  <a:rPr lang="ru-RU" dirty="0"/>
                  <a:t>-мерный тетраэдр удобнее задавать в </a:t>
                </a:r>
                <a:r>
                  <a:rPr lang="en-US" dirty="0"/>
                  <a:t>(</a:t>
                </a:r>
                <a:r>
                  <a:rPr lang="en-US" i="1" dirty="0"/>
                  <a:t>n</a:t>
                </a:r>
                <a:r>
                  <a:rPr lang="en-US" dirty="0"/>
                  <a:t>+1)</a:t>
                </a:r>
                <a:r>
                  <a:rPr lang="ru-RU" dirty="0"/>
                  <a:t>-мерном пространстве.</a:t>
                </a:r>
              </a:p>
              <a:p>
                <a:pPr algn="just">
                  <a:spcAft>
                    <a:spcPts val="0"/>
                  </a:spcAft>
                </a:pPr>
                <a:r>
                  <a:rPr lang="ru-RU" dirty="0"/>
                  <a:t>	Например, правильный 2-мерный тетраэдр (треугольник) можно задать в трёхмерном пространстве как фигуру, образованную всеми точками с неотрицательными координатами, удовлетворяющими уравнению</a:t>
                </a:r>
                <a:endParaRPr lang="en-US" dirty="0"/>
              </a:p>
              <a:p>
                <a:pPr algn="ctr"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2400" i="1" smtClean="0">
                        <a:effectLst/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0" smtClean="0">
                        <a:effectLst/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ru-RU" sz="2200" dirty="0">
                    <a:latin typeface="+mj-lt"/>
                  </a:rPr>
                  <a:t> (</a:t>
                </a:r>
                <a:r>
                  <a:rPr lang="en-US" sz="2200" i="1" dirty="0">
                    <a:latin typeface="+mj-lt"/>
                  </a:rPr>
                  <a:t>a &gt; </a:t>
                </a:r>
                <a:r>
                  <a:rPr lang="en-US" sz="2200" dirty="0">
                    <a:latin typeface="+mj-lt"/>
                  </a:rPr>
                  <a:t>0).</a:t>
                </a:r>
              </a:p>
            </p:txBody>
          </p:sp>
        </mc:Choice>
        <mc:Fallback xmlns="">
          <p:sp>
            <p:nvSpPr>
              <p:cNvPr id="92176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1016"/>
                <a:ext cx="9144000" cy="2669129"/>
              </a:xfrm>
              <a:prstGeom prst="rect">
                <a:avLst/>
              </a:prstGeom>
              <a:blipFill>
                <a:blip r:embed="rId3"/>
                <a:stretch>
                  <a:fillRect l="-1000" t="-1826" r="-1000" b="-388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6811DA-89F5-4B41-EB35-DFDB3FDA3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1971" y="3284984"/>
            <a:ext cx="3820058" cy="324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4231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2176" name="Text Box 16"/>
              <p:cNvSpPr txBox="1">
                <a:spLocks noChangeArrowheads="1"/>
              </p:cNvSpPr>
              <p:nvPr/>
            </p:nvSpPr>
            <p:spPr bwMode="auto">
              <a:xfrm>
                <a:off x="0" y="31016"/>
                <a:ext cx="9144000" cy="38472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ru-RU" i="1" dirty="0"/>
                  <a:t>	</a:t>
                </a:r>
                <a:r>
                  <a:rPr lang="ru-RU" sz="2200" dirty="0">
                    <a:cs typeface="Times New Roman" panose="02020603050405020304" pitchFamily="18" charset="0"/>
                  </a:rPr>
                  <a:t>Ф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игура в (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ru-RU" sz="22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1)-мерном пространстве, образованная всеми точками, координаты которых неотрицательны и удовлетворяют уравнению </a:t>
                </a:r>
                <a:endParaRPr lang="ru-RU" sz="2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ru-RU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ru-RU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+…+</m:t>
                    </m:r>
                    <m:sSub>
                      <m:sSubPr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ru-RU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sub>
                    </m:sSub>
                    <m:r>
                      <a:rPr lang="ru-RU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&gt; 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0),</a:t>
                </a:r>
                <a:endParaRPr lang="ru-RU" sz="2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ru-RU" sz="2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задаёт </a:t>
                </a:r>
                <a:r>
                  <a:rPr lang="ru-RU" sz="2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правильный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ru-RU" sz="22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мерный тетраэдр. </a:t>
                </a:r>
                <a:endParaRPr lang="ru-RU" sz="2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ru-RU" sz="2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Его вершинами являются точки, все координаты которых, за исключением одной, равны 0, т. е. точки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1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(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, 0, … , 0), … ,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</a:t>
                </a:r>
                <a:r>
                  <a:rPr lang="en-US" sz="2200" i="1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</a:t>
                </a:r>
                <a:r>
                  <a:rPr lang="ru-RU" sz="2200" i="1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+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1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(0, … , 0,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); рёбра (1-мерные грани) состоят из его точек, все координаты которых, за исключением двух фиксированных координат, равны 0;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k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-мерные грани состоят из его точек, все координаты которых, за исключением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k</a:t>
                </a:r>
                <a:r>
                  <a:rPr lang="ru-RU" sz="22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+ 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1 фиксированных координат, равны 0.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ru-RU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2176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1016"/>
                <a:ext cx="9144000" cy="3847207"/>
              </a:xfrm>
              <a:prstGeom prst="rect">
                <a:avLst/>
              </a:prstGeom>
              <a:blipFill>
                <a:blip r:embed="rId3"/>
                <a:stretch>
                  <a:fillRect l="-867" t="-475" r="-867" b="-237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65A8DF-E89A-F8FA-6FB1-3E883C16A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4005064"/>
            <a:ext cx="2670425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5260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6" name="Text Box 16"/>
          <p:cNvSpPr txBox="1">
            <a:spLocks noChangeArrowheads="1"/>
          </p:cNvSpPr>
          <p:nvPr/>
        </p:nvSpPr>
        <p:spPr bwMode="auto">
          <a:xfrm>
            <a:off x="0" y="116632"/>
            <a:ext cx="9144000" cy="53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Упражнения</a:t>
            </a:r>
            <a:endParaRPr lang="ru-RU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 Box 16">
            <a:extLst>
              <a:ext uri="{FF2B5EF4-FFF2-40B4-BE49-F238E27FC236}">
                <a16:creationId xmlns:a16="http://schemas.microsoft.com/office/drawing/2014/main" id="{6A3714A6-6481-2D7F-7CE9-D3D824EB1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8680"/>
            <a:ext cx="9144000" cy="991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en-US" dirty="0"/>
              <a:t>	</a:t>
            </a:r>
            <a:r>
              <a:rPr lang="ru-RU" sz="2800" dirty="0"/>
              <a:t>1.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Сколько у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-мерного </a:t>
            </a: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тетраэдра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а) вершин; б) рёбер; в)*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-мерных граней?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16">
                <a:extLst>
                  <a:ext uri="{FF2B5EF4-FFF2-40B4-BE49-F238E27FC236}">
                    <a16:creationId xmlns:a16="http://schemas.microsoft.com/office/drawing/2014/main" id="{73CC3749-77B4-FDEC-ECB1-33332008BA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0160" y="4221088"/>
                <a:ext cx="9144000" cy="23167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indent="44958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/>
                  <a:t>	</a:t>
                </a:r>
                <a:r>
                  <a:rPr lang="ru-RU" sz="2200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</a:rPr>
                  <a:t>Решение. </a:t>
                </a:r>
                <a:r>
                  <a:rPr lang="ru-RU" sz="2200" dirty="0"/>
                  <a:t>Для подсчёта количества </a:t>
                </a:r>
                <a:r>
                  <a:rPr lang="en-US" sz="2200" i="1" dirty="0"/>
                  <a:t>k</a:t>
                </a:r>
                <a:r>
                  <a:rPr lang="ru-RU" sz="2200" dirty="0"/>
                  <a:t>-мерных граней нужно зафиксировать </a:t>
                </a:r>
                <a:r>
                  <a:rPr lang="en-US" sz="2200" i="1" dirty="0"/>
                  <a:t>k</a:t>
                </a:r>
                <a:r>
                  <a:rPr lang="ru-RU" sz="2200" i="1" dirty="0"/>
                  <a:t> + </a:t>
                </a:r>
                <a:r>
                  <a:rPr lang="ru-RU" sz="2200" dirty="0"/>
                  <a:t>1</a:t>
                </a:r>
                <a:r>
                  <a:rPr lang="ru-RU" sz="2200" i="1" dirty="0"/>
                  <a:t> </a:t>
                </a:r>
                <a:r>
                  <a:rPr lang="ru-RU" sz="2200" dirty="0"/>
                  <a:t>координат. Это можно сделать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ru-RU" sz="2200" dirty="0"/>
                  <a:t> способами. Следовательно, число </a:t>
                </a:r>
                <a:r>
                  <a:rPr lang="en-US" sz="2200" i="1" dirty="0"/>
                  <a:t>k</a:t>
                </a:r>
                <a:r>
                  <a:rPr lang="ru-RU" sz="2200" dirty="0"/>
                  <a:t>-мерных граней у </a:t>
                </a:r>
                <a:r>
                  <a:rPr lang="en-US" sz="2200" i="1" dirty="0"/>
                  <a:t>n</a:t>
                </a:r>
                <a:r>
                  <a:rPr lang="ru-RU" sz="2200" dirty="0"/>
                  <a:t>-мерного тетраэдра равно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ru-RU" sz="2200" dirty="0"/>
                  <a:t>. </a:t>
                </a:r>
              </a:p>
              <a:p>
                <a:pPr indent="44958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/>
                  <a:t>В частности, число вершин равно </a:t>
                </a:r>
                <a:r>
                  <a:rPr lang="en-US" sz="2200" i="1" dirty="0"/>
                  <a:t>n</a:t>
                </a:r>
                <a:r>
                  <a:rPr lang="ru-RU" sz="2200" i="1" dirty="0"/>
                  <a:t>+</a:t>
                </a:r>
                <a:r>
                  <a:rPr lang="ru-RU" sz="2200" dirty="0"/>
                  <a:t>1, число рёбер равно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ru-RU" sz="2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+1)</m:t>
                        </m:r>
                      </m:num>
                      <m:den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sz="2200" dirty="0"/>
                  <a:t>.</a:t>
                </a:r>
                <a:endParaRPr lang="ru-RU" sz="2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 Box 16">
                <a:extLst>
                  <a:ext uri="{FF2B5EF4-FFF2-40B4-BE49-F238E27FC236}">
                    <a16:creationId xmlns:a16="http://schemas.microsoft.com/office/drawing/2014/main" id="{73CC3749-77B4-FDEC-ECB1-33332008B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0160" y="4221088"/>
                <a:ext cx="9144000" cy="2316724"/>
              </a:xfrm>
              <a:prstGeom prst="rect">
                <a:avLst/>
              </a:prstGeom>
              <a:blipFill>
                <a:blip r:embed="rId3"/>
                <a:stretch>
                  <a:fillRect l="-867" t="-526" r="-867" b="-131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CEBC17-EF4C-E080-DAEE-4A0475DF0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1540298"/>
            <a:ext cx="2670425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1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>
            <a:extLst>
              <a:ext uri="{FF2B5EF4-FFF2-40B4-BE49-F238E27FC236}">
                <a16:creationId xmlns:a16="http://schemas.microsoft.com/office/drawing/2014/main" id="{6A3714A6-6481-2D7F-7CE9-D3D824EB1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503"/>
            <a:ext cx="9144000" cy="86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en-US" dirty="0"/>
              <a:t>	</a:t>
            </a:r>
            <a:r>
              <a:rPr lang="ru-RU" dirty="0"/>
              <a:t>2. </a:t>
            </a:r>
            <a:r>
              <a:rPr lang="ru-RU" dirty="0">
                <a:effectLst/>
                <a:ea typeface="Calibri" panose="020F0502020204030204" pitchFamily="34" charset="0"/>
              </a:rPr>
              <a:t>Найдите радиус </a:t>
            </a:r>
            <a:r>
              <a:rPr lang="en-US" i="1" dirty="0">
                <a:effectLst/>
                <a:ea typeface="Calibri" panose="020F0502020204030204" pitchFamily="34" charset="0"/>
              </a:rPr>
              <a:t>R </a:t>
            </a:r>
            <a:r>
              <a:rPr lang="ru-RU" dirty="0">
                <a:effectLst/>
                <a:ea typeface="Calibri" panose="020F0502020204030204" pitchFamily="34" charset="0"/>
              </a:rPr>
              <a:t>(</a:t>
            </a:r>
            <a:r>
              <a:rPr lang="en-US" i="1" dirty="0">
                <a:effectLst/>
                <a:ea typeface="Calibri" panose="020F0502020204030204" pitchFamily="34" charset="0"/>
              </a:rPr>
              <a:t>n</a:t>
            </a:r>
            <a:r>
              <a:rPr lang="ru-RU" i="1" dirty="0">
                <a:effectLst/>
                <a:ea typeface="Calibri" panose="020F0502020204030204" pitchFamily="34" charset="0"/>
              </a:rPr>
              <a:t> -</a:t>
            </a:r>
            <a:r>
              <a:rPr lang="ru-RU" dirty="0">
                <a:effectLst/>
                <a:ea typeface="Calibri" panose="020F0502020204030204" pitchFamily="34" charset="0"/>
              </a:rPr>
              <a:t>1)-мерн</a:t>
            </a:r>
            <a:r>
              <a:rPr lang="ru-RU" dirty="0">
                <a:ea typeface="Calibri" panose="020F0502020204030204" pitchFamily="34" charset="0"/>
              </a:rPr>
              <a:t>ой</a:t>
            </a:r>
            <a:r>
              <a:rPr lang="ru-RU" dirty="0">
                <a:effectLst/>
                <a:ea typeface="Calibri" panose="020F0502020204030204" pitchFamily="34" charset="0"/>
              </a:rPr>
              <a:t> сферы</a:t>
            </a:r>
            <a:r>
              <a:rPr lang="ru-RU" dirty="0">
                <a:ea typeface="Calibri" panose="020F0502020204030204" pitchFamily="34" charset="0"/>
              </a:rPr>
              <a:t>,</a:t>
            </a:r>
            <a:r>
              <a:rPr lang="ru-RU" dirty="0">
                <a:effectLst/>
                <a:ea typeface="Calibri" panose="020F0502020204030204" pitchFamily="34" charset="0"/>
              </a:rPr>
              <a:t> описанной около единичного </a:t>
            </a:r>
            <a:r>
              <a:rPr lang="en-US" i="1" dirty="0">
                <a:effectLst/>
                <a:ea typeface="Calibri" panose="020F0502020204030204" pitchFamily="34" charset="0"/>
              </a:rPr>
              <a:t>n</a:t>
            </a:r>
            <a:r>
              <a:rPr lang="ru-RU" dirty="0">
                <a:effectLst/>
                <a:ea typeface="Calibri" panose="020F0502020204030204" pitchFamily="34" charset="0"/>
              </a:rPr>
              <a:t>-мерного тетраэдра.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16">
                <a:extLst>
                  <a:ext uri="{FF2B5EF4-FFF2-40B4-BE49-F238E27FC236}">
                    <a16:creationId xmlns:a16="http://schemas.microsoft.com/office/drawing/2014/main" id="{73CC3749-77B4-FDEC-ECB1-33332008BA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60" y="4053743"/>
                <a:ext cx="9144000" cy="2686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indent="44958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200" dirty="0"/>
                  <a:t>Следовательно, она является центром описанной (</a:t>
                </a:r>
                <a:r>
                  <a:rPr lang="en-US" sz="2200" i="1" dirty="0"/>
                  <a:t>n</a:t>
                </a:r>
                <a:r>
                  <a:rPr lang="ru-RU" sz="2200" dirty="0"/>
                  <a:t>-1)-мерной сферы. Радиус этой (</a:t>
                </a:r>
                <a:r>
                  <a:rPr lang="en-US" sz="2200" i="1" dirty="0"/>
                  <a:t>n</a:t>
                </a:r>
                <a:r>
                  <a:rPr lang="ru-RU" sz="2200" dirty="0"/>
                  <a:t>-1)-мерной сферы равен расстоянию между точками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sz="2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2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ru-RU" sz="22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den>
                        </m:f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, …, </m:t>
                        </m:r>
                        <m:f>
                          <m:fPr>
                            <m:ctrlPr>
                              <a:rPr lang="ru-RU" sz="2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2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ru-RU" sz="2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ru-RU" sz="22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den>
                        </m:f>
                      </m:e>
                    </m:d>
                  </m:oMath>
                </a14:m>
                <a:r>
                  <a:rPr lang="ru-RU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2200" dirty="0"/>
                  <a:t>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1, 0, …, 0</m:t>
                        </m:r>
                      </m:e>
                    </m:d>
                  </m:oMath>
                </a14:m>
                <a:r>
                  <a:rPr lang="ru-RU" sz="2200" dirty="0"/>
                  <a:t>, т. е. равен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ru-RU" sz="2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2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ru-RU" sz="22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den>
                        </m:f>
                      </m:e>
                    </m:rad>
                  </m:oMath>
                </a14:m>
                <a:r>
                  <a:rPr lang="ru-RU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ru-RU" sz="2200" dirty="0"/>
                  <a:t>Искомый радиус (</a:t>
                </a:r>
                <a:r>
                  <a:rPr lang="en-US" sz="2200" i="1" dirty="0"/>
                  <a:t>n</a:t>
                </a:r>
                <a:r>
                  <a:rPr lang="ru-RU" sz="2200" dirty="0"/>
                  <a:t>-1)-мерной сферы, описанной около единичного </a:t>
                </a:r>
                <a:r>
                  <a:rPr lang="en-US" sz="2200" i="1" dirty="0"/>
                  <a:t>n</a:t>
                </a:r>
                <a:r>
                  <a:rPr lang="ru-RU" sz="2200" dirty="0"/>
                  <a:t>-мерного тетраэдра, равен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ru-RU" sz="2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2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ru-RU" sz="2200" i="1">
                                <a:latin typeface="Cambria Math" panose="02040503050406030204" pitchFamily="18" charset="0"/>
                              </a:rPr>
                              <m:t>2(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ru-RU" sz="2200" i="1">
                                <a:latin typeface="Cambria Math" panose="02040503050406030204" pitchFamily="18" charset="0"/>
                              </a:rPr>
                              <m:t>+1)</m:t>
                            </m:r>
                          </m:den>
                        </m:f>
                      </m:e>
                    </m:rad>
                  </m:oMath>
                </a14:m>
                <a:r>
                  <a:rPr lang="ru-RU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 Box 16">
                <a:extLst>
                  <a:ext uri="{FF2B5EF4-FFF2-40B4-BE49-F238E27FC236}">
                    <a16:creationId xmlns:a16="http://schemas.microsoft.com/office/drawing/2014/main" id="{73CC3749-77B4-FDEC-ECB1-33332008B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60" y="4053743"/>
                <a:ext cx="9144000" cy="2686441"/>
              </a:xfrm>
              <a:prstGeom prst="rect">
                <a:avLst/>
              </a:prstGeom>
              <a:blipFill>
                <a:blip r:embed="rId3"/>
                <a:stretch>
                  <a:fillRect l="-867" t="-1587" r="-8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16">
                <a:extLst>
                  <a:ext uri="{FF2B5EF4-FFF2-40B4-BE49-F238E27FC236}">
                    <a16:creationId xmlns:a16="http://schemas.microsoft.com/office/drawing/2014/main" id="{66EB59EC-59AA-4BCD-748B-7B3BFB65C0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51920" y="949753"/>
                <a:ext cx="5281920" cy="28232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indent="44958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/>
                  <a:t>	</a:t>
                </a:r>
                <a:r>
                  <a:rPr lang="ru-RU" sz="2200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</a:rPr>
                  <a:t>Решение. </a:t>
                </a:r>
                <a:r>
                  <a:rPr lang="ru-RU" sz="2200" dirty="0"/>
                  <a:t>Рассмотрим </a:t>
                </a:r>
                <a:r>
                  <a:rPr lang="en-US" sz="2200" i="1" dirty="0"/>
                  <a:t>n</a:t>
                </a:r>
                <a:r>
                  <a:rPr lang="ru-RU" sz="2200" dirty="0"/>
                  <a:t>-мерный тетраэдр, вершинами которого являются точки </a:t>
                </a:r>
                <a:r>
                  <a:rPr lang="en-US" sz="2200" i="1" dirty="0"/>
                  <a:t>A</a:t>
                </a:r>
                <a:r>
                  <a:rPr lang="ru-RU" sz="2200" baseline="-25000" dirty="0"/>
                  <a:t>1</a:t>
                </a:r>
                <a:r>
                  <a:rPr lang="ru-RU" sz="2200" dirty="0"/>
                  <a:t>(1, 0, … , 0), … , </a:t>
                </a:r>
                <a:r>
                  <a:rPr lang="en-US" sz="2200" i="1" dirty="0"/>
                  <a:t>A</a:t>
                </a:r>
                <a:r>
                  <a:rPr lang="en-US" sz="2200" i="1" baseline="-25000" dirty="0"/>
                  <a:t>n</a:t>
                </a:r>
                <a:r>
                  <a:rPr lang="ru-RU" sz="2200" i="1" baseline="-25000" dirty="0"/>
                  <a:t>+</a:t>
                </a:r>
                <a:r>
                  <a:rPr lang="ru-RU" sz="2200" baseline="-25000" dirty="0"/>
                  <a:t>1</a:t>
                </a:r>
                <a:r>
                  <a:rPr lang="ru-RU" sz="2200" dirty="0"/>
                  <a:t>(0, … , 0, 1). Непосредственная проверка показывает, что точка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sz="2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2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ru-RU" sz="22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den>
                        </m:f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, …, </m:t>
                        </m:r>
                        <m:f>
                          <m:fPr>
                            <m:ctrlPr>
                              <a:rPr lang="ru-RU" sz="2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2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ru-RU" sz="2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ru-RU" sz="22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den>
                        </m:f>
                      </m:e>
                    </m:d>
                  </m:oMath>
                </a14:m>
                <a:r>
                  <a:rPr lang="ru-RU" sz="22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2200" dirty="0"/>
                  <a:t>одинаково удалена от всех вершин данного </a:t>
                </a:r>
                <a:r>
                  <a:rPr lang="en-US" sz="2200" i="1" dirty="0"/>
                  <a:t>n</a:t>
                </a:r>
                <a:r>
                  <a:rPr lang="ru-RU" sz="2200" dirty="0"/>
                  <a:t>-мерного тетраэдра. </a:t>
                </a:r>
                <a:endParaRPr lang="ru-RU" sz="2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 Box 16">
                <a:extLst>
                  <a:ext uri="{FF2B5EF4-FFF2-40B4-BE49-F238E27FC236}">
                    <a16:creationId xmlns:a16="http://schemas.microsoft.com/office/drawing/2014/main" id="{66EB59EC-59AA-4BCD-748B-7B3BFB65C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51920" y="949753"/>
                <a:ext cx="5281920" cy="2823209"/>
              </a:xfrm>
              <a:prstGeom prst="rect">
                <a:avLst/>
              </a:prstGeom>
              <a:blipFill>
                <a:blip r:embed="rId5"/>
                <a:stretch>
                  <a:fillRect l="-1501" t="-648" r="-1501" b="-32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11BABD-87FD-EC93-EA9D-90357F384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1008111"/>
            <a:ext cx="3180000" cy="298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1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>
            <a:extLst>
              <a:ext uri="{FF2B5EF4-FFF2-40B4-BE49-F238E27FC236}">
                <a16:creationId xmlns:a16="http://schemas.microsoft.com/office/drawing/2014/main" id="{6A3714A6-6481-2D7F-7CE9-D3D824EB1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503"/>
            <a:ext cx="9144000" cy="86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en-US" dirty="0"/>
              <a:t>	</a:t>
            </a:r>
            <a:r>
              <a:rPr lang="ru-RU" dirty="0"/>
              <a:t>3. </a:t>
            </a:r>
            <a:r>
              <a:rPr lang="ru-RU" dirty="0">
                <a:effectLst/>
                <a:ea typeface="Calibri" panose="020F0502020204030204" pitchFamily="34" charset="0"/>
              </a:rPr>
              <a:t>Найдите радиус </a:t>
            </a:r>
            <a:r>
              <a:rPr lang="en-US" i="1" dirty="0">
                <a:effectLst/>
                <a:ea typeface="Calibri" panose="020F0502020204030204" pitchFamily="34" charset="0"/>
              </a:rPr>
              <a:t>r</a:t>
            </a:r>
            <a:r>
              <a:rPr lang="ru-RU" dirty="0">
                <a:effectLst/>
                <a:ea typeface="Calibri" panose="020F0502020204030204" pitchFamily="34" charset="0"/>
              </a:rPr>
              <a:t> (</a:t>
            </a:r>
            <a:r>
              <a:rPr lang="en-US" i="1" dirty="0">
                <a:effectLst/>
                <a:ea typeface="Calibri" panose="020F0502020204030204" pitchFamily="34" charset="0"/>
              </a:rPr>
              <a:t>n</a:t>
            </a:r>
            <a:r>
              <a:rPr lang="ru-RU" i="1" dirty="0">
                <a:effectLst/>
                <a:ea typeface="Calibri" panose="020F0502020204030204" pitchFamily="34" charset="0"/>
              </a:rPr>
              <a:t>-</a:t>
            </a:r>
            <a:r>
              <a:rPr lang="ru-RU" dirty="0">
                <a:effectLst/>
                <a:ea typeface="Calibri" panose="020F0502020204030204" pitchFamily="34" charset="0"/>
              </a:rPr>
              <a:t>1)-мерн</a:t>
            </a:r>
            <a:r>
              <a:rPr lang="ru-RU" dirty="0">
                <a:ea typeface="Calibri" panose="020F0502020204030204" pitchFamily="34" charset="0"/>
              </a:rPr>
              <a:t>ой</a:t>
            </a:r>
            <a:r>
              <a:rPr lang="ru-RU" dirty="0">
                <a:effectLst/>
                <a:ea typeface="Calibri" panose="020F0502020204030204" pitchFamily="34" charset="0"/>
              </a:rPr>
              <a:t> сферы, вписанной в единичный </a:t>
            </a:r>
            <a:r>
              <a:rPr lang="en-US" i="1" dirty="0">
                <a:effectLst/>
                <a:ea typeface="Calibri" panose="020F0502020204030204" pitchFamily="34" charset="0"/>
              </a:rPr>
              <a:t>n</a:t>
            </a:r>
            <a:r>
              <a:rPr lang="ru-RU" dirty="0">
                <a:effectLst/>
                <a:ea typeface="Calibri" panose="020F0502020204030204" pitchFamily="34" charset="0"/>
              </a:rPr>
              <a:t>-мерный тетраэдр.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16">
                <a:extLst>
                  <a:ext uri="{FF2B5EF4-FFF2-40B4-BE49-F238E27FC236}">
                    <a16:creationId xmlns:a16="http://schemas.microsoft.com/office/drawing/2014/main" id="{66EB59EC-59AA-4BCD-748B-7B3BFB65C0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51920" y="765399"/>
                <a:ext cx="4942200" cy="26107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indent="44958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/>
                  <a:t>	</a:t>
                </a:r>
                <a:r>
                  <a:rPr lang="ru-RU" sz="2000" dirty="0"/>
                  <a:t> </a:t>
                </a:r>
                <a:r>
                  <a:rPr lang="ru-RU" sz="2000" dirty="0">
                    <a:solidFill>
                      <a:srgbClr val="FF0000"/>
                    </a:solidFill>
                    <a:ea typeface="Calibri" panose="020F0502020204030204" pitchFamily="34" charset="0"/>
                  </a:rPr>
                  <a:t>Решение. </a:t>
                </a:r>
                <a:r>
                  <a:rPr lang="ru-RU" sz="2000" dirty="0"/>
                  <a:t>Рассмотрим </a:t>
                </a:r>
                <a:r>
                  <a:rPr lang="en-US" sz="2000" i="1" dirty="0"/>
                  <a:t>n</a:t>
                </a:r>
                <a:r>
                  <a:rPr lang="ru-RU" sz="2000" dirty="0"/>
                  <a:t>-мерный тетраэдр, вершинами которого являются точки </a:t>
                </a:r>
                <a:r>
                  <a:rPr lang="en-US" sz="2000" i="1" dirty="0"/>
                  <a:t>A</a:t>
                </a:r>
                <a:r>
                  <a:rPr lang="ru-RU" sz="2000" baseline="-25000" dirty="0"/>
                  <a:t>1</a:t>
                </a:r>
                <a:r>
                  <a:rPr lang="ru-RU" sz="2000" dirty="0"/>
                  <a:t>(1, 0, … , 0), … , </a:t>
                </a:r>
                <a:r>
                  <a:rPr lang="en-US" sz="2000" i="1" dirty="0"/>
                  <a:t>A</a:t>
                </a:r>
                <a:r>
                  <a:rPr lang="en-US" sz="2000" i="1" baseline="-25000" dirty="0"/>
                  <a:t>n</a:t>
                </a:r>
                <a:r>
                  <a:rPr lang="ru-RU" sz="2000" i="1" baseline="-25000" dirty="0"/>
                  <a:t>+</a:t>
                </a:r>
                <a:r>
                  <a:rPr lang="ru-RU" sz="2000" baseline="-25000" dirty="0"/>
                  <a:t>1</a:t>
                </a:r>
                <a:r>
                  <a:rPr lang="ru-RU" sz="2000" dirty="0"/>
                  <a:t>(0, … , 0, 1). Непосредственная проверка показывает, что точка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ru-RU" sz="20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den>
                        </m:f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, …, </m:t>
                        </m:r>
                        <m:f>
                          <m:fPr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ru-RU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ru-RU" sz="20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den>
                        </m:f>
                      </m:e>
                    </m:d>
                  </m:oMath>
                </a14:m>
                <a:r>
                  <a:rPr lang="ru-RU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/>
                  <a:t>одинаково удалена от всех вершин данного </a:t>
                </a:r>
                <a:r>
                  <a:rPr lang="en-US" sz="2000" i="1" dirty="0"/>
                  <a:t>n</a:t>
                </a:r>
                <a:r>
                  <a:rPr lang="ru-RU" sz="2000" dirty="0"/>
                  <a:t>-мерного тетраэдра. </a:t>
                </a:r>
                <a:endParaRPr lang="ru-RU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 Box 16">
                <a:extLst>
                  <a:ext uri="{FF2B5EF4-FFF2-40B4-BE49-F238E27FC236}">
                    <a16:creationId xmlns:a16="http://schemas.microsoft.com/office/drawing/2014/main" id="{66EB59EC-59AA-4BCD-748B-7B3BFB65C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51920" y="765399"/>
                <a:ext cx="4942200" cy="2610715"/>
              </a:xfrm>
              <a:prstGeom prst="rect">
                <a:avLst/>
              </a:prstGeom>
              <a:blipFill>
                <a:blip r:embed="rId4"/>
                <a:stretch>
                  <a:fillRect l="-1356" r="-1110" b="-303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16">
                <a:extLst>
                  <a:ext uri="{FF2B5EF4-FFF2-40B4-BE49-F238E27FC236}">
                    <a16:creationId xmlns:a16="http://schemas.microsoft.com/office/drawing/2014/main" id="{ED58C85A-6CCC-C3A6-4D70-EA2539D6F8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3451939"/>
                <a:ext cx="9144000" cy="34060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indent="449580" algn="just">
                  <a:spcAft>
                    <a:spcPts val="0"/>
                  </a:spcAft>
                </a:pPr>
                <a:r>
                  <a:rPr lang="ru-RU" sz="2000" dirty="0">
                    <a:effectLst/>
                    <a:ea typeface="Calibri" panose="020F0502020204030204" pitchFamily="34" charset="0"/>
                  </a:rPr>
                  <a:t>Следовательно, она</a:t>
                </a:r>
                <a:r>
                  <a:rPr lang="ru-RU" sz="2000" dirty="0">
                    <a:effectLst/>
                    <a:ea typeface="Times New Roman" panose="02020603050405020304" pitchFamily="18" charset="0"/>
                  </a:rPr>
                  <a:t> будет центром вписанной </a:t>
                </a:r>
                <a:r>
                  <a:rPr lang="ru-RU" sz="2000" dirty="0">
                    <a:effectLst/>
                    <a:ea typeface="Calibri" panose="020F0502020204030204" pitchFamily="34" charset="0"/>
                  </a:rPr>
                  <a:t>(</a:t>
                </a:r>
                <a:r>
                  <a:rPr lang="en-US" sz="2000" i="1" dirty="0">
                    <a:effectLst/>
                    <a:ea typeface="Calibri" panose="020F0502020204030204" pitchFamily="34" charset="0"/>
                  </a:rPr>
                  <a:t>n</a:t>
                </a:r>
                <a:r>
                  <a:rPr lang="ru-RU" sz="2000" dirty="0">
                    <a:effectLst/>
                    <a:ea typeface="Calibri" panose="020F0502020204030204" pitchFamily="34" charset="0"/>
                  </a:rPr>
                  <a:t>-1)-мерной </a:t>
                </a:r>
                <a:r>
                  <a:rPr lang="ru-RU" sz="2000" dirty="0">
                    <a:effectLst/>
                    <a:ea typeface="Times New Roman" panose="02020603050405020304" pitchFamily="18" charset="0"/>
                  </a:rPr>
                  <a:t>сферы. Обозначим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𝑄</m:t>
                    </m:r>
                    <m:d>
                      <m:dPr>
                        <m:ctrlPr>
                          <a:rPr lang="ru-RU" sz="20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sz="2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ru-RU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den>
                        </m:f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…, </m:t>
                        </m:r>
                        <m:f>
                          <m:fPr>
                            <m:ctrlPr>
                              <a:rPr lang="ru-RU" sz="2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ru-RU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ru-RU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den>
                        </m:f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0</m:t>
                        </m:r>
                      </m:e>
                    </m:d>
                  </m:oMath>
                </a14:m>
                <a:r>
                  <a:rPr lang="en-US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/>
                  <a:t>центр (</a:t>
                </a:r>
                <a:r>
                  <a:rPr lang="en-US" sz="2000" i="1" dirty="0"/>
                  <a:t>n</a:t>
                </a:r>
                <a:r>
                  <a:rPr lang="ru-RU" sz="2000" i="1" dirty="0"/>
                  <a:t>-</a:t>
                </a:r>
                <a:r>
                  <a:rPr lang="ru-RU" sz="2000" dirty="0"/>
                  <a:t>2)-мерной сферы, описанной около (</a:t>
                </a:r>
                <a:r>
                  <a:rPr lang="en-US" sz="2000" i="1" dirty="0"/>
                  <a:t>n</a:t>
                </a:r>
                <a:r>
                  <a:rPr lang="ru-RU" sz="2000" dirty="0"/>
                  <a:t>-1)-мерного тетраэдра, вершинами которого являются точки </a:t>
                </a:r>
                <a:r>
                  <a:rPr lang="en-US" sz="2000" i="1" dirty="0"/>
                  <a:t>A</a:t>
                </a:r>
                <a:r>
                  <a:rPr lang="ru-RU" sz="2000" baseline="-25000" dirty="0"/>
                  <a:t>1</a:t>
                </a:r>
                <a:r>
                  <a:rPr lang="ru-RU" sz="2000" dirty="0"/>
                  <a:t>(1, 0, … , 0), … , </a:t>
                </a:r>
                <a:r>
                  <a:rPr lang="en-US" sz="2000" i="1" dirty="0"/>
                  <a:t>A</a:t>
                </a:r>
                <a:r>
                  <a:rPr lang="en-US" sz="2000" i="1" baseline="-25000" dirty="0"/>
                  <a:t>n</a:t>
                </a:r>
                <a:r>
                  <a:rPr lang="ru-RU" sz="2000" dirty="0"/>
                  <a:t>(0, … , 1, 0). Радиус (</a:t>
                </a:r>
                <a:r>
                  <a:rPr lang="en-US" sz="2000" i="1" dirty="0"/>
                  <a:t>n</a:t>
                </a:r>
                <a:r>
                  <a:rPr lang="ru-RU" sz="2000" dirty="0"/>
                  <a:t>-1)-мерной сферы, вписанной в рассмотренный </a:t>
                </a:r>
                <a:r>
                  <a:rPr lang="en-US" sz="2000" i="1" dirty="0"/>
                  <a:t>n</a:t>
                </a:r>
                <a:r>
                  <a:rPr lang="ru-RU" sz="2000" dirty="0"/>
                  <a:t>-мерный тетраэдр, равен расстоянию между точками </a:t>
                </a:r>
                <a:r>
                  <a:rPr lang="en-US" sz="2000" i="1" dirty="0"/>
                  <a:t>P </a:t>
                </a:r>
                <a:r>
                  <a:rPr lang="ru-RU" sz="2000" dirty="0"/>
                  <a:t>и </a:t>
                </a:r>
                <a:r>
                  <a:rPr lang="en-US" sz="2000" i="1" dirty="0"/>
                  <a:t>Q</a:t>
                </a:r>
                <a:r>
                  <a:rPr lang="ru-RU" sz="2000" dirty="0"/>
                  <a:t>. Найдём его, используя теорему Пифагора, применённую к прямоугольному треугольнику </a:t>
                </a:r>
                <a:r>
                  <a:rPr lang="en-US" sz="2000" i="1" dirty="0"/>
                  <a:t>A</a:t>
                </a:r>
                <a:r>
                  <a:rPr lang="ru-RU" sz="2000" baseline="-25000" dirty="0"/>
                  <a:t>1</a:t>
                </a:r>
                <a:r>
                  <a:rPr lang="en-US" sz="2000" i="1" dirty="0"/>
                  <a:t>PQ</a:t>
                </a:r>
                <a:r>
                  <a:rPr lang="ru-RU" sz="2000" dirty="0"/>
                  <a:t>, в котором</a:t>
                </a:r>
                <a:r>
                  <a:rPr lang="en-US" sz="2000" dirty="0"/>
                  <a:t> </a:t>
                </a:r>
                <a:r>
                  <a:rPr lang="en-US" sz="2000" i="1" dirty="0"/>
                  <a:t>A</a:t>
                </a:r>
                <a:r>
                  <a:rPr lang="en-US" sz="2000" baseline="-25000" dirty="0"/>
                  <a:t>1</a:t>
                </a:r>
                <a:r>
                  <a:rPr lang="en-US" sz="2000" i="1" dirty="0"/>
                  <a:t>P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ru-RU" sz="20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i="1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2000" baseline="-250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en-US" sz="2000" i="1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Q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ru-RU" sz="20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e>
                    </m:rad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/>
                  <a:t>Получим </a:t>
                </a:r>
                <a:r>
                  <a:rPr lang="en-US" sz="2000" i="1" dirty="0"/>
                  <a:t>PQ</a:t>
                </a:r>
                <a:r>
                  <a:rPr lang="ru-RU" sz="2000" i="1" dirty="0"/>
                  <a:t> =</a:t>
                </a:r>
                <a:r>
                  <a:rPr lang="en-US" sz="2000" i="1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ru-RU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ru-RU" sz="2000" i="1">
                                <a:latin typeface="Cambria Math" panose="02040503050406030204" pitchFamily="18" charset="0"/>
                              </a:rPr>
                              <m:t>+1)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ru-RU" sz="2000" dirty="0"/>
                  <a:t>Искомый радиус (</a:t>
                </a:r>
                <a:r>
                  <a:rPr lang="en-US" sz="2000" i="1" dirty="0"/>
                  <a:t>n</a:t>
                </a:r>
                <a:r>
                  <a:rPr lang="ru-RU" sz="2000" dirty="0"/>
                  <a:t>-1)-мерной сферы, вписанной в единичный </a:t>
                </a:r>
                <a:r>
                  <a:rPr lang="en-US" sz="2000" i="1" dirty="0"/>
                  <a:t>n</a:t>
                </a:r>
                <a:r>
                  <a:rPr lang="ru-RU" sz="2000" dirty="0"/>
                  <a:t>-мерный тетраэдр, равен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ru-RU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ru-RU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ru-RU" sz="2000" i="1">
                                <a:latin typeface="Cambria Math" panose="02040503050406030204" pitchFamily="18" charset="0"/>
                              </a:rPr>
                              <m:t>+1)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.</a:t>
                </a:r>
                <a:endParaRPr lang="ru-RU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 Box 16">
                <a:extLst>
                  <a:ext uri="{FF2B5EF4-FFF2-40B4-BE49-F238E27FC236}">
                    <a16:creationId xmlns:a16="http://schemas.microsoft.com/office/drawing/2014/main" id="{ED58C85A-6CCC-C3A6-4D70-EA2539D6F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451939"/>
                <a:ext cx="9144000" cy="3406061"/>
              </a:xfrm>
              <a:prstGeom prst="rect">
                <a:avLst/>
              </a:prstGeom>
              <a:blipFill>
                <a:blip r:embed="rId5"/>
                <a:stretch>
                  <a:fillRect l="-667" t="-894" r="-6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171A08-FC71-073F-F9CF-FB614B7A97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744" y="945360"/>
            <a:ext cx="2664296" cy="250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6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5" name="Text Box 3">
            <a:extLst>
              <a:ext uri="{FF2B5EF4-FFF2-40B4-BE49-F238E27FC236}">
                <a16:creationId xmlns:a16="http://schemas.microsoft.com/office/drawing/2014/main" id="{5FF61FA1-AEDE-4173-B5F5-C4C3C76BA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8862"/>
            <a:ext cx="89916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Найдём уравнение прямой, проходящей через заданные точки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dirty="0">
                <a:cs typeface="Times New Roman" panose="02020603050405020304" pitchFamily="18" charset="0"/>
              </a:rPr>
              <a:t>(</a:t>
            </a:r>
            <a:r>
              <a:rPr lang="en-US" altLang="ru-RU" i="1" dirty="0">
                <a:cs typeface="Times New Roman" panose="02020603050405020304" pitchFamily="18" charset="0"/>
              </a:rPr>
              <a:t>x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dirty="0">
                <a:cs typeface="Times New Roman" panose="02020603050405020304" pitchFamily="18" charset="0"/>
              </a:rPr>
              <a:t>, </a:t>
            </a:r>
            <a:r>
              <a:rPr lang="en-US" altLang="ru-RU" i="1" dirty="0">
                <a:cs typeface="Times New Roman" panose="02020603050405020304" pitchFamily="18" charset="0"/>
              </a:rPr>
              <a:t>y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dirty="0">
                <a:cs typeface="Times New Roman" panose="02020603050405020304" pitchFamily="18" charset="0"/>
              </a:rPr>
              <a:t>) и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baseline="-30000" dirty="0">
                <a:cs typeface="Times New Roman" panose="02020603050405020304" pitchFamily="18" charset="0"/>
              </a:rPr>
              <a:t>2</a:t>
            </a:r>
            <a:r>
              <a:rPr lang="ru-RU" altLang="ru-RU" dirty="0">
                <a:cs typeface="Times New Roman" panose="02020603050405020304" pitchFamily="18" charset="0"/>
              </a:rPr>
              <a:t>(</a:t>
            </a:r>
            <a:r>
              <a:rPr lang="en-US" altLang="ru-RU" i="1" dirty="0">
                <a:cs typeface="Times New Roman" panose="02020603050405020304" pitchFamily="18" charset="0"/>
              </a:rPr>
              <a:t>x</a:t>
            </a:r>
            <a:r>
              <a:rPr lang="ru-RU" altLang="ru-RU" baseline="-30000" dirty="0">
                <a:cs typeface="Times New Roman" panose="02020603050405020304" pitchFamily="18" charset="0"/>
              </a:rPr>
              <a:t>2</a:t>
            </a:r>
            <a:r>
              <a:rPr lang="ru-RU" altLang="ru-RU" dirty="0">
                <a:cs typeface="Times New Roman" panose="02020603050405020304" pitchFamily="18" charset="0"/>
              </a:rPr>
              <a:t>, </a:t>
            </a:r>
            <a:r>
              <a:rPr lang="en-US" altLang="ru-RU" i="1" dirty="0">
                <a:cs typeface="Times New Roman" panose="02020603050405020304" pitchFamily="18" charset="0"/>
              </a:rPr>
              <a:t>y</a:t>
            </a:r>
            <a:r>
              <a:rPr lang="ru-RU" altLang="ru-RU" baseline="-30000" dirty="0">
                <a:cs typeface="Times New Roman" panose="02020603050405020304" pitchFamily="18" charset="0"/>
              </a:rPr>
              <a:t>2</a:t>
            </a:r>
            <a:r>
              <a:rPr lang="ru-RU" altLang="ru-RU" dirty="0">
                <a:cs typeface="Times New Roman" panose="02020603050405020304" pitchFamily="18" charset="0"/>
              </a:rPr>
              <a:t>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7077" name="Text Box 5">
                <a:extLst>
                  <a:ext uri="{FF2B5EF4-FFF2-40B4-BE49-F238E27FC236}">
                    <a16:creationId xmlns:a16="http://schemas.microsoft.com/office/drawing/2014/main" id="{2DFDAD46-C151-47D3-8773-2F8A55F40D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3795050"/>
                <a:ext cx="8991600" cy="22488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altLang="ru-RU" sz="2800" dirty="0">
                    <a:solidFill>
                      <a:srgbClr val="FF3300"/>
                    </a:solidFill>
                  </a:rPr>
                  <a:t>	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В качестве точки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A</a:t>
                </a:r>
                <a:r>
                  <a:rPr lang="en-US" altLang="ru-RU" baseline="-25000" dirty="0">
                    <a:cs typeface="Times New Roman" panose="02020603050405020304" pitchFamily="18" charset="0"/>
                  </a:rPr>
                  <a:t>0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возьмём точку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A</a:t>
                </a:r>
                <a:r>
                  <a:rPr lang="en-US" altLang="ru-RU" baseline="-25000" dirty="0">
                    <a:cs typeface="Times New Roman" panose="02020603050405020304" pitchFamily="18" charset="0"/>
                  </a:rPr>
                  <a:t>1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.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Искомым уравнением прямой будет уравнение </a:t>
                </a:r>
                <a:endParaRPr lang="ru-RU" i="1" dirty="0">
                  <a:effectLst/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ru-RU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  <m:d>
                        <m:dPr>
                          <m:ctrlPr>
                            <a:rPr lang="ru-RU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 </m:t>
                          </m:r>
                          <m:sSub>
                            <m:sSub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ru-RU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ru-RU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ru-RU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 </m:t>
                          </m:r>
                          <m:sSub>
                            <m:sSub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</m:t>
                      </m:r>
                      <m:r>
                        <a:rPr lang="ru-RU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ru-RU" dirty="0"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0"/>
                  </a:spcBef>
                </a:pPr>
                <a:r>
                  <a:rPr lang="ru-RU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которое можно переписать в виде</a:t>
                </a:r>
                <a:endParaRPr lang="ru-RU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ru-RU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 </m:t>
                                </m:r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ru-RU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 </m:t>
                                </m:r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ru-RU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ru-RU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ru-RU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ru-RU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ru-RU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ru-RU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ru-RU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ru-RU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=0.</m:t>
                      </m:r>
                    </m:oMath>
                  </m:oMathPara>
                </a14:m>
                <a:endParaRPr lang="ru-RU" altLang="ru-RU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7077" name="Text Box 5">
                <a:extLst>
                  <a:ext uri="{FF2B5EF4-FFF2-40B4-BE49-F238E27FC236}">
                    <a16:creationId xmlns:a16="http://schemas.microsoft.com/office/drawing/2014/main" id="{2DFDAD46-C151-47D3-8773-2F8A55F40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795050"/>
                <a:ext cx="8991600" cy="2248821"/>
              </a:xfrm>
              <a:prstGeom prst="rect">
                <a:avLst/>
              </a:prstGeom>
              <a:blipFill>
                <a:blip r:embed="rId3"/>
                <a:stretch>
                  <a:fillRect l="-1017" r="-101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E45B9F-D243-73E0-2FBF-1EA775947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88" y="1418786"/>
            <a:ext cx="2778544" cy="23762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BFE51721-28BA-C35A-2DB0-EDE65DCE22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75856" y="1750592"/>
                <a:ext cx="5730056" cy="16784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altLang="ru-RU" sz="2800" dirty="0">
                    <a:cs typeface="Times New Roman" panose="02020603050405020304" pitchFamily="18" charset="0"/>
                  </a:rPr>
                  <a:t>	</a:t>
                </a:r>
                <a:r>
                  <a:rPr lang="ru-RU" altLang="ru-RU" sz="2200" dirty="0"/>
                  <a:t> </a:t>
                </a:r>
                <a:r>
                  <a:rPr lang="ru-RU" altLang="ru-RU" dirty="0"/>
                  <a:t>В качестве направляющего вектора этой прямой можно взять вектор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altLang="ru-RU" dirty="0">
                    <a:cs typeface="Times New Roman" panose="02020603050405020304" pitchFamily="18" charset="0"/>
                  </a:rPr>
                  <a:t>. Тогда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вектором нормали будет вектор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altLang="ru-RU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ru-RU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ru-RU" altLang="ru-RU" dirty="0">
                    <a:cs typeface="Times New Roman" panose="02020603050405020304" pitchFamily="18" charset="0"/>
                  </a:rPr>
                  <a:t> (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y</a:t>
                </a:r>
                <a:r>
                  <a:rPr lang="ru-RU" altLang="ru-RU" baseline="-30000" dirty="0">
                    <a:cs typeface="Times New Roman" panose="02020603050405020304" pitchFamily="18" charset="0"/>
                  </a:rPr>
                  <a:t>2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–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y</a:t>
                </a:r>
                <a:r>
                  <a:rPr lang="ru-RU" altLang="ru-RU" baseline="-30000" dirty="0">
                    <a:cs typeface="Times New Roman" panose="02020603050405020304" pitchFamily="18" charset="0"/>
                  </a:rPr>
                  <a:t>1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,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x</a:t>
                </a:r>
                <a:r>
                  <a:rPr lang="en-US" altLang="ru-RU" baseline="-30000" dirty="0">
                    <a:cs typeface="Times New Roman" panose="02020603050405020304" pitchFamily="18" charset="0"/>
                  </a:rPr>
                  <a:t>1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–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x</a:t>
                </a:r>
                <a:r>
                  <a:rPr lang="en-US" altLang="ru-RU" baseline="-30000" dirty="0">
                    <a:cs typeface="Times New Roman" panose="02020603050405020304" pitchFamily="18" charset="0"/>
                  </a:rPr>
                  <a:t>2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). </a:t>
                </a:r>
              </a:p>
            </p:txBody>
          </p:sp>
        </mc:Choice>
        <mc:Fallback xmlns="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BFE51721-28BA-C35A-2DB0-EDE65DCE2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5856" y="1750592"/>
                <a:ext cx="5730056" cy="1678408"/>
              </a:xfrm>
              <a:prstGeom prst="rect">
                <a:avLst/>
              </a:prstGeom>
              <a:blipFill>
                <a:blip r:embed="rId5"/>
                <a:stretch>
                  <a:fillRect l="-1596" r="-1702" b="-724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3">
            <a:extLst>
              <a:ext uri="{FF2B5EF4-FFF2-40B4-BE49-F238E27FC236}">
                <a16:creationId xmlns:a16="http://schemas.microsoft.com/office/drawing/2014/main" id="{671AC958-5334-D8DE-8A88-9BC8BEFE3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357"/>
            <a:ext cx="8991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r>
              <a:rPr lang="ru-RU" altLang="ru-RU" dirty="0">
                <a:solidFill>
                  <a:srgbClr val="FF0000"/>
                </a:solidFill>
                <a:cs typeface="Times New Roman" panose="02020603050405020304" pitchFamily="18" charset="0"/>
              </a:rPr>
              <a:t>Задание прямой, проходящей через две данные точки</a:t>
            </a:r>
          </a:p>
        </p:txBody>
      </p:sp>
    </p:spTree>
    <p:extLst>
      <p:ext uri="{BB962C8B-B14F-4D97-AF65-F5344CB8AC3E}">
        <p14:creationId xmlns:p14="http://schemas.microsoft.com/office/powerpoint/2010/main" val="346270545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2176" name="Text Box 16"/>
              <p:cNvSpPr txBox="1">
                <a:spLocks noChangeArrowheads="1"/>
              </p:cNvSpPr>
              <p:nvPr/>
            </p:nvSpPr>
            <p:spPr bwMode="auto">
              <a:xfrm>
                <a:off x="0" y="6256"/>
                <a:ext cx="9144000" cy="8560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indent="44958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/>
                  <a:t>	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Выясним, какая фигура в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-мерном пространстве, задаётся неравенством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ru-RU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|+…+</m:t>
                    </m:r>
                    <m:sSub>
                      <m:sSub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ru-RU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|≤1.</m:t>
                    </m:r>
                  </m:oMath>
                </a14:m>
                <a:r>
                  <a:rPr lang="ru-RU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  <a:endParaRPr lang="ru-RU" dirty="0">
                  <a:latin typeface="+mj-lt"/>
                </a:endParaRPr>
              </a:p>
            </p:txBody>
          </p:sp>
        </mc:Choice>
        <mc:Fallback xmlns="">
          <p:sp>
            <p:nvSpPr>
              <p:cNvPr id="92176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256"/>
                <a:ext cx="9144000" cy="856068"/>
              </a:xfrm>
              <a:prstGeom prst="rect">
                <a:avLst/>
              </a:prstGeom>
              <a:blipFill>
                <a:blip r:embed="rId3"/>
                <a:stretch>
                  <a:fillRect l="-1000" t="-5714" r="-1000" b="-1571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A7C233E-D274-5C30-763C-34FBCA3E128D}"/>
              </a:ext>
            </a:extLst>
          </p:cNvPr>
          <p:cNvGrpSpPr/>
          <p:nvPr/>
        </p:nvGrpSpPr>
        <p:grpSpPr>
          <a:xfrm>
            <a:off x="107504" y="1221096"/>
            <a:ext cx="9036496" cy="3537409"/>
            <a:chOff x="0" y="1221096"/>
            <a:chExt cx="9144000" cy="3537409"/>
          </a:xfrm>
        </p:grpSpPr>
        <p:sp>
          <p:nvSpPr>
            <p:cNvPr id="6" name="Text Box 16">
              <a:extLst>
                <a:ext uri="{FF2B5EF4-FFF2-40B4-BE49-F238E27FC236}">
                  <a16:creationId xmlns:a16="http://schemas.microsoft.com/office/drawing/2014/main" id="{3888CB28-6A46-9A55-5A21-E773A94558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927508"/>
              <a:ext cx="9144000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indent="449580" algn="just">
                <a:spcAft>
                  <a:spcPts val="0"/>
                </a:spcAft>
              </a:pPr>
              <a:r>
                <a:rPr lang="ru-RU" dirty="0">
                  <a:ea typeface="Calibri" panose="020F0502020204030204" pitchFamily="34" charset="0"/>
                </a:rPr>
                <a:t>В случае </a:t>
              </a:r>
              <a:r>
                <a:rPr lang="en-US" i="1" dirty="0">
                  <a:ea typeface="Calibri" panose="020F0502020204030204" pitchFamily="34" charset="0"/>
                </a:rPr>
                <a:t>n</a:t>
              </a:r>
              <a:r>
                <a:rPr lang="ru-RU" i="1" dirty="0">
                  <a:ea typeface="Calibri" panose="020F0502020204030204" pitchFamily="34" charset="0"/>
                </a:rPr>
                <a:t> = </a:t>
              </a:r>
              <a:r>
                <a:rPr lang="ru-RU" dirty="0">
                  <a:ea typeface="Calibri" panose="020F0502020204030204" pitchFamily="34" charset="0"/>
                </a:rPr>
                <a:t>3 искомой фигурой является октаэдр. Его двумерными гранями являются правильные треугольники.</a:t>
              </a: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B75B0E0-016F-DACB-E88E-39587BA47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23603" y="1221096"/>
              <a:ext cx="2684051" cy="2684051"/>
            </a:xfrm>
            <a:prstGeom prst="rect">
              <a:avLst/>
            </a:prstGeom>
          </p:spPr>
        </p:pic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2867592-93FB-A5CE-BE9B-3EA2E5CD81A4}"/>
              </a:ext>
            </a:extLst>
          </p:cNvPr>
          <p:cNvGrpSpPr/>
          <p:nvPr/>
        </p:nvGrpSpPr>
        <p:grpSpPr>
          <a:xfrm>
            <a:off x="107504" y="819089"/>
            <a:ext cx="9036496" cy="3215706"/>
            <a:chOff x="0" y="664084"/>
            <a:chExt cx="9144000" cy="3215706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3D8D03F-CB4C-45B4-F9D0-00809849F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676" y="1149859"/>
              <a:ext cx="2924927" cy="2729931"/>
            </a:xfrm>
            <a:prstGeom prst="rect">
              <a:avLst/>
            </a:prstGeom>
          </p:spPr>
        </p:pic>
        <p:sp>
          <p:nvSpPr>
            <p:cNvPr id="2" name="Text Box 16">
              <a:extLst>
                <a:ext uri="{FF2B5EF4-FFF2-40B4-BE49-F238E27FC236}">
                  <a16:creationId xmlns:a16="http://schemas.microsoft.com/office/drawing/2014/main" id="{60199362-332D-7431-63F7-27ED2D3CEA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64084"/>
              <a:ext cx="9144000" cy="4608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indent="449580"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/>
                <a:t>	</a:t>
              </a:r>
              <a:r>
                <a:rPr lang="ru-RU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В случае </a:t>
              </a:r>
              <a:r>
                <a:rPr lang="en-US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</a:t>
              </a:r>
              <a:r>
                <a:rPr lang="ru-RU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= </a:t>
              </a:r>
              <a:r>
                <a:rPr lang="ru-RU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2 искомой фигурой является квадрат.</a:t>
              </a:r>
              <a:endParaRPr lang="ru-RU" dirty="0">
                <a:latin typeface="+mj-lt"/>
              </a:endParaRPr>
            </a:p>
          </p:txBody>
        </p:sp>
      </p:grpSp>
      <p:sp>
        <p:nvSpPr>
          <p:cNvPr id="7" name="Text Box 16">
            <a:extLst>
              <a:ext uri="{FF2B5EF4-FFF2-40B4-BE49-F238E27FC236}">
                <a16:creationId xmlns:a16="http://schemas.microsoft.com/office/drawing/2014/main" id="{B51365F0-C789-5F60-524D-06EEFD507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11466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dirty="0">
                <a:effectLst/>
                <a:ea typeface="Calibri" panose="020F0502020204030204" pitchFamily="34" charset="0"/>
              </a:rPr>
              <a:t>В общем случае искомый многогранник называется </a:t>
            </a:r>
            <a:r>
              <a:rPr lang="en-US" i="1" dirty="0">
                <a:effectLst/>
                <a:ea typeface="Calibri" panose="020F0502020204030204" pitchFamily="34" charset="0"/>
              </a:rPr>
              <a:t>n</a:t>
            </a:r>
            <a:r>
              <a:rPr lang="ru-RU" dirty="0">
                <a:effectLst/>
                <a:ea typeface="Calibri" panose="020F0502020204030204" pitchFamily="34" charset="0"/>
              </a:rPr>
              <a:t>-мерным октаэдром. Его (</a:t>
            </a:r>
            <a:r>
              <a:rPr lang="en-US" i="1" dirty="0">
                <a:effectLst/>
                <a:ea typeface="Calibri" panose="020F0502020204030204" pitchFamily="34" charset="0"/>
              </a:rPr>
              <a:t>n</a:t>
            </a:r>
            <a:r>
              <a:rPr lang="ru-RU" dirty="0">
                <a:effectLst/>
                <a:ea typeface="Calibri" panose="020F0502020204030204" pitchFamily="34" charset="0"/>
              </a:rPr>
              <a:t>-1)-мерными гранями являются (</a:t>
            </a:r>
            <a:r>
              <a:rPr lang="en-US" i="1" dirty="0">
                <a:effectLst/>
                <a:ea typeface="Calibri" panose="020F0502020204030204" pitchFamily="34" charset="0"/>
              </a:rPr>
              <a:t>n</a:t>
            </a:r>
            <a:r>
              <a:rPr lang="ru-RU" dirty="0">
                <a:effectLst/>
                <a:ea typeface="Calibri" panose="020F0502020204030204" pitchFamily="34" charset="0"/>
              </a:rPr>
              <a:t>-1)-мерные тетраэдры.</a:t>
            </a:r>
            <a:endParaRPr lang="ru-RU" dirty="0">
              <a:latin typeface="+mj-lt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36D7F874-30B0-FC6A-9DD1-57FA66202702}"/>
              </a:ext>
            </a:extLst>
          </p:cNvPr>
          <p:cNvGrpSpPr/>
          <p:nvPr/>
        </p:nvGrpSpPr>
        <p:grpSpPr>
          <a:xfrm>
            <a:off x="107504" y="1232018"/>
            <a:ext cx="8931158" cy="4603132"/>
            <a:chOff x="105336" y="109797"/>
            <a:chExt cx="9038663" cy="4603132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9CEE07CB-8870-FAC2-2AF7-A8AE8DC73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2871" y="109797"/>
              <a:ext cx="2592288" cy="2706992"/>
            </a:xfrm>
            <a:prstGeom prst="rect">
              <a:avLst/>
            </a:prstGeom>
          </p:spPr>
        </p:pic>
        <p:sp>
          <p:nvSpPr>
            <p:cNvPr id="19" name="Text Box 16">
              <a:extLst>
                <a:ext uri="{FF2B5EF4-FFF2-40B4-BE49-F238E27FC236}">
                  <a16:creationId xmlns:a16="http://schemas.microsoft.com/office/drawing/2014/main" id="{CD6836EF-663C-DAEC-5FFF-ECA649D573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336" y="3512600"/>
              <a:ext cx="9038663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indent="449580" algn="just">
                <a:spcAft>
                  <a:spcPts val="0"/>
                </a:spcAft>
              </a:pPr>
              <a:r>
                <a:rPr lang="ru-RU" dirty="0">
                  <a:ea typeface="Calibri" panose="020F0502020204030204" pitchFamily="34" charset="0"/>
                </a:rPr>
                <a:t>В случае </a:t>
              </a:r>
              <a:r>
                <a:rPr lang="en-US" i="1" dirty="0">
                  <a:ea typeface="Calibri" panose="020F0502020204030204" pitchFamily="34" charset="0"/>
                </a:rPr>
                <a:t>n</a:t>
              </a:r>
              <a:r>
                <a:rPr lang="ru-RU" i="1" dirty="0">
                  <a:ea typeface="Calibri" panose="020F0502020204030204" pitchFamily="34" charset="0"/>
                </a:rPr>
                <a:t> = </a:t>
              </a:r>
              <a:r>
                <a:rPr lang="ru-RU" dirty="0">
                  <a:ea typeface="Calibri" panose="020F0502020204030204" pitchFamily="34" charset="0"/>
                </a:rPr>
                <a:t>4 искомый 4-мерный многогранник изображён на рисунке. Он называется 4-мерным октаэдром. Его 3-мерными гранями являются тетраэдры.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874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6" name="Text Box 16"/>
          <p:cNvSpPr txBox="1">
            <a:spLocks noChangeArrowheads="1"/>
          </p:cNvSpPr>
          <p:nvPr/>
        </p:nvSpPr>
        <p:spPr bwMode="auto">
          <a:xfrm>
            <a:off x="0" y="-26888"/>
            <a:ext cx="9144000" cy="593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Упражнения</a:t>
            </a:r>
            <a:endParaRPr lang="ru-RU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 Box 16">
            <a:extLst>
              <a:ext uri="{FF2B5EF4-FFF2-40B4-BE49-F238E27FC236}">
                <a16:creationId xmlns:a16="http://schemas.microsoft.com/office/drawing/2014/main" id="{6A3714A6-6481-2D7F-7CE9-D3D824EB1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5160"/>
            <a:ext cx="9144000" cy="991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en-US" dirty="0"/>
              <a:t>	</a:t>
            </a:r>
            <a:r>
              <a:rPr lang="ru-RU" sz="2800" dirty="0"/>
              <a:t>1.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Сколько у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-мерного окт</a:t>
            </a: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аэдра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а) вершин; б) рёбер; в)*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-мерных граней?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16">
                <a:extLst>
                  <a:ext uri="{FF2B5EF4-FFF2-40B4-BE49-F238E27FC236}">
                    <a16:creationId xmlns:a16="http://schemas.microsoft.com/office/drawing/2014/main" id="{73CC3749-77B4-FDEC-ECB1-33332008BA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0160" y="4027933"/>
                <a:ext cx="9144000" cy="27134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indent="449580" algn="just">
                  <a:spcAft>
                    <a:spcPts val="0"/>
                  </a:spcAft>
                </a:pPr>
                <a:r>
                  <a:rPr lang="en-US" dirty="0"/>
                  <a:t>	</a:t>
                </a:r>
                <a:r>
                  <a:rPr lang="ru-RU" sz="2200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</a:rPr>
                  <a:t>Решение. </a:t>
                </a:r>
                <a:r>
                  <a:rPr lang="ru-RU" dirty="0"/>
                  <a:t>Для подсчёта количества </a:t>
                </a:r>
                <a:r>
                  <a:rPr lang="en-US" i="1" dirty="0"/>
                  <a:t>k</a:t>
                </a:r>
                <a:r>
                  <a:rPr lang="ru-RU" dirty="0"/>
                  <a:t>-мерных граней нужно зафиксировать </a:t>
                </a:r>
                <a:r>
                  <a:rPr lang="en-US" i="1" dirty="0"/>
                  <a:t>k</a:t>
                </a:r>
                <a:r>
                  <a:rPr lang="ru-RU" i="1" dirty="0"/>
                  <a:t> + </a:t>
                </a:r>
                <a:r>
                  <a:rPr lang="ru-RU" dirty="0"/>
                  <a:t>1</a:t>
                </a:r>
                <a:r>
                  <a:rPr lang="ru-RU" i="1" dirty="0"/>
                  <a:t> </a:t>
                </a:r>
                <a:r>
                  <a:rPr lang="ru-RU" dirty="0"/>
                  <a:t>координату. Это можно сделать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ru-RU" dirty="0"/>
                  <a:t> способами. Каждая из них может равняться -1 или 1. Следовательно, число </a:t>
                </a:r>
                <a:r>
                  <a:rPr lang="en-US" i="1" dirty="0"/>
                  <a:t>k</a:t>
                </a:r>
                <a:r>
                  <a:rPr lang="ru-RU" dirty="0"/>
                  <a:t>-мерных граней у (</a:t>
                </a:r>
                <a:r>
                  <a:rPr lang="en-US" i="1" dirty="0"/>
                  <a:t>n</a:t>
                </a:r>
                <a:r>
                  <a:rPr lang="ru-RU" dirty="0"/>
                  <a:t>-1)-мерного октаэдра равно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sSubSup>
                      <m:sSub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ru-RU" dirty="0"/>
                  <a:t>. </a:t>
                </a:r>
              </a:p>
              <a:p>
                <a:pPr indent="449580" algn="just">
                  <a:spcAft>
                    <a:spcPts val="0"/>
                  </a:spcAft>
                </a:pPr>
                <a:r>
                  <a:rPr lang="en-US" dirty="0"/>
                  <a:t>	</a:t>
                </a:r>
                <a:r>
                  <a:rPr lang="ru-RU" dirty="0"/>
                  <a:t>В частности, число вершин равно 2</a:t>
                </a:r>
                <a:r>
                  <a:rPr lang="en-US" i="1" dirty="0"/>
                  <a:t>n</a:t>
                </a:r>
                <a:r>
                  <a:rPr lang="ru-RU" dirty="0"/>
                  <a:t>, число рёбер равно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−1)</m:t>
                    </m:r>
                  </m:oMath>
                </a14:m>
                <a:r>
                  <a:rPr lang="ru-RU" dirty="0"/>
                  <a:t>. </a:t>
                </a:r>
                <a:endParaRPr lang="ru-RU" sz="2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 Box 16">
                <a:extLst>
                  <a:ext uri="{FF2B5EF4-FFF2-40B4-BE49-F238E27FC236}">
                    <a16:creationId xmlns:a16="http://schemas.microsoft.com/office/drawing/2014/main" id="{73CC3749-77B4-FDEC-ECB1-33332008B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0160" y="4027933"/>
                <a:ext cx="9144000" cy="2713435"/>
              </a:xfrm>
              <a:prstGeom prst="rect">
                <a:avLst/>
              </a:prstGeom>
              <a:blipFill>
                <a:blip r:embed="rId3"/>
                <a:stretch>
                  <a:fillRect l="-1000" t="-1798" r="-1067" b="-314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F7C1F8-5AF2-3C05-1458-57906CEB3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1268760"/>
            <a:ext cx="2592288" cy="270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4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16">
                <a:extLst>
                  <a:ext uri="{FF2B5EF4-FFF2-40B4-BE49-F238E27FC236}">
                    <a16:creationId xmlns:a16="http://schemas.microsoft.com/office/drawing/2014/main" id="{6A3714A6-6481-2D7F-7CE9-D3D824EB1D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86503"/>
                <a:ext cx="9144000" cy="1259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indent="44958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/>
                  <a:t>	2</a:t>
                </a:r>
                <a:r>
                  <a:rPr lang="ru-RU" dirty="0"/>
                  <a:t>. </a:t>
                </a:r>
                <a:r>
                  <a:rPr lang="ru-RU" dirty="0">
                    <a:effectLst/>
                    <a:ea typeface="Calibri" panose="020F0502020204030204" pitchFamily="34" charset="0"/>
                  </a:rPr>
                  <a:t>Найдите центр и радиус (</a:t>
                </a:r>
                <a:r>
                  <a:rPr lang="en-US" i="1" dirty="0">
                    <a:effectLst/>
                    <a:ea typeface="Calibri" panose="020F0502020204030204" pitchFamily="34" charset="0"/>
                  </a:rPr>
                  <a:t>n</a:t>
                </a:r>
                <a:r>
                  <a:rPr lang="ru-RU" dirty="0">
                    <a:effectLst/>
                    <a:ea typeface="Calibri" panose="020F0502020204030204" pitchFamily="34" charset="0"/>
                  </a:rPr>
                  <a:t>-1)-мерной сферы, описанной около </a:t>
                </a:r>
                <a:r>
                  <a:rPr lang="en-US" i="1" dirty="0">
                    <a:effectLst/>
                    <a:ea typeface="Calibri" panose="020F0502020204030204" pitchFamily="34" charset="0"/>
                  </a:rPr>
                  <a:t>n</a:t>
                </a:r>
                <a:r>
                  <a:rPr lang="ru-RU" dirty="0">
                    <a:effectLst/>
                    <a:ea typeface="Calibri" panose="020F0502020204030204" pitchFamily="34" charset="0"/>
                  </a:rPr>
                  <a:t>-мерного октаэдра, заданного неравенством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ru-RU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|+…+</m:t>
                    </m:r>
                    <m:sSub>
                      <m:sSub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ru-RU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|≤1.</m:t>
                    </m:r>
                  </m:oMath>
                </a14:m>
                <a:endParaRPr lang="ru-RU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 Box 16">
                <a:extLst>
                  <a:ext uri="{FF2B5EF4-FFF2-40B4-BE49-F238E27FC236}">
                    <a16:creationId xmlns:a16="http://schemas.microsoft.com/office/drawing/2014/main" id="{6A3714A6-6481-2D7F-7CE9-D3D824EB1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86503"/>
                <a:ext cx="9144000" cy="1259384"/>
              </a:xfrm>
              <a:prstGeom prst="rect">
                <a:avLst/>
              </a:prstGeom>
              <a:blipFill>
                <a:blip r:embed="rId3"/>
                <a:stretch>
                  <a:fillRect l="-1000" t="-3865" r="-1000" b="-579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16">
            <a:extLst>
              <a:ext uri="{FF2B5EF4-FFF2-40B4-BE49-F238E27FC236}">
                <a16:creationId xmlns:a16="http://schemas.microsoft.com/office/drawing/2014/main" id="{66EB59EC-59AA-4BCD-748B-7B3BFB65C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09120"/>
            <a:ext cx="9144000" cy="165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en-US" dirty="0"/>
              <a:t>	</a:t>
            </a:r>
            <a:r>
              <a:rPr lang="ru-RU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Решение. </a:t>
            </a:r>
            <a:r>
              <a:rPr lang="ru-RU" dirty="0"/>
              <a:t>Центром искомой описанной (</a:t>
            </a:r>
            <a:r>
              <a:rPr lang="en-US" i="1" dirty="0"/>
              <a:t>n</a:t>
            </a:r>
            <a:r>
              <a:rPr lang="ru-RU" dirty="0"/>
              <a:t>-1)-мерной</a:t>
            </a:r>
            <a:r>
              <a:rPr lang="ru-RU" i="1" dirty="0"/>
              <a:t> </a:t>
            </a:r>
            <a:r>
              <a:rPr lang="ru-RU" dirty="0"/>
              <a:t>сферы является точка </a:t>
            </a:r>
            <a:r>
              <a:rPr lang="en-US" i="1" dirty="0"/>
              <a:t>O</a:t>
            </a:r>
            <a:r>
              <a:rPr lang="ru-RU" dirty="0"/>
              <a:t>(0, …, 0). Радиус этой сферы равен расстоянию от точки </a:t>
            </a:r>
            <a:r>
              <a:rPr lang="en-US" i="1" dirty="0"/>
              <a:t>O </a:t>
            </a:r>
            <a:r>
              <a:rPr lang="ru-RU" dirty="0"/>
              <a:t>до вершины с координатами (1, 0, …, 0). Этот радиус равен 1.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061B78-A020-AFC1-FCE9-A35F1EF17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1352247"/>
            <a:ext cx="2592288" cy="270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1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16">
                <a:extLst>
                  <a:ext uri="{FF2B5EF4-FFF2-40B4-BE49-F238E27FC236}">
                    <a16:creationId xmlns:a16="http://schemas.microsoft.com/office/drawing/2014/main" id="{6A3714A6-6481-2D7F-7CE9-D3D824EB1D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86503"/>
                <a:ext cx="9144000" cy="863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indent="44958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/>
                  <a:t>	3</a:t>
                </a:r>
                <a:r>
                  <a:rPr lang="ru-RU" dirty="0"/>
                  <a:t>. </a:t>
                </a:r>
                <a:r>
                  <a:rPr lang="ru-RU" dirty="0">
                    <a:effectLst/>
                    <a:ea typeface="Calibri" panose="020F0502020204030204" pitchFamily="34" charset="0"/>
                  </a:rPr>
                  <a:t>Найдите центр и радиус (</a:t>
                </a:r>
                <a:r>
                  <a:rPr lang="en-US" i="1" dirty="0">
                    <a:effectLst/>
                    <a:ea typeface="Calibri" panose="020F0502020204030204" pitchFamily="34" charset="0"/>
                  </a:rPr>
                  <a:t>n</a:t>
                </a:r>
                <a:r>
                  <a:rPr lang="ru-RU" dirty="0">
                    <a:effectLst/>
                    <a:ea typeface="Calibri" panose="020F0502020204030204" pitchFamily="34" charset="0"/>
                  </a:rPr>
                  <a:t>-1)-мерной сферы, вписанной в </a:t>
                </a:r>
                <a:r>
                  <a:rPr lang="en-US" i="1" dirty="0">
                    <a:effectLst/>
                    <a:ea typeface="Calibri" panose="020F0502020204030204" pitchFamily="34" charset="0"/>
                  </a:rPr>
                  <a:t>n</a:t>
                </a:r>
                <a:r>
                  <a:rPr lang="ru-RU" dirty="0">
                    <a:effectLst/>
                    <a:ea typeface="Calibri" panose="020F0502020204030204" pitchFamily="34" charset="0"/>
                  </a:rPr>
                  <a:t>-мерный октаэдр, заданный неравенством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ru-RU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|+…+</m:t>
                    </m:r>
                    <m:sSub>
                      <m:sSub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ru-RU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|≤1.</m:t>
                    </m:r>
                  </m:oMath>
                </a14:m>
                <a:endParaRPr lang="ru-RU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 Box 16">
                <a:extLst>
                  <a:ext uri="{FF2B5EF4-FFF2-40B4-BE49-F238E27FC236}">
                    <a16:creationId xmlns:a16="http://schemas.microsoft.com/office/drawing/2014/main" id="{6A3714A6-6481-2D7F-7CE9-D3D824EB1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86503"/>
                <a:ext cx="9144000" cy="863250"/>
              </a:xfrm>
              <a:prstGeom prst="rect">
                <a:avLst/>
              </a:prstGeom>
              <a:blipFill>
                <a:blip r:embed="rId3"/>
                <a:stretch>
                  <a:fillRect l="-1000" t="-5634" r="-1000" b="-1408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16">
                <a:extLst>
                  <a:ext uri="{FF2B5EF4-FFF2-40B4-BE49-F238E27FC236}">
                    <a16:creationId xmlns:a16="http://schemas.microsoft.com/office/drawing/2014/main" id="{66EB59EC-59AA-4BCD-748B-7B3BFB65C0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149080"/>
                <a:ext cx="9144000" cy="25035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indent="44958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/>
                  <a:t>	</a:t>
                </a:r>
                <a:r>
                  <a:rPr lang="ru-RU" sz="2000" dirty="0"/>
                  <a:t> </a:t>
                </a:r>
                <a:r>
                  <a:rPr lang="ru-RU" dirty="0">
                    <a:solidFill>
                      <a:srgbClr val="FF0000"/>
                    </a:solidFill>
                    <a:ea typeface="Calibri" panose="020F0502020204030204" pitchFamily="34" charset="0"/>
                  </a:rPr>
                  <a:t>Решение. </a:t>
                </a:r>
                <a:r>
                  <a:rPr lang="ru-RU" dirty="0"/>
                  <a:t>Центром искомой вписанной (</a:t>
                </a:r>
                <a:r>
                  <a:rPr lang="en-US" i="1" dirty="0"/>
                  <a:t>n</a:t>
                </a:r>
                <a:r>
                  <a:rPr lang="ru-RU" dirty="0"/>
                  <a:t>-1)-мерной</a:t>
                </a:r>
                <a:r>
                  <a:rPr lang="ru-RU" i="1" dirty="0"/>
                  <a:t> </a:t>
                </a:r>
                <a:r>
                  <a:rPr lang="ru-RU" dirty="0"/>
                  <a:t>сферы является точка </a:t>
                </a:r>
                <a:r>
                  <a:rPr lang="en-US" i="1" dirty="0"/>
                  <a:t>O</a:t>
                </a:r>
                <a:r>
                  <a:rPr lang="ru-RU" dirty="0"/>
                  <a:t>(0, …, 0). Радиус этой сферы равен расстоянию от точки </a:t>
                </a:r>
                <a:r>
                  <a:rPr lang="en-US" i="1" dirty="0"/>
                  <a:t>O </a:t>
                </a:r>
                <a:r>
                  <a:rPr lang="ru-RU" dirty="0"/>
                  <a:t>до (</a:t>
                </a:r>
                <a:r>
                  <a:rPr lang="en-US" i="1" dirty="0"/>
                  <a:t>n</a:t>
                </a:r>
                <a:r>
                  <a:rPr lang="ru-RU" dirty="0"/>
                  <a:t>-1)-го пространства, заданного уравнением </a:t>
                </a:r>
                <a:r>
                  <a:rPr lang="en-US" i="1" dirty="0"/>
                  <a:t>x</a:t>
                </a:r>
                <a:r>
                  <a:rPr lang="ru-RU" baseline="-25000" dirty="0"/>
                  <a:t>1</a:t>
                </a:r>
                <a:r>
                  <a:rPr lang="ru-RU" dirty="0"/>
                  <a:t> + … + </a:t>
                </a:r>
                <a:r>
                  <a:rPr lang="en-US" i="1" dirty="0" err="1"/>
                  <a:t>x</a:t>
                </a:r>
                <a:r>
                  <a:rPr lang="en-US" i="1" baseline="-25000" dirty="0" err="1"/>
                  <a:t>n</a:t>
                </a:r>
                <a:r>
                  <a:rPr lang="en-US" i="1" dirty="0"/>
                  <a:t> </a:t>
                </a:r>
                <a:r>
                  <a:rPr lang="ru-RU" dirty="0"/>
                  <a:t>= 1. Это расстояние равно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</m:oMath>
                </a14:m>
                <a:r>
                  <a:rPr lang="ru-RU" dirty="0"/>
                  <a:t>. Следовательно, радиус вписанной (</a:t>
                </a:r>
                <a:r>
                  <a:rPr lang="en-US" i="1" dirty="0"/>
                  <a:t>n</a:t>
                </a:r>
                <a:r>
                  <a:rPr lang="ru-RU" dirty="0"/>
                  <a:t>-1)-мерной сферы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</m:oMath>
                </a14:m>
                <a:r>
                  <a:rPr lang="ru-RU" dirty="0"/>
                  <a:t>. </a:t>
                </a:r>
                <a:endParaRPr lang="ru-RU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 Box 16">
                <a:extLst>
                  <a:ext uri="{FF2B5EF4-FFF2-40B4-BE49-F238E27FC236}">
                    <a16:creationId xmlns:a16="http://schemas.microsoft.com/office/drawing/2014/main" id="{66EB59EC-59AA-4BCD-748B-7B3BFB65C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149080"/>
                <a:ext cx="9144000" cy="2503570"/>
              </a:xfrm>
              <a:prstGeom prst="rect">
                <a:avLst/>
              </a:prstGeom>
              <a:blipFill>
                <a:blip r:embed="rId5"/>
                <a:stretch>
                  <a:fillRect l="-1000" t="-1951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133589-08C1-7674-07E8-0B05C918E8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4" y="1268760"/>
            <a:ext cx="2592288" cy="270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0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>
            <a:extLst>
              <a:ext uri="{FF2B5EF4-FFF2-40B4-BE49-F238E27FC236}">
                <a16:creationId xmlns:a16="http://schemas.microsoft.com/office/drawing/2014/main" id="{6A3714A6-6481-2D7F-7CE9-D3D824EB1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0746"/>
            <a:ext cx="9144000" cy="1258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en-US" dirty="0"/>
              <a:t>	4</a:t>
            </a:r>
            <a:r>
              <a:rPr lang="ru-RU" dirty="0"/>
              <a:t>.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Докажите, что центры (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-1)-мерных граней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-мерного куба являются вершинами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-мерного октаэдра. </a:t>
            </a:r>
            <a:r>
              <a:rPr lang="ru-RU" dirty="0">
                <a:ea typeface="Times New Roman" panose="02020603050405020304" pitchFamily="18" charset="0"/>
              </a:rPr>
              <a:t>Найдите его ребро, если ребро </a:t>
            </a:r>
            <a:r>
              <a:rPr lang="en-US" i="1" dirty="0">
                <a:ea typeface="Times New Roman" panose="02020603050405020304" pitchFamily="18" charset="0"/>
              </a:rPr>
              <a:t>n</a:t>
            </a:r>
            <a:r>
              <a:rPr lang="ru-RU" dirty="0">
                <a:ea typeface="Times New Roman" panose="02020603050405020304" pitchFamily="18" charset="0"/>
              </a:rPr>
              <a:t>-мерного куба равно 1.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16">
                <a:extLst>
                  <a:ext uri="{FF2B5EF4-FFF2-40B4-BE49-F238E27FC236}">
                    <a16:creationId xmlns:a16="http://schemas.microsoft.com/office/drawing/2014/main" id="{66EB59EC-59AA-4BCD-748B-7B3BFB65C0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9232" y="1268760"/>
                <a:ext cx="5924768" cy="32353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/>
                  <a:t>	</a:t>
                </a:r>
                <a:r>
                  <a:rPr lang="ru-RU" sz="2200" dirty="0">
                    <a:solidFill>
                      <a:srgbClr val="FF0000"/>
                    </a:solidFill>
                    <a:ea typeface="Calibri" panose="020F0502020204030204" pitchFamily="34" charset="0"/>
                  </a:rPr>
                  <a:t>Решение. </a:t>
                </a:r>
                <a:r>
                  <a:rPr lang="ru-RU" sz="2200" dirty="0"/>
                  <a:t>Рассмотрим </a:t>
                </a:r>
                <a:r>
                  <a:rPr lang="en-US" sz="2200" i="1" dirty="0"/>
                  <a:t>n</a:t>
                </a:r>
                <a:r>
                  <a:rPr lang="ru-RU" sz="2200" dirty="0"/>
                  <a:t>-мерный куб, заданный системой неравенств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sz="22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−1≤</m:t>
                              </m:r>
                              <m:sSub>
                                <m:sSubPr>
                                  <m:ctrlP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≤1,</m:t>
                              </m:r>
                            </m:e>
                            <m:e>
                              <m:r>
                                <a:rPr lang="ru-RU" sz="2200" i="1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−1≤</m:t>
                              </m:r>
                              <m:sSub>
                                <m:sSubPr>
                                  <m:ctrlP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≤1</m:t>
                              </m:r>
                              <m:r>
                                <a:rPr lang="en-US" sz="220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sz="2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200" dirty="0"/>
                  <a:t>	</a:t>
                </a:r>
                <a:r>
                  <a:rPr lang="ru-RU" sz="2200" dirty="0"/>
                  <a:t>Его рёбра равны 2, а (</a:t>
                </a:r>
                <a:r>
                  <a:rPr lang="en-US" sz="2200" i="1" dirty="0"/>
                  <a:t>n</a:t>
                </a:r>
                <a:r>
                  <a:rPr lang="ru-RU" sz="2200" dirty="0"/>
                  <a:t>-1)-мерные грани состоят из точек </a:t>
                </a:r>
                <a:r>
                  <a:rPr lang="en-US" sz="2200" i="1" dirty="0"/>
                  <a:t>n</a:t>
                </a:r>
                <a:r>
                  <a:rPr lang="ru-RU" sz="2200" dirty="0"/>
                  <a:t>-мерного куба, одна  из  фиксированных координат которых, равна 1 или -1.</a:t>
                </a:r>
                <a:endParaRPr lang="ru-RU" sz="2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 Box 16">
                <a:extLst>
                  <a:ext uri="{FF2B5EF4-FFF2-40B4-BE49-F238E27FC236}">
                    <a16:creationId xmlns:a16="http://schemas.microsoft.com/office/drawing/2014/main" id="{66EB59EC-59AA-4BCD-748B-7B3BFB65C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19232" y="1268760"/>
                <a:ext cx="5924768" cy="3235309"/>
              </a:xfrm>
              <a:prstGeom prst="rect">
                <a:avLst/>
              </a:prstGeom>
              <a:blipFill>
                <a:blip r:embed="rId3"/>
                <a:stretch>
                  <a:fillRect l="-1337" t="-565" r="-1337" b="-282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FF1FB9-BCF5-DE4C-57ED-687202447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344924"/>
            <a:ext cx="2952328" cy="29636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16">
                <a:extLst>
                  <a:ext uri="{FF2B5EF4-FFF2-40B4-BE49-F238E27FC236}">
                    <a16:creationId xmlns:a16="http://schemas.microsoft.com/office/drawing/2014/main" id="{D4446770-E24F-061F-F5BF-35AC7167D6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519826"/>
                <a:ext cx="9144000" cy="23884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/>
                  <a:t>	</a:t>
                </a:r>
                <a:r>
                  <a:rPr lang="ru-RU" sz="2200" dirty="0"/>
                  <a:t>Число таких (</a:t>
                </a:r>
                <a:r>
                  <a:rPr lang="en-US" sz="2200" i="1" dirty="0"/>
                  <a:t>n</a:t>
                </a:r>
                <a:r>
                  <a:rPr lang="ru-RU" sz="2200" i="1" dirty="0"/>
                  <a:t>-</a:t>
                </a:r>
                <a:r>
                  <a:rPr lang="ru-RU" sz="2200" dirty="0"/>
                  <a:t>1)-мерных граней равно 2</a:t>
                </a:r>
                <a:r>
                  <a:rPr lang="en-US" sz="2200" i="1" dirty="0"/>
                  <a:t>n</a:t>
                </a:r>
                <a:r>
                  <a:rPr lang="ru-RU" sz="2200" dirty="0"/>
                  <a:t>. Их центрами являются точки, все координаты которых, за исключением одной фиксированной координаты, равны 0, а эта фиксированная координата равна 1 или -1. Такие точки являются вершинами </a:t>
                </a:r>
                <a:r>
                  <a:rPr lang="en-US" sz="2200" i="1" dirty="0"/>
                  <a:t>n</a:t>
                </a:r>
                <a:r>
                  <a:rPr lang="ru-RU" sz="2200" dirty="0"/>
                  <a:t>-мерного октаэдра. Его рёбра равны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2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ru-RU" sz="2200" dirty="0"/>
                  <a:t>. Е</a:t>
                </a:r>
                <a:r>
                  <a:rPr lang="ru-RU" sz="2200" dirty="0">
                    <a:ea typeface="Times New Roman" panose="02020603050405020304" pitchFamily="18" charset="0"/>
                  </a:rPr>
                  <a:t>сли рёбра </a:t>
                </a:r>
                <a:r>
                  <a:rPr lang="en-US" sz="2200" i="1" dirty="0">
                    <a:ea typeface="Times New Roman" panose="02020603050405020304" pitchFamily="18" charset="0"/>
                  </a:rPr>
                  <a:t>n</a:t>
                </a:r>
                <a:r>
                  <a:rPr lang="ru-RU" sz="2200" dirty="0">
                    <a:ea typeface="Times New Roman" panose="02020603050405020304" pitchFamily="18" charset="0"/>
                  </a:rPr>
                  <a:t>-мерного куба равно 1, то рёбра соответствующего </a:t>
                </a:r>
                <a:r>
                  <a:rPr lang="en-US" sz="2200" i="1" dirty="0">
                    <a:ea typeface="Times New Roman" panose="02020603050405020304" pitchFamily="18" charset="0"/>
                  </a:rPr>
                  <a:t>n</a:t>
                </a:r>
                <a:r>
                  <a:rPr lang="ru-RU" sz="2200" dirty="0">
                    <a:ea typeface="Times New Roman" panose="02020603050405020304" pitchFamily="18" charset="0"/>
                  </a:rPr>
                  <a:t>-мерного октаэдра будут равны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sz="22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ru-RU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sz="2200" dirty="0">
                    <a:ea typeface="Times New Roman" panose="02020603050405020304" pitchFamily="18" charset="0"/>
                  </a:rPr>
                  <a:t>.</a:t>
                </a:r>
                <a:endParaRPr lang="ru-RU" sz="2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 Box 16">
                <a:extLst>
                  <a:ext uri="{FF2B5EF4-FFF2-40B4-BE49-F238E27FC236}">
                    <a16:creationId xmlns:a16="http://schemas.microsoft.com/office/drawing/2014/main" id="{D4446770-E24F-061F-F5BF-35AC7167D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19826"/>
                <a:ext cx="9144000" cy="2388411"/>
              </a:xfrm>
              <a:prstGeom prst="rect">
                <a:avLst/>
              </a:prstGeom>
              <a:blipFill>
                <a:blip r:embed="rId5"/>
                <a:stretch>
                  <a:fillRect l="-867" t="-510" r="-867" b="-127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963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>
            <a:extLst>
              <a:ext uri="{FF2B5EF4-FFF2-40B4-BE49-F238E27FC236}">
                <a16:creationId xmlns:a16="http://schemas.microsoft.com/office/drawing/2014/main" id="{6A3714A6-6481-2D7F-7CE9-D3D824EB1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503"/>
            <a:ext cx="9144000" cy="1258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en-US" dirty="0"/>
              <a:t>	5</a:t>
            </a:r>
            <a:r>
              <a:rPr lang="ru-RU" dirty="0"/>
              <a:t>.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Докажите, что центры (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-1)-мерных граней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-мерного октаэдра, являются вершинами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-мерного куба. Найдите его ребро, если ребро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-мерного октаэдра равно 1.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16">
                <a:extLst>
                  <a:ext uri="{FF2B5EF4-FFF2-40B4-BE49-F238E27FC236}">
                    <a16:creationId xmlns:a16="http://schemas.microsoft.com/office/drawing/2014/main" id="{66EB59EC-59AA-4BCD-748B-7B3BFB65C0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23928" y="1598236"/>
                <a:ext cx="5220072" cy="28678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/>
                  <a:t>	</a:t>
                </a:r>
                <a:r>
                  <a:rPr lang="ru-RU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</a:rPr>
                  <a:t>Решение. </a:t>
                </a:r>
                <a:r>
                  <a:rPr lang="ru-RU" dirty="0"/>
                  <a:t>Рассмотрим </a:t>
                </a:r>
                <a:r>
                  <a:rPr lang="en-US" i="1" dirty="0"/>
                  <a:t>n</a:t>
                </a:r>
                <a:r>
                  <a:rPr lang="ru-RU" dirty="0"/>
                  <a:t>-мерный октаэдр, заданный неравенством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|+…+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|≤1.</m:t>
                    </m:r>
                  </m:oMath>
                </a14:m>
                <a:r>
                  <a:rPr lang="ru-RU" dirty="0"/>
                  <a:t>	</a:t>
                </a:r>
                <a:endParaRPr lang="en-US" dirty="0"/>
              </a:p>
              <a:p>
                <a:pPr algn="just"/>
                <a:r>
                  <a:rPr lang="en-US" dirty="0"/>
                  <a:t>	</a:t>
                </a:r>
                <a:r>
                  <a:rPr lang="ru-RU" dirty="0"/>
                  <a:t>Его рёбра равны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ru-RU" dirty="0"/>
                  <a:t>. </a:t>
                </a:r>
                <a:endParaRPr lang="en-US" dirty="0"/>
              </a:p>
              <a:p>
                <a:pPr algn="just"/>
                <a:r>
                  <a:rPr lang="en-US" dirty="0"/>
                  <a:t>	</a:t>
                </a:r>
                <a:r>
                  <a:rPr lang="ru-RU" dirty="0"/>
                  <a:t>Центрами его граней являются точки, каждая координата которых 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ru-RU" dirty="0"/>
                  <a:t> или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ru-RU" dirty="0"/>
                  <a:t>. </a:t>
                </a:r>
                <a:endParaRPr lang="ru-RU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 Box 16">
                <a:extLst>
                  <a:ext uri="{FF2B5EF4-FFF2-40B4-BE49-F238E27FC236}">
                    <a16:creationId xmlns:a16="http://schemas.microsoft.com/office/drawing/2014/main" id="{66EB59EC-59AA-4BCD-748B-7B3BFB65C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3928" y="1598236"/>
                <a:ext cx="5220072" cy="2867836"/>
              </a:xfrm>
              <a:prstGeom prst="rect">
                <a:avLst/>
              </a:prstGeom>
              <a:blipFill>
                <a:blip r:embed="rId3"/>
                <a:stretch>
                  <a:fillRect l="-1869" t="-1699" r="-1752" b="-84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16">
                <a:extLst>
                  <a:ext uri="{FF2B5EF4-FFF2-40B4-BE49-F238E27FC236}">
                    <a16:creationId xmlns:a16="http://schemas.microsoft.com/office/drawing/2014/main" id="{6F08AE36-6BEE-BD12-D80B-42DDAA4E65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675750"/>
                <a:ext cx="9144000" cy="19457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/>
                  <a:t>	</a:t>
                </a:r>
                <a:r>
                  <a:rPr lang="ru-RU" dirty="0"/>
                  <a:t>Эти точки являются вершинами </a:t>
                </a:r>
                <a:r>
                  <a:rPr lang="en-US" i="1" dirty="0"/>
                  <a:t>n</a:t>
                </a:r>
                <a:r>
                  <a:rPr lang="ru-RU" dirty="0"/>
                  <a:t>-мерного куба, рёбра которого равны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ru-RU" dirty="0"/>
                  <a:t>. Значит, для </a:t>
                </a:r>
                <a:r>
                  <a:rPr lang="en-US" i="1" dirty="0"/>
                  <a:t>n</a:t>
                </a:r>
                <a:r>
                  <a:rPr lang="ru-RU" dirty="0"/>
                  <a:t>-мерного октаэдра, рёбра которого равны 1, рёбра соответствующего </a:t>
                </a:r>
                <a:r>
                  <a:rPr lang="en-US" i="1" dirty="0"/>
                  <a:t>n</a:t>
                </a:r>
                <a:r>
                  <a:rPr lang="ru-RU" dirty="0"/>
                  <a:t>-мерного куба будут равны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ru-RU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ru-RU" dirty="0"/>
                  <a:t> 	</a:t>
                </a:r>
                <a:endParaRPr lang="ru-RU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 Box 16">
                <a:extLst>
                  <a:ext uri="{FF2B5EF4-FFF2-40B4-BE49-F238E27FC236}">
                    <a16:creationId xmlns:a16="http://schemas.microsoft.com/office/drawing/2014/main" id="{6F08AE36-6BEE-BD12-D80B-42DDAA4E6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675750"/>
                <a:ext cx="9144000" cy="1945789"/>
              </a:xfrm>
              <a:prstGeom prst="rect">
                <a:avLst/>
              </a:prstGeom>
              <a:blipFill>
                <a:blip r:embed="rId4"/>
                <a:stretch>
                  <a:fillRect l="-1000" t="-2508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73593E-ECD6-E0A8-9CB8-08FEB61AE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387604"/>
            <a:ext cx="3312368" cy="325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1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-10160" y="407324"/>
            <a:ext cx="9144000" cy="133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cs typeface="Times New Roman" pitchFamily="18" charset="0"/>
              </a:rPr>
              <a:t>	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Прямую, проходящую через две точки можно задавать с помощью инструмента «Прямая». </a:t>
            </a: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рисунке показана прямая, проходящая через точки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52AF29-C0C1-E62E-A16D-BB3D83F71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659" y="2118525"/>
            <a:ext cx="4530362" cy="2981767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5D9DC18A-9546-3BF9-CC6A-A5D5BA496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" y="5302331"/>
            <a:ext cx="9144000" cy="140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cs typeface="Times New Roman" pitchFamily="18" charset="0"/>
              </a:rPr>
              <a:t>	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Прямую можно получить, написав в строке «Ввод» её уравнение. Например, если написать уравнение 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+ 2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8, то получим прямую, изображённую на рисунке.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4269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5" name="Text Box 3">
            <a:extLst>
              <a:ext uri="{FF2B5EF4-FFF2-40B4-BE49-F238E27FC236}">
                <a16:creationId xmlns:a16="http://schemas.microsoft.com/office/drawing/2014/main" id="{5FF61FA1-AEDE-4173-B5F5-C4C3C76BA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37"/>
            <a:ext cx="8991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Угол между двумя прямыми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BFE51721-28BA-C35A-2DB0-EDE65DCE22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56" y="533089"/>
                <a:ext cx="9129688" cy="43614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ru-RU" sz="2800" dirty="0">
                    <a:cs typeface="Times New Roman" panose="02020603050405020304" pitchFamily="18" charset="0"/>
                  </a:rPr>
                  <a:t>	</a:t>
                </a:r>
                <a:r>
                  <a:rPr lang="ru-RU" dirty="0"/>
                  <a:t> В случае, если две прямые пересекаются, то угол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ru-RU" dirty="0"/>
                  <a:t> между ними можно вычислить через формулу скалярного произве­дения их векторов нормали. А именно,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ru-RU" i="1">
                          <a:latin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ru-RU" i="1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|"/>
                          <m:endChr m:val="|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ru-RU" i="1">
                          <a:latin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b="0" dirty="0"/>
              </a:p>
              <a:p>
                <a:pPr algn="just"/>
                <a:r>
                  <a:rPr lang="en-US" dirty="0"/>
                  <a:t>	</a:t>
                </a:r>
                <a:r>
                  <a:rPr lang="ru-RU" dirty="0"/>
                  <a:t>Тогда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</a:rPr>
                            <m:t>φ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acc>
                                <m:accPr>
                                  <m:chr m:val="⃗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num>
                            <m:den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acc>
                                <m:accPr>
                                  <m:chr m:val="⃗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|∙|</m:t>
                              </m:r>
                              <m:acc>
                                <m:accPr>
                                  <m:chr m:val="⃗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den>
                          </m:f>
                        </m:e>
                      </m:func>
                      <m:r>
                        <a:rPr lang="ru-RU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|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∙</m:t>
                          </m:r>
                          <m:rad>
                            <m:radPr>
                              <m:degHide m:val="on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  <m:r>
                        <a:rPr lang="ru-RU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  <a:p>
                <a:pPr algn="just"/>
                <a:r>
                  <a:rPr lang="ru-RU" dirty="0"/>
                  <a:t>	В частности, прямые будут перпендикулярны, если скалярное произведение векторов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dirty="0"/>
                  <a:t>  равно нулю, т. е. выполняются равенства</a:t>
                </a:r>
              </a:p>
              <a:p>
                <a:pPr algn="ctr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ru-RU" i="1">
                        <a:latin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dirty="0"/>
                  <a:t>  = </a:t>
                </a:r>
                <a:r>
                  <a:rPr lang="en-US" i="1" dirty="0"/>
                  <a:t>a</a:t>
                </a:r>
                <a:r>
                  <a:rPr lang="ru-RU" baseline="-25000" dirty="0"/>
                  <a:t>1</a:t>
                </a:r>
                <a:r>
                  <a:rPr lang="en-US" i="1" dirty="0"/>
                  <a:t>a</a:t>
                </a:r>
                <a:r>
                  <a:rPr lang="ru-RU" baseline="-25000" dirty="0"/>
                  <a:t>2</a:t>
                </a:r>
                <a:r>
                  <a:rPr lang="ru-RU" i="1" dirty="0"/>
                  <a:t> + </a:t>
                </a:r>
                <a:r>
                  <a:rPr lang="en-US" i="1" dirty="0"/>
                  <a:t>b</a:t>
                </a:r>
                <a:r>
                  <a:rPr lang="ru-RU" baseline="-25000" dirty="0"/>
                  <a:t>1</a:t>
                </a:r>
                <a:r>
                  <a:rPr lang="en-US" i="1" dirty="0"/>
                  <a:t>b</a:t>
                </a:r>
                <a:r>
                  <a:rPr lang="ru-RU" baseline="-25000" dirty="0"/>
                  <a:t>2</a:t>
                </a:r>
                <a:r>
                  <a:rPr lang="ru-RU" dirty="0"/>
                  <a:t> = 0.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	</a:t>
                </a:r>
              </a:p>
            </p:txBody>
          </p:sp>
        </mc:Choice>
        <mc:Fallback xmlns="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BFE51721-28BA-C35A-2DB0-EDE65DCE2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56" y="533089"/>
                <a:ext cx="9129688" cy="4361450"/>
              </a:xfrm>
              <a:prstGeom prst="rect">
                <a:avLst/>
              </a:prstGeom>
              <a:blipFill>
                <a:blip r:embed="rId3"/>
                <a:stretch>
                  <a:fillRect l="-1001" r="-1001" b="-223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7849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501E627A-28BC-5430-B046-3691AE234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2" y="188640"/>
            <a:ext cx="912968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Приближённое значение угла между двумя прямыми можно находить в программе </a:t>
            </a:r>
            <a:r>
              <a:rPr lang="en-US" altLang="ru-RU" dirty="0">
                <a:cs typeface="Times New Roman" panose="02020603050405020304" pitchFamily="18" charset="0"/>
              </a:rPr>
              <a:t>GeoGebra </a:t>
            </a:r>
            <a:r>
              <a:rPr lang="ru-RU" altLang="ru-RU" dirty="0">
                <a:cs typeface="Times New Roman" panose="02020603050405020304" pitchFamily="18" charset="0"/>
              </a:rPr>
              <a:t>с помощью инструмента «Угол».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296138-FC82-9D94-633C-45D0B5D5D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530" y="1340768"/>
            <a:ext cx="4468939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75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5284"/>
            <a:ext cx="7772400" cy="457200"/>
          </a:xfrm>
        </p:spPr>
        <p:txBody>
          <a:bodyPr/>
          <a:lstStyle/>
          <a:p>
            <a:pPr eaLnBrk="1" hangingPunct="1"/>
            <a:r>
              <a:rPr lang="ru-RU" sz="3200" dirty="0">
                <a:solidFill>
                  <a:srgbClr val="FF3300"/>
                </a:solidFill>
              </a:rPr>
              <a:t>Расстояние от точки до прямой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0" y="542484"/>
            <a:ext cx="91440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en-US" sz="2800" dirty="0">
                <a:cs typeface="Times New Roman" pitchFamily="18" charset="0"/>
              </a:rPr>
              <a:t>	</a:t>
            </a:r>
            <a:r>
              <a:rPr lang="ru-RU" dirty="0"/>
              <a:t>Для прямой</a:t>
            </a:r>
            <a:r>
              <a:rPr lang="en-US" dirty="0"/>
              <a:t> </a:t>
            </a:r>
            <a:r>
              <a:rPr lang="en-US" i="1" dirty="0"/>
              <a:t>l</a:t>
            </a:r>
            <a:r>
              <a:rPr lang="ru-RU" dirty="0"/>
              <a:t>, заданной уравнением </a:t>
            </a:r>
            <a:r>
              <a:rPr lang="en-US" i="1" dirty="0"/>
              <a:t>ax</a:t>
            </a:r>
            <a:r>
              <a:rPr lang="ru-RU" dirty="0"/>
              <a:t> + </a:t>
            </a:r>
            <a:r>
              <a:rPr lang="en-US" i="1" dirty="0"/>
              <a:t>by</a:t>
            </a:r>
            <a:r>
              <a:rPr lang="ru-RU" dirty="0"/>
              <a:t> + </a:t>
            </a:r>
            <a:r>
              <a:rPr lang="en-US" i="1" dirty="0"/>
              <a:t>c</a:t>
            </a:r>
            <a:r>
              <a:rPr lang="ru-RU" dirty="0"/>
              <a:t> = 0, и точки </a:t>
            </a:r>
            <a:r>
              <a:rPr lang="en-US" i="1" dirty="0"/>
              <a:t>B</a:t>
            </a:r>
            <a:r>
              <a:rPr lang="ru-RU" dirty="0"/>
              <a:t>(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ru-RU" dirty="0"/>
              <a:t>, </a:t>
            </a:r>
            <a:r>
              <a:rPr lang="en-US" i="1" dirty="0"/>
              <a:t>y</a:t>
            </a:r>
            <a:r>
              <a:rPr lang="en-US" baseline="-25000" dirty="0"/>
              <a:t>1</a:t>
            </a:r>
            <a:r>
              <a:rPr lang="ru-RU" dirty="0"/>
              <a:t>), не принадлежащей этой прямой, выведем формулу расстояния от данной точки </a:t>
            </a:r>
            <a:r>
              <a:rPr lang="en-US" i="1" dirty="0"/>
              <a:t>B </a:t>
            </a:r>
            <a:r>
              <a:rPr lang="ru-RU" dirty="0"/>
              <a:t>до данной прямой.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3"/>
              <p:cNvSpPr txBox="1">
                <a:spLocks noChangeArrowheads="1"/>
              </p:cNvSpPr>
              <p:nvPr/>
            </p:nvSpPr>
            <p:spPr bwMode="auto">
              <a:xfrm>
                <a:off x="2788436" y="1762389"/>
                <a:ext cx="6333364" cy="20005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/>
                <a:r>
                  <a:rPr lang="ru-RU" sz="2800" dirty="0">
                    <a:cs typeface="Times New Roman" pitchFamily="18" charset="0"/>
                  </a:rPr>
                  <a:t>	</a:t>
                </a:r>
                <a:r>
                  <a:rPr lang="ru-RU" dirty="0">
                    <a:effectLst/>
                    <a:ea typeface="Calibri" panose="020F0502020204030204" pitchFamily="34" charset="0"/>
                  </a:rPr>
                  <a:t>Пусть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</m:acc>
                    <m:r>
                      <a:rPr lang="ru-RU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ru-RU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ru-RU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ru-RU" i="1" dirty="0">
                    <a:effectLst/>
                    <a:ea typeface="Calibri" panose="020F0502020204030204" pitchFamily="34" charset="0"/>
                  </a:rPr>
                  <a:t> - </a:t>
                </a:r>
                <a:r>
                  <a:rPr lang="ru-RU" dirty="0">
                    <a:effectLst/>
                    <a:ea typeface="Calibri" panose="020F0502020204030204" pitchFamily="34" charset="0"/>
                  </a:rPr>
                  <a:t>её</a:t>
                </a:r>
                <a:r>
                  <a:rPr lang="ru-RU" i="1" dirty="0">
                    <a:effectLst/>
                    <a:ea typeface="Calibri" panose="020F0502020204030204" pitchFamily="34" charset="0"/>
                  </a:rPr>
                  <a:t> </a:t>
                </a:r>
                <a:r>
                  <a:rPr lang="ru-RU" dirty="0">
                    <a:effectLst/>
                    <a:ea typeface="Calibri" panose="020F0502020204030204" pitchFamily="34" charset="0"/>
                  </a:rPr>
                  <a:t>вектор нормали; </a:t>
                </a:r>
                <a:r>
                  <a:rPr lang="en-US" i="1" dirty="0">
                    <a:effectLst/>
                    <a:ea typeface="Calibri" panose="020F0502020204030204" pitchFamily="34" charset="0"/>
                  </a:rPr>
                  <a:t>C</a:t>
                </a:r>
                <a:r>
                  <a:rPr lang="ru-RU" dirty="0">
                    <a:effectLst/>
                    <a:ea typeface="Calibri" panose="020F0502020204030204" pitchFamily="34" charset="0"/>
                  </a:rPr>
                  <a:t> – основание перпендикуляра, опущенного из точки </a:t>
                </a:r>
                <a:r>
                  <a:rPr lang="en-US" i="1" dirty="0">
                    <a:ea typeface="Calibri" panose="020F0502020204030204" pitchFamily="34" charset="0"/>
                  </a:rPr>
                  <a:t>B</a:t>
                </a:r>
                <a:r>
                  <a:rPr lang="en-US" i="1" dirty="0">
                    <a:effectLst/>
                    <a:ea typeface="Calibri" panose="020F0502020204030204" pitchFamily="34" charset="0"/>
                  </a:rPr>
                  <a:t> </a:t>
                </a:r>
                <a:r>
                  <a:rPr lang="ru-RU" dirty="0">
                    <a:effectLst/>
                    <a:ea typeface="Calibri" panose="020F0502020204030204" pitchFamily="34" charset="0"/>
                  </a:rPr>
                  <a:t>на данную плоскость; </a:t>
                </a:r>
                <a:r>
                  <a:rPr lang="en-US" i="1" dirty="0">
                    <a:ea typeface="Calibri" panose="020F0502020204030204" pitchFamily="34" charset="0"/>
                  </a:rPr>
                  <a:t>A</a:t>
                </a:r>
                <a:r>
                  <a:rPr lang="ru-RU" dirty="0">
                    <a:effectLst/>
                    <a:ea typeface="Calibri" panose="020F0502020204030204" pitchFamily="34" charset="0"/>
                  </a:rPr>
                  <a:t>(</a:t>
                </a:r>
                <a:r>
                  <a:rPr lang="en-US" i="1" dirty="0">
                    <a:effectLst/>
                    <a:ea typeface="Calibri" panose="020F0502020204030204" pitchFamily="34" charset="0"/>
                  </a:rPr>
                  <a:t>x</a:t>
                </a:r>
                <a:r>
                  <a:rPr lang="en-US" baseline="-25000" dirty="0">
                    <a:effectLst/>
                    <a:ea typeface="Calibri" panose="020F0502020204030204" pitchFamily="34" charset="0"/>
                  </a:rPr>
                  <a:t>0</a:t>
                </a:r>
                <a:r>
                  <a:rPr lang="en-US" dirty="0">
                    <a:effectLst/>
                    <a:ea typeface="Calibri" panose="020F0502020204030204" pitchFamily="34" charset="0"/>
                  </a:rPr>
                  <a:t>,</a:t>
                </a:r>
                <a:r>
                  <a:rPr lang="ru-RU" dirty="0">
                    <a:effectLst/>
                    <a:ea typeface="Calibri" panose="020F0502020204030204" pitchFamily="34" charset="0"/>
                  </a:rPr>
                  <a:t> </a:t>
                </a:r>
                <a:r>
                  <a:rPr lang="en-US" i="1" dirty="0">
                    <a:effectLst/>
                    <a:ea typeface="Calibri" panose="020F0502020204030204" pitchFamily="34" charset="0"/>
                  </a:rPr>
                  <a:t>y</a:t>
                </a:r>
                <a:r>
                  <a:rPr lang="en-US" baseline="-25000" dirty="0">
                    <a:effectLst/>
                    <a:ea typeface="Calibri" panose="020F0502020204030204" pitchFamily="34" charset="0"/>
                  </a:rPr>
                  <a:t>0</a:t>
                </a:r>
                <a:r>
                  <a:rPr lang="ru-RU" dirty="0">
                    <a:effectLst/>
                    <a:ea typeface="Calibri" panose="020F0502020204030204" pitchFamily="34" charset="0"/>
                  </a:rPr>
                  <a:t>) –</a:t>
                </a:r>
                <a:r>
                  <a:rPr lang="ru-RU" i="1" dirty="0">
                    <a:effectLst/>
                    <a:ea typeface="Calibri" panose="020F0502020204030204" pitchFamily="34" charset="0"/>
                  </a:rPr>
                  <a:t> </a:t>
                </a:r>
                <a:r>
                  <a:rPr lang="ru-RU" dirty="0">
                    <a:effectLst/>
                    <a:ea typeface="Calibri" panose="020F0502020204030204" pitchFamily="34" charset="0"/>
                  </a:rPr>
                  <a:t>какая-нибудь другая точка этой прямой. </a:t>
                </a:r>
                <a:r>
                  <a:rPr lang="ru-RU" dirty="0">
                    <a:ea typeface="Calibri" panose="020F0502020204030204" pitchFamily="34" charset="0"/>
                  </a:rPr>
                  <a:t>Искомое расстояние </a:t>
                </a:r>
                <a:r>
                  <a:rPr lang="en-US" i="1" dirty="0">
                    <a:ea typeface="Calibri" panose="020F0502020204030204" pitchFamily="34" charset="0"/>
                  </a:rPr>
                  <a:t>h </a:t>
                </a:r>
                <a:r>
                  <a:rPr lang="ru-RU" dirty="0">
                    <a:ea typeface="Calibri" panose="020F0502020204030204" pitchFamily="34" charset="0"/>
                  </a:rPr>
                  <a:t>равно длине перпендикуляра </a:t>
                </a:r>
                <a:r>
                  <a:rPr lang="en-US" i="1" dirty="0">
                    <a:ea typeface="Calibri" panose="020F0502020204030204" pitchFamily="34" charset="0"/>
                  </a:rPr>
                  <a:t>BC</a:t>
                </a:r>
                <a:r>
                  <a:rPr lang="en-US" dirty="0">
                    <a:ea typeface="Calibri" panose="020F0502020204030204" pitchFamily="34" charset="0"/>
                  </a:rPr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8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88436" y="1762389"/>
                <a:ext cx="6333364" cy="2000548"/>
              </a:xfrm>
              <a:prstGeom prst="rect">
                <a:avLst/>
              </a:prstGeom>
              <a:blipFill>
                <a:blip r:embed="rId3"/>
                <a:stretch>
                  <a:fillRect l="-1444" r="-1540" b="-609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3"/>
              <p:cNvSpPr txBox="1">
                <a:spLocks noChangeArrowheads="1"/>
              </p:cNvSpPr>
              <p:nvPr/>
            </p:nvSpPr>
            <p:spPr bwMode="auto">
              <a:xfrm>
                <a:off x="20320" y="3797030"/>
                <a:ext cx="9144000" cy="29756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indent="450215" algn="just">
                  <a:spcAft>
                    <a:spcPts val="0"/>
                  </a:spcAft>
                </a:pPr>
                <a:r>
                  <a:rPr lang="ru-RU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Косинус угла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φ</m:t>
                    </m:r>
                  </m:oMath>
                </a14:m>
                <a:r>
                  <a:rPr lang="ru-RU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между векторами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ru-RU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и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ru-RU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находится по формуле</a:t>
                </a:r>
                <a:endParaRPr lang="ru-RU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ru-RU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ru-RU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φ</m:t>
                          </m:r>
                          <m:r>
                            <a:rPr lang="ru-RU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e>
                              </m:acc>
                              <m: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𝐴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acc>
                                <m:accPr>
                                  <m:chr m:val="⃗"/>
                                  <m:ctrlP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e>
                              </m:acc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|∙|</m:t>
                              </m:r>
                              <m:acc>
                                <m:accPr>
                                  <m:chr m:val="⃗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𝐴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</m:den>
                          </m:f>
                          <m:r>
                            <a:rPr lang="ru-RU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ru-RU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d>
                                <m:d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ru-RU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∙|</m:t>
                              </m:r>
                              <m:acc>
                                <m:accPr>
                                  <m:chr m:val="⃗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𝐴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</m:den>
                          </m:f>
                          <m:r>
                            <a:rPr lang="ru-RU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</m:e>
                      </m:func>
                    </m:oMath>
                  </m:oMathPara>
                </a14:m>
                <a:endParaRPr lang="ru-RU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55880" indent="457200" algn="just">
                  <a:spcAft>
                    <a:spcPts val="0"/>
                  </a:spcAft>
                </a:pPr>
                <a:r>
                  <a:rPr lang="ru-RU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Учитывая, что </a:t>
                </a:r>
                <a14:m>
                  <m:oMath xmlns:m="http://schemas.openxmlformats.org/officeDocument/2006/math">
                    <m:r>
                      <a:rPr lang="en-US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ru-RU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и то, что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=|</m:t>
                    </m:r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ru-RU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|∙|</m:t>
                    </m:r>
                    <m:func>
                      <m:func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ru-RU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</m:func>
                    <m:r>
                      <a:rPr lang="ru-RU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 </m:t>
                    </m:r>
                  </m:oMath>
                </a14:m>
                <a:r>
                  <a:rPr lang="ru-RU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получаем искомую формулу</a:t>
                </a:r>
                <a:endParaRPr lang="ru-RU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a:rPr lang="ru-RU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|</m:t>
                          </m:r>
                          <m:r>
                            <a:rPr lang="en-US" i="1">
                              <a:latin typeface="Cambria Math"/>
                            </a:rPr>
                            <m:t>𝑎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r>
                            <a:rPr lang="en-US" i="1">
                              <a:latin typeface="Cambria Math"/>
                            </a:rPr>
                            <m:t>𝑏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r>
                            <a:rPr lang="en-US" i="1">
                              <a:latin typeface="Cambria Math"/>
                            </a:rPr>
                            <m:t>𝑐</m:t>
                          </m:r>
                          <m:r>
                            <a:rPr lang="en-US" i="1">
                              <a:latin typeface="Cambria Math"/>
                            </a:rPr>
                            <m:t>|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20" y="3797030"/>
                <a:ext cx="9144000" cy="2975686"/>
              </a:xfrm>
              <a:prstGeom prst="rect">
                <a:avLst/>
              </a:prstGeom>
              <a:blipFill>
                <a:blip r:embed="rId4"/>
                <a:stretch>
                  <a:fillRect l="-533" t="-20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109982-E9B4-1958-A164-D0E8B7B2A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852813"/>
            <a:ext cx="2194719" cy="200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71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-30480" y="188640"/>
            <a:ext cx="91440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en-US" sz="2800" dirty="0">
                <a:cs typeface="Times New Roman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 Приближённое значение расстояния от точки до прямой можно находить в программе </a:t>
            </a:r>
            <a:r>
              <a:rPr lang="en-US" altLang="ru-RU" dirty="0">
                <a:cs typeface="Times New Roman" panose="02020603050405020304" pitchFamily="18" charset="0"/>
              </a:rPr>
              <a:t>GeoGebra </a:t>
            </a:r>
            <a:r>
              <a:rPr lang="ru-RU" altLang="ru-RU" dirty="0">
                <a:cs typeface="Times New Roman" panose="02020603050405020304" pitchFamily="18" charset="0"/>
              </a:rPr>
              <a:t>с помощью инструмента «Расстояние или длина».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DDE319-244C-5931-F809-02C3CCA34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772816"/>
            <a:ext cx="4402291" cy="415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47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16E54F4D-58F1-441B-8FB6-6F9DADB120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15938"/>
          </a:xfrm>
        </p:spPr>
        <p:txBody>
          <a:bodyPr/>
          <a:lstStyle/>
          <a:p>
            <a:r>
              <a:rPr lang="ru-RU" altLang="ru-RU" sz="3200" dirty="0">
                <a:solidFill>
                  <a:srgbClr val="FF3300"/>
                </a:solidFill>
              </a:rPr>
              <a:t>Площадь параллелограмма</a:t>
            </a:r>
          </a:p>
        </p:txBody>
      </p:sp>
      <p:sp>
        <p:nvSpPr>
          <p:cNvPr id="12304" name="Rectangle 16">
            <a:extLst>
              <a:ext uri="{FF2B5EF4-FFF2-40B4-BE49-F238E27FC236}">
                <a16:creationId xmlns:a16="http://schemas.microsoft.com/office/drawing/2014/main" id="{2D0EE1BF-6619-4C55-938F-6A7DFFF16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313" name="Rectangle 25">
            <a:extLst>
              <a:ext uri="{FF2B5EF4-FFF2-40B4-BE49-F238E27FC236}">
                <a16:creationId xmlns:a16="http://schemas.microsoft.com/office/drawing/2014/main" id="{178D5EF0-9284-4D77-9CDE-0DC800E48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316" name="Rectangle 28">
            <a:extLst>
              <a:ext uri="{FF2B5EF4-FFF2-40B4-BE49-F238E27FC236}">
                <a16:creationId xmlns:a16="http://schemas.microsoft.com/office/drawing/2014/main" id="{EF4673D9-0016-42DB-A951-0DF6EFBF5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318" name="Rectangle 30">
            <a:extLst>
              <a:ext uri="{FF2B5EF4-FFF2-40B4-BE49-F238E27FC236}">
                <a16:creationId xmlns:a16="http://schemas.microsoft.com/office/drawing/2014/main" id="{728A2DB6-8E74-449A-8294-0BB4E0E1D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71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22" name="Text Box 34">
                <a:extLst>
                  <a:ext uri="{FF2B5EF4-FFF2-40B4-BE49-F238E27FC236}">
                    <a16:creationId xmlns:a16="http://schemas.microsoft.com/office/drawing/2014/main" id="{97D7D22E-40A8-4D47-9CFA-D3839D9725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07675"/>
                <a:ext cx="9144000" cy="8781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ru-RU" dirty="0"/>
                  <a:t>	</a:t>
                </a:r>
                <a:r>
                  <a:rPr lang="ru-RU" altLang="ru-RU" dirty="0"/>
                  <a:t>Выведем формулу площади параллелограмма </a:t>
                </a:r>
                <a:r>
                  <a:rPr lang="en-US" altLang="ru-RU" i="1" dirty="0"/>
                  <a:t>ABCD</a:t>
                </a:r>
                <a:r>
                  <a:rPr lang="ru-RU" altLang="ru-RU" dirty="0"/>
                  <a:t>, построенного на векторах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altLang="ru-RU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ru-RU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n-US" altLang="ru-RU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altLang="ru-RU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ru-R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ru-RU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d>
                      <m:dPr>
                        <m:ctrlPr>
                          <a:rPr lang="en-US" altLang="ru-R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ru-R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ru-RU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ru-RU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ru-R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ru-RU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ru-RU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ru-RU" alt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ru-RU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ru-RU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altLang="ru-RU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alt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ru-RU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altLang="ru-RU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ru-R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ru-RU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ru-R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ru-RU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ru-RU" dirty="0"/>
                  <a:t>.</a:t>
                </a:r>
                <a:r>
                  <a:rPr lang="ru-RU" altLang="ru-RU" dirty="0"/>
                  <a:t> </a:t>
                </a:r>
                <a:r>
                  <a:rPr lang="en-US" altLang="ru-RU" dirty="0"/>
                  <a:t>	</a:t>
                </a:r>
              </a:p>
            </p:txBody>
          </p:sp>
        </mc:Choice>
        <mc:Fallback xmlns="">
          <p:sp>
            <p:nvSpPr>
              <p:cNvPr id="12322" name="Text Box 34">
                <a:extLst>
                  <a:ext uri="{FF2B5EF4-FFF2-40B4-BE49-F238E27FC236}">
                    <a16:creationId xmlns:a16="http://schemas.microsoft.com/office/drawing/2014/main" id="{97D7D22E-40A8-4D47-9CFA-D3839D9725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07675"/>
                <a:ext cx="9144000" cy="878189"/>
              </a:xfrm>
              <a:prstGeom prst="rect">
                <a:avLst/>
              </a:prstGeom>
              <a:blipFill>
                <a:blip r:embed="rId3"/>
                <a:stretch>
                  <a:fillRect l="-1000" t="-5556" r="-1000" b="-15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28" name="Text Box 40">
                <a:extLst>
                  <a:ext uri="{FF2B5EF4-FFF2-40B4-BE49-F238E27FC236}">
                    <a16:creationId xmlns:a16="http://schemas.microsoft.com/office/drawing/2014/main" id="{15AB58C0-4403-487F-B20C-08C7E9671B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3008204"/>
                <a:ext cx="9144000" cy="38687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/>
                <a:r>
                  <a:rPr lang="en-US" altLang="ru-RU" dirty="0"/>
                  <a:t>	</a:t>
                </a:r>
                <a:r>
                  <a:rPr lang="ru-RU" altLang="ru-RU" dirty="0"/>
                  <a:t>Рассмотрим вектор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ru-RU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altLang="ru-RU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ru-RU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ru-RU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ru-RU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ru-RU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ru-RU" dirty="0"/>
                  <a:t>). </a:t>
                </a:r>
                <a:r>
                  <a:rPr lang="ru-RU" altLang="ru-RU" dirty="0"/>
                  <a:t>Он перпендикулярен вектору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altLang="ru-RU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altLang="ru-RU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ru-RU" altLang="ru-RU" dirty="0"/>
                  <a:t> Его модуль равен модулю вектора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altLang="ru-RU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altLang="ru-RU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ru-RU" altLang="ru-RU" dirty="0"/>
                  <a:t> Модуль косинуса угла между этим вектором и вектором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ru-RU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ru-RU" altLang="ru-RU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altLang="ru-RU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altLang="ru-RU" dirty="0"/>
                  <a:t>равен синусу угла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ru-RU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r>
                      <a:rPr lang="en-US" altLang="ru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ru-RU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ru-RU" altLang="ru-RU" dirty="0"/>
                  <a:t> Следовательно, имеет место формула</a:t>
                </a:r>
                <a14:m>
                  <m:oMath xmlns:m="http://schemas.openxmlformats.org/officeDocument/2006/math">
                    <m:r>
                      <a:rPr lang="en-US" altLang="ru-RU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ru-RU" altLang="ru-RU" b="0" i="0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altLang="ru-RU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ru-RU" b="0" i="1" smtClean="0">
                        <a:latin typeface="Cambria Math" panose="02040503050406030204" pitchFamily="18" charset="0"/>
                      </a:rPr>
                      <m:t>=|</m:t>
                    </m:r>
                    <m:acc>
                      <m:accPr>
                        <m:chr m:val="⃗"/>
                        <m:ctrlPr>
                          <a:rPr lang="en-US" alt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altLang="ru-RU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∙|</m:t>
                    </m:r>
                    <m:acc>
                      <m:accPr>
                        <m:chr m:val="⃗"/>
                        <m:ctrlPr>
                          <a:rPr lang="en-US" alt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ru-RU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|∙</m:t>
                    </m:r>
                    <m:func>
                      <m:funcPr>
                        <m:ctrlPr>
                          <a:rPr lang="en-US" alt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altLang="ru-RU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US" altLang="ru-RU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altLang="ru-RU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</m:func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|=|</m:t>
                    </m:r>
                    <m:acc>
                      <m:accPr>
                        <m:chr m:val="⃗"/>
                        <m:ctrlPr>
                          <a:rPr lang="en-US" alt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altLang="ru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ru-RU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altLang="ru-RU" dirty="0"/>
                  <a:t>. </a:t>
                </a:r>
                <a:endParaRPr lang="ru-RU" altLang="ru-RU" dirty="0"/>
              </a:p>
              <a:p>
                <a:pPr algn="just"/>
                <a:r>
                  <a:rPr lang="ru-RU" altLang="ru-RU" dirty="0"/>
                  <a:t>	Расписывая скалярное произведение векторов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altLang="ru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ru-RU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altLang="ru-RU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altLang="ru-RU" dirty="0"/>
                  <a:t>через их координаты, получаем искомую формулу </a:t>
                </a:r>
                <a:r>
                  <a:rPr lang="en-US" altLang="ru-RU" i="1" dirty="0"/>
                  <a:t>S = </a:t>
                </a:r>
                <a:r>
                  <a:rPr lang="en-US" altLang="ru-RU" dirty="0"/>
                  <a:t>|</a:t>
                </a:r>
                <a:r>
                  <a:rPr lang="en-US" altLang="ru-RU" i="1" dirty="0"/>
                  <a:t>x</a:t>
                </a:r>
                <a:r>
                  <a:rPr lang="en-US" altLang="ru-RU" baseline="-25000" dirty="0"/>
                  <a:t>1</a:t>
                </a:r>
                <a:r>
                  <a:rPr lang="en-US" altLang="ru-RU" i="1" dirty="0"/>
                  <a:t>y</a:t>
                </a:r>
                <a:r>
                  <a:rPr lang="en-US" altLang="ru-RU" baseline="-25000" dirty="0"/>
                  <a:t>2</a:t>
                </a:r>
                <a:r>
                  <a:rPr lang="en-US" altLang="ru-RU" dirty="0"/>
                  <a:t> – </a:t>
                </a:r>
                <a:r>
                  <a:rPr lang="en-US" altLang="ru-RU" i="1" dirty="0"/>
                  <a:t>y</a:t>
                </a:r>
                <a:r>
                  <a:rPr lang="en-US" altLang="ru-RU" baseline="-25000" dirty="0"/>
                  <a:t>1</a:t>
                </a:r>
                <a:r>
                  <a:rPr lang="en-US" altLang="ru-RU" i="1" dirty="0"/>
                  <a:t>x</a:t>
                </a:r>
                <a:r>
                  <a:rPr lang="en-US" altLang="ru-RU" baseline="-25000" dirty="0"/>
                  <a:t>2</a:t>
                </a:r>
                <a:r>
                  <a:rPr lang="en-US" altLang="ru-RU" dirty="0"/>
                  <a:t>|</a:t>
                </a:r>
                <a:r>
                  <a:rPr lang="ru-RU" altLang="ru-RU" dirty="0"/>
                  <a:t>, которую можно переписать в виде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ru-RU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ru-RU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ru-RU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ru-RU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ru-RU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altLang="ru-RU" dirty="0"/>
              </a:p>
            </p:txBody>
          </p:sp>
        </mc:Choice>
        <mc:Fallback xmlns="">
          <p:sp>
            <p:nvSpPr>
              <p:cNvPr id="12328" name="Text Box 40">
                <a:extLst>
                  <a:ext uri="{FF2B5EF4-FFF2-40B4-BE49-F238E27FC236}">
                    <a16:creationId xmlns:a16="http://schemas.microsoft.com/office/drawing/2014/main" id="{15AB58C0-4403-487F-B20C-08C7E9671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008204"/>
                <a:ext cx="9144000" cy="3868751"/>
              </a:xfrm>
              <a:prstGeom prst="rect">
                <a:avLst/>
              </a:prstGeom>
              <a:blipFill>
                <a:blip r:embed="rId4"/>
                <a:stretch>
                  <a:fillRect l="-1000" t="-1260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34">
                <a:extLst>
                  <a:ext uri="{FF2B5EF4-FFF2-40B4-BE49-F238E27FC236}">
                    <a16:creationId xmlns:a16="http://schemas.microsoft.com/office/drawing/2014/main" id="{DEBEC95F-2084-480B-8C48-069242521D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96760" y="1192322"/>
                <a:ext cx="5847240" cy="18158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ru-RU" dirty="0"/>
                  <a:t>	</a:t>
                </a:r>
                <a:r>
                  <a:rPr lang="ru-RU" altLang="ru-RU" sz="2200" dirty="0"/>
                  <a:t>Напомним, что площадь </a:t>
                </a:r>
                <a:r>
                  <a:rPr lang="en-US" altLang="ru-RU" sz="2200" i="1" dirty="0"/>
                  <a:t>S</a:t>
                </a:r>
                <a:r>
                  <a:rPr lang="ru-RU" altLang="ru-RU" sz="2200" dirty="0"/>
                  <a:t> параллелограмма</a:t>
                </a:r>
                <a:r>
                  <a:rPr lang="en-US" altLang="ru-RU" sz="2200" dirty="0"/>
                  <a:t> </a:t>
                </a:r>
                <a:r>
                  <a:rPr lang="en-US" altLang="ru-RU" sz="2200" i="1" dirty="0"/>
                  <a:t>ABCD </a:t>
                </a:r>
                <a:r>
                  <a:rPr lang="ru-RU" altLang="ru-RU" sz="2200" dirty="0"/>
                  <a:t>находится по формуле </a:t>
                </a:r>
                <a14:m>
                  <m:oMath xmlns:m="http://schemas.openxmlformats.org/officeDocument/2006/math">
                    <m:r>
                      <a:rPr lang="en-US" altLang="ru-RU" sz="22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ru-RU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ru-RU" sz="2200" b="0" i="1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altLang="ru-RU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ru-RU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𝐴𝐷</m:t>
                    </m:r>
                    <m:r>
                      <a:rPr lang="en-US" altLang="ru-RU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unc>
                      <m:funcPr>
                        <m:ctrlPr>
                          <a:rPr lang="en-US" altLang="ru-RU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ru-RU" sz="2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altLang="ru-RU" sz="2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</m:func>
                  </m:oMath>
                </a14:m>
                <a:r>
                  <a:rPr lang="ru-RU" altLang="ru-RU" sz="2200" dirty="0"/>
                  <a:t>, где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ru-RU" sz="2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r>
                      <a:rPr lang="en-US" altLang="ru-RU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altLang="ru-RU" sz="2200" dirty="0"/>
                  <a:t>– угол, образованный сторонами </a:t>
                </a:r>
                <a:r>
                  <a:rPr lang="en-US" altLang="ru-RU" sz="2200" i="1" dirty="0"/>
                  <a:t>AB </a:t>
                </a:r>
                <a:r>
                  <a:rPr lang="ru-RU" altLang="ru-RU" sz="2200" dirty="0"/>
                  <a:t>и </a:t>
                </a:r>
                <a:r>
                  <a:rPr lang="en-US" altLang="ru-RU" sz="2200" i="1" dirty="0"/>
                  <a:t>AD</a:t>
                </a:r>
                <a:r>
                  <a:rPr lang="ru-RU" altLang="ru-RU" sz="2200" dirty="0"/>
                  <a:t>. Эту формулу можно переписать в виде </a:t>
                </a:r>
                <a14:m>
                  <m:oMath xmlns:m="http://schemas.openxmlformats.org/officeDocument/2006/math">
                    <m:r>
                      <a:rPr lang="en-US" altLang="ru-RU" sz="22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ru-RU" sz="2200" b="0" i="1" smtClean="0">
                        <a:latin typeface="Cambria Math" panose="02040503050406030204" pitchFamily="18" charset="0"/>
                      </a:rPr>
                      <m:t>=|</m:t>
                    </m:r>
                    <m:acc>
                      <m:accPr>
                        <m:chr m:val="⃗"/>
                        <m:ctrlPr>
                          <a:rPr lang="en-US" altLang="ru-RU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ru-RU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sz="22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ru-RU" sz="2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altLang="ru-RU" sz="22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ru-RU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∙|</m:t>
                    </m:r>
                    <m:acc>
                      <m:accPr>
                        <m:chr m:val="⃗"/>
                        <m:ctrlPr>
                          <a:rPr lang="en-US" altLang="ru-RU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ru-RU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sz="22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ru-RU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altLang="ru-RU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|∙</m:t>
                    </m:r>
                    <m:func>
                      <m:funcPr>
                        <m:ctrlPr>
                          <a:rPr lang="en-US" altLang="ru-RU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ru-RU" sz="2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altLang="ru-RU" sz="2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</m:func>
                  </m:oMath>
                </a14:m>
                <a:r>
                  <a:rPr lang="en-US" altLang="ru-RU" sz="2200" dirty="0"/>
                  <a:t>.</a:t>
                </a:r>
              </a:p>
            </p:txBody>
          </p:sp>
        </mc:Choice>
        <mc:Fallback xmlns="">
          <p:sp>
            <p:nvSpPr>
              <p:cNvPr id="12" name="Text Box 34">
                <a:extLst>
                  <a:ext uri="{FF2B5EF4-FFF2-40B4-BE49-F238E27FC236}">
                    <a16:creationId xmlns:a16="http://schemas.microsoft.com/office/drawing/2014/main" id="{DEBEC95F-2084-480B-8C48-069242521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96760" y="1192322"/>
                <a:ext cx="5847240" cy="1815882"/>
              </a:xfrm>
              <a:prstGeom prst="rect">
                <a:avLst/>
              </a:prstGeom>
              <a:blipFill>
                <a:blip r:embed="rId5"/>
                <a:stretch>
                  <a:fillRect l="-1356" t="-1010" r="-1356" b="-606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F1E2BF-831E-45D3-A7C9-9A36B5DBCE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1269833"/>
            <a:ext cx="2339832" cy="188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7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28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16E54F4D-58F1-441B-8FB6-6F9DADB120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15938"/>
          </a:xfrm>
        </p:spPr>
        <p:txBody>
          <a:bodyPr/>
          <a:lstStyle/>
          <a:p>
            <a:r>
              <a:rPr lang="ru-RU" altLang="ru-RU" sz="3200" dirty="0">
                <a:solidFill>
                  <a:srgbClr val="FF3300"/>
                </a:solidFill>
              </a:rPr>
              <a:t>Площадь многоугольника</a:t>
            </a:r>
          </a:p>
        </p:txBody>
      </p:sp>
      <p:sp>
        <p:nvSpPr>
          <p:cNvPr id="12304" name="Rectangle 16">
            <a:extLst>
              <a:ext uri="{FF2B5EF4-FFF2-40B4-BE49-F238E27FC236}">
                <a16:creationId xmlns:a16="http://schemas.microsoft.com/office/drawing/2014/main" id="{2D0EE1BF-6619-4C55-938F-6A7DFFF16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313" name="Rectangle 25">
            <a:extLst>
              <a:ext uri="{FF2B5EF4-FFF2-40B4-BE49-F238E27FC236}">
                <a16:creationId xmlns:a16="http://schemas.microsoft.com/office/drawing/2014/main" id="{178D5EF0-9284-4D77-9CDE-0DC800E48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316" name="Rectangle 28">
            <a:extLst>
              <a:ext uri="{FF2B5EF4-FFF2-40B4-BE49-F238E27FC236}">
                <a16:creationId xmlns:a16="http://schemas.microsoft.com/office/drawing/2014/main" id="{EF4673D9-0016-42DB-A951-0DF6EFBF5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318" name="Rectangle 30">
            <a:extLst>
              <a:ext uri="{FF2B5EF4-FFF2-40B4-BE49-F238E27FC236}">
                <a16:creationId xmlns:a16="http://schemas.microsoft.com/office/drawing/2014/main" id="{728A2DB6-8E74-449A-8294-0BB4E0E1D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71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322" name="Text Box 34">
            <a:extLst>
              <a:ext uri="{FF2B5EF4-FFF2-40B4-BE49-F238E27FC236}">
                <a16:creationId xmlns:a16="http://schemas.microsoft.com/office/drawing/2014/main" id="{97D7D22E-40A8-4D47-9CFA-D3839D972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0688"/>
            <a:ext cx="9144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ru-RU" dirty="0"/>
              <a:t>	</a:t>
            </a:r>
            <a:r>
              <a:rPr lang="ru-RU" altLang="ru-RU" dirty="0">
                <a:solidFill>
                  <a:srgbClr val="FF0000"/>
                </a:solidFill>
              </a:rPr>
              <a:t>Следствие 1. </a:t>
            </a:r>
            <a:r>
              <a:rPr lang="ru-RU" altLang="ru-RU" dirty="0"/>
              <a:t>Площадь параллелограмма, вершины которого имеют целые координаты, выражается натуральным числом.</a:t>
            </a:r>
          </a:p>
          <a:p>
            <a:pPr algn="just"/>
            <a:r>
              <a:rPr lang="ru-RU" altLang="ru-RU" dirty="0"/>
              <a:t>	</a:t>
            </a:r>
            <a:r>
              <a:rPr lang="ru-RU" altLang="ru-RU" dirty="0">
                <a:solidFill>
                  <a:srgbClr val="FF0000"/>
                </a:solidFill>
              </a:rPr>
              <a:t>Следствие 2.</a:t>
            </a:r>
            <a:r>
              <a:rPr lang="en-US" altLang="ru-RU" dirty="0"/>
              <a:t>	</a:t>
            </a:r>
            <a:r>
              <a:rPr lang="ru-RU" altLang="ru-RU" dirty="0"/>
              <a:t>Удвоенная площадь треугольника, вершины которого имеют целые координаты, выражается натуральным числом.</a:t>
            </a:r>
          </a:p>
          <a:p>
            <a:pPr algn="just"/>
            <a:r>
              <a:rPr lang="ru-RU" altLang="ru-RU" dirty="0"/>
              <a:t>	</a:t>
            </a:r>
            <a:r>
              <a:rPr lang="ru-RU" altLang="ru-RU" dirty="0">
                <a:solidFill>
                  <a:srgbClr val="FF0000"/>
                </a:solidFill>
              </a:rPr>
              <a:t>Следствие 3.</a:t>
            </a:r>
            <a:r>
              <a:rPr lang="en-US" altLang="ru-RU" dirty="0"/>
              <a:t>	</a:t>
            </a:r>
            <a:r>
              <a:rPr lang="ru-RU" altLang="ru-RU" dirty="0"/>
              <a:t>Удвоенная площадь многоугольника, вершины которого имеют целые координаты, выражается натуральным числом.</a:t>
            </a:r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156365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4" name="Rectangle 16">
            <a:extLst>
              <a:ext uri="{FF2B5EF4-FFF2-40B4-BE49-F238E27FC236}">
                <a16:creationId xmlns:a16="http://schemas.microsoft.com/office/drawing/2014/main" id="{2D0EE1BF-6619-4C55-938F-6A7DFFF16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313" name="Rectangle 25">
            <a:extLst>
              <a:ext uri="{FF2B5EF4-FFF2-40B4-BE49-F238E27FC236}">
                <a16:creationId xmlns:a16="http://schemas.microsoft.com/office/drawing/2014/main" id="{178D5EF0-9284-4D77-9CDE-0DC800E48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316" name="Rectangle 28">
            <a:extLst>
              <a:ext uri="{FF2B5EF4-FFF2-40B4-BE49-F238E27FC236}">
                <a16:creationId xmlns:a16="http://schemas.microsoft.com/office/drawing/2014/main" id="{EF4673D9-0016-42DB-A951-0DF6EFBF5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318" name="Rectangle 30">
            <a:extLst>
              <a:ext uri="{FF2B5EF4-FFF2-40B4-BE49-F238E27FC236}">
                <a16:creationId xmlns:a16="http://schemas.microsoft.com/office/drawing/2014/main" id="{728A2DB6-8E74-449A-8294-0BB4E0E1D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71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CD2188-D02D-3663-9622-56C021BEF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412776"/>
            <a:ext cx="5832648" cy="4878365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53310AB3-6E9D-1F86-B35B-26AB88BCF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1494"/>
            <a:ext cx="9144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en-US" sz="2800" dirty="0">
                <a:cs typeface="Times New Roman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 Площадь фигуры можно находить в программе </a:t>
            </a:r>
            <a:r>
              <a:rPr lang="en-US" altLang="ru-RU" dirty="0">
                <a:cs typeface="Times New Roman" panose="02020603050405020304" pitchFamily="18" charset="0"/>
              </a:rPr>
              <a:t>GeoGebra </a:t>
            </a:r>
            <a:r>
              <a:rPr lang="ru-RU" altLang="ru-RU" dirty="0">
                <a:cs typeface="Times New Roman" panose="02020603050405020304" pitchFamily="18" charset="0"/>
              </a:rPr>
              <a:t>с помощью инструмента «Площадь».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7120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C1C023-9254-6EAB-A2C4-38FAB2B70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88348"/>
            <a:ext cx="3619701" cy="5151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FE125B-5DFD-9138-5FB7-93A0BB30C013}"/>
              </a:ext>
            </a:extLst>
          </p:cNvPr>
          <p:cNvSpPr txBox="1"/>
          <p:nvPr/>
        </p:nvSpPr>
        <p:spPr>
          <a:xfrm>
            <a:off x="1" y="18688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dirty="0">
                <a:latin typeface="+mj-lt"/>
              </a:rPr>
              <a:t> К сожалению, аналитическим методам в школьном курсе геометрии уделяется мало внимания. Это влияет и на качество школьного математического образования и на успешность обучения высшей математике на первых курсах университетов, 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97A96F-EA76-37DD-8962-20EF2C6A6E5D}"/>
              </a:ext>
            </a:extLst>
          </p:cNvPr>
          <p:cNvSpPr txBox="1"/>
          <p:nvPr/>
        </p:nvSpPr>
        <p:spPr>
          <a:xfrm>
            <a:off x="4067944" y="1844824"/>
            <a:ext cx="50623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dirty="0">
                <a:latin typeface="+mj-lt"/>
              </a:rPr>
              <a:t> С целью восполнения этого пробела нами  было написано </a:t>
            </a:r>
            <a:r>
              <a:rPr lang="ru-RU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пособие «Аналитическая геометрия для школьников», изданное в МЦНМО в 2022 году и предназначенное для учащихся старших классов с углублённым изучением математики, а также для студентов первых курсов математических факультетов педагогических университетов. 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7284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5" name="Text Box 3"/>
              <p:cNvSpPr txBox="1">
                <a:spLocks noChangeArrowheads="1"/>
              </p:cNvSpPr>
              <p:nvPr/>
            </p:nvSpPr>
            <p:spPr bwMode="auto">
              <a:xfrm>
                <a:off x="0" y="500746"/>
                <a:ext cx="9144000" cy="15696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>
                  <a:spcAft>
                    <a:spcPts val="0"/>
                  </a:spcAft>
                </a:pPr>
                <a:r>
                  <a:rPr lang="ru-RU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</a:t>
                </a:r>
                <a:r>
                  <a:rPr lang="ru-RU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олуплоскость</a:t>
                </a:r>
                <a:r>
                  <a:rPr lang="ru-RU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ru-RU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Рассмотрим прямую на координатной плоскости, заданную уравнением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ax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 +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by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 +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c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 = 0, проходящую через точку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A</a:t>
                </a:r>
                <a:r>
                  <a:rPr lang="ru-RU" baseline="-25000" dirty="0">
                    <a:effectLst/>
                    <a:ea typeface="Times New Roman" panose="02020603050405020304" pitchFamily="18" charset="0"/>
                  </a:rPr>
                  <a:t>0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(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x</a:t>
                </a:r>
                <a:r>
                  <a:rPr lang="ru-RU" baseline="-25000" dirty="0">
                    <a:effectLst/>
                    <a:ea typeface="Times New Roman" panose="02020603050405020304" pitchFamily="18" charset="0"/>
                  </a:rPr>
                  <a:t>0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,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y</a:t>
                </a:r>
                <a:r>
                  <a:rPr lang="ru-RU" baseline="-25000" dirty="0">
                    <a:effectLst/>
                    <a:ea typeface="Times New Roman" panose="02020603050405020304" pitchFamily="18" charset="0"/>
                  </a:rPr>
                  <a:t>0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). Её вектор нормали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ru-RU" dirty="0">
                    <a:effectLst/>
                    <a:ea typeface="Times New Roman" panose="02020603050405020304" pitchFamily="18" charset="0"/>
                  </a:rPr>
                  <a:t> имеет координаты (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a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,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b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) и определяет полуплоскость, ограниченную данной прямой. </a:t>
                </a:r>
                <a:endParaRPr lang="ru-RU" dirty="0">
                  <a:latin typeface="+mj-lt"/>
                </a:endParaRPr>
              </a:p>
            </p:txBody>
          </p:sp>
        </mc:Choice>
        <mc:Fallback xmlns="">
          <p:sp>
            <p:nvSpPr>
              <p:cNvPr id="23555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00746"/>
                <a:ext cx="9144000" cy="1569660"/>
              </a:xfrm>
              <a:prstGeom prst="rect">
                <a:avLst/>
              </a:prstGeom>
              <a:blipFill>
                <a:blip r:embed="rId3"/>
                <a:stretch>
                  <a:fillRect l="-1000" t="-3101" r="-1000" b="-775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9825AC-E917-573C-5BB3-533BAB66B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92" y="2015062"/>
            <a:ext cx="2975600" cy="2827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3">
                <a:extLst>
                  <a:ext uri="{FF2B5EF4-FFF2-40B4-BE49-F238E27FC236}">
                    <a16:creationId xmlns:a16="http://schemas.microsoft.com/office/drawing/2014/main" id="{95E30D25-A99C-8664-A7FC-30A7917AA7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19872" y="1997438"/>
                <a:ext cx="5724128" cy="27720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/>
                <a:r>
                  <a:rPr lang="ru-RU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dirty="0"/>
                  <a:t>Точка </a:t>
                </a:r>
                <a:r>
                  <a:rPr lang="en-US" i="1" dirty="0"/>
                  <a:t>A</a:t>
                </a:r>
                <a:r>
                  <a:rPr lang="ru-RU" dirty="0"/>
                  <a:t>(</a:t>
                </a:r>
                <a:r>
                  <a:rPr lang="en-US" i="1" dirty="0"/>
                  <a:t>x</a:t>
                </a:r>
                <a:r>
                  <a:rPr lang="ru-RU" dirty="0"/>
                  <a:t>, </a:t>
                </a:r>
                <a:r>
                  <a:rPr lang="en-US" i="1" dirty="0"/>
                  <a:t>y</a:t>
                </a:r>
                <a:r>
                  <a:rPr lang="ru-RU" dirty="0"/>
                  <a:t>) принадлежит этой полуплоскости тогда и только тогда, когда угол между векторами</a:t>
                </a:r>
                <a:r>
                  <a:rPr lang="ru-RU" i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ru-RU" dirty="0"/>
                  <a:t> и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ru-RU" dirty="0"/>
                  <a:t> не превосходит 90°. Это выполняется в случае, если скалярное произведение этих векторов больше или равно нуля, т. е.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ru-RU" i="1">
                        <a:latin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ru-RU" dirty="0"/>
                  <a:t>= </a:t>
                </a:r>
                <a:r>
                  <a:rPr lang="en-US" i="1" dirty="0"/>
                  <a:t>a</a:t>
                </a:r>
                <a:r>
                  <a:rPr lang="ru-RU" dirty="0"/>
                  <a:t>(</a:t>
                </a:r>
                <a:r>
                  <a:rPr lang="en-US" i="1" dirty="0"/>
                  <a:t>x </a:t>
                </a:r>
                <a:r>
                  <a:rPr lang="ru-RU" dirty="0"/>
                  <a:t>–</a:t>
                </a:r>
                <a:r>
                  <a:rPr lang="ru-RU" i="1" dirty="0"/>
                  <a:t> </a:t>
                </a:r>
                <a:r>
                  <a:rPr lang="en-US" i="1" dirty="0"/>
                  <a:t>x</a:t>
                </a:r>
                <a:r>
                  <a:rPr lang="ru-RU" baseline="-25000" dirty="0"/>
                  <a:t>0</a:t>
                </a:r>
                <a:r>
                  <a:rPr lang="ru-RU" dirty="0"/>
                  <a:t>) + </a:t>
                </a:r>
                <a:r>
                  <a:rPr lang="en-US" i="1" dirty="0"/>
                  <a:t>b</a:t>
                </a:r>
                <a:r>
                  <a:rPr lang="ru-RU" dirty="0"/>
                  <a:t>(</a:t>
                </a:r>
                <a:r>
                  <a:rPr lang="en-US" i="1" dirty="0"/>
                  <a:t>y </a:t>
                </a:r>
                <a:r>
                  <a:rPr lang="ru-RU" dirty="0"/>
                  <a:t>–</a:t>
                </a:r>
                <a:r>
                  <a:rPr lang="ru-RU" i="1" dirty="0"/>
                  <a:t> </a:t>
                </a:r>
                <a:r>
                  <a:rPr lang="en-US" i="1" dirty="0"/>
                  <a:t>y</a:t>
                </a:r>
                <a:r>
                  <a:rPr lang="ru-RU" baseline="-25000" dirty="0"/>
                  <a:t>0</a:t>
                </a:r>
                <a:r>
                  <a:rPr lang="ru-RU" dirty="0"/>
                  <a:t>)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ru-RU" dirty="0"/>
                  <a:t> 0. </a:t>
                </a:r>
                <a:endParaRPr lang="ru-RU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Text Box 3">
                <a:extLst>
                  <a:ext uri="{FF2B5EF4-FFF2-40B4-BE49-F238E27FC236}">
                    <a16:creationId xmlns:a16="http://schemas.microsoft.com/office/drawing/2014/main" id="{95E30D25-A99C-8664-A7FC-30A7917AA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19872" y="1997438"/>
                <a:ext cx="5724128" cy="2772041"/>
              </a:xfrm>
              <a:prstGeom prst="rect">
                <a:avLst/>
              </a:prstGeom>
              <a:blipFill>
                <a:blip r:embed="rId5"/>
                <a:stretch>
                  <a:fillRect l="-1597" t="-1762" r="-1704" b="-440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">
                <a:extLst>
                  <a:ext uri="{FF2B5EF4-FFF2-40B4-BE49-F238E27FC236}">
                    <a16:creationId xmlns:a16="http://schemas.microsoft.com/office/drawing/2014/main" id="{234775F8-F0F9-E2FE-4C68-4F09C8F6BD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737575"/>
                <a:ext cx="9144000" cy="19389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/>
                <a:r>
                  <a:rPr lang="ru-RU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dirty="0"/>
                  <a:t>Так как –</a:t>
                </a:r>
                <a:r>
                  <a:rPr lang="en-US" i="1" dirty="0"/>
                  <a:t>ax</a:t>
                </a:r>
                <a:r>
                  <a:rPr lang="ru-RU" baseline="-25000" dirty="0"/>
                  <a:t>0  </a:t>
                </a:r>
                <a:r>
                  <a:rPr lang="ru-RU" dirty="0"/>
                  <a:t>– </a:t>
                </a:r>
                <a:r>
                  <a:rPr lang="en-US" i="1" dirty="0"/>
                  <a:t>by</a:t>
                </a:r>
                <a:r>
                  <a:rPr lang="ru-RU" baseline="-25000" dirty="0"/>
                  <a:t>0  </a:t>
                </a:r>
                <a:r>
                  <a:rPr lang="ru-RU" dirty="0"/>
                  <a:t>= </a:t>
                </a:r>
                <a:r>
                  <a:rPr lang="en-US" i="1" dirty="0"/>
                  <a:t>c</a:t>
                </a:r>
                <a:r>
                  <a:rPr lang="ru-RU" dirty="0"/>
                  <a:t>, то точка </a:t>
                </a:r>
                <a:r>
                  <a:rPr lang="en-US" i="1" dirty="0"/>
                  <a:t>A</a:t>
                </a:r>
                <a:r>
                  <a:rPr lang="ru-RU" dirty="0"/>
                  <a:t>(</a:t>
                </a:r>
                <a:r>
                  <a:rPr lang="en-US" i="1" dirty="0"/>
                  <a:t>x</a:t>
                </a:r>
                <a:r>
                  <a:rPr lang="ru-RU" dirty="0"/>
                  <a:t>, </a:t>
                </a:r>
                <a:r>
                  <a:rPr lang="en-US" i="1" dirty="0"/>
                  <a:t>y</a:t>
                </a:r>
                <a:r>
                  <a:rPr lang="ru-RU" dirty="0"/>
                  <a:t>) принадлежит этой полуплоскости, если выполняется неравенство </a:t>
                </a:r>
                <a:r>
                  <a:rPr lang="en-US" i="1" dirty="0"/>
                  <a:t>ax </a:t>
                </a:r>
                <a:r>
                  <a:rPr lang="ru-RU" dirty="0"/>
                  <a:t>+ </a:t>
                </a:r>
                <a:r>
                  <a:rPr lang="en-US" i="1" dirty="0"/>
                  <a:t>by</a:t>
                </a:r>
                <a:r>
                  <a:rPr lang="ru-RU" i="1" dirty="0"/>
                  <a:t> + </a:t>
                </a:r>
                <a:r>
                  <a:rPr lang="en-US" i="1" dirty="0"/>
                  <a:t>c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ru-RU" dirty="0"/>
                  <a:t> 0. 	Аналогично, точка </a:t>
                </a:r>
                <a:r>
                  <a:rPr lang="en-US" i="1" dirty="0"/>
                  <a:t>A</a:t>
                </a:r>
                <a:r>
                  <a:rPr lang="ru-RU" dirty="0"/>
                  <a:t>(</a:t>
                </a:r>
                <a:r>
                  <a:rPr lang="en-US" i="1" dirty="0"/>
                  <a:t>x</a:t>
                </a:r>
                <a:r>
                  <a:rPr lang="ru-RU" dirty="0"/>
                  <a:t>, </a:t>
                </a:r>
                <a:r>
                  <a:rPr lang="en-US" i="1" dirty="0"/>
                  <a:t>y</a:t>
                </a:r>
                <a:r>
                  <a:rPr lang="ru-RU" dirty="0"/>
                  <a:t>) принадлежит другой полуплоскости, по отношению к данной прямой, если выполняется неравенство </a:t>
                </a:r>
                <a:r>
                  <a:rPr lang="en-US" i="1" dirty="0"/>
                  <a:t>ax</a:t>
                </a:r>
                <a:r>
                  <a:rPr lang="ru-RU" dirty="0"/>
                  <a:t> + </a:t>
                </a:r>
                <a:r>
                  <a:rPr lang="en-US" i="1" dirty="0"/>
                  <a:t>by</a:t>
                </a:r>
                <a:r>
                  <a:rPr lang="ru-RU" dirty="0"/>
                  <a:t> + </a:t>
                </a:r>
                <a:r>
                  <a:rPr lang="en-US" i="1" dirty="0"/>
                  <a:t>c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ru-RU" dirty="0"/>
                  <a:t> 0.</a:t>
                </a:r>
                <a:endParaRPr lang="ru-RU" dirty="0">
                  <a:latin typeface="+mj-lt"/>
                </a:endParaRPr>
              </a:p>
            </p:txBody>
          </p:sp>
        </mc:Choice>
        <mc:Fallback xmlns="">
          <p:sp>
            <p:nvSpPr>
              <p:cNvPr id="10" name="Text Box 3">
                <a:extLst>
                  <a:ext uri="{FF2B5EF4-FFF2-40B4-BE49-F238E27FC236}">
                    <a16:creationId xmlns:a16="http://schemas.microsoft.com/office/drawing/2014/main" id="{234775F8-F0F9-E2FE-4C68-4F09C8F6B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737575"/>
                <a:ext cx="9144000" cy="1938992"/>
              </a:xfrm>
              <a:prstGeom prst="rect">
                <a:avLst/>
              </a:prstGeom>
              <a:blipFill>
                <a:blip r:embed="rId6"/>
                <a:stretch>
                  <a:fillRect l="-1000" t="-2516" r="-1000" b="-628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109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5" name="Text Box 3"/>
              <p:cNvSpPr txBox="1">
                <a:spLocks noChangeArrowheads="1"/>
              </p:cNvSpPr>
              <p:nvPr/>
            </p:nvSpPr>
            <p:spPr bwMode="auto">
              <a:xfrm>
                <a:off x="0" y="500746"/>
                <a:ext cx="9144000" cy="45954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/>
                <a:r>
                  <a:rPr lang="ru-RU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Выпуклый многоугольник.</a:t>
                </a:r>
                <a:r>
                  <a:rPr lang="ru-RU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dirty="0"/>
                  <a:t>Предположим, что стороны выпуклого </a:t>
                </a:r>
                <a:r>
                  <a:rPr lang="en-US" i="1" dirty="0"/>
                  <a:t>n</a:t>
                </a:r>
                <a:r>
                  <a:rPr lang="ru-RU" dirty="0"/>
                  <a:t>-угольника лежат на прямых, заданных уравнениями:</a:t>
                </a:r>
              </a:p>
              <a:p>
                <a:pPr algn="ctr"/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en-US" i="1" dirty="0"/>
                  <a:t>x</a:t>
                </a:r>
                <a:r>
                  <a:rPr lang="en-US" dirty="0"/>
                  <a:t> + </a:t>
                </a:r>
                <a:r>
                  <a:rPr lang="en-US" i="1" dirty="0"/>
                  <a:t>b</a:t>
                </a:r>
                <a:r>
                  <a:rPr lang="en-US" baseline="-25000" dirty="0"/>
                  <a:t>1</a:t>
                </a:r>
                <a:r>
                  <a:rPr lang="en-US" i="1" dirty="0"/>
                  <a:t>y</a:t>
                </a:r>
                <a:r>
                  <a:rPr lang="en-US" dirty="0"/>
                  <a:t> + 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dirty="0"/>
                  <a:t> = 0,</a:t>
                </a:r>
                <a:endParaRPr lang="ru-RU" dirty="0"/>
              </a:p>
              <a:p>
                <a:pPr algn="ctr"/>
                <a:r>
                  <a:rPr lang="en-US" dirty="0"/>
                  <a:t>..................,</a:t>
                </a:r>
                <a:endParaRPr lang="ru-RU" dirty="0"/>
              </a:p>
              <a:p>
                <a:pPr algn="ctr"/>
                <a:r>
                  <a:rPr lang="en-US" i="1" dirty="0" err="1"/>
                  <a:t>a</a:t>
                </a:r>
                <a:r>
                  <a:rPr lang="en-US" i="1" baseline="-25000" dirty="0" err="1"/>
                  <a:t>n</a:t>
                </a:r>
                <a:r>
                  <a:rPr lang="en-US" i="1" dirty="0" err="1"/>
                  <a:t>x</a:t>
                </a:r>
                <a:r>
                  <a:rPr lang="en-US" dirty="0"/>
                  <a:t> + </a:t>
                </a:r>
                <a:r>
                  <a:rPr lang="en-US" i="1" dirty="0" err="1"/>
                  <a:t>b</a:t>
                </a:r>
                <a:r>
                  <a:rPr lang="en-US" i="1" baseline="-25000" dirty="0" err="1"/>
                  <a:t>n</a:t>
                </a:r>
                <a:r>
                  <a:rPr lang="en-US" i="1" dirty="0" err="1"/>
                  <a:t>y</a:t>
                </a:r>
                <a:r>
                  <a:rPr lang="en-US" dirty="0"/>
                  <a:t> + </a:t>
                </a:r>
                <a:r>
                  <a:rPr lang="en-US" i="1" dirty="0" err="1"/>
                  <a:t>c</a:t>
                </a:r>
                <a:r>
                  <a:rPr lang="en-US" i="1" baseline="-25000" dirty="0" err="1"/>
                  <a:t>n</a:t>
                </a:r>
                <a:r>
                  <a:rPr lang="en-US" dirty="0"/>
                  <a:t> = 0.</a:t>
                </a:r>
                <a:endParaRPr lang="ru-RU" dirty="0"/>
              </a:p>
              <a:p>
                <a:pPr algn="just"/>
                <a:r>
                  <a:rPr lang="ru-RU" dirty="0"/>
                  <a:t>	В этом случае многоугольник является пересечением соответствующих полуплоскостей. Следовательно, для координат (</a:t>
                </a:r>
                <a:r>
                  <a:rPr lang="en-US" i="1" dirty="0"/>
                  <a:t>x</a:t>
                </a:r>
                <a:r>
                  <a:rPr lang="ru-RU" dirty="0"/>
                  <a:t>, </a:t>
                </a:r>
                <a:r>
                  <a:rPr lang="en-US" i="1" dirty="0"/>
                  <a:t>y</a:t>
                </a:r>
                <a:r>
                  <a:rPr lang="ru-RU" dirty="0"/>
                  <a:t>) его точек выполняется система неравенств вида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≥0,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…………………………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≥0,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dirty="0"/>
              </a:p>
              <a:p>
                <a:r>
                  <a:rPr lang="ru-RU" dirty="0"/>
                  <a:t>которая и задаёт этот многоугольник.</a:t>
                </a:r>
                <a:endParaRPr lang="ru-RU" dirty="0">
                  <a:latin typeface="+mj-lt"/>
                </a:endParaRPr>
              </a:p>
            </p:txBody>
          </p:sp>
        </mc:Choice>
        <mc:Fallback xmlns="">
          <p:sp>
            <p:nvSpPr>
              <p:cNvPr id="23555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00746"/>
                <a:ext cx="9144000" cy="4595425"/>
              </a:xfrm>
              <a:prstGeom prst="rect">
                <a:avLst/>
              </a:prstGeom>
              <a:blipFill>
                <a:blip r:embed="rId3"/>
                <a:stretch>
                  <a:fillRect l="-1000" t="-1061" r="-1000" b="-212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3379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5" name="Text Box 3"/>
              <p:cNvSpPr txBox="1">
                <a:spLocks noChangeArrowheads="1"/>
              </p:cNvSpPr>
              <p:nvPr/>
            </p:nvSpPr>
            <p:spPr bwMode="auto">
              <a:xfrm>
                <a:off x="0" y="26576"/>
                <a:ext cx="9144000" cy="2024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indent="349250" algn="just">
                  <a:spcAft>
                    <a:spcPts val="0"/>
                  </a:spcAft>
                </a:pPr>
                <a:r>
                  <a:rPr lang="ru-RU" sz="22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Например, неравенства </a:t>
                </a:r>
                <a:r>
                  <a:rPr lang="en-US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</m:oMath>
                </a14:m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-1, </a:t>
                </a:r>
                <a:r>
                  <a:rPr lang="en-US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</m:oMath>
                </a14:m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-1, </a:t>
                </a:r>
                <a:r>
                  <a:rPr lang="en-US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</m:oMath>
                </a14:m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1, </a:t>
                </a:r>
                <a:r>
                  <a:rPr lang="en-US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</m:oMath>
                </a14:m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1, которые можно переписать в виде системы</a:t>
                </a:r>
                <a:endParaRPr lang="ru-RU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  <a:tabLst>
                    <a:tab pos="271145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≤1,</m:t>
                              </m:r>
                            </m:e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≤1,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ru-RU" dirty="0">
                    <a:effectLst/>
                    <a:ea typeface="Times New Roman" panose="02020603050405020304" pitchFamily="18" charset="0"/>
                  </a:rPr>
                  <a:t>задают квадрат.</a:t>
                </a:r>
                <a:endParaRPr lang="ru-RU" dirty="0">
                  <a:latin typeface="+mj-lt"/>
                </a:endParaRPr>
              </a:p>
            </p:txBody>
          </p:sp>
        </mc:Choice>
        <mc:Fallback xmlns="">
          <p:sp>
            <p:nvSpPr>
              <p:cNvPr id="23555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26576"/>
                <a:ext cx="9144000" cy="2024144"/>
              </a:xfrm>
              <a:prstGeom prst="rect">
                <a:avLst/>
              </a:prstGeom>
              <a:blipFill>
                <a:blip r:embed="rId3"/>
                <a:stretch>
                  <a:fillRect l="-1000" t="-2410" r="-1000" b="-602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68B09C-6615-6590-E3DF-4C83ABABB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2050720"/>
            <a:ext cx="2248214" cy="2429214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DC4661E-4BAF-79A3-0369-74FC4C773F1C}"/>
              </a:ext>
            </a:extLst>
          </p:cNvPr>
          <p:cNvGrpSpPr/>
          <p:nvPr/>
        </p:nvGrpSpPr>
        <p:grpSpPr>
          <a:xfrm>
            <a:off x="0" y="2061128"/>
            <a:ext cx="9144000" cy="4476838"/>
            <a:chOff x="0" y="2061128"/>
            <a:chExt cx="9144000" cy="44768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 Box 3">
                  <a:extLst>
                    <a:ext uri="{FF2B5EF4-FFF2-40B4-BE49-F238E27FC236}">
                      <a16:creationId xmlns:a16="http://schemas.microsoft.com/office/drawing/2014/main" id="{1E8FB670-4F5C-11CD-E0AC-299BD3A7C35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4968306"/>
                  <a:ext cx="9144000" cy="15696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indent="349250" algn="just">
                    <a:spcAft>
                      <a:spcPts val="0"/>
                    </a:spcAft>
                  </a:pPr>
                  <a:r>
                    <a:rPr lang="ru-RU" sz="2200" dirty="0"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  <a:r>
                    <a:rPr lang="ru-RU" dirty="0"/>
                    <a:t>Если к этим неравенствам добавить ещё одно неравенство</a:t>
                  </a:r>
                </a:p>
                <a:p>
                  <a:pPr indent="349250" algn="ctr">
                    <a:spcAft>
                      <a:spcPts val="0"/>
                    </a:spcAft>
                  </a:pPr>
                  <a:r>
                    <a:rPr lang="ru-RU" dirty="0"/>
                    <a:t> </a:t>
                  </a:r>
                  <a:r>
                    <a:rPr lang="en-US" i="1" dirty="0"/>
                    <a:t>x</a:t>
                  </a:r>
                  <a:r>
                    <a:rPr lang="ru-RU" dirty="0"/>
                    <a:t> + </a:t>
                  </a:r>
                  <a:r>
                    <a:rPr lang="en-US" i="1" dirty="0"/>
                    <a:t>y</a:t>
                  </a:r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r>
                        <a:rPr lang="ru-RU" i="1">
                          <a:latin typeface="Cambria Math" panose="02040503050406030204" pitchFamily="18" charset="0"/>
                        </a:rPr>
                        <m:t>≤</m:t>
                      </m:r>
                    </m:oMath>
                  </a14:m>
                  <a:r>
                    <a:rPr lang="ru-RU" dirty="0"/>
                    <a:t> 1, </a:t>
                  </a:r>
                </a:p>
                <a:p>
                  <a:pPr algn="just">
                    <a:spcAft>
                      <a:spcPts val="0"/>
                    </a:spcAft>
                  </a:pPr>
                  <a:r>
                    <a:rPr lang="ru-RU" dirty="0"/>
                    <a:t>то соответствующий многоугольник получается из квадрата отсечением треугольника.</a:t>
                  </a:r>
                  <a:endParaRPr lang="ru-RU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5" name="Text Box 3">
                  <a:extLst>
                    <a:ext uri="{FF2B5EF4-FFF2-40B4-BE49-F238E27FC236}">
                      <a16:creationId xmlns:a16="http://schemas.microsoft.com/office/drawing/2014/main" id="{1E8FB670-4F5C-11CD-E0AC-299BD3A7C3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4968306"/>
                  <a:ext cx="9144000" cy="1569660"/>
                </a:xfrm>
                <a:prstGeom prst="rect">
                  <a:avLst/>
                </a:prstGeom>
                <a:blipFill>
                  <a:blip r:embed="rId5"/>
                  <a:stretch>
                    <a:fillRect l="-1000" t="-3101" r="-1000" b="-7752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7FCD4719-7CF9-9464-2ABC-7539DD335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20072" y="2061128"/>
              <a:ext cx="2438740" cy="2486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193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5" name="Text Box 3"/>
              <p:cNvSpPr txBox="1">
                <a:spLocks noChangeArrowheads="1"/>
              </p:cNvSpPr>
              <p:nvPr/>
            </p:nvSpPr>
            <p:spPr bwMode="auto">
              <a:xfrm>
                <a:off x="0" y="26576"/>
                <a:ext cx="9144000" cy="42260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/>
                <a:r>
                  <a:rPr lang="ru-RU" sz="22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dirty="0"/>
                  <a:t>Для получения выпуклого многоугольника, задаваемого системой неравенств, в программе </a:t>
                </a:r>
                <a:r>
                  <a:rPr lang="en-US" dirty="0"/>
                  <a:t>GeoGebra </a:t>
                </a:r>
                <a:r>
                  <a:rPr lang="ru-RU" dirty="0"/>
                  <a:t>в строке «Ввод» нужно набрать неравенства, входящие в систему, разделить их символом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ru-RU" dirty="0"/>
                  <a:t> и нажать “</a:t>
                </a:r>
                <a:r>
                  <a:rPr lang="en-US" dirty="0"/>
                  <a:t>Enter</a:t>
                </a:r>
                <a:r>
                  <a:rPr lang="ru-RU" dirty="0"/>
                  <a:t>”.</a:t>
                </a:r>
                <a:r>
                  <a:rPr lang="en-US" dirty="0"/>
                  <a:t> </a:t>
                </a:r>
                <a:endParaRPr lang="ru-RU" dirty="0"/>
              </a:p>
              <a:p>
                <a:pPr algn="just"/>
                <a:r>
                  <a:rPr lang="ru-RU" dirty="0"/>
                  <a:t>	Например, для получения треугольника, задаваемого системой неравенств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 + </m:t>
                              </m:r>
                              <m:r>
                                <a:rPr lang="ru-RU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 ≤ </m:t>
                              </m:r>
                              <m:r>
                                <a:rPr lang="ru-RU">
                                  <a:latin typeface="Cambria Math" panose="02040503050406030204" pitchFamily="18" charset="0"/>
                                </a:rPr>
                                <m:t>5,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≥0,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≥0,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dirty="0"/>
              </a:p>
              <a:p>
                <a:pPr algn="just"/>
                <a:r>
                  <a:rPr lang="ru-RU" dirty="0"/>
                  <a:t>в строке «Ввод» нужно набрать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+ </m:t>
                    </m:r>
                    <m:r>
                      <a:rPr lang="ru-RU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 ≤ </m:t>
                    </m:r>
                    <m:r>
                      <a:rPr lang="ru-RU">
                        <a:latin typeface="Cambria Math" panose="02040503050406030204" pitchFamily="18" charset="0"/>
                      </a:rPr>
                      <m:t>5∧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≥0</m:t>
                    </m:r>
                    <m:r>
                      <a:rPr lang="ru-RU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ru-RU" dirty="0"/>
                  <a:t> и нажать “</a:t>
                </a:r>
                <a:r>
                  <a:rPr lang="en-US" dirty="0"/>
                  <a:t>Enter</a:t>
                </a:r>
                <a:r>
                  <a:rPr lang="ru-RU" dirty="0"/>
                  <a:t>”. В результате получим следующее изображение.</a:t>
                </a:r>
                <a:endParaRPr lang="ru-RU" dirty="0">
                  <a:latin typeface="+mj-lt"/>
                </a:endParaRPr>
              </a:p>
            </p:txBody>
          </p:sp>
        </mc:Choice>
        <mc:Fallback xmlns="">
          <p:sp>
            <p:nvSpPr>
              <p:cNvPr id="23555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26576"/>
                <a:ext cx="9144000" cy="4226093"/>
              </a:xfrm>
              <a:prstGeom prst="rect">
                <a:avLst/>
              </a:prstGeom>
              <a:blipFill>
                <a:blip r:embed="rId3"/>
                <a:stretch>
                  <a:fillRect l="-1000" t="-1153" r="-1000" b="-230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5F0674-68D2-D50F-E20C-780A9983B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804" y="4221088"/>
            <a:ext cx="3528392" cy="236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4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3" name="Text Box 3">
            <a:extLst>
              <a:ext uri="{FF2B5EF4-FFF2-40B4-BE49-F238E27FC236}">
                <a16:creationId xmlns:a16="http://schemas.microsoft.com/office/drawing/2014/main" id="{1F157B4B-06A8-4F87-95D9-6F390EC64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2800" dirty="0"/>
              <a:t>	О</a:t>
            </a:r>
            <a:r>
              <a:rPr lang="ru-RU" altLang="ru-RU" sz="2800" dirty="0">
                <a:cs typeface="Times New Roman" panose="02020603050405020304" pitchFamily="18" charset="0"/>
              </a:rPr>
              <a:t>кружност</a:t>
            </a:r>
            <a:r>
              <a:rPr lang="ru-RU" altLang="ru-RU" sz="2800" dirty="0"/>
              <a:t>ь</a:t>
            </a:r>
            <a:r>
              <a:rPr lang="ru-RU" altLang="ru-RU" sz="2800" dirty="0">
                <a:cs typeface="Times New Roman" panose="02020603050405020304" pitchFamily="18" charset="0"/>
              </a:rPr>
              <a:t> с центром в точке </a:t>
            </a:r>
            <a:r>
              <a:rPr lang="en-US" altLang="ru-RU" sz="2800" i="1" dirty="0">
                <a:cs typeface="Times New Roman" panose="02020603050405020304" pitchFamily="18" charset="0"/>
              </a:rPr>
              <a:t>A</a:t>
            </a:r>
            <a:r>
              <a:rPr lang="ru-RU" altLang="ru-RU" sz="2800" baseline="-30000" dirty="0">
                <a:cs typeface="Times New Roman" panose="02020603050405020304" pitchFamily="18" charset="0"/>
              </a:rPr>
              <a:t>0</a:t>
            </a:r>
            <a:r>
              <a:rPr lang="ru-RU" altLang="ru-RU" sz="2800" dirty="0">
                <a:cs typeface="Times New Roman" panose="02020603050405020304" pitchFamily="18" charset="0"/>
              </a:rPr>
              <a:t>(</a:t>
            </a:r>
            <a:r>
              <a:rPr lang="en-US" altLang="ru-RU" sz="2800" i="1" dirty="0">
                <a:cs typeface="Times New Roman" panose="02020603050405020304" pitchFamily="18" charset="0"/>
              </a:rPr>
              <a:t>x</a:t>
            </a:r>
            <a:r>
              <a:rPr lang="ru-RU" altLang="ru-RU" sz="2800" baseline="-30000" dirty="0">
                <a:cs typeface="Times New Roman" panose="02020603050405020304" pitchFamily="18" charset="0"/>
              </a:rPr>
              <a:t>0</a:t>
            </a:r>
            <a:r>
              <a:rPr lang="ru-RU" altLang="ru-RU" sz="2800" dirty="0">
                <a:cs typeface="Times New Roman" panose="02020603050405020304" pitchFamily="18" charset="0"/>
              </a:rPr>
              <a:t>, </a:t>
            </a:r>
            <a:r>
              <a:rPr lang="en-US" altLang="ru-RU" sz="2800" i="1" dirty="0">
                <a:cs typeface="Times New Roman" panose="02020603050405020304" pitchFamily="18" charset="0"/>
              </a:rPr>
              <a:t>y</a:t>
            </a:r>
            <a:r>
              <a:rPr lang="ru-RU" altLang="ru-RU" sz="2800" baseline="-30000" dirty="0">
                <a:cs typeface="Times New Roman" panose="02020603050405020304" pitchFamily="18" charset="0"/>
              </a:rPr>
              <a:t>0</a:t>
            </a:r>
            <a:r>
              <a:rPr lang="ru-RU" altLang="ru-RU" sz="2800" dirty="0">
                <a:cs typeface="Times New Roman" panose="02020603050405020304" pitchFamily="18" charset="0"/>
              </a:rPr>
              <a:t>) и радиусом </a:t>
            </a:r>
            <a:r>
              <a:rPr lang="en-US" altLang="ru-RU" sz="2800" i="1" dirty="0">
                <a:cs typeface="Times New Roman" panose="02020603050405020304" pitchFamily="18" charset="0"/>
              </a:rPr>
              <a:t>R</a:t>
            </a:r>
            <a:r>
              <a:rPr lang="ru-RU" altLang="ru-RU" sz="2800" dirty="0">
                <a:cs typeface="Times New Roman" panose="02020603050405020304" pitchFamily="18" charset="0"/>
              </a:rPr>
              <a:t> </a:t>
            </a:r>
            <a:r>
              <a:rPr lang="ru-RU" altLang="ru-RU" sz="2800" dirty="0"/>
              <a:t>задается уравнением </a:t>
            </a:r>
          </a:p>
          <a:p>
            <a:pPr algn="ctr">
              <a:spcBef>
                <a:spcPts val="0"/>
              </a:spcBef>
            </a:pP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 </a:t>
            </a: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ru-RU" sz="280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ru-RU" sz="280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(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 </a:t>
            </a: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ru-RU" sz="280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ru-RU" sz="280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ru-RU" sz="280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altLang="ru-RU" sz="2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208" name="Text Box 8">
                <a:extLst>
                  <a:ext uri="{FF2B5EF4-FFF2-40B4-BE49-F238E27FC236}">
                    <a16:creationId xmlns:a16="http://schemas.microsoft.com/office/drawing/2014/main" id="{6A0A1022-6766-4AA0-BD6F-652164BC67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905000"/>
                <a:ext cx="9144000" cy="1384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ru-RU" altLang="ru-RU" sz="2800" dirty="0"/>
                  <a:t>	Круг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 с центром в точке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A</a:t>
                </a:r>
                <a:r>
                  <a:rPr lang="ru-RU" altLang="ru-RU" sz="2800" baseline="-30000" dirty="0">
                    <a:cs typeface="Times New Roman" panose="02020603050405020304" pitchFamily="18" charset="0"/>
                  </a:rPr>
                  <a:t>0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(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x</a:t>
                </a:r>
                <a:r>
                  <a:rPr lang="ru-RU" altLang="ru-RU" sz="2800" baseline="-30000" dirty="0">
                    <a:cs typeface="Times New Roman" panose="02020603050405020304" pitchFamily="18" charset="0"/>
                  </a:rPr>
                  <a:t>0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,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y</a:t>
                </a:r>
                <a:r>
                  <a:rPr lang="ru-RU" altLang="ru-RU" sz="2800" baseline="-30000" dirty="0">
                    <a:cs typeface="Times New Roman" panose="02020603050405020304" pitchFamily="18" charset="0"/>
                  </a:rPr>
                  <a:t>0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) и радиусом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R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sz="2800" dirty="0"/>
                  <a:t>задается уравнением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ru-RU" sz="28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(</a:t>
                </a:r>
                <a:r>
                  <a:rPr lang="en-US" sz="2800" i="1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x </a:t>
                </a:r>
                <a:r>
                  <a:rPr lang="ru-RU" sz="28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– </a:t>
                </a:r>
                <a:r>
                  <a:rPr lang="en-US" sz="2800" i="1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x</a:t>
                </a:r>
                <a:r>
                  <a:rPr lang="ru-RU" sz="2800" baseline="-250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0</a:t>
                </a:r>
                <a:r>
                  <a:rPr lang="ru-RU" sz="28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)</a:t>
                </a:r>
                <a:r>
                  <a:rPr lang="ru-RU" sz="2800" baseline="300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2</a:t>
                </a:r>
                <a:r>
                  <a:rPr lang="ru-RU" sz="28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+ (</a:t>
                </a:r>
                <a:r>
                  <a:rPr lang="en-US" sz="2800" i="1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y </a:t>
                </a:r>
                <a:r>
                  <a:rPr lang="ru-RU" sz="28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– </a:t>
                </a:r>
                <a:r>
                  <a:rPr lang="en-US" sz="2800" i="1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y</a:t>
                </a:r>
                <a:r>
                  <a:rPr lang="ru-RU" sz="2800" baseline="-250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0</a:t>
                </a:r>
                <a:r>
                  <a:rPr lang="ru-RU" sz="28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)</a:t>
                </a:r>
                <a:r>
                  <a:rPr lang="ru-RU" sz="2800" baseline="300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2</a:t>
                </a:r>
                <a:r>
                  <a:rPr lang="ru-RU" sz="28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</m:oMath>
                </a14:m>
                <a:r>
                  <a:rPr lang="ru-RU" sz="28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R</a:t>
                </a:r>
                <a:r>
                  <a:rPr lang="ru-RU" sz="2800" baseline="300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2</a:t>
                </a:r>
                <a:r>
                  <a:rPr lang="ru-RU" sz="28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.</a:t>
                </a:r>
                <a:endParaRPr lang="ru-RU" altLang="ru-RU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7208" name="Text Box 8">
                <a:extLst>
                  <a:ext uri="{FF2B5EF4-FFF2-40B4-BE49-F238E27FC236}">
                    <a16:creationId xmlns:a16="http://schemas.microsoft.com/office/drawing/2014/main" id="{6A0A1022-6766-4AA0-BD6F-652164BC6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905000"/>
                <a:ext cx="9144000" cy="1384995"/>
              </a:xfrm>
              <a:prstGeom prst="rect">
                <a:avLst/>
              </a:prstGeom>
              <a:blipFill>
                <a:blip r:embed="rId3"/>
                <a:stretch>
                  <a:fillRect l="-1333" t="-4846" r="-1333" b="-110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210" name="Picture 10">
            <a:extLst>
              <a:ext uri="{FF2B5EF4-FFF2-40B4-BE49-F238E27FC236}">
                <a16:creationId xmlns:a16="http://schemas.microsoft.com/office/drawing/2014/main" id="{EAE04502-D7B0-4F44-92BE-ACEFB8D44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29000"/>
            <a:ext cx="3473450" cy="3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11" name="Picture 11">
            <a:extLst>
              <a:ext uri="{FF2B5EF4-FFF2-40B4-BE49-F238E27FC236}">
                <a16:creationId xmlns:a16="http://schemas.microsoft.com/office/drawing/2014/main" id="{CE956E42-B660-400B-8F15-B39D3B315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29000"/>
            <a:ext cx="3473450" cy="3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82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10744" y="396757"/>
            <a:ext cx="7772400" cy="582195"/>
          </a:xfrm>
        </p:spPr>
        <p:txBody>
          <a:bodyPr/>
          <a:lstStyle/>
          <a:p>
            <a:r>
              <a:rPr lang="ru-RU" sz="2800" dirty="0">
                <a:solidFill>
                  <a:srgbClr val="FF3300"/>
                </a:solidFill>
              </a:rPr>
              <a:t>(Демоверсия ЕГЭ 20</a:t>
            </a:r>
            <a:r>
              <a:rPr lang="en-US" sz="2800" dirty="0">
                <a:solidFill>
                  <a:srgbClr val="FF3300"/>
                </a:solidFill>
              </a:rPr>
              <a:t>22</a:t>
            </a:r>
            <a:r>
              <a:rPr lang="ru-RU" sz="2800" dirty="0">
                <a:solidFill>
                  <a:srgbClr val="FF3300"/>
                </a:solidFill>
              </a:rPr>
              <a:t>, задача 1</a:t>
            </a:r>
            <a:r>
              <a:rPr lang="en-US" sz="2800" dirty="0">
                <a:solidFill>
                  <a:srgbClr val="FF3300"/>
                </a:solidFill>
              </a:rPr>
              <a:t>7</a:t>
            </a:r>
            <a:r>
              <a:rPr lang="ru-RU" sz="2800" dirty="0">
                <a:solidFill>
                  <a:srgbClr val="FF3300"/>
                </a:solidFill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0435" name="Text Box 3"/>
              <p:cNvSpPr txBox="1">
                <a:spLocks noChangeArrowheads="1"/>
              </p:cNvSpPr>
              <p:nvPr/>
            </p:nvSpPr>
            <p:spPr bwMode="auto">
              <a:xfrm>
                <a:off x="0" y="793805"/>
                <a:ext cx="9144000" cy="22211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sz="2800" dirty="0"/>
                  <a:t>	</a:t>
                </a:r>
                <a:r>
                  <a:rPr lang="ru-RU" dirty="0"/>
                  <a:t>Найдите все положительные значения </a:t>
                </a:r>
                <a:r>
                  <a:rPr lang="en-US" i="1" dirty="0"/>
                  <a:t>a</a:t>
                </a:r>
                <a:r>
                  <a:rPr lang="ru-RU" dirty="0"/>
                  <a:t>, при каждом из которых система уравнений</a:t>
                </a:r>
              </a:p>
              <a:p>
                <a:pPr algn="just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ru-RU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b="0" i="1" smtClean="0"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|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|−5)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𝑦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−4)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/>
                                </a:rPr>
                                <m:t>=9,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+2)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/>
                                </a:rPr>
                                <m:t>,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dirty="0"/>
              </a:p>
              <a:p>
                <a:pPr algn="just">
                  <a:spcBef>
                    <a:spcPts val="0"/>
                  </a:spcBef>
                </a:pPr>
                <a:r>
                  <a:rPr lang="ru-RU" dirty="0"/>
                  <a:t>имеет единственное решение.</a:t>
                </a:r>
              </a:p>
            </p:txBody>
          </p:sp>
        </mc:Choice>
        <mc:Fallback xmlns="">
          <p:sp>
            <p:nvSpPr>
              <p:cNvPr id="530435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793805"/>
                <a:ext cx="9144000" cy="2221121"/>
              </a:xfrm>
              <a:prstGeom prst="rect">
                <a:avLst/>
              </a:prstGeom>
              <a:blipFill>
                <a:blip r:embed="rId3"/>
                <a:stretch>
                  <a:fillRect l="-1000" r="-1000" b="-520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>
            <a:extLst>
              <a:ext uri="{FF2B5EF4-FFF2-40B4-BE49-F238E27FC236}">
                <a16:creationId xmlns:a16="http://schemas.microsoft.com/office/drawing/2014/main" id="{7D103111-F16B-86D8-4726-D8D8DD76F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744" y="-15878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ru-RU" sz="3600" dirty="0">
                <a:solidFill>
                  <a:srgbClr val="FF3300"/>
                </a:solidFill>
              </a:rPr>
              <a:t>Уравнения с параметром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8DE0372A-2A9E-CD2A-5DAE-B21D868C7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14926"/>
            <a:ext cx="9144000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sz="2800" dirty="0"/>
              <a:t>	</a:t>
            </a:r>
            <a:r>
              <a:rPr lang="ru-RU" dirty="0"/>
              <a:t>Решение можно проиллюстрировать в программе </a:t>
            </a:r>
            <a:r>
              <a:rPr lang="en-US" dirty="0"/>
              <a:t>GeoGebra. 	</a:t>
            </a:r>
            <a:r>
              <a:rPr lang="ru-RU" dirty="0"/>
              <a:t>Для этого</a:t>
            </a:r>
            <a:r>
              <a:rPr lang="en-US" dirty="0"/>
              <a:t> </a:t>
            </a:r>
            <a:r>
              <a:rPr lang="ru-RU" dirty="0"/>
              <a:t>нужно:</a:t>
            </a:r>
          </a:p>
          <a:p>
            <a:pPr algn="just">
              <a:spcBef>
                <a:spcPts val="0"/>
              </a:spcBef>
            </a:pPr>
            <a:r>
              <a:rPr lang="en-US" dirty="0"/>
              <a:t>	</a:t>
            </a:r>
            <a:r>
              <a:rPr lang="ru-RU" dirty="0"/>
              <a:t>1. В строке «Ввод» набрать </a:t>
            </a:r>
            <a:r>
              <a:rPr lang="en-US" dirty="0"/>
              <a:t>(|</a:t>
            </a:r>
            <a:r>
              <a:rPr lang="en-US" i="1" dirty="0"/>
              <a:t>x</a:t>
            </a:r>
            <a:r>
              <a:rPr lang="en-US" dirty="0"/>
              <a:t>|-5)^2+(</a:t>
            </a:r>
            <a:r>
              <a:rPr lang="en-US" i="1" dirty="0"/>
              <a:t>y</a:t>
            </a:r>
            <a:r>
              <a:rPr lang="en-US" dirty="0"/>
              <a:t>-4)^2=9 </a:t>
            </a:r>
            <a:r>
              <a:rPr lang="ru-RU" dirty="0"/>
              <a:t>и нажать </a:t>
            </a:r>
            <a:r>
              <a:rPr lang="en-US" dirty="0"/>
              <a:t>“Enter”.</a:t>
            </a:r>
            <a:endParaRPr lang="ru-RU" dirty="0"/>
          </a:p>
          <a:p>
            <a:pPr algn="just">
              <a:spcBef>
                <a:spcPts val="0"/>
              </a:spcBef>
            </a:pPr>
            <a:r>
              <a:rPr lang="en-US" dirty="0"/>
              <a:t>	</a:t>
            </a:r>
            <a:r>
              <a:rPr lang="ru-RU" dirty="0"/>
              <a:t>2. Создать ползунок </a:t>
            </a:r>
            <a:r>
              <a:rPr lang="en-US" dirty="0"/>
              <a:t>a.</a:t>
            </a:r>
          </a:p>
          <a:p>
            <a:pPr algn="just">
              <a:spcBef>
                <a:spcPts val="0"/>
              </a:spcBef>
            </a:pPr>
            <a:r>
              <a:rPr lang="en-US" dirty="0"/>
              <a:t>	3. </a:t>
            </a:r>
            <a:r>
              <a:rPr lang="ru-RU" dirty="0"/>
              <a:t>В строке «Ввод» набрать </a:t>
            </a:r>
            <a:r>
              <a:rPr lang="en-US" dirty="0"/>
              <a:t>(</a:t>
            </a:r>
            <a:r>
              <a:rPr lang="en-US" i="1" dirty="0"/>
              <a:t>x+</a:t>
            </a:r>
            <a:r>
              <a:rPr lang="en-US" dirty="0"/>
              <a:t>2)^2+</a:t>
            </a:r>
            <a:r>
              <a:rPr lang="en-US" i="1" dirty="0"/>
              <a:t>y</a:t>
            </a:r>
            <a:r>
              <a:rPr lang="en-US" dirty="0"/>
              <a:t>^2=a^2 </a:t>
            </a:r>
            <a:r>
              <a:rPr lang="ru-RU" dirty="0"/>
              <a:t>и нажать </a:t>
            </a:r>
            <a:r>
              <a:rPr lang="en-US" dirty="0"/>
              <a:t>“Enter”.</a:t>
            </a:r>
          </a:p>
          <a:p>
            <a:pPr algn="just">
              <a:spcBef>
                <a:spcPts val="0"/>
              </a:spcBef>
            </a:pPr>
            <a:r>
              <a:rPr lang="en-US" dirty="0"/>
              <a:t>	</a:t>
            </a:r>
            <a:r>
              <a:rPr lang="ru-RU" dirty="0"/>
              <a:t>Перемещая ползунок, можно увидеть, при каких </a:t>
            </a:r>
            <a:r>
              <a:rPr lang="en-US" i="1" dirty="0"/>
              <a:t>a</a:t>
            </a:r>
            <a:r>
              <a:rPr lang="ru-RU" dirty="0"/>
              <a:t> данная система уравнений имеет единственное решение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9611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07504" y="620688"/>
            <a:ext cx="8640960" cy="5184576"/>
            <a:chOff x="107504" y="620688"/>
            <a:chExt cx="8640960" cy="51845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107504" y="5176604"/>
                  <a:ext cx="8640960" cy="5136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dirty="0">
                      <a:solidFill>
                        <a:srgbClr val="FF0000"/>
                      </a:solidFill>
                    </a:rPr>
                    <a:t>Ответ.</a:t>
                  </a:r>
                  <a:r>
                    <a:rPr lang="ru-RU" dirty="0"/>
                    <a:t> </a:t>
                  </a:r>
                  <a:r>
                    <a:rPr lang="ru-RU" dirty="0">
                      <a:solidFill>
                        <a:srgbClr val="FF0000"/>
                      </a:solidFill>
                    </a:rPr>
                    <a:t>2,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ru-RU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ru-RU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65</m:t>
                          </m:r>
                        </m:e>
                      </m:rad>
                      <m:r>
                        <a:rPr lang="ru-RU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+3.</m:t>
                      </m:r>
                    </m:oMath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504" y="5176604"/>
                  <a:ext cx="8640960" cy="513602"/>
                </a:xfrm>
                <a:prstGeom prst="rect">
                  <a:avLst/>
                </a:prstGeom>
                <a:blipFill>
                  <a:blip r:embed="rId3"/>
                  <a:stretch>
                    <a:fillRect l="-1129" t="-1190" b="-2500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9792" y="620688"/>
              <a:ext cx="5252615" cy="51845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8418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46819" name="Text Box 3"/>
              <p:cNvSpPr txBox="1">
                <a:spLocks noChangeArrowheads="1"/>
              </p:cNvSpPr>
              <p:nvPr/>
            </p:nvSpPr>
            <p:spPr bwMode="auto">
              <a:xfrm>
                <a:off x="0" y="116632"/>
                <a:ext cx="9144000" cy="23461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ru-RU" sz="2800" dirty="0"/>
                  <a:t>	Найдите все значения параметра </a:t>
                </a:r>
                <a:r>
                  <a:rPr lang="en-US" sz="2800" i="1" dirty="0"/>
                  <a:t>a</a:t>
                </a:r>
                <a:r>
                  <a:rPr lang="ru-RU" sz="2800" dirty="0"/>
                  <a:t>, при которых система уравнений</a:t>
                </a:r>
              </a:p>
              <a:p>
                <a:pPr algn="ctr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&amp;|</m:t>
                              </m:r>
                              <m:r>
                                <a:rPr lang="ru-RU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ru-RU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ru-RU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ru-RU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|+|</m:t>
                              </m:r>
                              <m:r>
                                <a:rPr lang="ru-RU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ru-RU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ru-RU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ru-RU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|=2</m:t>
                              </m:r>
                              <m:r>
                                <a:rPr lang="ru-RU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ru-RU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e>
                            <m:e>
                              <m:r>
                                <a:rPr lang="ru-RU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&amp;|</m:t>
                              </m:r>
                              <m:r>
                                <a:rPr lang="ru-RU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ru-RU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|+|</m:t>
                              </m:r>
                              <m:r>
                                <a:rPr lang="ru-RU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ru-RU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|=1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sz="2800" dirty="0"/>
              </a:p>
              <a:p>
                <a:pPr algn="just">
                  <a:spcBef>
                    <a:spcPts val="0"/>
                  </a:spcBef>
                </a:pPr>
                <a:r>
                  <a:rPr lang="ru-RU" sz="2800" dirty="0"/>
                  <a:t>имеет наибольшее число решений.</a:t>
                </a:r>
              </a:p>
            </p:txBody>
          </p:sp>
        </mc:Choice>
        <mc:Fallback xmlns="">
          <p:sp>
            <p:nvSpPr>
              <p:cNvPr id="546819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16632"/>
                <a:ext cx="9144000" cy="2346155"/>
              </a:xfrm>
              <a:prstGeom prst="rect">
                <a:avLst/>
              </a:prstGeom>
              <a:blipFill>
                <a:blip r:embed="rId3"/>
                <a:stretch>
                  <a:fillRect l="-1333" t="-2597" r="-1333" b="-623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6821" name="Group 5"/>
          <p:cNvGrpSpPr>
            <a:grpSpLocks/>
          </p:cNvGrpSpPr>
          <p:nvPr/>
        </p:nvGrpSpPr>
        <p:grpSpPr bwMode="auto">
          <a:xfrm>
            <a:off x="457200" y="2819400"/>
            <a:ext cx="8686800" cy="3152775"/>
            <a:chOff x="288" y="1776"/>
            <a:chExt cx="5472" cy="1986"/>
          </a:xfrm>
        </p:grpSpPr>
        <p:sp>
          <p:nvSpPr>
            <p:cNvPr id="546822" name="Text Box 6"/>
            <p:cNvSpPr txBox="1">
              <a:spLocks noChangeArrowheads="1"/>
            </p:cNvSpPr>
            <p:nvPr/>
          </p:nvSpPr>
          <p:spPr bwMode="auto">
            <a:xfrm>
              <a:off x="2496" y="3120"/>
              <a:ext cx="259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800" dirty="0">
                  <a:solidFill>
                    <a:srgbClr val="FF3300"/>
                  </a:solidFill>
                </a:rPr>
                <a:t>Ответ:</a:t>
              </a:r>
              <a:r>
                <a:rPr lang="en-US" sz="2800" dirty="0">
                  <a:solidFill>
                    <a:srgbClr val="FF3300"/>
                  </a:solidFill>
                </a:rPr>
                <a:t> </a:t>
              </a:r>
              <a:r>
                <a:rPr lang="ru-RU" sz="2800" dirty="0">
                  <a:solidFill>
                    <a:srgbClr val="FF0000"/>
                  </a:solidFill>
                </a:rPr>
                <a:t>0</a:t>
              </a:r>
              <a:r>
                <a:rPr lang="en-US" sz="2800" dirty="0">
                  <a:solidFill>
                    <a:srgbClr val="FF0000"/>
                  </a:solidFill>
                </a:rPr>
                <a:t>,5 &lt; </a:t>
              </a:r>
              <a:r>
                <a:rPr lang="en-US" sz="2800" i="1" dirty="0">
                  <a:solidFill>
                    <a:srgbClr val="FF0000"/>
                  </a:solidFill>
                </a:rPr>
                <a:t>a </a:t>
              </a:r>
              <a:r>
                <a:rPr lang="en-US" sz="2800" dirty="0">
                  <a:solidFill>
                    <a:srgbClr val="FF0000"/>
                  </a:solidFill>
                </a:rPr>
                <a:t>&lt; 1.</a:t>
              </a:r>
              <a:endParaRPr lang="ru-RU" sz="2800" dirty="0">
                <a:solidFill>
                  <a:srgbClr val="FF0000"/>
                </a:solidFill>
              </a:endParaRPr>
            </a:p>
          </p:txBody>
        </p:sp>
        <p:sp>
          <p:nvSpPr>
            <p:cNvPr id="546823" name="Text Box 7"/>
            <p:cNvSpPr txBox="1">
              <a:spLocks noChangeArrowheads="1"/>
            </p:cNvSpPr>
            <p:nvPr/>
          </p:nvSpPr>
          <p:spPr bwMode="auto">
            <a:xfrm>
              <a:off x="2496" y="1824"/>
              <a:ext cx="3264" cy="1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800" dirty="0">
                  <a:solidFill>
                    <a:srgbClr val="FF3300"/>
                  </a:solidFill>
                </a:rPr>
                <a:t>	</a:t>
              </a:r>
              <a:r>
                <a:rPr lang="ru-RU" sz="2800" dirty="0"/>
                <a:t>Уравнения задают квадраты. Наибольшее число решений системы получается, если 0</a:t>
              </a:r>
              <a:r>
                <a:rPr lang="en-US" sz="2800" dirty="0"/>
                <a:t>,5 &lt; </a:t>
              </a:r>
              <a:r>
                <a:rPr lang="en-US" sz="2800" i="1" dirty="0"/>
                <a:t>a </a:t>
              </a:r>
              <a:r>
                <a:rPr lang="en-US" sz="2800" dirty="0"/>
                <a:t>&lt; 1.</a:t>
              </a:r>
              <a:endParaRPr lang="ru-RU" sz="3200" dirty="0">
                <a:cs typeface="Times New Roman" pitchFamily="18" charset="0"/>
              </a:endParaRPr>
            </a:p>
          </p:txBody>
        </p:sp>
        <p:pic>
          <p:nvPicPr>
            <p:cNvPr id="54682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776"/>
              <a:ext cx="1986" cy="1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145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6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6" name="Text Box 4">
            <a:extLst>
              <a:ext uri="{FF2B5EF4-FFF2-40B4-BE49-F238E27FC236}">
                <a16:creationId xmlns:a16="http://schemas.microsoft.com/office/drawing/2014/main" id="{869BEAC1-3226-4AF2-B40A-DE757C513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24744"/>
            <a:ext cx="91440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sz="2800" dirty="0"/>
              <a:t>	</a:t>
            </a:r>
            <a:r>
              <a:rPr lang="ru-RU" altLang="ru-RU" dirty="0"/>
              <a:t>Напомним, что параболой называется ГМТ, равноудалённых от данной точки </a:t>
            </a:r>
            <a:r>
              <a:rPr lang="en-US" altLang="ru-RU" i="1" dirty="0"/>
              <a:t>F</a:t>
            </a:r>
            <a:r>
              <a:rPr lang="ru-RU" altLang="ru-RU" dirty="0"/>
              <a:t>, называемой фокусом, и прямой </a:t>
            </a:r>
            <a:r>
              <a:rPr lang="en-US" altLang="ru-RU" i="1" dirty="0"/>
              <a:t>d</a:t>
            </a:r>
            <a:r>
              <a:rPr lang="ru-RU" altLang="ru-RU" dirty="0"/>
              <a:t>, называемой директрисой. Выведите уравнение параболы, приняв за оси координат прямые, показанные на рисунке.</a:t>
            </a:r>
          </a:p>
        </p:txBody>
      </p:sp>
      <p:sp>
        <p:nvSpPr>
          <p:cNvPr id="448524" name="Text Box 12">
            <a:extLst>
              <a:ext uri="{FF2B5EF4-FFF2-40B4-BE49-F238E27FC236}">
                <a16:creationId xmlns:a16="http://schemas.microsoft.com/office/drawing/2014/main" id="{EAE35313-329B-48E1-A265-51CBDBCF0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944" y="3086185"/>
            <a:ext cx="507605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altLang="ru-RU" dirty="0"/>
              <a:t>	</a:t>
            </a:r>
            <a:r>
              <a:rPr lang="ru-RU" altLang="ru-RU" dirty="0">
                <a:solidFill>
                  <a:srgbClr val="FF0000"/>
                </a:solidFill>
              </a:rPr>
              <a:t>Решение.</a:t>
            </a:r>
            <a:r>
              <a:rPr lang="ru-RU" altLang="ru-RU" dirty="0"/>
              <a:t> Пусть точка </a:t>
            </a:r>
            <a:r>
              <a:rPr lang="en-US" altLang="ru-RU" i="1" dirty="0"/>
              <a:t>F </a:t>
            </a:r>
            <a:r>
              <a:rPr lang="ru-RU" altLang="ru-RU" dirty="0"/>
              <a:t>имеет координаты </a:t>
            </a:r>
            <a:r>
              <a:rPr lang="en-US" altLang="ru-RU" dirty="0"/>
              <a:t>(0, </a:t>
            </a:r>
            <a:r>
              <a:rPr lang="en-US" altLang="ru-RU" i="1" dirty="0"/>
              <a:t>a</a:t>
            </a:r>
            <a:r>
              <a:rPr lang="en-US" altLang="ru-RU" dirty="0"/>
              <a:t>). </a:t>
            </a:r>
            <a:r>
              <a:rPr lang="ru-RU" altLang="ru-RU" dirty="0"/>
              <a:t>Тогда директриса </a:t>
            </a:r>
            <a:r>
              <a:rPr lang="en-US" altLang="ru-RU" i="1" dirty="0"/>
              <a:t>d </a:t>
            </a:r>
            <a:r>
              <a:rPr lang="ru-RU" altLang="ru-RU" dirty="0"/>
              <a:t>задаётся уравнением </a:t>
            </a:r>
            <a:r>
              <a:rPr lang="en-US" altLang="ru-RU" i="1" dirty="0"/>
              <a:t>y = –a</a:t>
            </a:r>
            <a:r>
              <a:rPr lang="en-US" altLang="ru-RU" dirty="0"/>
              <a:t>.</a:t>
            </a:r>
            <a:r>
              <a:rPr lang="en-US" altLang="ru-RU" i="1" dirty="0"/>
              <a:t>  </a:t>
            </a:r>
          </a:p>
          <a:p>
            <a:pPr algn="just">
              <a:spcBef>
                <a:spcPts val="0"/>
              </a:spcBef>
            </a:pPr>
            <a:r>
              <a:rPr lang="en-US" altLang="ru-RU" dirty="0"/>
              <a:t>	</a:t>
            </a:r>
            <a:r>
              <a:rPr lang="ru-RU" altLang="ru-RU" dirty="0"/>
              <a:t>Точка </a:t>
            </a:r>
            <a:r>
              <a:rPr lang="en-US" altLang="ru-RU" i="1" dirty="0"/>
              <a:t>A</a:t>
            </a:r>
            <a:r>
              <a:rPr lang="en-US" altLang="ru-RU" dirty="0"/>
              <a:t>(</a:t>
            </a:r>
            <a:r>
              <a:rPr lang="en-US" altLang="ru-RU" i="1" dirty="0"/>
              <a:t>x</a:t>
            </a:r>
            <a:r>
              <a:rPr lang="en-US" altLang="ru-RU" dirty="0"/>
              <a:t>, </a:t>
            </a:r>
            <a:r>
              <a:rPr lang="en-US" altLang="ru-RU" i="1" dirty="0"/>
              <a:t>y</a:t>
            </a:r>
            <a:r>
              <a:rPr lang="en-US" altLang="ru-RU" dirty="0"/>
              <a:t>) </a:t>
            </a:r>
            <a:r>
              <a:rPr lang="ru-RU" altLang="ru-RU" dirty="0"/>
              <a:t>принадлежит параболе тогда и только тогда, когда выполняется равенство</a:t>
            </a:r>
          </a:p>
          <a:p>
            <a:pPr algn="ctr">
              <a:spcBef>
                <a:spcPts val="0"/>
              </a:spcBef>
            </a:pPr>
            <a:r>
              <a:rPr lang="en-US" altLang="ru-RU" dirty="0"/>
              <a:t>(</a:t>
            </a:r>
            <a:r>
              <a:rPr lang="en-US" altLang="ru-RU" i="1" dirty="0"/>
              <a:t>y + a</a:t>
            </a:r>
            <a:r>
              <a:rPr lang="en-US" altLang="ru-RU" dirty="0"/>
              <a:t>)</a:t>
            </a:r>
            <a:r>
              <a:rPr lang="en-US" altLang="ru-RU" baseline="30000" dirty="0"/>
              <a:t>2</a:t>
            </a:r>
            <a:r>
              <a:rPr lang="en-US" altLang="ru-RU" dirty="0"/>
              <a:t> = </a:t>
            </a:r>
            <a:r>
              <a:rPr lang="en-US" altLang="ru-RU" i="1" dirty="0"/>
              <a:t>x</a:t>
            </a:r>
            <a:r>
              <a:rPr lang="en-US" altLang="ru-RU" baseline="30000" dirty="0"/>
              <a:t>2</a:t>
            </a:r>
            <a:r>
              <a:rPr lang="en-US" altLang="ru-RU" dirty="0"/>
              <a:t> + (</a:t>
            </a:r>
            <a:r>
              <a:rPr lang="en-US" altLang="ru-RU" i="1" dirty="0"/>
              <a:t>y – a</a:t>
            </a:r>
            <a:r>
              <a:rPr lang="en-US" altLang="ru-RU" dirty="0"/>
              <a:t>)</a:t>
            </a:r>
            <a:r>
              <a:rPr lang="en-US" altLang="ru-RU" baseline="30000" dirty="0"/>
              <a:t>2</a:t>
            </a:r>
            <a:r>
              <a:rPr lang="en-US" altLang="ru-RU" dirty="0"/>
              <a:t>.</a:t>
            </a:r>
            <a:endParaRPr lang="ru-RU" altLang="ru-RU" dirty="0"/>
          </a:p>
        </p:txBody>
      </p:sp>
      <p:sp>
        <p:nvSpPr>
          <p:cNvPr id="448525" name="Text Box 13">
            <a:extLst>
              <a:ext uri="{FF2B5EF4-FFF2-40B4-BE49-F238E27FC236}">
                <a16:creationId xmlns:a16="http://schemas.microsoft.com/office/drawing/2014/main" id="{FB70850A-6F82-4183-B951-E8DA85AB5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063546"/>
            <a:ext cx="899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dirty="0"/>
              <a:t>	</a:t>
            </a:r>
            <a:r>
              <a:rPr lang="ru-RU" altLang="ru-RU" dirty="0"/>
              <a:t>Это равенство равносильно равенству 4</a:t>
            </a:r>
            <a:r>
              <a:rPr lang="en-US" altLang="ru-RU" i="1" dirty="0"/>
              <a:t>ay = x</a:t>
            </a:r>
            <a:r>
              <a:rPr lang="en-US" altLang="ru-RU" baseline="30000" dirty="0"/>
              <a:t>2</a:t>
            </a:r>
            <a:r>
              <a:rPr lang="ru-RU" altLang="ru-RU" dirty="0"/>
              <a:t>. </a:t>
            </a:r>
            <a:endParaRPr lang="ru-RU" altLang="ru-RU" i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89DDB5D-B366-4D90-D814-CA7E7A9DCA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41702"/>
            <a:ext cx="7772400" cy="839026"/>
          </a:xfrm>
        </p:spPr>
        <p:txBody>
          <a:bodyPr/>
          <a:lstStyle/>
          <a:p>
            <a:r>
              <a:rPr lang="ru-RU" sz="3200" dirty="0">
                <a:solidFill>
                  <a:srgbClr val="FF3300"/>
                </a:solidFill>
              </a:rPr>
              <a:t>Геометрические места точек.</a:t>
            </a:r>
            <a:br>
              <a:rPr lang="ru-RU" sz="3200" dirty="0">
                <a:solidFill>
                  <a:srgbClr val="FF3300"/>
                </a:solidFill>
              </a:rPr>
            </a:br>
            <a:r>
              <a:rPr lang="ru-RU" sz="3200" dirty="0">
                <a:solidFill>
                  <a:srgbClr val="FF3300"/>
                </a:solidFill>
              </a:rPr>
              <a:t>Парабола</a:t>
            </a:r>
            <a:endParaRPr lang="ru-RU" altLang="ru-RU" sz="3200" dirty="0">
              <a:solidFill>
                <a:srgbClr val="FF33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C2DDCB-5234-8634-CCCA-DAF2DCA28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157815"/>
            <a:ext cx="3477110" cy="283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2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8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48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24" grpId="0"/>
      <p:bldP spid="448525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6" name="Text Box 4">
            <a:extLst>
              <a:ext uri="{FF2B5EF4-FFF2-40B4-BE49-F238E27FC236}">
                <a16:creationId xmlns:a16="http://schemas.microsoft.com/office/drawing/2014/main" id="{869BEAC1-3226-4AF2-B40A-DE757C513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7676"/>
            <a:ext cx="91440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sz="2800" dirty="0"/>
              <a:t>	</a:t>
            </a:r>
            <a:r>
              <a:rPr lang="ru-RU" altLang="ru-RU" dirty="0"/>
              <a:t>Параболу можно получить в программе </a:t>
            </a:r>
            <a:r>
              <a:rPr lang="en-US" altLang="ru-RU" dirty="0"/>
              <a:t>GeoGebra. </a:t>
            </a:r>
            <a:r>
              <a:rPr lang="ru-RU" altLang="ru-RU" dirty="0"/>
              <a:t>Для этого создадим ползунки </a:t>
            </a:r>
            <a:r>
              <a:rPr lang="en-US" altLang="ru-RU" i="1" dirty="0"/>
              <a:t>a</a:t>
            </a:r>
            <a:r>
              <a:rPr lang="ru-RU" altLang="ru-RU" dirty="0"/>
              <a:t>, </a:t>
            </a:r>
            <a:r>
              <a:rPr lang="en-US" altLang="ru-RU" i="1" dirty="0"/>
              <a:t>b</a:t>
            </a:r>
            <a:r>
              <a:rPr lang="en-US" altLang="ru-RU" dirty="0"/>
              <a:t>, </a:t>
            </a:r>
            <a:r>
              <a:rPr lang="en-US" altLang="ru-RU" i="1" dirty="0"/>
              <a:t>c. </a:t>
            </a:r>
            <a:r>
              <a:rPr lang="ru-RU" altLang="ru-RU" dirty="0"/>
              <a:t>В строке «Ввод» наберём </a:t>
            </a:r>
            <a:r>
              <a:rPr lang="en-US" altLang="ru-RU" i="1" dirty="0"/>
              <a:t>y = </a:t>
            </a:r>
            <a:r>
              <a:rPr lang="en-US" altLang="ru-RU" dirty="0"/>
              <a:t>ax</a:t>
            </a:r>
            <a:r>
              <a:rPr lang="en-US" altLang="ru-RU" i="1" dirty="0"/>
              <a:t>^</a:t>
            </a:r>
            <a:r>
              <a:rPr lang="en-US" altLang="ru-RU" dirty="0"/>
              <a:t>2+bx+c. </a:t>
            </a:r>
            <a:r>
              <a:rPr lang="ru-RU" altLang="ru-RU" dirty="0"/>
              <a:t>Получим искомую параболу. При изменении значения ползунков будет изменяться и парабола.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CCA423-0021-A036-59C5-308EAD0EB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916832"/>
            <a:ext cx="6012160" cy="397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39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DA95D1-612A-87F6-8B41-A7710B55C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88" y="0"/>
            <a:ext cx="7565823" cy="679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691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50563" name="Text Box 3">
                <a:extLst>
                  <a:ext uri="{FF2B5EF4-FFF2-40B4-BE49-F238E27FC236}">
                    <a16:creationId xmlns:a16="http://schemas.microsoft.com/office/drawing/2014/main" id="{60B03AAE-B43A-49BC-8081-D73AF8C984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311340"/>
                <a:ext cx="9144000" cy="2207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altLang="ru-RU" sz="2800" dirty="0"/>
                  <a:t>	</a:t>
                </a:r>
                <a:r>
                  <a:rPr lang="ru-RU" altLang="ru-RU" dirty="0"/>
                  <a:t>Напомним, что эллипсом называется ГМТ, сумма расстояний от которых до двух данных точек </a:t>
                </a:r>
                <a:r>
                  <a:rPr lang="en-US" altLang="ru-RU" i="1" dirty="0"/>
                  <a:t>F</a:t>
                </a:r>
                <a:r>
                  <a:rPr lang="en-US" altLang="ru-RU" baseline="-25000" dirty="0"/>
                  <a:t>1</a:t>
                </a:r>
                <a:r>
                  <a:rPr lang="en-US" altLang="ru-RU" dirty="0"/>
                  <a:t>, </a:t>
                </a:r>
                <a:r>
                  <a:rPr lang="en-US" altLang="ru-RU" i="1" dirty="0"/>
                  <a:t>F</a:t>
                </a:r>
                <a:r>
                  <a:rPr lang="en-US" altLang="ru-RU" baseline="-25000" dirty="0"/>
                  <a:t>2</a:t>
                </a:r>
                <a:r>
                  <a:rPr lang="en-US" altLang="ru-RU" dirty="0"/>
                  <a:t>, </a:t>
                </a:r>
                <a:r>
                  <a:rPr lang="ru-RU" altLang="ru-RU" dirty="0"/>
                  <a:t>называемых фокусами, равна заданному числу 2</a:t>
                </a:r>
                <a:r>
                  <a:rPr lang="en-US" altLang="ru-RU" i="1" dirty="0"/>
                  <a:t>a</a:t>
                </a:r>
                <a:r>
                  <a:rPr lang="ru-RU" altLang="ru-RU" dirty="0"/>
                  <a:t>, большему расстояния между фокусами. 	Приняв за оси координат прямые, показанные на рисунке, докажите, что эллипс задаётся уравнением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alt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ru-RU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ru-RU" alt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ru-RU" i="1">
                        <a:latin typeface="Cambria Math" panose="02040503050406030204" pitchFamily="18" charset="0"/>
                      </a:rPr>
                      <m:t>=1.</m:t>
                    </m:r>
                  </m:oMath>
                </a14:m>
                <a:endParaRPr lang="ru-RU" altLang="ru-RU" dirty="0"/>
              </a:p>
            </p:txBody>
          </p:sp>
        </mc:Choice>
        <mc:Fallback xmlns="">
          <p:sp>
            <p:nvSpPr>
              <p:cNvPr id="450563" name="Text Box 3">
                <a:extLst>
                  <a:ext uri="{FF2B5EF4-FFF2-40B4-BE49-F238E27FC236}">
                    <a16:creationId xmlns:a16="http://schemas.microsoft.com/office/drawing/2014/main" id="{60B03AAE-B43A-49BC-8081-D73AF8C98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11340"/>
                <a:ext cx="9144000" cy="2207271"/>
              </a:xfrm>
              <a:prstGeom prst="rect">
                <a:avLst/>
              </a:prstGeom>
              <a:blipFill>
                <a:blip r:embed="rId3"/>
                <a:stretch>
                  <a:fillRect l="-1000" r="-1000" b="-16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0570" name="Picture 10">
            <a:extLst>
              <a:ext uri="{FF2B5EF4-FFF2-40B4-BE49-F238E27FC236}">
                <a16:creationId xmlns:a16="http://schemas.microsoft.com/office/drawing/2014/main" id="{A2251EF2-A0FE-4A7B-9899-6FA130278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4" y="2518611"/>
            <a:ext cx="3542795" cy="222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12">
                <a:extLst>
                  <a:ext uri="{FF2B5EF4-FFF2-40B4-BE49-F238E27FC236}">
                    <a16:creationId xmlns:a16="http://schemas.microsoft.com/office/drawing/2014/main" id="{39661D64-1B65-4BF0-A5B3-950DB0AFDB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0759" y="2445213"/>
                <a:ext cx="5559019" cy="23732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altLang="ru-RU" dirty="0"/>
                  <a:t>	</a:t>
                </a:r>
                <a:r>
                  <a:rPr lang="ru-RU" altLang="ru-RU" sz="2000" dirty="0">
                    <a:solidFill>
                      <a:srgbClr val="FF0000"/>
                    </a:solidFill>
                  </a:rPr>
                  <a:t>Решение.</a:t>
                </a:r>
                <a:r>
                  <a:rPr lang="ru-RU" altLang="ru-RU" sz="2000" dirty="0"/>
                  <a:t> Точка </a:t>
                </a:r>
                <a:r>
                  <a:rPr lang="en-US" altLang="ru-RU" sz="2000" i="1" dirty="0"/>
                  <a:t>A</a:t>
                </a:r>
                <a:r>
                  <a:rPr lang="en-US" altLang="ru-RU" sz="2000" dirty="0"/>
                  <a:t>(</a:t>
                </a:r>
                <a:r>
                  <a:rPr lang="en-US" altLang="ru-RU" sz="2000" i="1" dirty="0"/>
                  <a:t>x</a:t>
                </a:r>
                <a:r>
                  <a:rPr lang="en-US" altLang="ru-RU" sz="2000" dirty="0"/>
                  <a:t>, </a:t>
                </a:r>
                <a:r>
                  <a:rPr lang="en-US" altLang="ru-RU" sz="2000" i="1" dirty="0"/>
                  <a:t>y</a:t>
                </a:r>
                <a:r>
                  <a:rPr lang="en-US" altLang="ru-RU" sz="2000" dirty="0"/>
                  <a:t>) </a:t>
                </a:r>
                <a:r>
                  <a:rPr lang="ru-RU" altLang="ru-RU" sz="2000" dirty="0"/>
                  <a:t>принадлежит эллипсу тогда и только тогда, когда выполняется равенство</a:t>
                </a:r>
                <a:r>
                  <a:rPr lang="en-US" altLang="ru-RU" sz="20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ru-RU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ru-RU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ru-RU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ru-RU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ru-RU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ru-RU" sz="2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ru-RU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ru-RU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ru-RU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ru-RU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altLang="ru-RU" sz="2000" b="0" i="1" smtClean="0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altLang="ru-RU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ru-RU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ru-RU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ru-RU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ru-RU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ru-RU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ru-RU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ru-RU" sz="20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ru-RU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ru-RU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altLang="ru-RU" sz="20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altLang="ru-RU" sz="20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ru-RU" sz="2000" dirty="0"/>
                  <a:t>.</a:t>
                </a:r>
                <a:endParaRPr lang="ru-RU" altLang="ru-RU" sz="2000" dirty="0"/>
              </a:p>
              <a:p>
                <a:pPr algn="just">
                  <a:spcBef>
                    <a:spcPts val="0"/>
                  </a:spcBef>
                </a:pPr>
                <a:r>
                  <a:rPr lang="ru-RU" sz="2000" dirty="0"/>
                  <a:t>Перенесем второе слагаемое левой части этого равенства в правую часть и возведем обе части полученного равенства в квадрат. Получим уравнение</a:t>
                </a:r>
                <a:endParaRPr lang="ru-RU" altLang="ru-RU" sz="2000" dirty="0"/>
              </a:p>
            </p:txBody>
          </p:sp>
        </mc:Choice>
        <mc:Fallback xmlns="">
          <p:sp>
            <p:nvSpPr>
              <p:cNvPr id="7" name="Text Box 12">
                <a:extLst>
                  <a:ext uri="{FF2B5EF4-FFF2-40B4-BE49-F238E27FC236}">
                    <a16:creationId xmlns:a16="http://schemas.microsoft.com/office/drawing/2014/main" id="{39661D64-1B65-4BF0-A5B3-950DB0AFD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00759" y="2445213"/>
                <a:ext cx="5559019" cy="2373278"/>
              </a:xfrm>
              <a:prstGeom prst="rect">
                <a:avLst/>
              </a:prstGeom>
              <a:blipFill>
                <a:blip r:embed="rId5"/>
                <a:stretch>
                  <a:fillRect l="-1206" r="-1096" b="-385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2">
                <a:extLst>
                  <a:ext uri="{FF2B5EF4-FFF2-40B4-BE49-F238E27FC236}">
                    <a16:creationId xmlns:a16="http://schemas.microsoft.com/office/drawing/2014/main" id="{4FDE6BB3-4138-4786-BDC8-6D9CA88EBF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161" y="4745092"/>
                <a:ext cx="9122907" cy="20689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ru-RU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ru-RU" sz="2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ru-RU" sz="2000" i="1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alt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ru-RU" sz="2000" i="1"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US" altLang="ru-RU" sz="2000" i="1">
                          <a:latin typeface="Cambria Math" panose="02040503050406030204" pitchFamily="18" charset="0"/>
                        </a:rPr>
                        <m:t>𝑎</m:t>
                      </m:r>
                      <m:rad>
                        <m:radPr>
                          <m:degHide m:val="on"/>
                          <m:ctrlPr>
                            <a:rPr lang="en-US" altLang="ru-RU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ru-RU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ru-RU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ru-RU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ru-RU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ru-RU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ru-RU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ru-RU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ru-RU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altLang="ru-RU" sz="2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ru-RU" sz="2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ru-RU" sz="20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  <a:p>
                <a:pPr algn="just">
                  <a:spcBef>
                    <a:spcPts val="0"/>
                  </a:spcBef>
                </a:pPr>
                <a:r>
                  <a:rPr lang="ru-RU" sz="2000" dirty="0"/>
                  <a:t>Приведём подобные члены. Получим уравнение</a:t>
                </a:r>
                <a14:m>
                  <m:oMath xmlns:m="http://schemas.openxmlformats.org/officeDocument/2006/math">
                    <m:r>
                      <a:rPr lang="ru-RU" altLang="ru-RU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ru-RU" sz="2000" i="1">
                        <a:latin typeface="Cambria Math" panose="02040503050406030204" pitchFamily="18" charset="0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en-US" altLang="ru-RU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ru-RU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ru-RU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ru-RU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ru-RU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ru-RU" sz="20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</m:e>
                          <m:sup>
                            <m:r>
                              <a:rPr lang="en-US" altLang="ru-RU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ru-RU" sz="20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ru-RU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ru-RU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ru-RU" altLang="ru-RU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ru-RU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ru-RU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altLang="ru-RU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ru-RU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ru-RU" sz="2000" b="0" i="1" smtClean="0">
                        <a:latin typeface="Cambria Math" panose="02040503050406030204" pitchFamily="18" charset="0"/>
                      </a:rPr>
                      <m:t>𝑐𝑥</m:t>
                    </m:r>
                    <m:r>
                      <a:rPr lang="en-US" altLang="ru-RU" sz="20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ru-RU" sz="2000" dirty="0"/>
              </a:p>
              <a:p>
                <a:pPr algn="just">
                  <a:spcBef>
                    <a:spcPts val="0"/>
                  </a:spcBef>
                </a:pPr>
                <a:r>
                  <a:rPr lang="ru-RU" sz="2000" dirty="0"/>
                  <a:t>Еще раз возведем в квадрат и приведем подобные члены</a:t>
                </a:r>
                <a:r>
                  <a:rPr lang="en-US" sz="2000" dirty="0"/>
                  <a:t>. </a:t>
                </a:r>
                <a:r>
                  <a:rPr lang="ru-RU" sz="2000" dirty="0"/>
                  <a:t>Получим уравнение</a:t>
                </a:r>
              </a:p>
              <a:p>
                <a:pPr algn="ctr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ru-RU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altLang="ru-RU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ru-RU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ru-RU" sz="2000" b="0" i="1" smtClean="0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alt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ru-RU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ru-RU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ru-RU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ru-RU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ru-RU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ru-RU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ru-RU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ru-RU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altLang="ru-RU" sz="2000" dirty="0"/>
              </a:p>
              <a:p>
                <a:pPr algn="just">
                  <a:spcBef>
                    <a:spcPts val="0"/>
                  </a:spcBef>
                </a:pPr>
                <a:r>
                  <a:rPr lang="ru-RU" altLang="ru-RU" sz="2000" dirty="0"/>
                  <a:t>Обозначим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ru-RU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altLang="ru-RU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sz="20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ru-RU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ru-RU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ru-RU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altLang="ru-RU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altLang="ru-RU" sz="20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ru-RU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ru-RU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ru-RU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ru-RU" sz="2000" dirty="0"/>
                  <a:t> </a:t>
                </a:r>
                <a:r>
                  <a:rPr lang="ru-RU" altLang="ru-RU" sz="2000" dirty="0"/>
                  <a:t>и разделим обе части равенства на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ru-RU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ru-RU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altLang="ru-RU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ru-RU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ru-RU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ru-RU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altLang="ru-RU" sz="20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ru-RU" altLang="ru-RU" sz="2000" dirty="0"/>
                  <a:t> Получим искомое уравнение.</a:t>
                </a:r>
              </a:p>
            </p:txBody>
          </p:sp>
        </mc:Choice>
        <mc:Fallback xmlns="">
          <p:sp>
            <p:nvSpPr>
              <p:cNvPr id="8" name="Text Box 12">
                <a:extLst>
                  <a:ext uri="{FF2B5EF4-FFF2-40B4-BE49-F238E27FC236}">
                    <a16:creationId xmlns:a16="http://schemas.microsoft.com/office/drawing/2014/main" id="{4FDE6BB3-4138-4786-BDC8-6D9CA88EB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161" y="4745092"/>
                <a:ext cx="9122907" cy="2068900"/>
              </a:xfrm>
              <a:prstGeom prst="rect">
                <a:avLst/>
              </a:prstGeom>
              <a:blipFill>
                <a:blip r:embed="rId6"/>
                <a:stretch>
                  <a:fillRect l="-668" r="-668" b="-411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>
            <a:extLst>
              <a:ext uri="{FF2B5EF4-FFF2-40B4-BE49-F238E27FC236}">
                <a16:creationId xmlns:a16="http://schemas.microsoft.com/office/drawing/2014/main" id="{04271406-A18F-34E0-5487-AB2AE47C6F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982"/>
            <a:ext cx="7772400" cy="457200"/>
          </a:xfrm>
        </p:spPr>
        <p:txBody>
          <a:bodyPr/>
          <a:lstStyle/>
          <a:p>
            <a:r>
              <a:rPr lang="ru-RU" sz="3200" dirty="0">
                <a:solidFill>
                  <a:srgbClr val="FF3300"/>
                </a:solidFill>
              </a:rPr>
              <a:t>Эллипс</a:t>
            </a:r>
            <a:endParaRPr lang="ru-RU" altLang="ru-RU" sz="32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62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6" name="Text Box 4">
            <a:extLst>
              <a:ext uri="{FF2B5EF4-FFF2-40B4-BE49-F238E27FC236}">
                <a16:creationId xmlns:a16="http://schemas.microsoft.com/office/drawing/2014/main" id="{869BEAC1-3226-4AF2-B40A-DE757C513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7676"/>
            <a:ext cx="91440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sz="2800" dirty="0"/>
              <a:t>	</a:t>
            </a:r>
            <a:r>
              <a:rPr lang="ru-RU" altLang="ru-RU" dirty="0"/>
              <a:t>Эллипс можно получить в программе </a:t>
            </a:r>
            <a:r>
              <a:rPr lang="en-US" altLang="ru-RU" dirty="0"/>
              <a:t>GeoGebra. </a:t>
            </a:r>
            <a:r>
              <a:rPr lang="ru-RU" altLang="ru-RU" dirty="0"/>
              <a:t>Для этого создадим ползунки </a:t>
            </a:r>
            <a:r>
              <a:rPr lang="en-US" altLang="ru-RU" i="1" dirty="0"/>
              <a:t>a</a:t>
            </a:r>
            <a:r>
              <a:rPr lang="ru-RU" altLang="ru-RU" dirty="0"/>
              <a:t>, </a:t>
            </a:r>
            <a:r>
              <a:rPr lang="en-US" altLang="ru-RU" i="1" dirty="0"/>
              <a:t>b. </a:t>
            </a:r>
            <a:r>
              <a:rPr lang="ru-RU" altLang="ru-RU" dirty="0"/>
              <a:t>В строке «Ввод» наберём </a:t>
            </a:r>
            <a:r>
              <a:rPr lang="en-US" altLang="ru-RU" dirty="0"/>
              <a:t>x</a:t>
            </a:r>
            <a:r>
              <a:rPr lang="en-US" altLang="ru-RU" i="1" dirty="0"/>
              <a:t>^</a:t>
            </a:r>
            <a:r>
              <a:rPr lang="en-US" altLang="ru-RU" dirty="0"/>
              <a:t>2/a^2+y^2/b^2=1. </a:t>
            </a:r>
            <a:r>
              <a:rPr lang="ru-RU" altLang="ru-RU" dirty="0"/>
              <a:t>Получим искомый эллипс. При изменении значения ползунков будет изменяться и эллипс.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8758B3-1555-54BE-5D8C-2E2E75DA8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916832"/>
            <a:ext cx="6444208" cy="426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13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50563" name="Text Box 3">
                <a:extLst>
                  <a:ext uri="{FF2B5EF4-FFF2-40B4-BE49-F238E27FC236}">
                    <a16:creationId xmlns:a16="http://schemas.microsoft.com/office/drawing/2014/main" id="{60B03AAE-B43A-49BC-8081-D73AF8C984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332656"/>
                <a:ext cx="9144000" cy="25766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altLang="ru-RU" sz="2800" dirty="0"/>
                  <a:t>	</a:t>
                </a:r>
                <a:r>
                  <a:rPr lang="ru-RU" altLang="ru-RU" dirty="0"/>
                  <a:t>Напомним, что гиперболой называется ГМТ, модуль разности расстояний от которых до двух данных точек </a:t>
                </a:r>
                <a:r>
                  <a:rPr lang="en-US" altLang="ru-RU" i="1" dirty="0"/>
                  <a:t>F</a:t>
                </a:r>
                <a:r>
                  <a:rPr lang="en-US" altLang="ru-RU" baseline="-25000" dirty="0"/>
                  <a:t>1</a:t>
                </a:r>
                <a:r>
                  <a:rPr lang="en-US" altLang="ru-RU" dirty="0"/>
                  <a:t>, </a:t>
                </a:r>
                <a:r>
                  <a:rPr lang="en-US" altLang="ru-RU" i="1" dirty="0"/>
                  <a:t>F</a:t>
                </a:r>
                <a:r>
                  <a:rPr lang="en-US" altLang="ru-RU" baseline="-25000" dirty="0"/>
                  <a:t>2</a:t>
                </a:r>
                <a:r>
                  <a:rPr lang="en-US" altLang="ru-RU" dirty="0"/>
                  <a:t>, </a:t>
                </a:r>
                <a:r>
                  <a:rPr lang="ru-RU" altLang="ru-RU" dirty="0"/>
                  <a:t>называемых фокусами, равен заданному числу 2</a:t>
                </a:r>
                <a:r>
                  <a:rPr lang="en-US" altLang="ru-RU" i="1" dirty="0"/>
                  <a:t>a</a:t>
                </a:r>
                <a:r>
                  <a:rPr lang="ru-RU" altLang="ru-RU" dirty="0"/>
                  <a:t>, меньшему расстояния между фокусами.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ru-RU" altLang="ru-RU" dirty="0"/>
                  <a:t>	Приняв за оси координат прямые, показанные на рисунке, докажите, что эллипс задаётся уравнением</a:t>
                </a:r>
                <a14:m>
                  <m:oMath xmlns:m="http://schemas.openxmlformats.org/officeDocument/2006/math">
                    <m:r>
                      <a:rPr lang="ru-RU" altLang="ru-RU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ru-RU" alt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ru-RU" altLang="ru-RU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ru-RU" alt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ru-RU" i="1">
                        <a:latin typeface="Cambria Math" panose="02040503050406030204" pitchFamily="18" charset="0"/>
                      </a:rPr>
                      <m:t>=1.</m:t>
                    </m:r>
                  </m:oMath>
                </a14:m>
                <a:endParaRPr lang="ru-RU" altLang="ru-RU" dirty="0"/>
              </a:p>
            </p:txBody>
          </p:sp>
        </mc:Choice>
        <mc:Fallback xmlns="">
          <p:sp>
            <p:nvSpPr>
              <p:cNvPr id="450563" name="Text Box 3">
                <a:extLst>
                  <a:ext uri="{FF2B5EF4-FFF2-40B4-BE49-F238E27FC236}">
                    <a16:creationId xmlns:a16="http://schemas.microsoft.com/office/drawing/2014/main" id="{60B03AAE-B43A-49BC-8081-D73AF8C98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32656"/>
                <a:ext cx="9144000" cy="2576603"/>
              </a:xfrm>
              <a:prstGeom prst="rect">
                <a:avLst/>
              </a:prstGeom>
              <a:blipFill>
                <a:blip r:embed="rId3"/>
                <a:stretch>
                  <a:fillRect l="-1000" r="-1000" b="-142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12">
                <a:extLst>
                  <a:ext uri="{FF2B5EF4-FFF2-40B4-BE49-F238E27FC236}">
                    <a16:creationId xmlns:a16="http://schemas.microsoft.com/office/drawing/2014/main" id="{39661D64-1B65-4BF0-A5B3-950DB0AFDB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37384" y="2812536"/>
                <a:ext cx="6073329" cy="20655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altLang="ru-RU" dirty="0"/>
                  <a:t>	</a:t>
                </a:r>
                <a:r>
                  <a:rPr lang="ru-RU" altLang="ru-RU" sz="2000" dirty="0">
                    <a:solidFill>
                      <a:srgbClr val="FF0000"/>
                    </a:solidFill>
                  </a:rPr>
                  <a:t>Решение.</a:t>
                </a:r>
                <a:r>
                  <a:rPr lang="ru-RU" altLang="ru-RU" sz="2000" dirty="0"/>
                  <a:t> Точка </a:t>
                </a:r>
                <a:r>
                  <a:rPr lang="en-US" altLang="ru-RU" sz="2000" i="1" dirty="0"/>
                  <a:t>A</a:t>
                </a:r>
                <a:r>
                  <a:rPr lang="en-US" altLang="ru-RU" sz="2000" dirty="0"/>
                  <a:t>(</a:t>
                </a:r>
                <a:r>
                  <a:rPr lang="en-US" altLang="ru-RU" sz="2000" i="1" dirty="0"/>
                  <a:t>x</a:t>
                </a:r>
                <a:r>
                  <a:rPr lang="en-US" altLang="ru-RU" sz="2000" dirty="0"/>
                  <a:t>, </a:t>
                </a:r>
                <a:r>
                  <a:rPr lang="en-US" altLang="ru-RU" sz="2000" i="1" dirty="0"/>
                  <a:t>y</a:t>
                </a:r>
                <a:r>
                  <a:rPr lang="en-US" altLang="ru-RU" sz="2000" dirty="0"/>
                  <a:t>) </a:t>
                </a:r>
                <a:r>
                  <a:rPr lang="ru-RU" altLang="ru-RU" sz="2000" dirty="0"/>
                  <a:t>принадлежит эллипсы тогда и только тогда, когда выполняется равенство</a:t>
                </a:r>
              </a:p>
              <a:p>
                <a:pPr algn="ctr">
                  <a:spcBef>
                    <a:spcPts val="0"/>
                  </a:spcBef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ru-RU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ru-RU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ru-RU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ru-RU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ru-RU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ru-RU" sz="2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ru-RU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ru-RU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ru-RU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ru-RU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ru-RU" altLang="ru-RU" sz="20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altLang="ru-RU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ru-RU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ru-RU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ru-RU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ru-RU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ru-RU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ru-RU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ru-RU" sz="20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ru-RU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ru-RU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altLang="ru-RU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ru-RU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ru-RU" sz="2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ru-RU" sz="20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ru-RU" sz="2000" dirty="0"/>
                  <a:t>.</a:t>
                </a:r>
                <a:endParaRPr lang="ru-RU" altLang="ru-RU" sz="2000" dirty="0"/>
              </a:p>
              <a:p>
                <a:pPr algn="just">
                  <a:spcBef>
                    <a:spcPts val="0"/>
                  </a:spcBef>
                </a:pPr>
                <a:r>
                  <a:rPr lang="ru-RU" sz="2000" dirty="0"/>
                  <a:t>Перенесем второе слагаемое левой части этого равенства в правую часть и возведем обе части полученного равенства в квадрат. Получим уравнение</a:t>
                </a:r>
                <a:endParaRPr lang="ru-RU" altLang="ru-RU" sz="2000" dirty="0"/>
              </a:p>
            </p:txBody>
          </p:sp>
        </mc:Choice>
        <mc:Fallback xmlns="">
          <p:sp>
            <p:nvSpPr>
              <p:cNvPr id="7" name="Text Box 12">
                <a:extLst>
                  <a:ext uri="{FF2B5EF4-FFF2-40B4-BE49-F238E27FC236}">
                    <a16:creationId xmlns:a16="http://schemas.microsoft.com/office/drawing/2014/main" id="{39661D64-1B65-4BF0-A5B3-950DB0AFD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37384" y="2812536"/>
                <a:ext cx="6073329" cy="2065502"/>
              </a:xfrm>
              <a:prstGeom prst="rect">
                <a:avLst/>
              </a:prstGeom>
              <a:blipFill>
                <a:blip r:embed="rId4"/>
                <a:stretch>
                  <a:fillRect l="-1003" r="-1003" b="-442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2">
                <a:extLst>
                  <a:ext uri="{FF2B5EF4-FFF2-40B4-BE49-F238E27FC236}">
                    <a16:creationId xmlns:a16="http://schemas.microsoft.com/office/drawing/2014/main" id="{4FDE6BB3-4138-4786-BDC8-6D9CA88EBF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682" y="5050061"/>
                <a:ext cx="9122907" cy="1808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ru-RU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ru-RU" sz="2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ru-RU" sz="2000" i="1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alt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altLang="ru-RU" sz="2000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altLang="ru-RU" sz="2000" i="1">
                          <a:latin typeface="Cambria Math" panose="02040503050406030204" pitchFamily="18" charset="0"/>
                        </a:rPr>
                        <m:t>𝑎</m:t>
                      </m:r>
                      <m:rad>
                        <m:radPr>
                          <m:degHide m:val="on"/>
                          <m:ctrlPr>
                            <a:rPr lang="en-US" altLang="ru-RU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ru-RU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ru-RU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ru-RU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ru-RU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ru-RU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ru-RU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ru-RU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ru-RU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altLang="ru-RU" sz="2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ru-RU" sz="2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ru-RU" sz="20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  <a:p>
                <a:pPr algn="just">
                  <a:spcBef>
                    <a:spcPts val="0"/>
                  </a:spcBef>
                </a:pPr>
                <a:r>
                  <a:rPr lang="ru-RU" sz="2000" dirty="0"/>
                  <a:t>Приведём подобные члены. Получим уравнение </a:t>
                </a:r>
                <a14:m>
                  <m:oMath xmlns:m="http://schemas.openxmlformats.org/officeDocument/2006/math">
                    <m:r>
                      <a:rPr lang="en-US" altLang="ru-RU" sz="2000" i="1">
                        <a:latin typeface="Cambria Math" panose="02040503050406030204" pitchFamily="18" charset="0"/>
                      </a:rPr>
                      <m:t>𝑐𝑥</m:t>
                    </m:r>
                    <m:r>
                      <a:rPr lang="ru-RU" altLang="ru-RU" sz="20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ru-RU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ru-RU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altLang="ru-RU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altLang="ru-RU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ru-RU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ru-RU" sz="2000" i="1">
                        <a:latin typeface="Cambria Math" panose="02040503050406030204" pitchFamily="18" charset="0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en-US" altLang="ru-RU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ru-RU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ru-RU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ru-RU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ru-RU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ru-RU" sz="20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</m:e>
                          <m:sup>
                            <m:r>
                              <a:rPr lang="en-US" altLang="ru-RU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ru-RU" sz="20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ru-RU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ru-RU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altLang="ru-RU" sz="20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ru-RU" sz="2000" dirty="0"/>
              </a:p>
              <a:p>
                <a:pPr algn="just">
                  <a:spcBef>
                    <a:spcPts val="0"/>
                  </a:spcBef>
                </a:pPr>
                <a:r>
                  <a:rPr lang="ru-RU" sz="2000" dirty="0"/>
                  <a:t>Еще раз возведя в квадрат и обозначая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ru-RU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altLang="ru-RU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sz="2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ru-RU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ru-RU" sz="20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ru-RU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altLang="ru-RU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altLang="ru-RU" sz="20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ru-RU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ru-RU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ru-RU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altLang="ru-RU" sz="20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ru-RU" sz="2000" dirty="0"/>
                  <a:t> </a:t>
                </a:r>
                <a:r>
                  <a:rPr lang="ru-RU" altLang="ru-RU" sz="2000" dirty="0"/>
                  <a:t>п</a:t>
                </a:r>
                <a:r>
                  <a:rPr lang="ru-RU" sz="2000" dirty="0"/>
                  <a:t>олучим уравнение</a:t>
                </a:r>
              </a:p>
              <a:p>
                <a:pPr algn="ctr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ru-RU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ru-RU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ru-RU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ru-RU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ru-RU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ru-RU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ru-RU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ru-RU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altLang="ru-RU" sz="2000" dirty="0"/>
              </a:p>
              <a:p>
                <a:pPr algn="just">
                  <a:spcBef>
                    <a:spcPts val="0"/>
                  </a:spcBef>
                </a:pPr>
                <a:r>
                  <a:rPr lang="ru-RU" altLang="ru-RU" sz="2000" dirty="0"/>
                  <a:t>Разделив обе части равенства на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ru-RU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ru-RU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altLang="ru-RU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ru-RU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ru-RU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ru-RU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altLang="ru-RU" sz="20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ru-RU" altLang="ru-RU" sz="2000" dirty="0"/>
                  <a:t> получим искомое уравнение.</a:t>
                </a:r>
              </a:p>
            </p:txBody>
          </p:sp>
        </mc:Choice>
        <mc:Fallback xmlns="">
          <p:sp>
            <p:nvSpPr>
              <p:cNvPr id="8" name="Text Box 12">
                <a:extLst>
                  <a:ext uri="{FF2B5EF4-FFF2-40B4-BE49-F238E27FC236}">
                    <a16:creationId xmlns:a16="http://schemas.microsoft.com/office/drawing/2014/main" id="{4FDE6BB3-4138-4786-BDC8-6D9CA88EB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682" y="5050061"/>
                <a:ext cx="9122907" cy="1808187"/>
              </a:xfrm>
              <a:prstGeom prst="rect">
                <a:avLst/>
              </a:prstGeom>
              <a:blipFill>
                <a:blip r:embed="rId5"/>
                <a:stretch>
                  <a:fillRect l="-668" b="-23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9">
            <a:extLst>
              <a:ext uri="{FF2B5EF4-FFF2-40B4-BE49-F238E27FC236}">
                <a16:creationId xmlns:a16="http://schemas.microsoft.com/office/drawing/2014/main" id="{45A45D68-8492-40E7-A0C6-E3795BFF6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2" y="2807852"/>
            <a:ext cx="2785864" cy="215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A04101BB-0B2E-6C74-D0A4-BEE0132562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982"/>
            <a:ext cx="7772400" cy="457200"/>
          </a:xfrm>
        </p:spPr>
        <p:txBody>
          <a:bodyPr/>
          <a:lstStyle/>
          <a:p>
            <a:r>
              <a:rPr lang="ru-RU" sz="3200" dirty="0">
                <a:solidFill>
                  <a:srgbClr val="FF3300"/>
                </a:solidFill>
              </a:rPr>
              <a:t>Гипербола</a:t>
            </a:r>
            <a:endParaRPr lang="ru-RU" altLang="ru-RU" sz="32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76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6" name="Text Box 4">
            <a:extLst>
              <a:ext uri="{FF2B5EF4-FFF2-40B4-BE49-F238E27FC236}">
                <a16:creationId xmlns:a16="http://schemas.microsoft.com/office/drawing/2014/main" id="{869BEAC1-3226-4AF2-B40A-DE757C513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7676"/>
            <a:ext cx="91440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sz="2800" dirty="0"/>
              <a:t>	</a:t>
            </a:r>
            <a:r>
              <a:rPr lang="ru-RU" altLang="ru-RU" dirty="0"/>
              <a:t>Гиперболу можно получить в программе </a:t>
            </a:r>
            <a:r>
              <a:rPr lang="en-US" altLang="ru-RU" dirty="0"/>
              <a:t>GeoGebra. </a:t>
            </a:r>
            <a:r>
              <a:rPr lang="ru-RU" altLang="ru-RU" dirty="0"/>
              <a:t>Для этого создадим ползунки </a:t>
            </a:r>
            <a:r>
              <a:rPr lang="en-US" altLang="ru-RU" i="1" dirty="0"/>
              <a:t>a</a:t>
            </a:r>
            <a:r>
              <a:rPr lang="ru-RU" altLang="ru-RU" dirty="0"/>
              <a:t>, </a:t>
            </a:r>
            <a:r>
              <a:rPr lang="en-US" altLang="ru-RU" i="1" dirty="0"/>
              <a:t>b. </a:t>
            </a:r>
            <a:r>
              <a:rPr lang="ru-RU" altLang="ru-RU" dirty="0"/>
              <a:t>В строке «Ввод» наберём </a:t>
            </a:r>
            <a:r>
              <a:rPr lang="en-US" altLang="ru-RU" dirty="0"/>
              <a:t>x</a:t>
            </a:r>
            <a:r>
              <a:rPr lang="en-US" altLang="ru-RU" i="1" dirty="0"/>
              <a:t>^</a:t>
            </a:r>
            <a:r>
              <a:rPr lang="en-US" altLang="ru-RU" dirty="0"/>
              <a:t>2/a^2</a:t>
            </a:r>
            <a:r>
              <a:rPr lang="ru-RU" altLang="ru-RU" dirty="0"/>
              <a:t>-</a:t>
            </a:r>
            <a:r>
              <a:rPr lang="en-US" altLang="ru-RU" dirty="0"/>
              <a:t>y^2/b^2=1. </a:t>
            </a:r>
            <a:r>
              <a:rPr lang="ru-RU" altLang="ru-RU" dirty="0"/>
              <a:t>Получим искомую гиперболу. При изменении значения ползунков будет изменяться и гипербола.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B4B8D9-100D-21B4-1E06-E5F434961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844824"/>
            <a:ext cx="6417906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812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2695"/>
            <a:ext cx="7772400" cy="457200"/>
          </a:xfrm>
        </p:spPr>
        <p:txBody>
          <a:bodyPr/>
          <a:lstStyle/>
          <a:p>
            <a:pPr eaLnBrk="1" hangingPunct="1"/>
            <a:r>
              <a:rPr lang="ru-RU" sz="2400" dirty="0">
                <a:solidFill>
                  <a:srgbClr val="FF3300"/>
                </a:solidFill>
              </a:rPr>
              <a:t>Кривые, заданные параметрическими уравнениями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603" name="Text Box 3"/>
              <p:cNvSpPr txBox="1">
                <a:spLocks noChangeArrowheads="1"/>
              </p:cNvSpPr>
              <p:nvPr/>
            </p:nvSpPr>
            <p:spPr bwMode="auto">
              <a:xfrm>
                <a:off x="0" y="438889"/>
                <a:ext cx="9144000" cy="41405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ru-RU" dirty="0">
                    <a:cs typeface="Times New Roman" pitchFamily="18" charset="0"/>
                  </a:rPr>
                  <a:t>	Рассматривается  задание кривых с помощью параметрических уравнений. Поскольку положение точки на плоскости однозначно определяется её координатами, то для задания движения точки достаточно задать зависимости её координат </a:t>
                </a:r>
                <a:r>
                  <a:rPr lang="en-US" i="1" dirty="0">
                    <a:cs typeface="Times New Roman" pitchFamily="18" charset="0"/>
                  </a:rPr>
                  <a:t>x</a:t>
                </a:r>
                <a:r>
                  <a:rPr lang="ru-RU" dirty="0">
                    <a:cs typeface="Times New Roman" pitchFamily="18" charset="0"/>
                  </a:rPr>
                  <a:t>, </a:t>
                </a:r>
                <a:r>
                  <a:rPr lang="en-US" i="1" dirty="0">
                    <a:cs typeface="Times New Roman" pitchFamily="18" charset="0"/>
                  </a:rPr>
                  <a:t>y</a:t>
                </a:r>
                <a:r>
                  <a:rPr lang="ru-RU" dirty="0">
                    <a:cs typeface="Times New Roman" pitchFamily="18" charset="0"/>
                  </a:rPr>
                  <a:t> от времени </a:t>
                </a:r>
                <a:r>
                  <a:rPr lang="en-US" i="1" dirty="0">
                    <a:cs typeface="Times New Roman" pitchFamily="18" charset="0"/>
                  </a:rPr>
                  <a:t>t</a:t>
                </a:r>
                <a:r>
                  <a:rPr lang="ru-RU" dirty="0">
                    <a:cs typeface="Times New Roman" pitchFamily="18" charset="0"/>
                  </a:rPr>
                  <a:t>, т. е. задать функции</a:t>
                </a:r>
              </a:p>
              <a:p>
                <a:pPr algn="ctr" eaLnBrk="1" hangingPunct="1">
                  <a:spcBef>
                    <a:spcPts val="0"/>
                  </a:spcBef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ru-RU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ru-RU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ru-RU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</m:e>
                          <m:e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d>
                              <m:dPr>
                                <m:ctrlPr>
                                  <a:rPr lang="ru-RU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ru-RU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</m:e>
                        </m:eqArr>
                        <m:r>
                          <a:rPr lang="ru-RU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ru-RU" b="0" i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α</m:t>
                        </m:r>
                        <m:r>
                          <a:rPr lang="ru-RU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≤</m:t>
                        </m:r>
                        <m:r>
                          <a:rPr lang="en-US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≤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β</m:t>
                        </m:r>
                        <m:r>
                          <a:rPr lang="en-US" b="0" i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ru-RU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ru-RU" dirty="0">
                    <a:cs typeface="Times New Roman" pitchFamily="18" charset="0"/>
                  </a:rPr>
                  <a:t>	</a:t>
                </a:r>
              </a:p>
              <a:p>
                <a:pPr algn="just" eaLnBrk="1" hangingPunct="1">
                  <a:spcBef>
                    <a:spcPts val="0"/>
                  </a:spcBef>
                </a:pPr>
                <a:r>
                  <a:rPr lang="ru-RU" dirty="0">
                    <a:cs typeface="Times New Roman" pitchFamily="18" charset="0"/>
                  </a:rPr>
                  <a:t>	Кривая на плоскости, описываемая точкой, координаты которой удовлетворяют этим уравнениям при изменении параметра </a:t>
                </a:r>
                <a:r>
                  <a:rPr lang="en-US" i="1" dirty="0">
                    <a:cs typeface="Times New Roman" pitchFamily="18" charset="0"/>
                  </a:rPr>
                  <a:t>t</a:t>
                </a:r>
                <a:r>
                  <a:rPr lang="ru-RU" dirty="0">
                    <a:cs typeface="Times New Roman" pitchFamily="18" charset="0"/>
                  </a:rPr>
                  <a:t>, называется </a:t>
                </a:r>
                <a:r>
                  <a:rPr lang="ru-RU" dirty="0" err="1">
                    <a:solidFill>
                      <a:srgbClr val="FF3300"/>
                    </a:solidFill>
                    <a:cs typeface="Times New Roman" pitchFamily="18" charset="0"/>
                  </a:rPr>
                  <a:t>параметрически</a:t>
                </a:r>
                <a:r>
                  <a:rPr lang="ru-RU" dirty="0">
                    <a:solidFill>
                      <a:srgbClr val="FF3300"/>
                    </a:solidFill>
                    <a:cs typeface="Times New Roman" pitchFamily="18" charset="0"/>
                  </a:rPr>
                  <a:t> заданной кривой</a:t>
                </a:r>
                <a:r>
                  <a:rPr lang="ru-RU" dirty="0">
                    <a:cs typeface="Times New Roman" pitchFamily="18" charset="0"/>
                  </a:rPr>
                  <a:t> на плоскости. Сами уравнения называются </a:t>
                </a:r>
                <a:r>
                  <a:rPr lang="ru-RU" dirty="0">
                    <a:solidFill>
                      <a:srgbClr val="FF3300"/>
                    </a:solidFill>
                    <a:cs typeface="Times New Roman" pitchFamily="18" charset="0"/>
                  </a:rPr>
                  <a:t>параметрическими уравнениями</a:t>
                </a:r>
                <a:r>
                  <a:rPr lang="ru-RU" dirty="0">
                    <a:cs typeface="Times New Roman" pitchFamily="18" charset="0"/>
                  </a:rPr>
                  <a:t>.</a:t>
                </a:r>
                <a:r>
                  <a:rPr lang="ru-RU" dirty="0"/>
                  <a:t> </a:t>
                </a:r>
              </a:p>
            </p:txBody>
          </p:sp>
        </mc:Choice>
        <mc:Fallback xmlns="">
          <p:sp>
            <p:nvSpPr>
              <p:cNvPr id="2560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38889"/>
                <a:ext cx="9144000" cy="4140557"/>
              </a:xfrm>
              <a:prstGeom prst="rect">
                <a:avLst/>
              </a:prstGeom>
              <a:blipFill>
                <a:blip r:embed="rId3"/>
                <a:stretch>
                  <a:fillRect l="-1000" t="-1178" r="-1000" b="-250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604" name="Rectangle 8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73C56B-5349-51F8-BBA1-5A43EAE7C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4579446"/>
            <a:ext cx="3635008" cy="220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294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3200" dirty="0">
                <a:solidFill>
                  <a:srgbClr val="FF3300"/>
                </a:solidFill>
              </a:rPr>
              <a:t>Окружность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27" name="Text Box 3"/>
              <p:cNvSpPr txBox="1">
                <a:spLocks noChangeArrowheads="1"/>
              </p:cNvSpPr>
              <p:nvPr/>
            </p:nvSpPr>
            <p:spPr bwMode="auto">
              <a:xfrm>
                <a:off x="228600" y="609600"/>
                <a:ext cx="8763000" cy="18768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en-US" dirty="0">
                    <a:cs typeface="Times New Roman" pitchFamily="18" charset="0"/>
                  </a:rPr>
                  <a:t>	</a:t>
                </a:r>
                <a:r>
                  <a:rPr lang="ru-RU" dirty="0">
                    <a:cs typeface="Times New Roman" pitchFamily="18" charset="0"/>
                  </a:rPr>
                  <a:t>Окружность радиуса </a:t>
                </a:r>
                <a:r>
                  <a:rPr lang="en-US" i="1" dirty="0">
                    <a:cs typeface="Times New Roman" pitchFamily="18" charset="0"/>
                  </a:rPr>
                  <a:t>R</a:t>
                </a:r>
                <a:r>
                  <a:rPr lang="ru-RU" dirty="0">
                    <a:cs typeface="Times New Roman" pitchFamily="18" charset="0"/>
                  </a:rPr>
                  <a:t> с центром в начале координат можно рассматривать как параметрически заданную кривую на плоскости с параметрическими уравнениями</a:t>
                </a:r>
                <a:endParaRPr lang="en-US" dirty="0">
                  <a:cs typeface="Times New Roman" pitchFamily="18" charset="0"/>
                </a:endParaRPr>
              </a:p>
              <a:p>
                <a:pPr algn="ctr" eaLnBrk="1" hangingPunct="1">
                  <a:spcBef>
                    <a:spcPts val="0"/>
                  </a:spcBef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ru-RU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ru-RU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ru-RU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ru-RU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ru-RU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ru-RU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func>
                              <m:funcPr>
                                <m:ctrlPr>
                                  <a:rPr lang="ru-RU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ru-RU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ru-RU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func>
                            <m:r>
                              <a:rPr lang="ru-RU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</m:e>
                          <m:e>
                            <m:r>
                              <a:rPr lang="ru-RU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ru-RU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ru-RU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ru-RU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func>
                              <m:funcPr>
                                <m:ctrlPr>
                                  <a:rPr lang="ru-RU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ru-RU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ru-RU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func>
                            <m: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</m:e>
                        </m:eqAr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0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≤2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</m:d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ru-RU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cs typeface="Times New Roman" pitchFamily="18" charset="0"/>
                  </a:rPr>
                  <a:t>	</a:t>
                </a:r>
                <a:endParaRPr lang="ru-RU" dirty="0"/>
              </a:p>
            </p:txBody>
          </p:sp>
        </mc:Choice>
        <mc:Fallback xmlns="">
          <p:sp>
            <p:nvSpPr>
              <p:cNvPr id="26627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609600"/>
                <a:ext cx="8763000" cy="1876860"/>
              </a:xfrm>
              <a:prstGeom prst="rect">
                <a:avLst/>
              </a:prstGeom>
              <a:blipFill>
                <a:blip r:embed="rId3"/>
                <a:stretch>
                  <a:fillRect l="-1113" t="-2597" r="-104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2663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12" y="2852936"/>
            <a:ext cx="3384376" cy="296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3908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3200" dirty="0">
                <a:solidFill>
                  <a:srgbClr val="FF3300"/>
                </a:solidFill>
              </a:rPr>
              <a:t>Эллипс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27" name="Text Box 3"/>
              <p:cNvSpPr txBox="1">
                <a:spLocks noChangeArrowheads="1"/>
              </p:cNvSpPr>
              <p:nvPr/>
            </p:nvSpPr>
            <p:spPr bwMode="auto">
              <a:xfrm>
                <a:off x="228600" y="609600"/>
                <a:ext cx="8763000" cy="16962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en-US" dirty="0">
                    <a:cs typeface="Times New Roman" pitchFamily="18" charset="0"/>
                  </a:rPr>
                  <a:t>	</a:t>
                </a:r>
                <a:r>
                  <a:rPr lang="ru-RU" altLang="ru-RU" dirty="0"/>
                  <a:t> Эллипс, заданный уравнением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alt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ru-RU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ru-RU" alt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ru-RU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ru-RU" dirty="0">
                    <a:cs typeface="Times New Roman" pitchFamily="18" charset="0"/>
                  </a:rPr>
                  <a:t>, можно задать параметрическими уравнениями</a:t>
                </a:r>
                <a:endParaRPr lang="en-US" dirty="0">
                  <a:cs typeface="Times New Roman" pitchFamily="18" charset="0"/>
                </a:endParaRPr>
              </a:p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ru-RU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ru-RU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func>
                                <m:funcPr>
                                  <m:ctrlPr>
                                    <a:rPr lang="ru-RU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sz="24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ru-RU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func>
                              <m:r>
                                <a:rPr lang="ru-RU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e>
                            <m:e>
                              <m:r>
                                <a:rPr lang="ru-RU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ru-RU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ru-RU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func>
                                <m:funcPr>
                                  <m:ctrlPr>
                                    <a:rPr lang="ru-RU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sz="24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ru-RU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func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e>
                          </m:eqAr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≤2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6627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609600"/>
                <a:ext cx="8763000" cy="1696234"/>
              </a:xfrm>
              <a:prstGeom prst="rect">
                <a:avLst/>
              </a:prstGeom>
              <a:blipFill>
                <a:blip r:embed="rId3"/>
                <a:stretch>
                  <a:fillRect l="-1113" r="-104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138D003A-E754-CFB4-360C-184BC1656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972" y="2763034"/>
            <a:ext cx="4028256" cy="2535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58716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3200" dirty="0">
                <a:solidFill>
                  <a:srgbClr val="FF3300"/>
                </a:solidFill>
              </a:rPr>
              <a:t>Прямая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675" name="Text Box 3"/>
              <p:cNvSpPr txBox="1">
                <a:spLocks noChangeArrowheads="1"/>
              </p:cNvSpPr>
              <p:nvPr/>
            </p:nvSpPr>
            <p:spPr bwMode="auto">
              <a:xfrm>
                <a:off x="0" y="609600"/>
                <a:ext cx="9144000" cy="16548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en-US" dirty="0"/>
                  <a:t>	</a:t>
                </a:r>
                <a:r>
                  <a:rPr lang="ru-RU" dirty="0"/>
                  <a:t>Прямая, проходящая через точку </a:t>
                </a:r>
                <a:r>
                  <a:rPr lang="en-US" i="1" dirty="0"/>
                  <a:t>A</a:t>
                </a:r>
                <a:r>
                  <a:rPr lang="ru-RU" baseline="-25000" dirty="0"/>
                  <a:t>0</a:t>
                </a:r>
                <a:r>
                  <a:rPr lang="en-US" dirty="0"/>
                  <a:t>(</a:t>
                </a:r>
                <a:r>
                  <a:rPr lang="en-US" i="1" dirty="0"/>
                  <a:t>x</a:t>
                </a:r>
                <a:r>
                  <a:rPr lang="ru-RU" baseline="-25000" dirty="0"/>
                  <a:t>0</a:t>
                </a:r>
                <a:r>
                  <a:rPr lang="en-US" dirty="0"/>
                  <a:t>, </a:t>
                </a:r>
                <a:r>
                  <a:rPr lang="en-US" i="1" dirty="0"/>
                  <a:t>y</a:t>
                </a:r>
                <a:r>
                  <a:rPr lang="ru-RU" baseline="-25000" dirty="0"/>
                  <a:t>0</a:t>
                </a:r>
                <a:r>
                  <a:rPr lang="en-US" dirty="0"/>
                  <a:t>)</a:t>
                </a:r>
                <a:r>
                  <a:rPr lang="ru-RU" dirty="0"/>
                  <a:t> и направляющим вектором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e>
                    </m:acc>
                    <m:r>
                      <a:rPr lang="ru-RU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ru-RU" dirty="0"/>
                  <a:t>задается</a:t>
                </a:r>
                <a:r>
                  <a:rPr lang="ru-RU" dirty="0">
                    <a:cs typeface="Times New Roman" pitchFamily="18" charset="0"/>
                  </a:rPr>
                  <a:t> параметрическими уравнениями</a:t>
                </a:r>
                <a:endParaRPr lang="en-US" dirty="0">
                  <a:cs typeface="Times New Roman" pitchFamily="18" charset="0"/>
                </a:endParaRPr>
              </a:p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ru-RU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ru-RU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𝑎𝑡</m:t>
                              </m:r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e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ru-RU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ru-RU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𝑏𝑡</m:t>
                              </m:r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8675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09600"/>
                <a:ext cx="9144000" cy="1654812"/>
              </a:xfrm>
              <a:prstGeom prst="rect">
                <a:avLst/>
              </a:prstGeom>
              <a:blipFill>
                <a:blip r:embed="rId3"/>
                <a:stretch>
                  <a:fillRect l="-1000" t="-2952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5181BB-A52E-3F84-606E-30EC06C43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2886124"/>
            <a:ext cx="3960440" cy="267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285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0"/>
            <a:ext cx="7772400" cy="457200"/>
          </a:xfrm>
        </p:spPr>
        <p:txBody>
          <a:bodyPr/>
          <a:lstStyle/>
          <a:p>
            <a:pPr eaLnBrk="1" hangingPunct="1"/>
            <a:r>
              <a:rPr lang="ru-RU" sz="3600" dirty="0">
                <a:solidFill>
                  <a:srgbClr val="FF3300"/>
                </a:solidFill>
              </a:rPr>
              <a:t>Циклоида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grpSp>
        <p:nvGrpSpPr>
          <p:cNvPr id="485389" name="Group 13"/>
          <p:cNvGrpSpPr>
            <a:grpSpLocks/>
          </p:cNvGrpSpPr>
          <p:nvPr/>
        </p:nvGrpSpPr>
        <p:grpSpPr bwMode="auto">
          <a:xfrm>
            <a:off x="0" y="4919664"/>
            <a:ext cx="9144000" cy="2112963"/>
            <a:chOff x="0" y="3099"/>
            <a:chExt cx="5760" cy="1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728" name="Object 8"/>
                <p:cNvSpPr txBox="1"/>
                <p:nvPr/>
              </p:nvSpPr>
              <p:spPr bwMode="auto">
                <a:xfrm>
                  <a:off x="2127" y="3790"/>
                  <a:ext cx="1504" cy="6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 fontScale="92500"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ru-RU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ru-RU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ru-RU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r>
                                  <a:rPr lang="ru-RU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ru-RU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ru-RU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ru-RU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ru-RU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ru-RU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ru-RU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ru-RU" i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ru-RU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func>
                                <m:r>
                                  <a:rPr lang="ru-RU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),</m:t>
                                </m:r>
                              </m:e>
                              <m:e>
                                <m:r>
                                  <a:rPr lang="ru-RU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r>
                                  <a:rPr lang="ru-RU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ru-RU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ru-RU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ru-RU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(1−</m:t>
                                </m:r>
                                <m:func>
                                  <m:funcPr>
                                    <m:ctrlPr>
                                      <a:rPr lang="ru-RU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ru-RU" i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ru-RU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func>
                                <m:r>
                                  <a:rPr lang="ru-RU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).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30728" name="Object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27" y="3790"/>
                  <a:ext cx="1504" cy="64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729" name="Text Box 11"/>
            <p:cNvSpPr txBox="1">
              <a:spLocks noChangeArrowheads="1"/>
            </p:cNvSpPr>
            <p:nvPr/>
          </p:nvSpPr>
          <p:spPr bwMode="auto">
            <a:xfrm>
              <a:off x="0" y="3099"/>
              <a:ext cx="5760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dirty="0">
                  <a:cs typeface="Times New Roman" pitchFamily="18" charset="0"/>
                </a:rPr>
                <a:t>	</a:t>
              </a:r>
              <a:r>
                <a:rPr lang="ru-RU" dirty="0">
                  <a:cs typeface="Times New Roman" pitchFamily="18" charset="0"/>
                </a:rPr>
                <a:t>Для координат </a:t>
              </a:r>
              <a:r>
                <a:rPr lang="en-US" i="1" dirty="0">
                  <a:cs typeface="Times New Roman" pitchFamily="18" charset="0"/>
                </a:rPr>
                <a:t>x</a:t>
              </a:r>
              <a:r>
                <a:rPr lang="ru-RU" dirty="0">
                  <a:cs typeface="Times New Roman" pitchFamily="18" charset="0"/>
                </a:rPr>
                <a:t>, </a:t>
              </a:r>
              <a:r>
                <a:rPr lang="en-US" i="1" dirty="0">
                  <a:cs typeface="Times New Roman" pitchFamily="18" charset="0"/>
                </a:rPr>
                <a:t>y</a:t>
              </a:r>
              <a:r>
                <a:rPr lang="ru-RU" dirty="0">
                  <a:cs typeface="Times New Roman" pitchFamily="18" charset="0"/>
                </a:rPr>
                <a:t> точки </a:t>
              </a:r>
              <a:r>
                <a:rPr lang="ru-RU" i="1" dirty="0">
                  <a:cs typeface="Times New Roman" pitchFamily="18" charset="0"/>
                </a:rPr>
                <a:t>А</a:t>
              </a:r>
              <a:r>
                <a:rPr lang="ru-RU" dirty="0">
                  <a:cs typeface="Times New Roman" pitchFamily="18" charset="0"/>
                </a:rPr>
                <a:t> имеем</a:t>
              </a:r>
              <a:r>
                <a:rPr lang="en-US" dirty="0">
                  <a:cs typeface="Times New Roman" pitchFamily="18" charset="0"/>
                </a:rPr>
                <a:t>: </a:t>
              </a:r>
              <a:r>
                <a:rPr lang="en-US" i="1" dirty="0">
                  <a:cs typeface="Times New Roman" pitchFamily="18" charset="0"/>
                </a:rPr>
                <a:t>x</a:t>
              </a:r>
              <a:r>
                <a:rPr lang="en-US" dirty="0">
                  <a:cs typeface="Times New Roman" pitchFamily="18" charset="0"/>
                </a:rPr>
                <a:t> = </a:t>
              </a:r>
              <a:r>
                <a:rPr lang="en-US" i="1" dirty="0">
                  <a:cs typeface="Times New Roman" pitchFamily="18" charset="0"/>
                </a:rPr>
                <a:t>OP</a:t>
              </a:r>
              <a:r>
                <a:rPr lang="en-US" dirty="0">
                  <a:cs typeface="Times New Roman" pitchFamily="18" charset="0"/>
                </a:rPr>
                <a:t> - </a:t>
              </a:r>
              <a:r>
                <a:rPr lang="en-US" i="1" dirty="0">
                  <a:cs typeface="Times New Roman" pitchFamily="18" charset="0"/>
                </a:rPr>
                <a:t>AQ</a:t>
              </a:r>
              <a:r>
                <a:rPr lang="en-US" dirty="0">
                  <a:cs typeface="Times New Roman" pitchFamily="18" charset="0"/>
                </a:rPr>
                <a:t> = </a:t>
              </a:r>
              <a:r>
                <a:rPr lang="en-US" i="1" dirty="0">
                  <a:cs typeface="Times New Roman" pitchFamily="18" charset="0"/>
                </a:rPr>
                <a:t>Rt</a:t>
              </a:r>
              <a:r>
                <a:rPr lang="en-US" dirty="0">
                  <a:cs typeface="Times New Roman" pitchFamily="18" charset="0"/>
                </a:rPr>
                <a:t> - </a:t>
              </a:r>
              <a:r>
                <a:rPr lang="en-US" i="1" dirty="0" err="1">
                  <a:cs typeface="Times New Roman" pitchFamily="18" charset="0"/>
                </a:rPr>
                <a:t>R</a:t>
              </a:r>
              <a:r>
                <a:rPr lang="en-US" dirty="0" err="1">
                  <a:cs typeface="Times New Roman" pitchFamily="18" charset="0"/>
                </a:rPr>
                <a:t>sin</a:t>
              </a:r>
              <a:r>
                <a:rPr lang="en-US" dirty="0">
                  <a:cs typeface="Times New Roman" pitchFamily="18" charset="0"/>
                </a:rPr>
                <a:t> </a:t>
              </a:r>
              <a:r>
                <a:rPr lang="en-US" i="1" dirty="0">
                  <a:cs typeface="Times New Roman" pitchFamily="18" charset="0"/>
                </a:rPr>
                <a:t>t</a:t>
              </a:r>
              <a:r>
                <a:rPr lang="en-US" dirty="0">
                  <a:cs typeface="Times New Roman" pitchFamily="18" charset="0"/>
                </a:rPr>
                <a:t> = </a:t>
              </a:r>
              <a:r>
                <a:rPr lang="en-US" i="1" dirty="0">
                  <a:cs typeface="Times New Roman" pitchFamily="18" charset="0"/>
                </a:rPr>
                <a:t>R</a:t>
              </a:r>
              <a:r>
                <a:rPr lang="en-US" dirty="0">
                  <a:cs typeface="Times New Roman" pitchFamily="18" charset="0"/>
                </a:rPr>
                <a:t>(</a:t>
              </a:r>
              <a:r>
                <a:rPr lang="en-US" i="1" dirty="0">
                  <a:cs typeface="Times New Roman" pitchFamily="18" charset="0"/>
                </a:rPr>
                <a:t>t</a:t>
              </a:r>
              <a:r>
                <a:rPr lang="en-US" dirty="0">
                  <a:cs typeface="Times New Roman" pitchFamily="18" charset="0"/>
                </a:rPr>
                <a:t> - sin </a:t>
              </a:r>
              <a:r>
                <a:rPr lang="en-US" i="1" dirty="0">
                  <a:cs typeface="Times New Roman" pitchFamily="18" charset="0"/>
                </a:rPr>
                <a:t>t</a:t>
              </a:r>
              <a:r>
                <a:rPr lang="en-US" dirty="0">
                  <a:cs typeface="Times New Roman" pitchFamily="18" charset="0"/>
                </a:rPr>
                <a:t>),</a:t>
              </a:r>
              <a:r>
                <a:rPr lang="ru-RU" dirty="0"/>
                <a:t> </a:t>
              </a:r>
              <a:r>
                <a:rPr lang="en-US" i="1" dirty="0">
                  <a:cs typeface="Times New Roman" pitchFamily="18" charset="0"/>
                </a:rPr>
                <a:t>y</a:t>
              </a:r>
              <a:r>
                <a:rPr lang="en-US" dirty="0">
                  <a:cs typeface="Times New Roman" pitchFamily="18" charset="0"/>
                </a:rPr>
                <a:t> = </a:t>
              </a:r>
              <a:r>
                <a:rPr lang="en-US" i="1" dirty="0">
                  <a:cs typeface="Times New Roman" pitchFamily="18" charset="0"/>
                </a:rPr>
                <a:t>O</a:t>
              </a:r>
              <a:r>
                <a:rPr lang="en-US" baseline="-30000" dirty="0">
                  <a:cs typeface="Times New Roman" pitchFamily="18" charset="0"/>
                </a:rPr>
                <a:t>1</a:t>
              </a:r>
              <a:r>
                <a:rPr lang="en-US" i="1" dirty="0">
                  <a:cs typeface="Times New Roman" pitchFamily="18" charset="0"/>
                </a:rPr>
                <a:t>P</a:t>
              </a:r>
              <a:r>
                <a:rPr lang="en-US" dirty="0">
                  <a:cs typeface="Times New Roman" pitchFamily="18" charset="0"/>
                </a:rPr>
                <a:t> -  </a:t>
              </a:r>
              <a:r>
                <a:rPr lang="en-US" i="1" dirty="0">
                  <a:cs typeface="Times New Roman" pitchFamily="18" charset="0"/>
                </a:rPr>
                <a:t>O</a:t>
              </a:r>
              <a:r>
                <a:rPr lang="en-US" baseline="-30000" dirty="0">
                  <a:cs typeface="Times New Roman" pitchFamily="18" charset="0"/>
                </a:rPr>
                <a:t>1</a:t>
              </a:r>
              <a:r>
                <a:rPr lang="en-US" i="1" dirty="0">
                  <a:cs typeface="Times New Roman" pitchFamily="18" charset="0"/>
                </a:rPr>
                <a:t>Q</a:t>
              </a:r>
              <a:r>
                <a:rPr lang="en-US" dirty="0">
                  <a:cs typeface="Times New Roman" pitchFamily="18" charset="0"/>
                </a:rPr>
                <a:t> = </a:t>
              </a:r>
              <a:r>
                <a:rPr lang="en-US" i="1" dirty="0">
                  <a:cs typeface="Times New Roman" pitchFamily="18" charset="0"/>
                </a:rPr>
                <a:t>R</a:t>
              </a:r>
              <a:r>
                <a:rPr lang="en-US" dirty="0">
                  <a:cs typeface="Times New Roman" pitchFamily="18" charset="0"/>
                </a:rPr>
                <a:t> -  </a:t>
              </a:r>
              <a:r>
                <a:rPr lang="en-US" i="1" dirty="0" err="1">
                  <a:cs typeface="Times New Roman" pitchFamily="18" charset="0"/>
                </a:rPr>
                <a:t>R</a:t>
              </a:r>
              <a:r>
                <a:rPr lang="en-US" dirty="0" err="1">
                  <a:cs typeface="Times New Roman" pitchFamily="18" charset="0"/>
                </a:rPr>
                <a:t>cos</a:t>
              </a:r>
              <a:r>
                <a:rPr lang="en-US" dirty="0">
                  <a:cs typeface="Times New Roman" pitchFamily="18" charset="0"/>
                </a:rPr>
                <a:t> </a:t>
              </a:r>
              <a:r>
                <a:rPr lang="en-US" i="1" dirty="0">
                  <a:cs typeface="Times New Roman" pitchFamily="18" charset="0"/>
                </a:rPr>
                <a:t>t</a:t>
              </a:r>
              <a:r>
                <a:rPr lang="en-US" dirty="0">
                  <a:cs typeface="Times New Roman" pitchFamily="18" charset="0"/>
                </a:rPr>
                <a:t> = </a:t>
              </a:r>
              <a:r>
                <a:rPr lang="en-US" i="1" dirty="0">
                  <a:cs typeface="Times New Roman" pitchFamily="18" charset="0"/>
                </a:rPr>
                <a:t>R</a:t>
              </a:r>
              <a:r>
                <a:rPr lang="en-US" dirty="0">
                  <a:cs typeface="Times New Roman" pitchFamily="18" charset="0"/>
                </a:rPr>
                <a:t>(1 - cos </a:t>
              </a:r>
              <a:r>
                <a:rPr lang="en-US" i="1" dirty="0">
                  <a:cs typeface="Times New Roman" pitchFamily="18" charset="0"/>
                </a:rPr>
                <a:t>t</a:t>
              </a:r>
              <a:r>
                <a:rPr lang="en-US" dirty="0">
                  <a:cs typeface="Times New Roman" pitchFamily="18" charset="0"/>
                </a:rPr>
                <a:t>)</a:t>
              </a:r>
              <a:r>
                <a:rPr lang="ru-RU" dirty="0">
                  <a:cs typeface="Times New Roman" pitchFamily="18" charset="0"/>
                </a:rPr>
                <a:t>. Следовательно,</a:t>
              </a:r>
              <a:r>
                <a:rPr lang="ru-RU" dirty="0"/>
                <a:t> </a:t>
              </a:r>
              <a:r>
                <a:rPr lang="ru-RU" dirty="0">
                  <a:cs typeface="Times New Roman" pitchFamily="18" charset="0"/>
                </a:rPr>
                <a:t>параметрическими уравнениями циклоиды являются уравнения</a:t>
              </a:r>
              <a:endParaRPr lang="ru-RU" dirty="0"/>
            </a:p>
          </p:txBody>
        </p:sp>
      </p:grp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332656"/>
            <a:ext cx="89916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en-US" dirty="0"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Найдем параметрические уравнения циклоиды – траектории движения точки, закреплённой на окружности, катящейся по прямой. </a:t>
            </a:r>
          </a:p>
          <a:p>
            <a:pPr algn="just" eaLnBrk="1" hangingPunct="1">
              <a:spcBef>
                <a:spcPts val="0"/>
              </a:spcBef>
            </a:pPr>
            <a:r>
              <a:rPr lang="ru-RU" dirty="0">
                <a:cs typeface="Times New Roman" pitchFamily="18" charset="0"/>
              </a:rPr>
              <a:t>	Предположим, что окружность повернулась на некоторый угол величины </a:t>
            </a:r>
            <a:r>
              <a:rPr lang="en-US" i="1" dirty="0">
                <a:cs typeface="Times New Roman" pitchFamily="18" charset="0"/>
              </a:rPr>
              <a:t>t</a:t>
            </a:r>
            <a:r>
              <a:rPr lang="ru-RU" dirty="0">
                <a:cs typeface="Times New Roman" pitchFamily="18" charset="0"/>
              </a:rPr>
              <a:t>. При этом точка касания </a:t>
            </a:r>
            <a:r>
              <a:rPr lang="en-US" i="1" dirty="0">
                <a:cs typeface="Times New Roman" pitchFamily="18" charset="0"/>
              </a:rPr>
              <a:t>O</a:t>
            </a:r>
            <a:r>
              <a:rPr lang="ru-RU" dirty="0">
                <a:cs typeface="Times New Roman" pitchFamily="18" charset="0"/>
              </a:rPr>
              <a:t> на окружности переместится в точку </a:t>
            </a:r>
            <a:r>
              <a:rPr lang="ru-RU" i="1" dirty="0">
                <a:cs typeface="Times New Roman" pitchFamily="18" charset="0"/>
              </a:rPr>
              <a:t>А</a:t>
            </a:r>
            <a:r>
              <a:rPr lang="ru-RU" dirty="0">
                <a:cs typeface="Times New Roman" pitchFamily="18" charset="0"/>
              </a:rPr>
              <a:t>. Поскольку дуга </a:t>
            </a:r>
            <a:r>
              <a:rPr lang="ru-RU" i="1" dirty="0">
                <a:cs typeface="Times New Roman" pitchFamily="18" charset="0"/>
              </a:rPr>
              <a:t>АР</a:t>
            </a:r>
            <a:r>
              <a:rPr lang="ru-RU" dirty="0">
                <a:cs typeface="Times New Roman" pitchFamily="18" charset="0"/>
              </a:rPr>
              <a:t> окружности при этом прокатилась по отрезку </a:t>
            </a:r>
            <a:r>
              <a:rPr lang="en-US" i="1" dirty="0">
                <a:cs typeface="Times New Roman" pitchFamily="18" charset="0"/>
              </a:rPr>
              <a:t>O</a:t>
            </a:r>
            <a:r>
              <a:rPr lang="ru-RU" i="1" dirty="0">
                <a:cs typeface="Times New Roman" pitchFamily="18" charset="0"/>
              </a:rPr>
              <a:t>Р</a:t>
            </a:r>
            <a:r>
              <a:rPr lang="ru-RU" dirty="0">
                <a:cs typeface="Times New Roman" pitchFamily="18" charset="0"/>
              </a:rPr>
              <a:t>, то их длины равны, т.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е. </a:t>
            </a:r>
            <a:r>
              <a:rPr lang="ru-RU" i="1" dirty="0">
                <a:cs typeface="Times New Roman" pitchFamily="18" charset="0"/>
              </a:rPr>
              <a:t>АР</a:t>
            </a:r>
            <a:r>
              <a:rPr lang="ru-RU" dirty="0">
                <a:cs typeface="Times New Roman" pitchFamily="18" charset="0"/>
              </a:rPr>
              <a:t> = </a:t>
            </a:r>
            <a:r>
              <a:rPr lang="en-US" i="1" dirty="0">
                <a:cs typeface="Times New Roman" pitchFamily="18" charset="0"/>
              </a:rPr>
              <a:t>O</a:t>
            </a:r>
            <a:r>
              <a:rPr lang="ru-RU" i="1" dirty="0">
                <a:cs typeface="Times New Roman" pitchFamily="18" charset="0"/>
              </a:rPr>
              <a:t>Р</a:t>
            </a:r>
            <a:r>
              <a:rPr lang="ru-RU" dirty="0">
                <a:cs typeface="Times New Roman" pitchFamily="18" charset="0"/>
              </a:rPr>
              <a:t> = </a:t>
            </a:r>
            <a:r>
              <a:rPr lang="en-US" i="1" dirty="0" err="1">
                <a:cs typeface="Times New Roman" pitchFamily="18" charset="0"/>
              </a:rPr>
              <a:t>Rt</a:t>
            </a:r>
            <a:r>
              <a:rPr lang="ru-RU" dirty="0">
                <a:cs typeface="Times New Roman" pitchFamily="18" charset="0"/>
              </a:rPr>
              <a:t>.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4C768F-CDFF-285C-A4A3-5E7B2CA0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9959" y="2990240"/>
            <a:ext cx="5431682" cy="206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8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799" y="0"/>
            <a:ext cx="7772400" cy="457200"/>
          </a:xfrm>
        </p:spPr>
        <p:txBody>
          <a:bodyPr/>
          <a:lstStyle/>
          <a:p>
            <a:pPr eaLnBrk="1" hangingPunct="1"/>
            <a:r>
              <a:rPr lang="ru-RU" sz="3200" dirty="0">
                <a:solidFill>
                  <a:srgbClr val="FF3300"/>
                </a:solidFill>
              </a:rPr>
              <a:t>Моделирование циклоиды в </a:t>
            </a:r>
            <a:r>
              <a:rPr lang="en-US" sz="3200" dirty="0">
                <a:solidFill>
                  <a:srgbClr val="FF3300"/>
                </a:solidFill>
              </a:rPr>
              <a:t>GeoGebra</a:t>
            </a:r>
            <a:endParaRPr lang="ru-RU" sz="3200" dirty="0">
              <a:solidFill>
                <a:srgbClr val="FF3300"/>
              </a:solidFill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0" y="599153"/>
            <a:ext cx="8991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sz="2400" dirty="0"/>
              <a:t>1. Создадим ползунок </a:t>
            </a:r>
            <a:r>
              <a:rPr lang="en-US" sz="2400" i="1" dirty="0"/>
              <a:t>d</a:t>
            </a:r>
            <a:r>
              <a:rPr lang="ru-RU" sz="2400" dirty="0"/>
              <a:t>, изменяющийся от 0 до 2.</a:t>
            </a:r>
          </a:p>
          <a:p>
            <a:pPr lvl="0"/>
            <a:r>
              <a:rPr lang="ru-RU" dirty="0"/>
              <a:t>2. В строке «Ввод» наберём Кривая[</a:t>
            </a:r>
            <a:r>
              <a:rPr lang="en-US" dirty="0"/>
              <a:t>t</a:t>
            </a:r>
            <a:r>
              <a:rPr lang="ru-RU" dirty="0"/>
              <a:t>-</a:t>
            </a:r>
            <a:r>
              <a:rPr lang="en-US" dirty="0" err="1"/>
              <a:t>dsin</a:t>
            </a:r>
            <a:r>
              <a:rPr lang="ru-RU" dirty="0"/>
              <a:t>(</a:t>
            </a:r>
            <a:r>
              <a:rPr lang="en-US" dirty="0"/>
              <a:t>t</a:t>
            </a:r>
            <a:r>
              <a:rPr lang="ru-RU" dirty="0"/>
              <a:t>), 1-</a:t>
            </a:r>
            <a:r>
              <a:rPr lang="en-US" dirty="0" err="1"/>
              <a:t>dcos</a:t>
            </a:r>
            <a:r>
              <a:rPr lang="ru-RU" dirty="0"/>
              <a:t>(</a:t>
            </a:r>
            <a:r>
              <a:rPr lang="en-US" dirty="0"/>
              <a:t>t</a:t>
            </a:r>
            <a:r>
              <a:rPr lang="ru-RU" dirty="0"/>
              <a:t>),</a:t>
            </a:r>
            <a:r>
              <a:rPr lang="en-US" dirty="0"/>
              <a:t>t</a:t>
            </a:r>
            <a:r>
              <a:rPr lang="ru-RU" dirty="0"/>
              <a:t>,0,2</a:t>
            </a:r>
            <a:r>
              <a:rPr lang="en-US" dirty="0"/>
              <a:t>Pi</a:t>
            </a:r>
            <a:r>
              <a:rPr lang="ru-RU" dirty="0"/>
              <a:t>].</a:t>
            </a:r>
          </a:p>
          <a:p>
            <a:pPr lvl="0" algn="just"/>
            <a:r>
              <a:rPr lang="ru-RU" dirty="0"/>
              <a:t>3. Если </a:t>
            </a:r>
            <a:r>
              <a:rPr lang="en-US" i="1" dirty="0"/>
              <a:t>d = </a:t>
            </a:r>
            <a:r>
              <a:rPr lang="en-US" dirty="0"/>
              <a:t>1, </a:t>
            </a:r>
            <a:r>
              <a:rPr lang="ru-RU" dirty="0"/>
              <a:t>то получим циклоиду. Если </a:t>
            </a:r>
            <a:r>
              <a:rPr lang="en-US" i="1" dirty="0"/>
              <a:t>d &gt; </a:t>
            </a:r>
            <a:r>
              <a:rPr lang="en-US" dirty="0"/>
              <a:t>1, </a:t>
            </a:r>
            <a:r>
              <a:rPr lang="ru-RU" dirty="0"/>
              <a:t>то получим удлинённую циклоиду. Если </a:t>
            </a:r>
            <a:r>
              <a:rPr lang="en-US" dirty="0"/>
              <a:t>0 &lt; </a:t>
            </a:r>
            <a:r>
              <a:rPr lang="en-US" i="1" dirty="0"/>
              <a:t>d &lt; </a:t>
            </a:r>
            <a:r>
              <a:rPr lang="en-US" dirty="0"/>
              <a:t>1, </a:t>
            </a:r>
            <a:r>
              <a:rPr lang="ru-RU" dirty="0"/>
              <a:t>то получим укороченную циклоиду.</a:t>
            </a:r>
          </a:p>
        </p:txBody>
      </p:sp>
      <p:pic>
        <p:nvPicPr>
          <p:cNvPr id="8" name="Рисунок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680098"/>
            <a:ext cx="4898402" cy="364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91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37DE73-0454-EBD6-AFC7-2D1F3A032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993" y="83541"/>
            <a:ext cx="7369245" cy="41306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FEEAD5-0025-3CF0-9823-54B054954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96" y="4130619"/>
            <a:ext cx="7325638" cy="26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41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65" name="Text Box 5"/>
              <p:cNvSpPr txBox="1">
                <a:spLocks noChangeArrowheads="1"/>
              </p:cNvSpPr>
              <p:nvPr/>
            </p:nvSpPr>
            <p:spPr bwMode="auto">
              <a:xfrm>
                <a:off x="0" y="404664"/>
                <a:ext cx="8991600" cy="28007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ru-RU" sz="2200" dirty="0"/>
                  <a:t>1. Создадим ползунок </a:t>
                </a:r>
                <a:r>
                  <a:rPr lang="en-US" sz="2200" i="1" dirty="0"/>
                  <a:t>d.</a:t>
                </a:r>
                <a:r>
                  <a:rPr lang="en-US" sz="2200" dirty="0"/>
                  <a:t> </a:t>
                </a:r>
                <a:r>
                  <a:rPr lang="ru-RU" sz="2200" dirty="0"/>
                  <a:t>Положим</a:t>
                </a:r>
                <a:r>
                  <a:rPr lang="ru-RU" sz="2200" i="1" dirty="0"/>
                  <a:t> </a:t>
                </a:r>
                <a:r>
                  <a:rPr lang="en-US" sz="2200" i="1" dirty="0"/>
                  <a:t>d </a:t>
                </a:r>
                <a:r>
                  <a:rPr lang="en-US" sz="2200" dirty="0"/>
                  <a:t>= 1</a:t>
                </a:r>
                <a:r>
                  <a:rPr lang="ru-RU" sz="2200" dirty="0"/>
                  <a:t>.</a:t>
                </a:r>
              </a:p>
              <a:p>
                <a:r>
                  <a:rPr lang="ru-RU" sz="2200" dirty="0"/>
                  <a:t>2. Создадим ползунок </a:t>
                </a:r>
                <a:r>
                  <a:rPr lang="en-US" sz="2200" i="1" dirty="0"/>
                  <a:t>a</a:t>
                </a:r>
                <a:r>
                  <a:rPr lang="ru-RU" sz="2200" dirty="0"/>
                  <a:t>, изменяющийся от 0 до 2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2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  <m:r>
                      <a:rPr lang="ru-RU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ru-RU" sz="2200" dirty="0"/>
              </a:p>
              <a:p>
                <a:pPr lvl="0"/>
                <a:r>
                  <a:rPr lang="ru-RU" sz="2200" dirty="0"/>
                  <a:t>3. В строке «Ввод» наберём Кривая[</a:t>
                </a:r>
                <a:r>
                  <a:rPr lang="en-US" sz="2200" dirty="0"/>
                  <a:t>t</a:t>
                </a:r>
                <a:r>
                  <a:rPr lang="ru-RU" sz="2200" dirty="0"/>
                  <a:t>-</a:t>
                </a:r>
                <a:r>
                  <a:rPr lang="en-US" sz="2200" dirty="0" err="1"/>
                  <a:t>dsin</a:t>
                </a:r>
                <a:r>
                  <a:rPr lang="ru-RU" sz="2200" dirty="0"/>
                  <a:t>(</a:t>
                </a:r>
                <a:r>
                  <a:rPr lang="en-US" sz="2200" dirty="0"/>
                  <a:t>t</a:t>
                </a:r>
                <a:r>
                  <a:rPr lang="ru-RU" sz="2200" dirty="0"/>
                  <a:t>), 1-</a:t>
                </a:r>
                <a:r>
                  <a:rPr lang="en-US" sz="2200" dirty="0" err="1"/>
                  <a:t>dcos</a:t>
                </a:r>
                <a:r>
                  <a:rPr lang="ru-RU" sz="2200" dirty="0"/>
                  <a:t>(</a:t>
                </a:r>
                <a:r>
                  <a:rPr lang="en-US" sz="2200" dirty="0"/>
                  <a:t>t</a:t>
                </a:r>
                <a:r>
                  <a:rPr lang="ru-RU" sz="2200" dirty="0"/>
                  <a:t>),</a:t>
                </a:r>
                <a:r>
                  <a:rPr lang="en-US" sz="2200" dirty="0"/>
                  <a:t>t</a:t>
                </a:r>
                <a:r>
                  <a:rPr lang="ru-RU" sz="2200" dirty="0"/>
                  <a:t>,0,</a:t>
                </a:r>
                <a:r>
                  <a:rPr lang="en-US" sz="2200" i="1" dirty="0"/>
                  <a:t>a</a:t>
                </a:r>
                <a:r>
                  <a:rPr lang="ru-RU" sz="2200" dirty="0"/>
                  <a:t>].</a:t>
                </a:r>
                <a:endParaRPr lang="en-US" sz="2200" dirty="0"/>
              </a:p>
              <a:p>
                <a:pPr lvl="0"/>
                <a:r>
                  <a:rPr lang="en-US" sz="2200" dirty="0"/>
                  <a:t>4.</a:t>
                </a:r>
                <a:r>
                  <a:rPr lang="ru-RU" sz="2200" dirty="0"/>
                  <a:t> В строке «Ввод» наберём </a:t>
                </a:r>
                <a:r>
                  <a:rPr lang="en-US" sz="2200" dirty="0"/>
                  <a:t>A=(a</a:t>
                </a:r>
                <a:r>
                  <a:rPr lang="ru-RU" sz="2200" dirty="0"/>
                  <a:t>-</a:t>
                </a:r>
                <a:r>
                  <a:rPr lang="en-US" sz="2200" dirty="0" err="1"/>
                  <a:t>dsin</a:t>
                </a:r>
                <a:r>
                  <a:rPr lang="ru-RU" sz="2200" dirty="0"/>
                  <a:t>(</a:t>
                </a:r>
                <a:r>
                  <a:rPr lang="en-US" sz="2200" dirty="0"/>
                  <a:t>a</a:t>
                </a:r>
                <a:r>
                  <a:rPr lang="ru-RU" sz="2200" dirty="0"/>
                  <a:t>), 1-</a:t>
                </a:r>
                <a:r>
                  <a:rPr lang="en-US" sz="2200" dirty="0" err="1"/>
                  <a:t>dcos</a:t>
                </a:r>
                <a:r>
                  <a:rPr lang="ru-RU" sz="2200" dirty="0"/>
                  <a:t>(</a:t>
                </a:r>
                <a:r>
                  <a:rPr lang="en-US" sz="2200" dirty="0"/>
                  <a:t>a</a:t>
                </a:r>
                <a:r>
                  <a:rPr lang="ru-RU" sz="2200" dirty="0"/>
                  <a:t>)</a:t>
                </a:r>
                <a:r>
                  <a:rPr lang="en-US" sz="2200" dirty="0"/>
                  <a:t>).</a:t>
                </a:r>
              </a:p>
              <a:p>
                <a:pPr lvl="0"/>
                <a:r>
                  <a:rPr lang="en-US" sz="2200" dirty="0"/>
                  <a:t>5. </a:t>
                </a:r>
                <a:r>
                  <a:rPr lang="ru-RU" sz="2200" dirty="0"/>
                  <a:t>В строке «Ввод» наберём </a:t>
                </a:r>
                <a:r>
                  <a:rPr lang="en-US" sz="2200" dirty="0"/>
                  <a:t>P=(a,1).</a:t>
                </a:r>
              </a:p>
              <a:p>
                <a:pPr lvl="0"/>
                <a:r>
                  <a:rPr lang="en-US" sz="2200" dirty="0"/>
                  <a:t>5</a:t>
                </a:r>
                <a:r>
                  <a:rPr lang="ru-RU" sz="2200" dirty="0"/>
                  <a:t>. С центром в точке </a:t>
                </a:r>
                <a:r>
                  <a:rPr lang="en-US" sz="2200" dirty="0"/>
                  <a:t>P</a:t>
                </a:r>
                <a:r>
                  <a:rPr lang="ru-RU" sz="2200" dirty="0"/>
                  <a:t> и радиусом 1 построим окружность.</a:t>
                </a:r>
              </a:p>
              <a:p>
                <a:pPr marL="457200" lvl="0" indent="-457200">
                  <a:buAutoNum type="arabicPeriod" startAt="6"/>
                </a:pPr>
                <a:r>
                  <a:rPr lang="ru-RU" sz="2200" dirty="0"/>
                  <a:t>Соединим отрезком точки </a:t>
                </a:r>
                <a:r>
                  <a:rPr lang="en-US" sz="2200" dirty="0"/>
                  <a:t>P </a:t>
                </a:r>
                <a:r>
                  <a:rPr lang="ru-RU" sz="2200" dirty="0"/>
                  <a:t>и </a:t>
                </a:r>
                <a:r>
                  <a:rPr lang="en-US" sz="2200" dirty="0"/>
                  <a:t>A.</a:t>
                </a:r>
              </a:p>
              <a:p>
                <a:pPr lvl="0"/>
                <a:r>
                  <a:rPr lang="en-US" sz="2200" dirty="0"/>
                  <a:t>7</a:t>
                </a:r>
                <a:r>
                  <a:rPr lang="ru-RU" sz="2200" dirty="0"/>
                  <a:t>. Включим анимацию по </a:t>
                </a:r>
                <a:r>
                  <a:rPr lang="en-US" sz="2200" dirty="0"/>
                  <a:t>a.</a:t>
                </a:r>
                <a:endParaRPr lang="ru-RU" sz="2200" dirty="0"/>
              </a:p>
            </p:txBody>
          </p:sp>
        </mc:Choice>
        <mc:Fallback xmlns="">
          <p:sp>
            <p:nvSpPr>
              <p:cNvPr id="4096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04664"/>
                <a:ext cx="8991600" cy="2800767"/>
              </a:xfrm>
              <a:prstGeom prst="rect">
                <a:avLst/>
              </a:prstGeom>
              <a:blipFill>
                <a:blip r:embed="rId3"/>
                <a:stretch>
                  <a:fillRect l="-881" t="-1304" b="-34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BC290966-61D0-CA86-D23D-16BF0D65FA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799" y="0"/>
            <a:ext cx="7772400" cy="457200"/>
          </a:xfrm>
        </p:spPr>
        <p:txBody>
          <a:bodyPr/>
          <a:lstStyle/>
          <a:p>
            <a:pPr eaLnBrk="1" hangingPunct="1"/>
            <a:r>
              <a:rPr lang="ru-RU" sz="3200" dirty="0">
                <a:solidFill>
                  <a:srgbClr val="FF3300"/>
                </a:solidFill>
              </a:rPr>
              <a:t>Моделирование циклоиды в движении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624750-3198-BE7F-938F-A2A212347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3175313"/>
            <a:ext cx="4798492" cy="356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64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1616"/>
            <a:ext cx="7772400" cy="457200"/>
          </a:xfrm>
        </p:spPr>
        <p:txBody>
          <a:bodyPr/>
          <a:lstStyle/>
          <a:p>
            <a:pPr eaLnBrk="1" hangingPunct="1"/>
            <a:r>
              <a:rPr lang="ru-RU" sz="3200" dirty="0">
                <a:solidFill>
                  <a:srgbClr val="FF3300"/>
                </a:solidFill>
              </a:rPr>
              <a:t>Трохоида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0" y="45720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dirty="0"/>
              <a:t>	</a:t>
            </a:r>
            <a:r>
              <a:rPr lang="ru-RU" dirty="0"/>
              <a:t>Т</a:t>
            </a:r>
            <a:r>
              <a:rPr lang="ru-RU" dirty="0">
                <a:cs typeface="Times New Roman" pitchFamily="18" charset="0"/>
              </a:rPr>
              <a:t>рохоида – траектория движения точки, закрепленной на радиусе окружности, или его продолжении, когда эта окружность катится по прямой.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1750" name="Text Box 9"/>
          <p:cNvSpPr txBox="1">
            <a:spLocks noChangeArrowheads="1"/>
          </p:cNvSpPr>
          <p:nvPr/>
        </p:nvSpPr>
        <p:spPr bwMode="auto">
          <a:xfrm>
            <a:off x="0" y="3830073"/>
            <a:ext cx="91440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dirty="0"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Так же как и в случае с циклоидой, показывается, что параметрическими уравнениями трохоиды являются</a:t>
            </a:r>
            <a:endParaRPr lang="en-US" dirty="0"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ru-RU" dirty="0"/>
          </a:p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где 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dirty="0">
                <a:cs typeface="Times New Roman" pitchFamily="18" charset="0"/>
              </a:rPr>
              <a:t> – расстояние от точки до центра окружности.</a:t>
            </a:r>
            <a:r>
              <a:rPr lang="ru-RU" dirty="0"/>
              <a:t> </a:t>
            </a:r>
            <a:r>
              <a:rPr lang="ru-RU" dirty="0">
                <a:cs typeface="Times New Roman" pitchFamily="18" charset="0"/>
              </a:rPr>
              <a:t>Если 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i="1" dirty="0">
                <a:cs typeface="Times New Roman" pitchFamily="18" charset="0"/>
              </a:rPr>
              <a:t> &lt;</a:t>
            </a:r>
            <a:r>
              <a:rPr lang="en-US" i="1" dirty="0">
                <a:cs typeface="Times New Roman" pitchFamily="18" charset="0"/>
              </a:rPr>
              <a:t>R</a:t>
            </a:r>
            <a:r>
              <a:rPr lang="ru-RU" dirty="0">
                <a:cs typeface="Times New Roman" pitchFamily="18" charset="0"/>
              </a:rPr>
              <a:t>, то кривая называется </a:t>
            </a:r>
            <a:r>
              <a:rPr lang="ru-RU" dirty="0">
                <a:solidFill>
                  <a:srgbClr val="FF3300"/>
                </a:solidFill>
                <a:cs typeface="Times New Roman" pitchFamily="18" charset="0"/>
              </a:rPr>
              <a:t>укороченной циклоидой</a:t>
            </a:r>
            <a:r>
              <a:rPr lang="ru-RU" dirty="0">
                <a:cs typeface="Times New Roman" pitchFamily="18" charset="0"/>
              </a:rPr>
              <a:t>.</a:t>
            </a:r>
            <a:r>
              <a:rPr lang="ru-RU" dirty="0"/>
              <a:t> </a:t>
            </a:r>
            <a:r>
              <a:rPr lang="ru-RU" dirty="0">
                <a:cs typeface="Times New Roman" pitchFamily="18" charset="0"/>
              </a:rPr>
              <a:t>Если 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i="1" dirty="0">
                <a:cs typeface="Times New Roman" pitchFamily="18" charset="0"/>
              </a:rPr>
              <a:t> &gt;</a:t>
            </a:r>
            <a:r>
              <a:rPr lang="en-US" i="1" dirty="0">
                <a:cs typeface="Times New Roman" pitchFamily="18" charset="0"/>
              </a:rPr>
              <a:t>R</a:t>
            </a:r>
            <a:r>
              <a:rPr lang="ru-RU" dirty="0">
                <a:cs typeface="Times New Roman" pitchFamily="18" charset="0"/>
              </a:rPr>
              <a:t>, то кривая называется </a:t>
            </a:r>
            <a:r>
              <a:rPr lang="ru-RU" dirty="0">
                <a:solidFill>
                  <a:srgbClr val="FF3300"/>
                </a:solidFill>
                <a:cs typeface="Times New Roman" pitchFamily="18" charset="0"/>
              </a:rPr>
              <a:t>удлиненной циклоидой</a:t>
            </a:r>
            <a:r>
              <a:rPr lang="ru-RU" dirty="0"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3175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4221163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4137025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753" name="Object 12"/>
              <p:cNvSpPr txBox="1"/>
              <p:nvPr/>
            </p:nvSpPr>
            <p:spPr bwMode="auto">
              <a:xfrm>
                <a:off x="3211513" y="4560888"/>
                <a:ext cx="2324100" cy="10160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𝑅𝑡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func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e>
                            <m:e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func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1753" name="Object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11513" y="4560888"/>
                <a:ext cx="2324100" cy="1016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82117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-23217" y="1"/>
            <a:ext cx="9144000" cy="807120"/>
          </a:xfrm>
        </p:spPr>
        <p:txBody>
          <a:bodyPr/>
          <a:lstStyle/>
          <a:p>
            <a:pPr algn="just" eaLnBrk="1" hangingPunct="1"/>
            <a:r>
              <a:rPr lang="ru-RU" sz="2800" dirty="0">
                <a:solidFill>
                  <a:srgbClr val="FF3300"/>
                </a:solidFill>
              </a:rPr>
              <a:t>	</a:t>
            </a:r>
            <a:r>
              <a:rPr lang="ru-RU" sz="2400" dirty="0">
                <a:solidFill>
                  <a:srgbClr val="FF3300"/>
                </a:solidFill>
              </a:rPr>
              <a:t>Эпициклоида – </a:t>
            </a:r>
            <a:r>
              <a:rPr lang="ru-RU" sz="2400" dirty="0">
                <a:solidFill>
                  <a:schemeClr val="tx1"/>
                </a:solidFill>
              </a:rPr>
              <a:t>траектория движения точки, закреплённой на окружности, катящейся с внешней стороны по другой окружности.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3299520" y="990297"/>
            <a:ext cx="5868144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200" dirty="0">
                <a:cs typeface="Times New Roman" pitchFamily="18" charset="0"/>
              </a:rPr>
              <a:t>Пусть центр </a:t>
            </a:r>
            <a:r>
              <a:rPr lang="en-US" sz="2200" i="1" dirty="0">
                <a:cs typeface="Times New Roman" pitchFamily="18" charset="0"/>
              </a:rPr>
              <a:t>O </a:t>
            </a:r>
            <a:r>
              <a:rPr lang="ru-RU" sz="2200" dirty="0">
                <a:cs typeface="Times New Roman" pitchFamily="18" charset="0"/>
              </a:rPr>
              <a:t>неподвижной окружности  является началом координат и точка </a:t>
            </a:r>
            <a:r>
              <a:rPr lang="en-US" sz="2200" i="1" dirty="0">
                <a:cs typeface="Times New Roman" pitchFamily="18" charset="0"/>
              </a:rPr>
              <a:t>A</a:t>
            </a:r>
            <a:r>
              <a:rPr lang="ru-RU" sz="2200" dirty="0">
                <a:cs typeface="Times New Roman" pitchFamily="18" charset="0"/>
              </a:rPr>
              <a:t>(</a:t>
            </a:r>
            <a:r>
              <a:rPr lang="en-US" sz="2200" i="1" dirty="0">
                <a:cs typeface="Times New Roman" pitchFamily="18" charset="0"/>
              </a:rPr>
              <a:t>R</a:t>
            </a:r>
            <a:r>
              <a:rPr lang="en-US" sz="2200" dirty="0">
                <a:cs typeface="Times New Roman" pitchFamily="18" charset="0"/>
              </a:rPr>
              <a:t>, 0</a:t>
            </a:r>
            <a:r>
              <a:rPr lang="ru-RU" sz="2200" dirty="0">
                <a:cs typeface="Times New Roman" pitchFamily="18" charset="0"/>
              </a:rPr>
              <a:t>) соответствует начальному моменту времени. Предположим, что катящаяся с внешней стороны окружность повернулась на угол, равный </a:t>
            </a:r>
            <a:r>
              <a:rPr lang="en-US" sz="2200" i="1" dirty="0">
                <a:cs typeface="Times New Roman" pitchFamily="18" charset="0"/>
              </a:rPr>
              <a:t>t</a:t>
            </a:r>
            <a:r>
              <a:rPr lang="ru-RU" sz="2200" dirty="0">
                <a:cs typeface="Times New Roman" pitchFamily="18" charset="0"/>
              </a:rPr>
              <a:t>. При этом точка </a:t>
            </a:r>
            <a:r>
              <a:rPr lang="en-US" sz="2200" i="1" dirty="0">
                <a:cs typeface="Times New Roman" pitchFamily="18" charset="0"/>
              </a:rPr>
              <a:t>A</a:t>
            </a:r>
            <a:r>
              <a:rPr lang="ru-RU" sz="2200" dirty="0">
                <a:cs typeface="Times New Roman" pitchFamily="18" charset="0"/>
              </a:rPr>
              <a:t> переместилась в точку </a:t>
            </a:r>
            <a:r>
              <a:rPr lang="en-US" sz="2200" i="1" dirty="0">
                <a:cs typeface="Times New Roman" pitchFamily="18" charset="0"/>
              </a:rPr>
              <a:t>A</a:t>
            </a:r>
            <a:r>
              <a:rPr lang="ru-RU" sz="2200" baseline="-30000" dirty="0">
                <a:cs typeface="Times New Roman" pitchFamily="18" charset="0"/>
              </a:rPr>
              <a:t>1</a:t>
            </a:r>
            <a:r>
              <a:rPr lang="ru-RU" sz="2200" dirty="0">
                <a:cs typeface="Times New Roman" pitchFamily="18" charset="0"/>
              </a:rPr>
              <a:t>(</a:t>
            </a:r>
            <a:r>
              <a:rPr lang="en-US" sz="2200" i="1" dirty="0">
                <a:cs typeface="Times New Roman" pitchFamily="18" charset="0"/>
              </a:rPr>
              <a:t>x</a:t>
            </a:r>
            <a:r>
              <a:rPr lang="ru-RU" sz="2200" i="1" dirty="0">
                <a:cs typeface="Times New Roman" pitchFamily="18" charset="0"/>
              </a:rPr>
              <a:t>,</a:t>
            </a:r>
            <a:r>
              <a:rPr lang="en-US" sz="2200" i="1" dirty="0">
                <a:cs typeface="Times New Roman" pitchFamily="18" charset="0"/>
              </a:rPr>
              <a:t>y</a:t>
            </a:r>
            <a:r>
              <a:rPr lang="ru-RU" sz="2200" dirty="0">
                <a:cs typeface="Times New Roman" pitchFamily="18" charset="0"/>
              </a:rPr>
              <a:t>). Обозначим отношение  через </a:t>
            </a:r>
            <a:r>
              <a:rPr lang="en-US" sz="2200" i="1" dirty="0">
                <a:cs typeface="Times New Roman" pitchFamily="18" charset="0"/>
              </a:rPr>
              <a:t>m</a:t>
            </a:r>
            <a:r>
              <a:rPr lang="ru-RU" sz="2200" dirty="0">
                <a:cs typeface="Times New Roman" pitchFamily="18" charset="0"/>
              </a:rPr>
              <a:t>. Из равенства длин дуг </a:t>
            </a:r>
            <a:r>
              <a:rPr lang="en-US" sz="2200" i="1" dirty="0">
                <a:cs typeface="Times New Roman" pitchFamily="18" charset="0"/>
              </a:rPr>
              <a:t>AB </a:t>
            </a:r>
            <a:r>
              <a:rPr lang="ru-RU" sz="2200" dirty="0">
                <a:cs typeface="Times New Roman" pitchFamily="18" charset="0"/>
              </a:rPr>
              <a:t>и </a:t>
            </a:r>
            <a:r>
              <a:rPr lang="en-US" sz="2200" i="1" dirty="0">
                <a:cs typeface="Times New Roman" pitchFamily="18" charset="0"/>
              </a:rPr>
              <a:t>A</a:t>
            </a:r>
            <a:r>
              <a:rPr lang="ru-RU" sz="2200" baseline="-30000" dirty="0">
                <a:cs typeface="Times New Roman" pitchFamily="18" charset="0"/>
              </a:rPr>
              <a:t>1</a:t>
            </a:r>
            <a:r>
              <a:rPr lang="en-US" sz="2200" i="1" dirty="0">
                <a:cs typeface="Times New Roman" pitchFamily="18" charset="0"/>
              </a:rPr>
              <a:t>B </a:t>
            </a:r>
            <a:r>
              <a:rPr lang="ru-RU" sz="2200" dirty="0">
                <a:cs typeface="Times New Roman" pitchFamily="18" charset="0"/>
              </a:rPr>
              <a:t>следует, что угол </a:t>
            </a:r>
            <a:r>
              <a:rPr lang="en-US" sz="2200" i="1" dirty="0">
                <a:cs typeface="Times New Roman" pitchFamily="18" charset="0"/>
              </a:rPr>
              <a:t>AOB </a:t>
            </a:r>
            <a:r>
              <a:rPr lang="ru-RU" sz="2200" dirty="0">
                <a:cs typeface="Times New Roman" pitchFamily="18" charset="0"/>
              </a:rPr>
              <a:t>равен </a:t>
            </a:r>
            <a:r>
              <a:rPr lang="en-US" sz="2200" i="1" dirty="0" err="1">
                <a:cs typeface="Times New Roman" pitchFamily="18" charset="0"/>
              </a:rPr>
              <a:t>mt</a:t>
            </a:r>
            <a:r>
              <a:rPr lang="ru-RU" sz="2200" dirty="0">
                <a:cs typeface="Times New Roman" pitchFamily="18" charset="0"/>
              </a:rPr>
              <a:t>. </a:t>
            </a:r>
            <a:endParaRPr lang="en-US" sz="2200" dirty="0">
              <a:cs typeface="Times New Roman" pitchFamily="18" charset="0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776" name="Object 13"/>
              <p:cNvSpPr txBox="1"/>
              <p:nvPr/>
            </p:nvSpPr>
            <p:spPr bwMode="auto">
              <a:xfrm>
                <a:off x="2483768" y="5738541"/>
                <a:ext cx="5256584" cy="86409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=(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𝑚𝑅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func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𝑚𝑅</m:t>
                              </m:r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</m:e>
                              </m:func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𝑚𝑡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),</m:t>
                              </m:r>
                            </m:e>
                            <m:e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=(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𝑚𝑅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func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𝑚𝑅</m:t>
                              </m:r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</m:e>
                              </m:func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𝑚𝑡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2776" name="Object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3768" y="5738541"/>
                <a:ext cx="5256584" cy="8640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777" name="Text Box 16"/>
          <p:cNvSpPr txBox="1">
            <a:spLocks noChangeArrowheads="1"/>
          </p:cNvSpPr>
          <p:nvPr/>
        </p:nvSpPr>
        <p:spPr bwMode="auto">
          <a:xfrm>
            <a:off x="-13692" y="4223644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2200" dirty="0">
                <a:cs typeface="Times New Roman" pitchFamily="18" charset="0"/>
                <a:sym typeface="Symbol" pitchFamily="18" charset="2"/>
              </a:rPr>
              <a:t></a:t>
            </a:r>
            <a:r>
              <a:rPr lang="en-US" sz="2200" i="1" dirty="0">
                <a:cs typeface="Times New Roman" pitchFamily="18" charset="0"/>
              </a:rPr>
              <a:t>A</a:t>
            </a:r>
            <a:r>
              <a:rPr lang="en-US" sz="2200" baseline="-30000" dirty="0">
                <a:cs typeface="Times New Roman" pitchFamily="18" charset="0"/>
              </a:rPr>
              <a:t>1</a:t>
            </a:r>
            <a:r>
              <a:rPr lang="en-US" sz="2200" i="1" dirty="0">
                <a:cs typeface="Times New Roman" pitchFamily="18" charset="0"/>
              </a:rPr>
              <a:t>O</a:t>
            </a:r>
            <a:r>
              <a:rPr lang="en-US" sz="2200" baseline="-30000" dirty="0">
                <a:cs typeface="Times New Roman" pitchFamily="18" charset="0"/>
              </a:rPr>
              <a:t>1</a:t>
            </a:r>
            <a:r>
              <a:rPr lang="en-US" sz="2200" i="1" dirty="0">
                <a:cs typeface="Times New Roman" pitchFamily="18" charset="0"/>
              </a:rPr>
              <a:t>C = </a:t>
            </a:r>
            <a:r>
              <a:rPr lang="ru-RU" sz="2200" dirty="0">
                <a:cs typeface="Times New Roman" pitchFamily="18" charset="0"/>
                <a:sym typeface="Symbol" pitchFamily="18" charset="2"/>
              </a:rPr>
              <a:t></a:t>
            </a:r>
            <a:r>
              <a:rPr lang="en-US" sz="2200" i="1" dirty="0">
                <a:cs typeface="Times New Roman" pitchFamily="18" charset="0"/>
              </a:rPr>
              <a:t>A</a:t>
            </a:r>
            <a:r>
              <a:rPr lang="en-US" sz="2200" baseline="-30000" dirty="0">
                <a:cs typeface="Times New Roman" pitchFamily="18" charset="0"/>
              </a:rPr>
              <a:t>1</a:t>
            </a:r>
            <a:r>
              <a:rPr lang="en-US" sz="2200" i="1" dirty="0">
                <a:cs typeface="Times New Roman" pitchFamily="18" charset="0"/>
              </a:rPr>
              <a:t>O</a:t>
            </a:r>
            <a:r>
              <a:rPr lang="en-US" sz="2200" baseline="-30000" dirty="0">
                <a:cs typeface="Times New Roman" pitchFamily="18" charset="0"/>
              </a:rPr>
              <a:t>1</a:t>
            </a:r>
            <a:r>
              <a:rPr lang="en-US" sz="2200" i="1" dirty="0">
                <a:cs typeface="Times New Roman" pitchFamily="18" charset="0"/>
              </a:rPr>
              <a:t>B - </a:t>
            </a:r>
            <a:r>
              <a:rPr lang="ru-RU" sz="2200" dirty="0">
                <a:cs typeface="Times New Roman" pitchFamily="18" charset="0"/>
                <a:sym typeface="Symbol" pitchFamily="18" charset="2"/>
              </a:rPr>
              <a:t></a:t>
            </a:r>
            <a:r>
              <a:rPr lang="en-US" sz="2200" i="1" dirty="0">
                <a:cs typeface="Times New Roman" pitchFamily="18" charset="0"/>
              </a:rPr>
              <a:t>CO</a:t>
            </a:r>
            <a:r>
              <a:rPr lang="en-US" sz="2200" baseline="-30000" dirty="0">
                <a:cs typeface="Times New Roman" pitchFamily="18" charset="0"/>
              </a:rPr>
              <a:t>1</a:t>
            </a:r>
            <a:r>
              <a:rPr lang="en-US" sz="2200" i="1" dirty="0">
                <a:cs typeface="Times New Roman" pitchFamily="18" charset="0"/>
              </a:rPr>
              <a:t>O = t – </a:t>
            </a:r>
            <a:r>
              <a:rPr lang="en-US" sz="2200" dirty="0">
                <a:cs typeface="Times New Roman" pitchFamily="18" charset="0"/>
              </a:rPr>
              <a:t>( 90</a:t>
            </a:r>
            <a:r>
              <a:rPr lang="ru-RU" sz="2200" baseline="30000" dirty="0"/>
              <a:t>о</a:t>
            </a:r>
            <a:r>
              <a:rPr lang="en-US" sz="2200" dirty="0">
                <a:cs typeface="Times New Roman" pitchFamily="18" charset="0"/>
              </a:rPr>
              <a:t>– </a:t>
            </a:r>
            <a:r>
              <a:rPr lang="en-US" sz="2200" i="1" dirty="0">
                <a:cs typeface="Times New Roman" pitchFamily="18" charset="0"/>
              </a:rPr>
              <a:t>mt</a:t>
            </a:r>
            <a:r>
              <a:rPr lang="en-US" sz="2200" dirty="0">
                <a:cs typeface="Times New Roman" pitchFamily="18" charset="0"/>
              </a:rPr>
              <a:t>)</a:t>
            </a:r>
            <a:r>
              <a:rPr lang="ru-RU" sz="2200" dirty="0">
                <a:cs typeface="Times New Roman" pitchFamily="18" charset="0"/>
              </a:rPr>
              <a:t>, следовательно,</a:t>
            </a:r>
            <a:r>
              <a:rPr lang="en-US" sz="2200" dirty="0">
                <a:cs typeface="Times New Roman" pitchFamily="18" charset="0"/>
              </a:rPr>
              <a:t> sin</a:t>
            </a:r>
            <a:r>
              <a:rPr lang="ru-RU" sz="2200" dirty="0">
                <a:cs typeface="Times New Roman" pitchFamily="18" charset="0"/>
                <a:sym typeface="Symbol" pitchFamily="18" charset="2"/>
              </a:rPr>
              <a:t></a:t>
            </a:r>
            <a:r>
              <a:rPr lang="en-US" sz="2200" i="1" dirty="0">
                <a:cs typeface="Times New Roman" pitchFamily="18" charset="0"/>
              </a:rPr>
              <a:t>A</a:t>
            </a:r>
            <a:r>
              <a:rPr lang="ru-RU" sz="2200" baseline="-30000" dirty="0">
                <a:cs typeface="Times New Roman" pitchFamily="18" charset="0"/>
              </a:rPr>
              <a:t>1</a:t>
            </a:r>
            <a:r>
              <a:rPr lang="en-US" sz="2200" i="1" dirty="0">
                <a:cs typeface="Times New Roman" pitchFamily="18" charset="0"/>
              </a:rPr>
              <a:t>O</a:t>
            </a:r>
            <a:r>
              <a:rPr lang="ru-RU" sz="2200" baseline="-30000" dirty="0">
                <a:cs typeface="Times New Roman" pitchFamily="18" charset="0"/>
              </a:rPr>
              <a:t>1</a:t>
            </a:r>
            <a:r>
              <a:rPr lang="en-US" sz="2200" i="1" dirty="0">
                <a:cs typeface="Times New Roman" pitchFamily="18" charset="0"/>
              </a:rPr>
              <a:t>C </a:t>
            </a:r>
            <a:r>
              <a:rPr lang="ru-RU" sz="2200" i="1" dirty="0">
                <a:cs typeface="Times New Roman" pitchFamily="18" charset="0"/>
              </a:rPr>
              <a:t>=</a:t>
            </a:r>
            <a:r>
              <a:rPr lang="en-US" sz="2200" i="1" dirty="0">
                <a:cs typeface="Times New Roman" pitchFamily="18" charset="0"/>
              </a:rPr>
              <a:t> = </a:t>
            </a:r>
            <a:r>
              <a:rPr lang="en-US" sz="2200" dirty="0">
                <a:cs typeface="Times New Roman" pitchFamily="18" charset="0"/>
              </a:rPr>
              <a:t>sin</a:t>
            </a:r>
            <a:r>
              <a:rPr lang="ru-RU" sz="2200" dirty="0">
                <a:cs typeface="Times New Roman" pitchFamily="18" charset="0"/>
              </a:rPr>
              <a:t>(</a:t>
            </a:r>
            <a:r>
              <a:rPr lang="ru-RU" sz="2200" i="1" dirty="0">
                <a:cs typeface="Times New Roman" pitchFamily="18" charset="0"/>
              </a:rPr>
              <a:t>t–</a:t>
            </a:r>
            <a:r>
              <a:rPr lang="ru-RU" sz="2200" dirty="0">
                <a:cs typeface="Times New Roman" pitchFamily="18" charset="0"/>
              </a:rPr>
              <a:t>(</a:t>
            </a:r>
            <a:r>
              <a:rPr lang="ru-RU" sz="2200" dirty="0"/>
              <a:t>90</a:t>
            </a:r>
            <a:r>
              <a:rPr lang="ru-RU" sz="2200" baseline="30000" dirty="0"/>
              <a:t>о</a:t>
            </a:r>
            <a:r>
              <a:rPr lang="ru-RU" sz="2200" dirty="0">
                <a:cs typeface="Times New Roman" pitchFamily="18" charset="0"/>
              </a:rPr>
              <a:t>–</a:t>
            </a:r>
            <a:r>
              <a:rPr lang="ru-RU" sz="2200" i="1" dirty="0" err="1">
                <a:cs typeface="Times New Roman" pitchFamily="18" charset="0"/>
              </a:rPr>
              <a:t>mt</a:t>
            </a:r>
            <a:r>
              <a:rPr lang="ru-RU" sz="2200" dirty="0">
                <a:cs typeface="Times New Roman" pitchFamily="18" charset="0"/>
              </a:rPr>
              <a:t>))</a:t>
            </a:r>
            <a:r>
              <a:rPr lang="en-US" sz="2200" dirty="0">
                <a:cs typeface="Times New Roman" pitchFamily="18" charset="0"/>
              </a:rPr>
              <a:t> </a:t>
            </a:r>
            <a:r>
              <a:rPr lang="ru-RU" sz="2200" dirty="0">
                <a:cs typeface="Times New Roman" pitchFamily="18" charset="0"/>
              </a:rPr>
              <a:t>=</a:t>
            </a:r>
            <a:r>
              <a:rPr lang="en-US" sz="2200" dirty="0">
                <a:cs typeface="Times New Roman" pitchFamily="18" charset="0"/>
              </a:rPr>
              <a:t> </a:t>
            </a:r>
            <a:r>
              <a:rPr lang="ru-RU" sz="2200" dirty="0">
                <a:cs typeface="Times New Roman" pitchFamily="18" charset="0"/>
              </a:rPr>
              <a:t>-</a:t>
            </a:r>
            <a:r>
              <a:rPr lang="ru-RU" sz="2200" dirty="0" err="1">
                <a:cs typeface="Times New Roman" pitchFamily="18" charset="0"/>
              </a:rPr>
              <a:t>cos</a:t>
            </a:r>
            <a:r>
              <a:rPr lang="ru-RU" sz="2200" dirty="0">
                <a:cs typeface="Times New Roman" pitchFamily="18" charset="0"/>
              </a:rPr>
              <a:t>(</a:t>
            </a:r>
            <a:r>
              <a:rPr lang="ru-RU" sz="2200" i="1" dirty="0" err="1">
                <a:cs typeface="Times New Roman" pitchFamily="18" charset="0"/>
              </a:rPr>
              <a:t>t+mt</a:t>
            </a:r>
            <a:r>
              <a:rPr lang="ru-RU" sz="2200" dirty="0">
                <a:cs typeface="Times New Roman" pitchFamily="18" charset="0"/>
              </a:rPr>
              <a:t>),</a:t>
            </a:r>
            <a:r>
              <a:rPr lang="en-US" sz="2200" dirty="0">
                <a:cs typeface="Times New Roman" pitchFamily="18" charset="0"/>
              </a:rPr>
              <a:t> cos</a:t>
            </a:r>
            <a:r>
              <a:rPr lang="ru-RU" sz="2200" dirty="0">
                <a:cs typeface="Times New Roman" pitchFamily="18" charset="0"/>
                <a:sym typeface="Symbol" pitchFamily="18" charset="2"/>
              </a:rPr>
              <a:t></a:t>
            </a:r>
            <a:r>
              <a:rPr lang="en-US" sz="2200" i="1" dirty="0">
                <a:cs typeface="Times New Roman" pitchFamily="18" charset="0"/>
              </a:rPr>
              <a:t>A</a:t>
            </a:r>
            <a:r>
              <a:rPr lang="en-US" sz="2200" baseline="-30000" dirty="0">
                <a:cs typeface="Times New Roman" pitchFamily="18" charset="0"/>
              </a:rPr>
              <a:t>1</a:t>
            </a:r>
            <a:r>
              <a:rPr lang="en-US" sz="2200" i="1" dirty="0">
                <a:cs typeface="Times New Roman" pitchFamily="18" charset="0"/>
              </a:rPr>
              <a:t>O</a:t>
            </a:r>
            <a:r>
              <a:rPr lang="en-US" sz="2200" baseline="-30000" dirty="0">
                <a:cs typeface="Times New Roman" pitchFamily="18" charset="0"/>
              </a:rPr>
              <a:t>1</a:t>
            </a:r>
            <a:r>
              <a:rPr lang="en-US" sz="2200" i="1" dirty="0">
                <a:cs typeface="Times New Roman" pitchFamily="18" charset="0"/>
              </a:rPr>
              <a:t>C = </a:t>
            </a:r>
            <a:r>
              <a:rPr lang="en-US" sz="2200" dirty="0">
                <a:cs typeface="Times New Roman" pitchFamily="18" charset="0"/>
              </a:rPr>
              <a:t>cos(</a:t>
            </a:r>
            <a:r>
              <a:rPr lang="en-US" sz="2200" i="1" dirty="0">
                <a:cs typeface="Times New Roman" pitchFamily="18" charset="0"/>
              </a:rPr>
              <a:t>t–</a:t>
            </a:r>
            <a:r>
              <a:rPr lang="en-US" sz="2200" dirty="0">
                <a:cs typeface="Times New Roman" pitchFamily="18" charset="0"/>
              </a:rPr>
              <a:t>(</a:t>
            </a:r>
            <a:r>
              <a:rPr lang="ru-RU" sz="2200" dirty="0"/>
              <a:t>90</a:t>
            </a:r>
            <a:r>
              <a:rPr lang="ru-RU" sz="2200" baseline="30000" dirty="0"/>
              <a:t>о</a:t>
            </a:r>
            <a:r>
              <a:rPr lang="en-US" sz="2200" dirty="0">
                <a:cs typeface="Times New Roman" pitchFamily="18" charset="0"/>
              </a:rPr>
              <a:t>–</a:t>
            </a:r>
            <a:r>
              <a:rPr lang="en-US" sz="2200" i="1" dirty="0">
                <a:cs typeface="Times New Roman" pitchFamily="18" charset="0"/>
              </a:rPr>
              <a:t>mt</a:t>
            </a:r>
            <a:r>
              <a:rPr lang="en-US" sz="2200" dirty="0">
                <a:cs typeface="Times New Roman" pitchFamily="18" charset="0"/>
              </a:rPr>
              <a:t>)) = sin(</a:t>
            </a:r>
            <a:r>
              <a:rPr lang="en-US" sz="2200" i="1" dirty="0" err="1">
                <a:cs typeface="Times New Roman" pitchFamily="18" charset="0"/>
              </a:rPr>
              <a:t>t+mt</a:t>
            </a:r>
            <a:r>
              <a:rPr lang="en-US" sz="2200" dirty="0">
                <a:cs typeface="Times New Roman" pitchFamily="18" charset="0"/>
              </a:rPr>
              <a:t>).</a:t>
            </a:r>
          </a:p>
          <a:p>
            <a:pPr algn="just" eaLnBrk="1" hangingPunct="1">
              <a:spcBef>
                <a:spcPts val="0"/>
              </a:spcBef>
            </a:pPr>
            <a:r>
              <a:rPr lang="ru-RU" sz="2200" dirty="0">
                <a:cs typeface="Times New Roman" pitchFamily="18" charset="0"/>
              </a:rPr>
              <a:t>Учитывая, что </a:t>
            </a:r>
            <a:r>
              <a:rPr lang="en-US" sz="2200" i="1" dirty="0">
                <a:cs typeface="Times New Roman" pitchFamily="18" charset="0"/>
              </a:rPr>
              <a:t>x</a:t>
            </a:r>
            <a:r>
              <a:rPr lang="ru-RU" sz="2200" dirty="0">
                <a:cs typeface="Times New Roman" pitchFamily="18" charset="0"/>
              </a:rPr>
              <a:t> = </a:t>
            </a:r>
            <a:r>
              <a:rPr lang="en-US" sz="2200" i="1" dirty="0">
                <a:cs typeface="Times New Roman" pitchFamily="18" charset="0"/>
              </a:rPr>
              <a:t>OC</a:t>
            </a:r>
            <a:r>
              <a:rPr lang="ru-RU" sz="2200" dirty="0">
                <a:cs typeface="Times New Roman" pitchFamily="18" charset="0"/>
              </a:rPr>
              <a:t> </a:t>
            </a:r>
            <a:r>
              <a:rPr lang="en-US" sz="2200" dirty="0">
                <a:cs typeface="Times New Roman" pitchFamily="18" charset="0"/>
              </a:rPr>
              <a:t>+</a:t>
            </a:r>
            <a:r>
              <a:rPr lang="ru-RU" sz="2200" dirty="0">
                <a:cs typeface="Times New Roman" pitchFamily="18" charset="0"/>
              </a:rPr>
              <a:t> </a:t>
            </a:r>
            <a:r>
              <a:rPr lang="en-US" sz="2200" i="1" dirty="0">
                <a:cs typeface="Times New Roman" pitchFamily="18" charset="0"/>
              </a:rPr>
              <a:t>CP</a:t>
            </a:r>
            <a:r>
              <a:rPr lang="ru-RU" sz="2200" dirty="0">
                <a:cs typeface="Times New Roman" pitchFamily="18" charset="0"/>
              </a:rPr>
              <a:t>, </a:t>
            </a:r>
            <a:r>
              <a:rPr lang="en-US" sz="2200" i="1" dirty="0">
                <a:cs typeface="Times New Roman" pitchFamily="18" charset="0"/>
              </a:rPr>
              <a:t>y</a:t>
            </a:r>
            <a:r>
              <a:rPr lang="ru-RU" sz="2200" dirty="0">
                <a:cs typeface="Times New Roman" pitchFamily="18" charset="0"/>
              </a:rPr>
              <a:t> = </a:t>
            </a:r>
            <a:r>
              <a:rPr lang="en-US" sz="2200" i="1" dirty="0">
                <a:cs typeface="Times New Roman" pitchFamily="18" charset="0"/>
              </a:rPr>
              <a:t>O</a:t>
            </a:r>
            <a:r>
              <a:rPr lang="ru-RU" sz="2200" baseline="-30000" dirty="0">
                <a:cs typeface="Times New Roman" pitchFamily="18" charset="0"/>
              </a:rPr>
              <a:t>1</a:t>
            </a:r>
            <a:r>
              <a:rPr lang="en-US" sz="2200" i="1" dirty="0">
                <a:cs typeface="Times New Roman" pitchFamily="18" charset="0"/>
              </a:rPr>
              <a:t>C</a:t>
            </a:r>
            <a:r>
              <a:rPr lang="ru-RU" sz="2200" dirty="0">
                <a:cs typeface="Times New Roman" pitchFamily="18" charset="0"/>
              </a:rPr>
              <a:t> -  </a:t>
            </a:r>
            <a:r>
              <a:rPr lang="en-US" sz="2200" i="1" dirty="0">
                <a:cs typeface="Times New Roman" pitchFamily="18" charset="0"/>
              </a:rPr>
              <a:t>O</a:t>
            </a:r>
            <a:r>
              <a:rPr lang="ru-RU" sz="2200" baseline="-30000" dirty="0">
                <a:cs typeface="Times New Roman" pitchFamily="18" charset="0"/>
              </a:rPr>
              <a:t>1</a:t>
            </a:r>
            <a:r>
              <a:rPr lang="en-US" sz="2200" i="1" dirty="0">
                <a:cs typeface="Times New Roman" pitchFamily="18" charset="0"/>
              </a:rPr>
              <a:t>Q</a:t>
            </a:r>
            <a:r>
              <a:rPr lang="ru-RU" sz="2200" dirty="0">
                <a:cs typeface="Times New Roman" pitchFamily="18" charset="0"/>
              </a:rPr>
              <a:t>, получаем параметрические уравнения эпициклоиды</a:t>
            </a:r>
          </a:p>
        </p:txBody>
      </p:sp>
      <p:pic>
        <p:nvPicPr>
          <p:cNvPr id="32775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2" y="1187806"/>
            <a:ext cx="2987824" cy="280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92994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3200" dirty="0">
                <a:solidFill>
                  <a:srgbClr val="FF3300"/>
                </a:solidFill>
              </a:rPr>
              <a:t>Кардиоида (</a:t>
            </a:r>
            <a:r>
              <a:rPr lang="en-US" sz="3200" i="1" dirty="0">
                <a:solidFill>
                  <a:srgbClr val="FF3300"/>
                </a:solidFill>
              </a:rPr>
              <a:t>m = </a:t>
            </a:r>
            <a:r>
              <a:rPr lang="en-US" sz="3200" dirty="0">
                <a:solidFill>
                  <a:srgbClr val="FF3300"/>
                </a:solidFill>
              </a:rPr>
              <a:t>1)</a:t>
            </a:r>
            <a:endParaRPr lang="ru-RU" sz="3200" dirty="0">
              <a:solidFill>
                <a:srgbClr val="FF3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95" name="Text Box 3"/>
              <p:cNvSpPr txBox="1">
                <a:spLocks noChangeArrowheads="1"/>
              </p:cNvSpPr>
              <p:nvPr/>
            </p:nvSpPr>
            <p:spPr bwMode="auto">
              <a:xfrm>
                <a:off x="152400" y="685800"/>
                <a:ext cx="8991600" cy="14843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2800" dirty="0">
                    <a:cs typeface="Times New Roman" pitchFamily="18" charset="0"/>
                  </a:rPr>
                  <a:t>Параметрические уравнения кардиоиды имеют вид</a:t>
                </a:r>
                <a:endParaRPr lang="en-US" sz="2800" dirty="0">
                  <a:cs typeface="Times New Roman" pitchFamily="18" charset="0"/>
                </a:endParaRPr>
              </a:p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=2</m:t>
                              </m:r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func>
                                <m:funcPr>
                                  <m:ctrlPr>
                                    <a:rPr lang="ru-RU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sz="28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ru-RU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func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func>
                                <m:funcPr>
                                  <m:ctrlPr>
                                    <a:rPr lang="ru-RU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sz="28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ru-RU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func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e>
                            <m:e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=2</m:t>
                              </m:r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func>
                                <m:funcPr>
                                  <m:ctrlPr>
                                    <a:rPr lang="ru-RU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sz="28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ru-RU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func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func>
                                <m:funcPr>
                                  <m:ctrlPr>
                                    <a:rPr lang="ru-RU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sz="28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ru-RU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func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3795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685800"/>
                <a:ext cx="8991600" cy="1484381"/>
              </a:xfrm>
              <a:prstGeom prst="rect">
                <a:avLst/>
              </a:prstGeom>
              <a:blipFill>
                <a:blip r:embed="rId3"/>
                <a:stretch>
                  <a:fillRect l="-1356" t="-452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3379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420888"/>
            <a:ext cx="3525838" cy="361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5218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3200" dirty="0">
                <a:solidFill>
                  <a:srgbClr val="FF3300"/>
                </a:solidFill>
              </a:rPr>
              <a:t>Эпициклоида (</a:t>
            </a:r>
            <a:r>
              <a:rPr lang="en-US" sz="3200" i="1" dirty="0">
                <a:solidFill>
                  <a:srgbClr val="FF3300"/>
                </a:solidFill>
              </a:rPr>
              <a:t>m</a:t>
            </a:r>
            <a:r>
              <a:rPr lang="en-US" sz="3200" dirty="0">
                <a:solidFill>
                  <a:srgbClr val="FF3300"/>
                </a:solidFill>
              </a:rPr>
              <a:t> = 2/</a:t>
            </a:r>
            <a:r>
              <a:rPr lang="ru-RU" sz="3200" dirty="0">
                <a:solidFill>
                  <a:srgbClr val="FF3300"/>
                </a:solidFill>
              </a:rPr>
              <a:t>5</a:t>
            </a:r>
            <a:r>
              <a:rPr lang="en-US" sz="3200" dirty="0">
                <a:solidFill>
                  <a:srgbClr val="FF3300"/>
                </a:solidFill>
              </a:rPr>
              <a:t>)</a:t>
            </a:r>
            <a:endParaRPr lang="ru-RU" sz="3200" dirty="0">
              <a:solidFill>
                <a:srgbClr val="FF3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867" name="Text Box 3"/>
              <p:cNvSpPr txBox="1">
                <a:spLocks noChangeArrowheads="1"/>
              </p:cNvSpPr>
              <p:nvPr/>
            </p:nvSpPr>
            <p:spPr bwMode="auto">
              <a:xfrm>
                <a:off x="152400" y="685800"/>
                <a:ext cx="8991600" cy="2126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dirty="0"/>
                  <a:t>П</a:t>
                </a:r>
                <a:r>
                  <a:rPr lang="ru-RU" dirty="0">
                    <a:cs typeface="Times New Roman" pitchFamily="18" charset="0"/>
                  </a:rPr>
                  <a:t>араметрические уравнения </a:t>
                </a:r>
                <a:r>
                  <a:rPr lang="ru-RU" dirty="0"/>
                  <a:t>эпициклоиды</a:t>
                </a:r>
                <a:r>
                  <a:rPr lang="ru-RU" dirty="0">
                    <a:cs typeface="Times New Roman" pitchFamily="18" charset="0"/>
                  </a:rPr>
                  <a:t> имеют вид</a:t>
                </a:r>
                <a:endParaRPr lang="en-US" dirty="0">
                  <a:cs typeface="Times New Roman" pitchFamily="18" charset="0"/>
                </a:endParaRPr>
              </a:p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den>
                                  </m:f>
                                </m:e>
                              </m:func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</m:e>
                              </m:func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),</m:t>
                              </m:r>
                            </m:e>
                            <m:e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den>
                                  </m:f>
                                </m:e>
                              </m:func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</m:e>
                              </m:func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6867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685800"/>
                <a:ext cx="8991600" cy="2126480"/>
              </a:xfrm>
              <a:prstGeom prst="rect">
                <a:avLst/>
              </a:prstGeom>
              <a:blipFill>
                <a:blip r:embed="rId3"/>
                <a:stretch>
                  <a:fillRect l="-1017" t="-229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3687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971800"/>
            <a:ext cx="3440113" cy="343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8785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264" y="0"/>
            <a:ext cx="9098601" cy="457200"/>
          </a:xfrm>
        </p:spPr>
        <p:txBody>
          <a:bodyPr/>
          <a:lstStyle/>
          <a:p>
            <a:pPr eaLnBrk="1" hangingPunct="1"/>
            <a:r>
              <a:rPr lang="ru-RU" sz="2400" dirty="0">
                <a:solidFill>
                  <a:srgbClr val="FF3300"/>
                </a:solidFill>
              </a:rPr>
              <a:t>Эпициклоиду можно получить в программе </a:t>
            </a:r>
            <a:r>
              <a:rPr lang="en-US" sz="2400" dirty="0">
                <a:solidFill>
                  <a:srgbClr val="FF3300"/>
                </a:solidFill>
              </a:rPr>
              <a:t>GeoGebra</a:t>
            </a:r>
            <a:endParaRPr lang="ru-RU" sz="2400" dirty="0">
              <a:solidFill>
                <a:srgbClr val="FF3300"/>
              </a:solidFill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35134" y="326698"/>
            <a:ext cx="8991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/>
            <a:r>
              <a:rPr lang="ru-RU" sz="2000" dirty="0"/>
              <a:t>Например, в строке «Ввод» наберём </a:t>
            </a:r>
            <a:r>
              <a:rPr lang="en-US" sz="2000" dirty="0"/>
              <a:t>n</a:t>
            </a:r>
            <a:r>
              <a:rPr lang="ru-RU" sz="2000" dirty="0"/>
              <a:t>=5. </a:t>
            </a:r>
          </a:p>
          <a:p>
            <a:pPr lvl="0"/>
            <a:r>
              <a:rPr lang="ru-RU" sz="2000" dirty="0"/>
              <a:t>В строке «Ввод» наберём </a:t>
            </a:r>
            <a:r>
              <a:rPr lang="en-US" sz="2000" dirty="0"/>
              <a:t>m</a:t>
            </a:r>
            <a:r>
              <a:rPr lang="ru-RU" sz="2000" dirty="0"/>
              <a:t>=2. </a:t>
            </a:r>
          </a:p>
          <a:p>
            <a:pPr lvl="0"/>
            <a:r>
              <a:rPr lang="ru-RU" sz="2000" dirty="0"/>
              <a:t>В строке «Ввод» наберём </a:t>
            </a:r>
            <a:r>
              <a:rPr lang="en-US" sz="2000" dirty="0"/>
              <a:t>f</a:t>
            </a:r>
            <a:r>
              <a:rPr lang="ru-RU" sz="2000" dirty="0"/>
              <a:t>(</a:t>
            </a:r>
            <a:r>
              <a:rPr lang="en-US" sz="2000" dirty="0"/>
              <a:t>t</a:t>
            </a:r>
            <a:r>
              <a:rPr lang="ru-RU" sz="2000" dirty="0"/>
              <a:t>) = (</a:t>
            </a:r>
            <a:r>
              <a:rPr lang="en-US" sz="2000" dirty="0"/>
              <a:t>n</a:t>
            </a:r>
            <a:r>
              <a:rPr lang="ru-RU" sz="2000" dirty="0"/>
              <a:t> + </a:t>
            </a:r>
            <a:r>
              <a:rPr lang="en-US" sz="2000" dirty="0"/>
              <a:t>m</a:t>
            </a:r>
            <a:r>
              <a:rPr lang="ru-RU" sz="2000" dirty="0"/>
              <a:t>)/</a:t>
            </a:r>
            <a:r>
              <a:rPr lang="en-US" sz="2000" dirty="0"/>
              <a:t>n</a:t>
            </a:r>
            <a:r>
              <a:rPr lang="ru-RU" sz="2000" dirty="0"/>
              <a:t>*</a:t>
            </a:r>
            <a:r>
              <a:rPr lang="en-US" sz="2000" dirty="0" err="1"/>
              <a:t>cos</a:t>
            </a:r>
            <a:r>
              <a:rPr lang="ru-RU" sz="2000" dirty="0"/>
              <a:t>((</a:t>
            </a:r>
            <a:r>
              <a:rPr lang="en-US" sz="2000" dirty="0" err="1"/>
              <a:t>mt</a:t>
            </a:r>
            <a:r>
              <a:rPr lang="ru-RU" sz="2000" dirty="0"/>
              <a:t>)/</a:t>
            </a:r>
            <a:r>
              <a:rPr lang="en-US" sz="2000" dirty="0"/>
              <a:t>n</a:t>
            </a:r>
            <a:r>
              <a:rPr lang="ru-RU" sz="2000" dirty="0"/>
              <a:t>) - </a:t>
            </a:r>
            <a:r>
              <a:rPr lang="en-US" sz="2000" dirty="0"/>
              <a:t>m</a:t>
            </a:r>
            <a:r>
              <a:rPr lang="ru-RU" sz="2000" dirty="0"/>
              <a:t>/</a:t>
            </a:r>
            <a:r>
              <a:rPr lang="en-US" sz="2000" dirty="0"/>
              <a:t>n</a:t>
            </a:r>
            <a:r>
              <a:rPr lang="ru-RU" sz="2000" dirty="0"/>
              <a:t>*</a:t>
            </a:r>
            <a:r>
              <a:rPr lang="en-US" sz="2000" dirty="0" err="1"/>
              <a:t>cos</a:t>
            </a:r>
            <a:r>
              <a:rPr lang="ru-RU" sz="2000" dirty="0"/>
              <a:t>((</a:t>
            </a:r>
            <a:r>
              <a:rPr lang="en-US" sz="2000" dirty="0"/>
              <a:t>n</a:t>
            </a:r>
            <a:r>
              <a:rPr lang="ru-RU" sz="2000" dirty="0"/>
              <a:t> + </a:t>
            </a:r>
            <a:r>
              <a:rPr lang="en-US" sz="2000" dirty="0"/>
              <a:t>m</a:t>
            </a:r>
            <a:r>
              <a:rPr lang="ru-RU" sz="2000" dirty="0"/>
              <a:t>)</a:t>
            </a:r>
            <a:r>
              <a:rPr lang="en-US" sz="2000" dirty="0"/>
              <a:t>t</a:t>
            </a:r>
            <a:r>
              <a:rPr lang="ru-RU" sz="2000" dirty="0"/>
              <a:t>/</a:t>
            </a:r>
            <a:r>
              <a:rPr lang="en-US" sz="2000" dirty="0"/>
              <a:t>n</a:t>
            </a:r>
            <a:r>
              <a:rPr lang="ru-RU" sz="2000" dirty="0"/>
              <a:t>). </a:t>
            </a:r>
          </a:p>
          <a:p>
            <a:pPr lvl="0"/>
            <a:r>
              <a:rPr lang="ru-RU" sz="2000" dirty="0"/>
              <a:t>В строке «Ввод» наберём </a:t>
            </a:r>
            <a:r>
              <a:rPr lang="en-US" sz="2000" dirty="0"/>
              <a:t>g</a:t>
            </a:r>
            <a:r>
              <a:rPr lang="ru-RU" sz="2000" dirty="0"/>
              <a:t>(</a:t>
            </a:r>
            <a:r>
              <a:rPr lang="en-US" sz="2000" dirty="0"/>
              <a:t>t</a:t>
            </a:r>
            <a:r>
              <a:rPr lang="ru-RU" sz="2000" dirty="0"/>
              <a:t>)= (</a:t>
            </a:r>
            <a:r>
              <a:rPr lang="en-US" sz="2000" dirty="0"/>
              <a:t>n</a:t>
            </a:r>
            <a:r>
              <a:rPr lang="ru-RU" sz="2000" dirty="0"/>
              <a:t> + </a:t>
            </a:r>
            <a:r>
              <a:rPr lang="en-US" sz="2000" dirty="0"/>
              <a:t>m</a:t>
            </a:r>
            <a:r>
              <a:rPr lang="ru-RU" sz="2000" dirty="0"/>
              <a:t>)/</a:t>
            </a:r>
            <a:r>
              <a:rPr lang="en-US" sz="2000" dirty="0"/>
              <a:t>n</a:t>
            </a:r>
            <a:r>
              <a:rPr lang="ru-RU" sz="2000" dirty="0"/>
              <a:t>*</a:t>
            </a:r>
            <a:r>
              <a:rPr lang="en-US" sz="2000" dirty="0"/>
              <a:t>sin</a:t>
            </a:r>
            <a:r>
              <a:rPr lang="ru-RU" sz="2000" dirty="0"/>
              <a:t>((</a:t>
            </a:r>
            <a:r>
              <a:rPr lang="en-US" sz="2000" dirty="0" err="1"/>
              <a:t>mt</a:t>
            </a:r>
            <a:r>
              <a:rPr lang="ru-RU" sz="2000" dirty="0"/>
              <a:t>)/</a:t>
            </a:r>
            <a:r>
              <a:rPr lang="en-US" sz="2000" dirty="0"/>
              <a:t>n</a:t>
            </a:r>
            <a:r>
              <a:rPr lang="ru-RU" sz="2000" dirty="0"/>
              <a:t>) - </a:t>
            </a:r>
            <a:r>
              <a:rPr lang="en-US" sz="2000" dirty="0"/>
              <a:t>m</a:t>
            </a:r>
            <a:r>
              <a:rPr lang="ru-RU" sz="2000" dirty="0"/>
              <a:t>/</a:t>
            </a:r>
            <a:r>
              <a:rPr lang="en-US" sz="2000" dirty="0"/>
              <a:t>n</a:t>
            </a:r>
            <a:r>
              <a:rPr lang="ru-RU" sz="2000" dirty="0"/>
              <a:t>*</a:t>
            </a:r>
            <a:r>
              <a:rPr lang="en-US" sz="2000" dirty="0"/>
              <a:t>sin</a:t>
            </a:r>
            <a:r>
              <a:rPr lang="ru-RU" sz="2000" dirty="0"/>
              <a:t>((</a:t>
            </a:r>
            <a:r>
              <a:rPr lang="en-US" sz="2000" dirty="0"/>
              <a:t>n</a:t>
            </a:r>
            <a:r>
              <a:rPr lang="ru-RU" sz="2000" dirty="0"/>
              <a:t> + </a:t>
            </a:r>
            <a:r>
              <a:rPr lang="en-US" sz="2000" dirty="0"/>
              <a:t>m</a:t>
            </a:r>
            <a:r>
              <a:rPr lang="ru-RU" sz="2000" dirty="0"/>
              <a:t>)</a:t>
            </a:r>
            <a:r>
              <a:rPr lang="en-US" sz="2000" dirty="0"/>
              <a:t>t</a:t>
            </a:r>
            <a:r>
              <a:rPr lang="ru-RU" sz="2000" dirty="0"/>
              <a:t>/</a:t>
            </a:r>
            <a:r>
              <a:rPr lang="en-US" sz="2000" dirty="0"/>
              <a:t>n</a:t>
            </a:r>
            <a:r>
              <a:rPr lang="ru-RU" sz="2000" dirty="0"/>
              <a:t>). </a:t>
            </a:r>
          </a:p>
          <a:p>
            <a:pPr lvl="0"/>
            <a:r>
              <a:rPr lang="ru-RU" sz="2000" dirty="0"/>
              <a:t>Скроем графики функций</a:t>
            </a:r>
            <a:r>
              <a:rPr lang="en-US" sz="2000" dirty="0"/>
              <a:t> f</a:t>
            </a:r>
            <a:r>
              <a:rPr lang="ru-RU" sz="2000" dirty="0"/>
              <a:t>(</a:t>
            </a:r>
            <a:r>
              <a:rPr lang="en-US" sz="2000" dirty="0"/>
              <a:t>t</a:t>
            </a:r>
            <a:r>
              <a:rPr lang="ru-RU" sz="2000" dirty="0"/>
              <a:t>)</a:t>
            </a:r>
            <a:r>
              <a:rPr lang="en-US" sz="2000" dirty="0"/>
              <a:t> </a:t>
            </a:r>
            <a:r>
              <a:rPr lang="ru-RU" sz="2000" dirty="0"/>
              <a:t>и </a:t>
            </a:r>
            <a:r>
              <a:rPr lang="en-US" sz="2000" dirty="0"/>
              <a:t>g</a:t>
            </a:r>
            <a:r>
              <a:rPr lang="ru-RU" sz="2000" dirty="0"/>
              <a:t>(</a:t>
            </a:r>
            <a:r>
              <a:rPr lang="en-US" sz="2000" dirty="0"/>
              <a:t>t</a:t>
            </a:r>
            <a:r>
              <a:rPr lang="ru-RU" sz="2000" dirty="0"/>
              <a:t>). </a:t>
            </a:r>
          </a:p>
          <a:p>
            <a:pPr lvl="0"/>
            <a:r>
              <a:rPr lang="ru-RU" sz="2000" dirty="0"/>
              <a:t>В строке «Ввод» наберём Кривая[</a:t>
            </a:r>
            <a:r>
              <a:rPr lang="en-US" sz="2000" dirty="0"/>
              <a:t>f</a:t>
            </a:r>
            <a:r>
              <a:rPr lang="ru-RU" sz="2000" dirty="0"/>
              <a:t>(</a:t>
            </a:r>
            <a:r>
              <a:rPr lang="en-US" sz="2000" dirty="0"/>
              <a:t>t</a:t>
            </a:r>
            <a:r>
              <a:rPr lang="ru-RU" sz="2000" dirty="0"/>
              <a:t>),</a:t>
            </a:r>
            <a:r>
              <a:rPr lang="en-US" sz="2000" dirty="0"/>
              <a:t>g</a:t>
            </a:r>
            <a:r>
              <a:rPr lang="ru-RU" sz="2000" dirty="0"/>
              <a:t>(</a:t>
            </a:r>
            <a:r>
              <a:rPr lang="en-US" sz="2000" dirty="0"/>
              <a:t>t</a:t>
            </a:r>
            <a:r>
              <a:rPr lang="ru-RU" sz="2000" dirty="0"/>
              <a:t>),</a:t>
            </a:r>
            <a:r>
              <a:rPr lang="en-US" sz="2000" dirty="0"/>
              <a:t>t</a:t>
            </a:r>
            <a:r>
              <a:rPr lang="ru-RU" sz="2000" dirty="0"/>
              <a:t>,0,10</a:t>
            </a:r>
            <a:r>
              <a:rPr lang="en-US" sz="2000" dirty="0"/>
              <a:t>Pi</a:t>
            </a:r>
            <a:r>
              <a:rPr lang="ru-RU" sz="2000" dirty="0"/>
              <a:t>]. Получим эпициклоиду.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AC9856-DFDD-CB97-C58E-3835E83F5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902" y="2267714"/>
            <a:ext cx="4092289" cy="455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153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88368"/>
          </a:xfrm>
        </p:spPr>
        <p:txBody>
          <a:bodyPr/>
          <a:lstStyle/>
          <a:p>
            <a:pPr algn="just" eaLnBrk="1" hangingPunct="1"/>
            <a:r>
              <a:rPr lang="ru-RU" sz="2800" dirty="0">
                <a:solidFill>
                  <a:srgbClr val="FF3300"/>
                </a:solidFill>
              </a:rPr>
              <a:t>	Гипоциклоида – </a:t>
            </a:r>
            <a:r>
              <a:rPr lang="ru-RU" sz="2800" dirty="0">
                <a:solidFill>
                  <a:schemeClr val="tx1"/>
                </a:solidFill>
              </a:rPr>
              <a:t>траектория движения точки, закреплённой на окружности, катящейся с внешней стороны по другой окружности.</a:t>
            </a:r>
            <a:endParaRPr lang="ru-RU" sz="2800" dirty="0">
              <a:solidFill>
                <a:srgbClr val="FF3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891" name="Text Box 3"/>
              <p:cNvSpPr txBox="1">
                <a:spLocks noChangeArrowheads="1"/>
              </p:cNvSpPr>
              <p:nvPr/>
            </p:nvSpPr>
            <p:spPr bwMode="auto">
              <a:xfrm>
                <a:off x="8037" y="4032475"/>
                <a:ext cx="8991600" cy="19152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en-US" sz="2800" dirty="0">
                    <a:cs typeface="Times New Roman" pitchFamily="18" charset="0"/>
                  </a:rPr>
                  <a:t>	</a:t>
                </a:r>
                <a:r>
                  <a:rPr lang="ru-RU" sz="2800" dirty="0">
                    <a:cs typeface="Times New Roman" pitchFamily="18" charset="0"/>
                  </a:rPr>
                  <a:t>Также как и для эпициклоиды показывается, что уравнения гипоциклоиды имеют вид</a:t>
                </a:r>
                <a:endParaRPr lang="en-US" sz="2800" dirty="0">
                  <a:cs typeface="Times New Roman" pitchFamily="18" charset="0"/>
                </a:endParaRPr>
              </a:p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=(</m:t>
                              </m:r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𝑚𝑅</m:t>
                              </m:r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func>
                                <m:funcPr>
                                  <m:ctrlPr>
                                    <a:rPr lang="ru-RU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sz="28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ru-RU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func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𝑚𝑅</m:t>
                              </m:r>
                              <m:func>
                                <m:funcPr>
                                  <m:ctrlPr>
                                    <a:rPr lang="ru-RU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sz="28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ru-RU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</m:e>
                              </m:func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𝑚𝑡</m:t>
                              </m:r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),</m:t>
                              </m:r>
                            </m:e>
                            <m:e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=(</m:t>
                              </m:r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𝑚𝑅</m:t>
                              </m:r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func>
                                <m:funcPr>
                                  <m:ctrlPr>
                                    <a:rPr lang="ru-RU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sz="28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ru-RU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func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𝑚𝑅</m:t>
                              </m:r>
                              <m:func>
                                <m:funcPr>
                                  <m:ctrlPr>
                                    <a:rPr lang="ru-RU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sz="28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ru-RU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</m:e>
                              </m:func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𝑚𝑡</m:t>
                              </m:r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7891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37" y="4032475"/>
                <a:ext cx="8991600" cy="1915268"/>
              </a:xfrm>
              <a:prstGeom prst="rect">
                <a:avLst/>
              </a:prstGeom>
              <a:blipFill>
                <a:blip r:embed="rId3"/>
                <a:stretch>
                  <a:fillRect l="-1356" t="-3175" r="-142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3789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556" y="1340768"/>
            <a:ext cx="2606675" cy="260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8231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3200" dirty="0">
                <a:solidFill>
                  <a:srgbClr val="FF3300"/>
                </a:solidFill>
              </a:rPr>
              <a:t>Астроид</a:t>
            </a:r>
            <a:r>
              <a:rPr lang="ru-RU" sz="3200" dirty="0">
                <a:solidFill>
                  <a:srgbClr val="FF0000"/>
                </a:solidFill>
              </a:rPr>
              <a:t>а </a:t>
            </a: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(</a:t>
            </a:r>
            <a:r>
              <a:rPr lang="ru-RU" sz="3200" i="1" dirty="0">
                <a:solidFill>
                  <a:srgbClr val="FF0000"/>
                </a:solidFill>
                <a:cs typeface="Times New Roman" pitchFamily="18" charset="0"/>
              </a:rPr>
              <a:t>m</a:t>
            </a: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=</a:t>
            </a:r>
            <a:r>
              <a:rPr lang="ru-RU" sz="3200" dirty="0">
                <a:solidFill>
                  <a:srgbClr val="FF0000"/>
                </a:solidFill>
              </a:rPr>
              <a:t>1/4</a:t>
            </a:r>
            <a:r>
              <a:rPr lang="ru-RU" sz="3200" dirty="0">
                <a:solidFill>
                  <a:srgbClr val="FF0000"/>
                </a:solidFill>
                <a:cs typeface="Times New Roman" pitchFamily="18" charset="0"/>
              </a:rPr>
              <a:t>)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917" name="Text Box 7"/>
              <p:cNvSpPr txBox="1">
                <a:spLocks noChangeArrowheads="1"/>
              </p:cNvSpPr>
              <p:nvPr/>
            </p:nvSpPr>
            <p:spPr bwMode="auto">
              <a:xfrm>
                <a:off x="0" y="533400"/>
                <a:ext cx="8991600" cy="21187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ru-RU" sz="2800" dirty="0">
                    <a:cs typeface="Times New Roman" pitchFamily="18" charset="0"/>
                  </a:rPr>
                  <a:t>	Параметрические уравнения астроиды имеют вид</a:t>
                </a:r>
                <a:endParaRPr lang="en-US" sz="2800" dirty="0">
                  <a:cs typeface="Times New Roman" pitchFamily="18" charset="0"/>
                </a:endParaRPr>
              </a:p>
              <a:p>
                <a:pPr algn="ctr" eaLnBrk="1" hangingPunct="1">
                  <a:spcBef>
                    <a:spcPts val="0"/>
                  </a:spcBef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ru-RU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ru-RU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ru-RU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ru-RU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ru-RU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func>
                              <m:funcPr>
                                <m:ctrlPr>
                                  <a:rPr lang="ru-RU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ru-RU" sz="2800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f>
                                  <m:fPr>
                                    <m:ctrlPr>
                                      <a:rPr lang="ru-RU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num>
                                  <m:den>
                                    <m:r>
                                      <a:rPr lang="ru-RU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e>
                            </m:func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ru-RU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ru-RU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ru-RU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func>
                              <m:funcPr>
                                <m:ctrlPr>
                                  <a:rPr lang="ru-RU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ru-RU" sz="2800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f>
                                  <m:fPr>
                                    <m:ctrlPr>
                                      <a:rPr lang="ru-RU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ru-RU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num>
                                  <m:den>
                                    <m:r>
                                      <a:rPr lang="ru-RU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e>
                            </m:func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</m:e>
                          <m:e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ru-RU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ru-RU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ru-RU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func>
                              <m:funcPr>
                                <m:ctrlPr>
                                  <a:rPr lang="ru-RU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ru-RU" sz="2800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f>
                                  <m:fPr>
                                    <m:ctrlPr>
                                      <a:rPr lang="ru-RU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num>
                                  <m:den>
                                    <m:r>
                                      <a:rPr lang="ru-RU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e>
                            </m:func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ru-RU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ru-RU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ru-RU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func>
                              <m:funcPr>
                                <m:ctrlPr>
                                  <a:rPr lang="ru-RU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ru-RU" sz="2800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f>
                                  <m:fPr>
                                    <m:ctrlPr>
                                      <a:rPr lang="ru-RU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ru-RU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num>
                                  <m:den>
                                    <m:r>
                                      <a:rPr lang="ru-RU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e>
                            </m:func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eqArr>
                      </m:e>
                    </m:d>
                  </m:oMath>
                </a14:m>
                <a:r>
                  <a:rPr lang="ru-RU" sz="2800" dirty="0"/>
                  <a:t> </a:t>
                </a:r>
              </a:p>
            </p:txBody>
          </p:sp>
        </mc:Choice>
        <mc:Fallback xmlns="">
          <p:sp>
            <p:nvSpPr>
              <p:cNvPr id="38917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33400"/>
                <a:ext cx="8991600" cy="2118722"/>
              </a:xfrm>
              <a:prstGeom prst="rect">
                <a:avLst/>
              </a:prstGeom>
              <a:blipFill>
                <a:blip r:embed="rId3"/>
                <a:stretch>
                  <a:fillRect t="-317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91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00"/>
            <a:ext cx="3333750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7830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3200" dirty="0">
                <a:solidFill>
                  <a:srgbClr val="FF3300"/>
                </a:solidFill>
              </a:rPr>
              <a:t>Гипоциклоида (</a:t>
            </a:r>
            <a:r>
              <a:rPr lang="en-US" sz="3200" i="1" dirty="0">
                <a:solidFill>
                  <a:srgbClr val="FF3300"/>
                </a:solidFill>
              </a:rPr>
              <a:t>m</a:t>
            </a:r>
            <a:r>
              <a:rPr lang="en-US" sz="3200" dirty="0">
                <a:solidFill>
                  <a:srgbClr val="FF3300"/>
                </a:solidFill>
              </a:rPr>
              <a:t> = 2/5)</a:t>
            </a:r>
            <a:endParaRPr lang="ru-RU" sz="3200" dirty="0">
              <a:solidFill>
                <a:srgbClr val="FF3300"/>
              </a:solidFill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65" name="Text Box 5"/>
              <p:cNvSpPr txBox="1">
                <a:spLocks noChangeArrowheads="1"/>
              </p:cNvSpPr>
              <p:nvPr/>
            </p:nvSpPr>
            <p:spPr bwMode="auto">
              <a:xfrm>
                <a:off x="0" y="609600"/>
                <a:ext cx="8991600" cy="21880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ru-RU" sz="2800" dirty="0">
                    <a:cs typeface="Times New Roman" pitchFamily="18" charset="0"/>
                  </a:rPr>
                  <a:t>	</a:t>
                </a:r>
                <a:r>
                  <a:rPr lang="ru-RU" dirty="0">
                    <a:cs typeface="Times New Roman" pitchFamily="18" charset="0"/>
                  </a:rPr>
                  <a:t>Параметрические уравнения </a:t>
                </a:r>
                <a:r>
                  <a:rPr lang="ru-RU" dirty="0"/>
                  <a:t>гипоциклоиды</a:t>
                </a:r>
                <a:r>
                  <a:rPr lang="ru-RU" dirty="0">
                    <a:cs typeface="Times New Roman" pitchFamily="18" charset="0"/>
                  </a:rPr>
                  <a:t> имеют вид</a:t>
                </a:r>
                <a:endParaRPr lang="en-US" dirty="0">
                  <a:cs typeface="Times New Roman" pitchFamily="18" charset="0"/>
                </a:endParaRPr>
              </a:p>
              <a:p>
                <a:pPr algn="ctr" eaLnBrk="1" hangingPunct="1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den>
                                  </m:f>
                                </m:e>
                              </m:func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</m:e>
                              </m:func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),</m:t>
                              </m:r>
                            </m:e>
                            <m:e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den>
                                  </m:f>
                                </m:e>
                              </m:func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</m:e>
                              </m:func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096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09600"/>
                <a:ext cx="8991600" cy="21880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67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695575"/>
            <a:ext cx="3853408" cy="375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23627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0" y="404664"/>
            <a:ext cx="8991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/>
            <a:r>
              <a:rPr lang="ru-RU" sz="2000" dirty="0"/>
              <a:t>Например, в строке «Ввод» наберём </a:t>
            </a:r>
            <a:r>
              <a:rPr lang="en-US" sz="2000" dirty="0"/>
              <a:t>n</a:t>
            </a:r>
            <a:r>
              <a:rPr lang="ru-RU" sz="2000" dirty="0"/>
              <a:t>=5. </a:t>
            </a:r>
          </a:p>
          <a:p>
            <a:pPr lvl="0"/>
            <a:r>
              <a:rPr lang="ru-RU" sz="2000" dirty="0"/>
              <a:t>В строке «Ввод» наберём </a:t>
            </a:r>
            <a:r>
              <a:rPr lang="en-US" sz="2000" dirty="0"/>
              <a:t>m</a:t>
            </a:r>
            <a:r>
              <a:rPr lang="ru-RU" sz="2000" dirty="0"/>
              <a:t>=-2. </a:t>
            </a:r>
          </a:p>
          <a:p>
            <a:pPr lvl="0"/>
            <a:r>
              <a:rPr lang="ru-RU" sz="2000" dirty="0"/>
              <a:t>В строке «Ввод» наберём </a:t>
            </a:r>
            <a:r>
              <a:rPr lang="en-US" sz="2000" dirty="0"/>
              <a:t>f</a:t>
            </a:r>
            <a:r>
              <a:rPr lang="ru-RU" sz="2000" dirty="0"/>
              <a:t>(</a:t>
            </a:r>
            <a:r>
              <a:rPr lang="en-US" sz="2000" dirty="0"/>
              <a:t>t</a:t>
            </a:r>
            <a:r>
              <a:rPr lang="ru-RU" sz="2000" dirty="0"/>
              <a:t>) = (</a:t>
            </a:r>
            <a:r>
              <a:rPr lang="en-US" sz="2000" dirty="0"/>
              <a:t>n</a:t>
            </a:r>
            <a:r>
              <a:rPr lang="ru-RU" sz="2000" dirty="0"/>
              <a:t> + </a:t>
            </a:r>
            <a:r>
              <a:rPr lang="en-US" sz="2000" dirty="0"/>
              <a:t>m</a:t>
            </a:r>
            <a:r>
              <a:rPr lang="ru-RU" sz="2000" dirty="0"/>
              <a:t>)/</a:t>
            </a:r>
            <a:r>
              <a:rPr lang="en-US" sz="2000" dirty="0"/>
              <a:t>n</a:t>
            </a:r>
            <a:r>
              <a:rPr lang="ru-RU" sz="2000" dirty="0"/>
              <a:t>*</a:t>
            </a:r>
            <a:r>
              <a:rPr lang="en-US" sz="2000" dirty="0" err="1"/>
              <a:t>cos</a:t>
            </a:r>
            <a:r>
              <a:rPr lang="ru-RU" sz="2000" dirty="0"/>
              <a:t>((</a:t>
            </a:r>
            <a:r>
              <a:rPr lang="en-US" sz="2000" dirty="0" err="1"/>
              <a:t>mt</a:t>
            </a:r>
            <a:r>
              <a:rPr lang="ru-RU" sz="2000" dirty="0"/>
              <a:t>)/</a:t>
            </a:r>
            <a:r>
              <a:rPr lang="en-US" sz="2000" dirty="0"/>
              <a:t>n</a:t>
            </a:r>
            <a:r>
              <a:rPr lang="ru-RU" sz="2000" dirty="0"/>
              <a:t>) - </a:t>
            </a:r>
            <a:r>
              <a:rPr lang="en-US" sz="2000" dirty="0"/>
              <a:t>m</a:t>
            </a:r>
            <a:r>
              <a:rPr lang="ru-RU" sz="2000" dirty="0"/>
              <a:t>/</a:t>
            </a:r>
            <a:r>
              <a:rPr lang="en-US" sz="2000" dirty="0"/>
              <a:t>n</a:t>
            </a:r>
            <a:r>
              <a:rPr lang="ru-RU" sz="2000" dirty="0"/>
              <a:t>*</a:t>
            </a:r>
            <a:r>
              <a:rPr lang="en-US" sz="2000" dirty="0" err="1"/>
              <a:t>cos</a:t>
            </a:r>
            <a:r>
              <a:rPr lang="ru-RU" sz="2000" dirty="0"/>
              <a:t>((</a:t>
            </a:r>
            <a:r>
              <a:rPr lang="en-US" sz="2000" dirty="0"/>
              <a:t>n</a:t>
            </a:r>
            <a:r>
              <a:rPr lang="ru-RU" sz="2000" dirty="0"/>
              <a:t> + </a:t>
            </a:r>
            <a:r>
              <a:rPr lang="en-US" sz="2000" dirty="0"/>
              <a:t>m</a:t>
            </a:r>
            <a:r>
              <a:rPr lang="ru-RU" sz="2000" dirty="0"/>
              <a:t>)</a:t>
            </a:r>
            <a:r>
              <a:rPr lang="en-US" sz="2000" dirty="0"/>
              <a:t>t</a:t>
            </a:r>
            <a:r>
              <a:rPr lang="ru-RU" sz="2000" dirty="0"/>
              <a:t>/</a:t>
            </a:r>
            <a:r>
              <a:rPr lang="en-US" sz="2000" dirty="0"/>
              <a:t>n</a:t>
            </a:r>
            <a:r>
              <a:rPr lang="ru-RU" sz="2000" dirty="0"/>
              <a:t>). </a:t>
            </a:r>
          </a:p>
          <a:p>
            <a:pPr lvl="0"/>
            <a:r>
              <a:rPr lang="ru-RU" sz="2000" dirty="0"/>
              <a:t>В строке «Ввод» наберём </a:t>
            </a:r>
            <a:r>
              <a:rPr lang="en-US" sz="2000" dirty="0"/>
              <a:t>g</a:t>
            </a:r>
            <a:r>
              <a:rPr lang="ru-RU" sz="2000" dirty="0"/>
              <a:t>(</a:t>
            </a:r>
            <a:r>
              <a:rPr lang="en-US" sz="2000" dirty="0"/>
              <a:t>t</a:t>
            </a:r>
            <a:r>
              <a:rPr lang="ru-RU" sz="2000" dirty="0"/>
              <a:t>)= (</a:t>
            </a:r>
            <a:r>
              <a:rPr lang="en-US" sz="2000" dirty="0"/>
              <a:t>n</a:t>
            </a:r>
            <a:r>
              <a:rPr lang="ru-RU" sz="2000" dirty="0"/>
              <a:t> + </a:t>
            </a:r>
            <a:r>
              <a:rPr lang="en-US" sz="2000" dirty="0"/>
              <a:t>m</a:t>
            </a:r>
            <a:r>
              <a:rPr lang="ru-RU" sz="2000" dirty="0"/>
              <a:t>)/</a:t>
            </a:r>
            <a:r>
              <a:rPr lang="en-US" sz="2000" dirty="0"/>
              <a:t>n</a:t>
            </a:r>
            <a:r>
              <a:rPr lang="ru-RU" sz="2000" dirty="0"/>
              <a:t>*</a:t>
            </a:r>
            <a:r>
              <a:rPr lang="en-US" sz="2000" dirty="0"/>
              <a:t>sin</a:t>
            </a:r>
            <a:r>
              <a:rPr lang="ru-RU" sz="2000" dirty="0"/>
              <a:t>((</a:t>
            </a:r>
            <a:r>
              <a:rPr lang="en-US" sz="2000" dirty="0" err="1"/>
              <a:t>mt</a:t>
            </a:r>
            <a:r>
              <a:rPr lang="ru-RU" sz="2000" dirty="0"/>
              <a:t>)/</a:t>
            </a:r>
            <a:r>
              <a:rPr lang="en-US" sz="2000" dirty="0"/>
              <a:t>n</a:t>
            </a:r>
            <a:r>
              <a:rPr lang="ru-RU" sz="2000" dirty="0"/>
              <a:t>) - </a:t>
            </a:r>
            <a:r>
              <a:rPr lang="en-US" sz="2000" dirty="0"/>
              <a:t>m</a:t>
            </a:r>
            <a:r>
              <a:rPr lang="ru-RU" sz="2000" dirty="0"/>
              <a:t>/</a:t>
            </a:r>
            <a:r>
              <a:rPr lang="en-US" sz="2000" dirty="0"/>
              <a:t>n</a:t>
            </a:r>
            <a:r>
              <a:rPr lang="ru-RU" sz="2000" dirty="0"/>
              <a:t>*</a:t>
            </a:r>
            <a:r>
              <a:rPr lang="en-US" sz="2000" dirty="0"/>
              <a:t>sin</a:t>
            </a:r>
            <a:r>
              <a:rPr lang="ru-RU" sz="2000" dirty="0"/>
              <a:t>((</a:t>
            </a:r>
            <a:r>
              <a:rPr lang="en-US" sz="2000" dirty="0"/>
              <a:t>n</a:t>
            </a:r>
            <a:r>
              <a:rPr lang="ru-RU" sz="2000" dirty="0"/>
              <a:t> + </a:t>
            </a:r>
            <a:r>
              <a:rPr lang="en-US" sz="2000" dirty="0"/>
              <a:t>m</a:t>
            </a:r>
            <a:r>
              <a:rPr lang="ru-RU" sz="2000" dirty="0"/>
              <a:t>)</a:t>
            </a:r>
            <a:r>
              <a:rPr lang="en-US" sz="2000" dirty="0"/>
              <a:t>t</a:t>
            </a:r>
            <a:r>
              <a:rPr lang="ru-RU" sz="2000" dirty="0"/>
              <a:t>/</a:t>
            </a:r>
            <a:r>
              <a:rPr lang="en-US" sz="2000" dirty="0"/>
              <a:t>n</a:t>
            </a:r>
            <a:r>
              <a:rPr lang="ru-RU" sz="2000" dirty="0"/>
              <a:t>). </a:t>
            </a:r>
          </a:p>
          <a:p>
            <a:pPr lvl="0"/>
            <a:r>
              <a:rPr lang="ru-RU" sz="2000" dirty="0"/>
              <a:t>Скроем графики функций </a:t>
            </a:r>
            <a:r>
              <a:rPr lang="en-US" sz="2000" dirty="0"/>
              <a:t>f</a:t>
            </a:r>
            <a:r>
              <a:rPr lang="ru-RU" sz="2000" dirty="0"/>
              <a:t>(</a:t>
            </a:r>
            <a:r>
              <a:rPr lang="en-US" sz="2000" dirty="0"/>
              <a:t>t</a:t>
            </a:r>
            <a:r>
              <a:rPr lang="ru-RU" sz="2000" dirty="0"/>
              <a:t>)</a:t>
            </a:r>
            <a:r>
              <a:rPr lang="en-US" sz="2000" dirty="0"/>
              <a:t> </a:t>
            </a:r>
            <a:r>
              <a:rPr lang="ru-RU" sz="2000" dirty="0"/>
              <a:t>и </a:t>
            </a:r>
            <a:r>
              <a:rPr lang="en-US" sz="2000" dirty="0"/>
              <a:t>g</a:t>
            </a:r>
            <a:r>
              <a:rPr lang="ru-RU" sz="2000" dirty="0"/>
              <a:t>(</a:t>
            </a:r>
            <a:r>
              <a:rPr lang="en-US" sz="2000" dirty="0"/>
              <a:t>t</a:t>
            </a:r>
            <a:r>
              <a:rPr lang="ru-RU" sz="2000" dirty="0"/>
              <a:t>).</a:t>
            </a:r>
          </a:p>
          <a:p>
            <a:pPr lvl="0"/>
            <a:r>
              <a:rPr lang="ru-RU" sz="2000" dirty="0"/>
              <a:t>В строке «Ввод» наберём Кривая[</a:t>
            </a:r>
            <a:r>
              <a:rPr lang="en-US" sz="2000" dirty="0"/>
              <a:t>f</a:t>
            </a:r>
            <a:r>
              <a:rPr lang="ru-RU" sz="2000" dirty="0"/>
              <a:t>(</a:t>
            </a:r>
            <a:r>
              <a:rPr lang="en-US" sz="2000" dirty="0"/>
              <a:t>t</a:t>
            </a:r>
            <a:r>
              <a:rPr lang="ru-RU" sz="2000" dirty="0"/>
              <a:t>),</a:t>
            </a:r>
            <a:r>
              <a:rPr lang="en-US" sz="2000" dirty="0"/>
              <a:t>g</a:t>
            </a:r>
            <a:r>
              <a:rPr lang="ru-RU" sz="2000" dirty="0"/>
              <a:t>(</a:t>
            </a:r>
            <a:r>
              <a:rPr lang="en-US" sz="2000" dirty="0"/>
              <a:t>t</a:t>
            </a:r>
            <a:r>
              <a:rPr lang="ru-RU" sz="2000" dirty="0"/>
              <a:t>),</a:t>
            </a:r>
            <a:r>
              <a:rPr lang="en-US" sz="2000" dirty="0"/>
              <a:t>t</a:t>
            </a:r>
            <a:r>
              <a:rPr lang="ru-RU" sz="2000" dirty="0"/>
              <a:t>,0,10</a:t>
            </a:r>
            <a:r>
              <a:rPr lang="en-US" sz="2000" dirty="0"/>
              <a:t>Pi</a:t>
            </a:r>
            <a:r>
              <a:rPr lang="ru-RU" sz="2000" dirty="0"/>
              <a:t>]. Получим гипоциклоиду.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0FA8DBD-B75B-D8F8-EC70-613140E1AB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64" y="0"/>
            <a:ext cx="9098601" cy="457200"/>
          </a:xfrm>
        </p:spPr>
        <p:txBody>
          <a:bodyPr/>
          <a:lstStyle/>
          <a:p>
            <a:pPr eaLnBrk="1" hangingPunct="1"/>
            <a:r>
              <a:rPr lang="ru-RU" sz="2400" dirty="0" err="1">
                <a:solidFill>
                  <a:srgbClr val="FF3300"/>
                </a:solidFill>
              </a:rPr>
              <a:t>Гипоклоиду</a:t>
            </a:r>
            <a:r>
              <a:rPr lang="ru-RU" sz="2400" dirty="0">
                <a:solidFill>
                  <a:srgbClr val="FF3300"/>
                </a:solidFill>
              </a:rPr>
              <a:t> можно получить в программе </a:t>
            </a:r>
            <a:r>
              <a:rPr lang="en-US" sz="2400" dirty="0">
                <a:solidFill>
                  <a:srgbClr val="FF3300"/>
                </a:solidFill>
              </a:rPr>
              <a:t>GeoGebra</a:t>
            </a:r>
            <a:endParaRPr lang="ru-RU" sz="2400" dirty="0">
              <a:solidFill>
                <a:srgbClr val="FF33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49776D-16A4-7A57-79EB-1B031A699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561" y="2360672"/>
            <a:ext cx="4045503" cy="437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03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6CEB22-59D2-A5D1-6929-DAD135B60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7" y="908720"/>
            <a:ext cx="9006685" cy="5040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F5905D-345A-EB2E-E48E-B6EA07A295C0}"/>
              </a:ext>
            </a:extLst>
          </p:cNvPr>
          <p:cNvSpPr txBox="1"/>
          <p:nvPr/>
        </p:nvSpPr>
        <p:spPr>
          <a:xfrm>
            <a:off x="-3740" y="101823"/>
            <a:ext cx="9112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Вывод уравнения прямой в учебнике А.В. Погорелова</a:t>
            </a:r>
          </a:p>
        </p:txBody>
      </p:sp>
    </p:spTree>
    <p:extLst>
      <p:ext uri="{BB962C8B-B14F-4D97-AF65-F5344CB8AC3E}">
        <p14:creationId xmlns:p14="http://schemas.microsoft.com/office/powerpoint/2010/main" val="31543905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Полярные координаты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92176" name="Text Box 16"/>
          <p:cNvSpPr txBox="1">
            <a:spLocks noChangeArrowheads="1"/>
          </p:cNvSpPr>
          <p:nvPr/>
        </p:nvSpPr>
        <p:spPr bwMode="auto">
          <a:xfrm>
            <a:off x="0" y="576992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Пусть на плоскости задана координатная прямая с выделенной точкой </a:t>
            </a:r>
            <a:r>
              <a:rPr lang="ru-RU" i="1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 и единичным отрезком </a:t>
            </a:r>
            <a:r>
              <a:rPr lang="ru-RU" i="1" dirty="0">
                <a:cs typeface="Times New Roman" pitchFamily="18" charset="0"/>
              </a:rPr>
              <a:t>ОЕ</a:t>
            </a:r>
            <a:r>
              <a:rPr lang="ru-RU" dirty="0">
                <a:cs typeface="Times New Roman" pitchFamily="18" charset="0"/>
              </a:rPr>
              <a:t>. Эта прямая в данном случае будет называться</a:t>
            </a:r>
            <a:r>
              <a:rPr lang="ru-RU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dirty="0">
                <a:solidFill>
                  <a:srgbClr val="FF3300"/>
                </a:solidFill>
                <a:cs typeface="Times New Roman" pitchFamily="18" charset="0"/>
              </a:rPr>
              <a:t>полярной осью</a:t>
            </a:r>
            <a:r>
              <a:rPr lang="ru-RU" dirty="0">
                <a:cs typeface="Times New Roman" pitchFamily="18" charset="0"/>
              </a:rPr>
              <a:t>. Точка </a:t>
            </a:r>
            <a:r>
              <a:rPr lang="en-US" i="1" dirty="0">
                <a:cs typeface="Times New Roman" pitchFamily="18" charset="0"/>
              </a:rPr>
              <a:t>O </a:t>
            </a:r>
            <a:r>
              <a:rPr lang="ru-RU" dirty="0">
                <a:cs typeface="Times New Roman" pitchFamily="18" charset="0"/>
              </a:rPr>
              <a:t>называется</a:t>
            </a:r>
            <a:r>
              <a:rPr lang="ru-RU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dirty="0">
                <a:solidFill>
                  <a:srgbClr val="FF3300"/>
                </a:solidFill>
                <a:cs typeface="Times New Roman" pitchFamily="18" charset="0"/>
              </a:rPr>
              <a:t>полюсом</a:t>
            </a:r>
            <a:r>
              <a:rPr lang="ru-RU" dirty="0">
                <a:cs typeface="Times New Roman" pitchFamily="18" charset="0"/>
              </a:rPr>
              <a:t>.</a:t>
            </a:r>
            <a:r>
              <a:rPr lang="ru-RU" b="1" i="1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59" name="Text Box 99"/>
              <p:cNvSpPr txBox="1">
                <a:spLocks noChangeArrowheads="1"/>
              </p:cNvSpPr>
              <p:nvPr/>
            </p:nvSpPr>
            <p:spPr bwMode="auto">
              <a:xfrm>
                <a:off x="76200" y="2144628"/>
                <a:ext cx="9067800" cy="20180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>
                    <a:solidFill>
                      <a:srgbClr val="FF3300"/>
                    </a:solidFill>
                    <a:cs typeface="Times New Roman" pitchFamily="18" charset="0"/>
                  </a:rPr>
                  <a:t>	Полярными координатами</a:t>
                </a:r>
                <a:r>
                  <a:rPr lang="ru-RU" dirty="0">
                    <a:solidFill>
                      <a:schemeClr val="accent1"/>
                    </a:solidFill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точки </a:t>
                </a:r>
                <a:r>
                  <a:rPr lang="ru-RU" i="1" dirty="0">
                    <a:cs typeface="Times New Roman" pitchFamily="18" charset="0"/>
                  </a:rPr>
                  <a:t>А</a:t>
                </a:r>
                <a:r>
                  <a:rPr lang="ru-RU" dirty="0">
                    <a:cs typeface="Times New Roman" pitchFamily="18" charset="0"/>
                  </a:rPr>
                  <a:t> на плоскости с заданной полярной осью называется пара (</a:t>
                </a:r>
                <a:r>
                  <a:rPr lang="en-US" i="1" dirty="0">
                    <a:cs typeface="Times New Roman" pitchFamily="18" charset="0"/>
                  </a:rPr>
                  <a:t>r</a:t>
                </a:r>
                <a:r>
                  <a:rPr lang="ru-RU" dirty="0">
                    <a:cs typeface="Times New Roman" pitchFamily="18" charset="0"/>
                  </a:rPr>
                  <a:t>; </a:t>
                </a:r>
                <a:r>
                  <a:rPr lang="ru-RU" dirty="0">
                    <a:cs typeface="Times New Roman" pitchFamily="18" charset="0"/>
                    <a:sym typeface="Symbol" pitchFamily="18" charset="2"/>
                  </a:rPr>
                  <a:t></a:t>
                </a:r>
                <a:r>
                  <a:rPr lang="ru-RU" dirty="0">
                    <a:cs typeface="Times New Roman" pitchFamily="18" charset="0"/>
                  </a:rPr>
                  <a:t>), где </a:t>
                </a:r>
                <a:r>
                  <a:rPr lang="en-US" i="1" dirty="0">
                    <a:cs typeface="Times New Roman" pitchFamily="18" charset="0"/>
                  </a:rPr>
                  <a:t>r</a:t>
                </a:r>
                <a:r>
                  <a:rPr lang="ru-RU" dirty="0">
                    <a:cs typeface="Times New Roman" pitchFamily="18" charset="0"/>
                  </a:rPr>
                  <a:t> - расстояние от точки </a:t>
                </a:r>
                <a:r>
                  <a:rPr lang="ru-RU" i="1" dirty="0">
                    <a:cs typeface="Times New Roman" pitchFamily="18" charset="0"/>
                  </a:rPr>
                  <a:t>А</a:t>
                </a:r>
                <a:r>
                  <a:rPr lang="ru-RU" dirty="0">
                    <a:cs typeface="Times New Roman" pitchFamily="18" charset="0"/>
                  </a:rPr>
                  <a:t> до точки </a:t>
                </a:r>
                <a:r>
                  <a:rPr lang="ru-RU" i="1" dirty="0">
                    <a:cs typeface="Times New Roman" pitchFamily="18" charset="0"/>
                  </a:rPr>
                  <a:t>О</a:t>
                </a:r>
                <a:r>
                  <a:rPr lang="ru-RU" dirty="0">
                    <a:cs typeface="Times New Roman" pitchFamily="18" charset="0"/>
                  </a:rPr>
                  <a:t>, </a:t>
                </a:r>
                <a:r>
                  <a:rPr lang="ru-RU" dirty="0">
                    <a:cs typeface="Times New Roman" pitchFamily="18" charset="0"/>
                    <a:sym typeface="Symbol" pitchFamily="18" charset="2"/>
                  </a:rPr>
                  <a:t></a:t>
                </a:r>
                <a:r>
                  <a:rPr lang="ru-RU" dirty="0">
                    <a:cs typeface="Times New Roman" pitchFamily="18" charset="0"/>
                  </a:rPr>
                  <a:t> - угол между полярной осью и вектором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𝑂𝐴</m:t>
                        </m:r>
                      </m:e>
                    </m:acc>
                  </m:oMath>
                </a14:m>
                <a:r>
                  <a:rPr lang="ru-RU" dirty="0">
                    <a:cs typeface="Times New Roman" pitchFamily="18" charset="0"/>
                  </a:rPr>
                  <a:t>, отсчитываемый в направлении против часовой стрелки, если </a:t>
                </a:r>
                <a:r>
                  <a:rPr lang="ru-RU" dirty="0">
                    <a:cs typeface="Times New Roman" pitchFamily="18" charset="0"/>
                    <a:sym typeface="Symbol" pitchFamily="18" charset="2"/>
                  </a:rPr>
                  <a:t></a:t>
                </a:r>
                <a:r>
                  <a:rPr lang="ru-RU" dirty="0">
                    <a:cs typeface="Times New Roman" pitchFamily="18" charset="0"/>
                  </a:rPr>
                  <a:t> &gt; 0 и по часовой стрелке, если </a:t>
                </a:r>
                <a:r>
                  <a:rPr lang="ru-RU" dirty="0">
                    <a:cs typeface="Times New Roman" pitchFamily="18" charset="0"/>
                    <a:sym typeface="Symbol" pitchFamily="18" charset="2"/>
                  </a:rPr>
                  <a:t></a:t>
                </a:r>
                <a:r>
                  <a:rPr lang="ru-RU" dirty="0">
                    <a:cs typeface="Times New Roman" pitchFamily="18" charset="0"/>
                  </a:rPr>
                  <a:t> &lt; 0.</a:t>
                </a:r>
              </a:p>
            </p:txBody>
          </p:sp>
        </mc:Choice>
        <mc:Fallback xmlns="">
          <p:sp>
            <p:nvSpPr>
              <p:cNvPr id="92259" name="Text 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" y="2144628"/>
                <a:ext cx="9067800" cy="2018053"/>
              </a:xfrm>
              <a:prstGeom prst="rect">
                <a:avLst/>
              </a:prstGeom>
              <a:blipFill>
                <a:blip r:embed="rId3"/>
                <a:stretch>
                  <a:fillRect l="-1076" t="-2417" r="-1009" b="-453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63" name="Text Box 103"/>
          <p:cNvSpPr txBox="1">
            <a:spLocks noChangeArrowheads="1"/>
          </p:cNvSpPr>
          <p:nvPr/>
        </p:nvSpPr>
        <p:spPr bwMode="auto">
          <a:xfrm>
            <a:off x="3581400" y="4306396"/>
            <a:ext cx="5562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При этом первая координата </a:t>
            </a:r>
            <a:r>
              <a:rPr lang="en-US" i="1" dirty="0">
                <a:cs typeface="Times New Roman" pitchFamily="18" charset="0"/>
              </a:rPr>
              <a:t>r</a:t>
            </a:r>
            <a:r>
              <a:rPr lang="ru-RU" dirty="0">
                <a:cs typeface="Times New Roman" pitchFamily="18" charset="0"/>
              </a:rPr>
              <a:t> называется</a:t>
            </a:r>
            <a:r>
              <a:rPr lang="ru-RU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dirty="0">
                <a:solidFill>
                  <a:srgbClr val="FF3300"/>
                </a:solidFill>
                <a:cs typeface="Times New Roman" pitchFamily="18" charset="0"/>
              </a:rPr>
              <a:t>полярным радиусом</a:t>
            </a:r>
            <a:r>
              <a:rPr lang="ru-RU" dirty="0">
                <a:cs typeface="Times New Roman" pitchFamily="18" charset="0"/>
              </a:rPr>
              <a:t>, а вторая </a:t>
            </a:r>
            <a:r>
              <a:rPr lang="ru-RU" dirty="0">
                <a:cs typeface="Times New Roman" pitchFamily="18" charset="0"/>
                <a:sym typeface="Symbol" pitchFamily="18" charset="2"/>
              </a:rPr>
              <a:t></a:t>
            </a:r>
            <a:r>
              <a:rPr lang="ru-RU" dirty="0">
                <a:cs typeface="Times New Roman" pitchFamily="18" charset="0"/>
              </a:rPr>
              <a:t> -</a:t>
            </a:r>
            <a:r>
              <a:rPr lang="ru-RU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dirty="0">
                <a:solidFill>
                  <a:srgbClr val="FF3300"/>
                </a:solidFill>
                <a:cs typeface="Times New Roman" pitchFamily="18" charset="0"/>
              </a:rPr>
              <a:t>полярным углом</a:t>
            </a:r>
            <a:r>
              <a:rPr lang="ru-RU" dirty="0">
                <a:cs typeface="Times New Roman" pitchFamily="18" charset="0"/>
              </a:rPr>
              <a:t>. Полярный угол  можно задавать в градусах или радианах.</a:t>
            </a:r>
          </a:p>
        </p:txBody>
      </p:sp>
      <p:pic>
        <p:nvPicPr>
          <p:cNvPr id="92264" name="Picture 1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36" y="4101886"/>
            <a:ext cx="3271664" cy="2179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7285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91523" name="Text Box 3"/>
              <p:cNvSpPr txBox="1">
                <a:spLocks noChangeArrowheads="1"/>
              </p:cNvSpPr>
              <p:nvPr/>
            </p:nvSpPr>
            <p:spPr bwMode="auto">
              <a:xfrm>
                <a:off x="0" y="79276"/>
                <a:ext cx="9144000" cy="31321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>
                    <a:cs typeface="Times New Roman" pitchFamily="18" charset="0"/>
                  </a:rPr>
                  <a:t>	Если на плоскости задана декартова система координат, то обычно за полюс принимается начало координат и за полярную ось – ось </a:t>
                </a:r>
                <a:r>
                  <a:rPr lang="en-US" i="1" dirty="0">
                    <a:cs typeface="Times New Roman" pitchFamily="18" charset="0"/>
                  </a:rPr>
                  <a:t>Ox</a:t>
                </a:r>
                <a:r>
                  <a:rPr lang="ru-RU" dirty="0">
                    <a:cs typeface="Times New Roman" pitchFamily="18" charset="0"/>
                  </a:rPr>
                  <a:t>. В этом случае каждой точке плоскости с декартовыми координатами (</a:t>
                </a:r>
                <a:r>
                  <a:rPr lang="en-US" i="1" dirty="0">
                    <a:cs typeface="Times New Roman" pitchFamily="18" charset="0"/>
                  </a:rPr>
                  <a:t>x</a:t>
                </a:r>
                <a:r>
                  <a:rPr lang="ru-RU" dirty="0">
                    <a:cs typeface="Times New Roman" pitchFamily="18" charset="0"/>
                  </a:rPr>
                  <a:t>, </a:t>
                </a:r>
                <a:r>
                  <a:rPr lang="en-US" i="1" dirty="0">
                    <a:cs typeface="Times New Roman" pitchFamily="18" charset="0"/>
                  </a:rPr>
                  <a:t>y</a:t>
                </a:r>
                <a:r>
                  <a:rPr lang="ru-RU" dirty="0">
                    <a:cs typeface="Times New Roman" pitchFamily="18" charset="0"/>
                  </a:rPr>
                  <a:t>) можно сопоставить полярные координаты (</a:t>
                </a:r>
                <a:r>
                  <a:rPr lang="en-US" i="1" dirty="0">
                    <a:cs typeface="Times New Roman" pitchFamily="18" charset="0"/>
                  </a:rPr>
                  <a:t>r</a:t>
                </a:r>
                <a:r>
                  <a:rPr lang="ru-RU" dirty="0">
                    <a:cs typeface="Times New Roman" pitchFamily="18" charset="0"/>
                  </a:rPr>
                  <a:t>, </a:t>
                </a:r>
                <a:r>
                  <a:rPr lang="ru-RU" dirty="0">
                    <a:cs typeface="Times New Roman" pitchFamily="18" charset="0"/>
                    <a:sym typeface="Symbol" pitchFamily="18" charset="2"/>
                  </a:rPr>
                  <a:t></a:t>
                </a:r>
                <a:r>
                  <a:rPr lang="ru-RU" dirty="0">
                    <a:cs typeface="Times New Roman" pitchFamily="18" charset="0"/>
                  </a:rPr>
                  <a:t>). При этом декартовы координаты выражаются через полярные по формулам:</a:t>
                </a:r>
              </a:p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ru-RU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φ</m:t>
                                  </m:r>
                                </m:e>
                              </m:func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ru-RU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φ</m:t>
                                  </m:r>
                                </m:e>
                              </m:func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9152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79276"/>
                <a:ext cx="9144000" cy="3132139"/>
              </a:xfrm>
              <a:prstGeom prst="rect">
                <a:avLst/>
              </a:prstGeom>
              <a:blipFill>
                <a:blip r:embed="rId3"/>
                <a:stretch>
                  <a:fillRect l="-1000" t="-1556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1526" name="Text Box 6"/>
              <p:cNvSpPr txBox="1">
                <a:spLocks noChangeArrowheads="1"/>
              </p:cNvSpPr>
              <p:nvPr/>
            </p:nvSpPr>
            <p:spPr bwMode="auto">
              <a:xfrm>
                <a:off x="3886200" y="3429000"/>
                <a:ext cx="5257800" cy="22206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ru-RU" dirty="0">
                    <a:cs typeface="Times New Roman" pitchFamily="18" charset="0"/>
                  </a:rPr>
                  <a:t>	Наоборот, полярные координаты выражаются через декартовы по формулам:</a:t>
                </a:r>
                <a:endParaRPr lang="ru-RU" b="0" i="0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ru-RU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ru-RU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ru-RU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ru-RU" dirty="0">
                    <a:effectLst/>
                    <a:ea typeface="Times New Roman" panose="02020603050405020304" pitchFamily="18" charset="0"/>
                  </a:rPr>
                  <a:t>, </a:t>
                </a:r>
              </a:p>
              <a:p>
                <a:pPr algn="ctr">
                  <a:spcBef>
                    <a:spcPts val="0"/>
                  </a:spcBef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ru-RU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</m:func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ru-RU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ru-RU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ru-RU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ru-RU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ru-RU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ru-RU" dirty="0">
                    <a:effectLst/>
                    <a:ea typeface="Times New Roman" panose="02020603050405020304" pitchFamily="18" charset="0"/>
                  </a:rPr>
                  <a:t>,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ru-RU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</m:func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ru-RU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ru-RU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ru-RU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ru-RU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ru-RU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ru-RU" dirty="0">
                    <a:effectLst/>
                    <a:ea typeface="Times New Roman" panose="02020603050405020304" pitchFamily="18" charset="0"/>
                  </a:rPr>
                  <a:t>.</a:t>
                </a:r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91526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86200" y="3429000"/>
                <a:ext cx="5257800" cy="2220673"/>
              </a:xfrm>
              <a:prstGeom prst="rect">
                <a:avLst/>
              </a:prstGeom>
              <a:blipFill>
                <a:blip r:embed="rId4"/>
                <a:stretch>
                  <a:fillRect l="-1856" t="-2198" r="-17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153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6912"/>
            <a:ext cx="3153688" cy="269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68682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ru-RU" sz="3200" dirty="0">
                <a:solidFill>
                  <a:srgbClr val="FF3300"/>
                </a:solidFill>
              </a:rPr>
              <a:t>Спираль Архимеда</a:t>
            </a:r>
          </a:p>
        </p:txBody>
      </p:sp>
      <p:sp>
        <p:nvSpPr>
          <p:cNvPr id="493571" name="Text Box 3"/>
          <p:cNvSpPr txBox="1">
            <a:spLocks noChangeArrowheads="1"/>
          </p:cNvSpPr>
          <p:nvPr/>
        </p:nvSpPr>
        <p:spPr bwMode="auto">
          <a:xfrm>
            <a:off x="0" y="404664"/>
            <a:ext cx="9144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rgbClr val="FF33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3300"/>
                </a:solidFill>
                <a:cs typeface="Times New Roman" pitchFamily="18" charset="0"/>
              </a:rPr>
              <a:t>Спираль Архимеда</a:t>
            </a:r>
            <a:r>
              <a:rPr lang="ru-RU" sz="2800" b="1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800" b="1" dirty="0">
                <a:cs typeface="Times New Roman" pitchFamily="18" charset="0"/>
              </a:rPr>
              <a:t>- </a:t>
            </a:r>
            <a:r>
              <a:rPr lang="ru-RU" sz="2800" dirty="0">
                <a:cs typeface="Times New Roman" pitchFamily="18" charset="0"/>
              </a:rPr>
              <a:t>кривая, задаваемая уравнением </a:t>
            </a:r>
            <a:r>
              <a:rPr lang="en-US" sz="2800" i="1" dirty="0">
                <a:solidFill>
                  <a:srgbClr val="FF0000"/>
                </a:solidFill>
                <a:cs typeface="Times New Roman" pitchFamily="18" charset="0"/>
              </a:rPr>
              <a:t>r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 = </a:t>
            </a:r>
            <a:r>
              <a:rPr lang="en-US" sz="2800" i="1" dirty="0">
                <a:solidFill>
                  <a:srgbClr val="FF0000"/>
                </a:solidFill>
                <a:cs typeface="Times New Roman" pitchFamily="18" charset="0"/>
              </a:rPr>
              <a:t>a</a:t>
            </a:r>
            <a:r>
              <a:rPr lang="ru-RU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</a:t>
            </a:r>
            <a:r>
              <a:rPr lang="ru-RU" sz="2800" dirty="0">
                <a:cs typeface="Times New Roman" pitchFamily="18" charset="0"/>
              </a:rPr>
              <a:t>,</a:t>
            </a:r>
            <a:r>
              <a:rPr lang="ru-RU" sz="2800" dirty="0"/>
              <a:t> </a:t>
            </a:r>
            <a:r>
              <a:rPr lang="ru-RU" sz="2800" dirty="0">
                <a:cs typeface="Times New Roman" pitchFamily="18" charset="0"/>
              </a:rPr>
              <a:t>где </a:t>
            </a:r>
            <a:r>
              <a:rPr lang="en-US" sz="2800" i="1" dirty="0">
                <a:cs typeface="Times New Roman" pitchFamily="18" charset="0"/>
              </a:rPr>
              <a:t>a </a:t>
            </a:r>
            <a:r>
              <a:rPr lang="ru-RU" sz="2800" dirty="0">
                <a:cs typeface="Times New Roman" pitchFamily="18" charset="0"/>
              </a:rPr>
              <a:t>- некоторое  фиксированное число, угол</a:t>
            </a:r>
            <a:r>
              <a:rPr lang="ru-RU" sz="2800" dirty="0"/>
              <a:t> </a:t>
            </a:r>
            <a:r>
              <a:rPr lang="ru-RU" dirty="0">
                <a:cs typeface="Times New Roman" pitchFamily="18" charset="0"/>
                <a:sym typeface="Symbol" pitchFamily="18" charset="2"/>
              </a:rPr>
              <a:t></a:t>
            </a:r>
            <a:r>
              <a:rPr lang="ru-RU" sz="2800" dirty="0">
                <a:cs typeface="Times New Roman" pitchFamily="18" charset="0"/>
              </a:rPr>
              <a:t> задается в радианах.</a:t>
            </a:r>
          </a:p>
        </p:txBody>
      </p:sp>
      <p:sp>
        <p:nvSpPr>
          <p:cNvPr id="493572" name="Text Box 4"/>
          <p:cNvSpPr txBox="1">
            <a:spLocks noChangeArrowheads="1"/>
          </p:cNvSpPr>
          <p:nvPr/>
        </p:nvSpPr>
        <p:spPr bwMode="auto">
          <a:xfrm>
            <a:off x="0" y="4653136"/>
            <a:ext cx="914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Геометрическим свойством, характеризующим спираль Архимеда, является постоянство расстояний между соседними витками, каждое из них равно 2</a:t>
            </a:r>
            <a:r>
              <a:rPr lang="en-US" dirty="0">
                <a:cs typeface="Times New Roman" pitchFamily="18" charset="0"/>
              </a:rPr>
              <a:t>π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dirty="0">
                <a:cs typeface="Times New Roman" pitchFamily="18" charset="0"/>
              </a:rPr>
              <a:t>. Действительно, если угол  увеличивается на 2</a:t>
            </a:r>
            <a:r>
              <a:rPr lang="en-US" dirty="0">
                <a:cs typeface="Times New Roman" pitchFamily="18" charset="0"/>
              </a:rPr>
              <a:t>π</a:t>
            </a:r>
            <a:r>
              <a:rPr lang="ru-RU" dirty="0">
                <a:cs typeface="Times New Roman" pitchFamily="18" charset="0"/>
              </a:rPr>
              <a:t>, т.е. точка делает один, то радиус увеличивается на 2</a:t>
            </a:r>
            <a:r>
              <a:rPr lang="en-US" dirty="0">
                <a:cs typeface="Times New Roman" pitchFamily="18" charset="0"/>
              </a:rPr>
              <a:t>π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dirty="0">
                <a:cs typeface="Times New Roman" pitchFamily="18" charset="0"/>
              </a:rPr>
              <a:t>, что и составляет расстояние между соседними витками.</a:t>
            </a:r>
          </a:p>
        </p:txBody>
      </p:sp>
      <p:pic>
        <p:nvPicPr>
          <p:cNvPr id="4935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07852"/>
            <a:ext cx="3557588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9446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ru-RU" sz="3200" dirty="0">
                <a:solidFill>
                  <a:srgbClr val="FF3300"/>
                </a:solidFill>
              </a:rPr>
              <a:t>Логарифмическая (золотая) спираль</a:t>
            </a:r>
          </a:p>
        </p:txBody>
      </p:sp>
      <p:sp>
        <p:nvSpPr>
          <p:cNvPr id="493571" name="Text Box 3"/>
          <p:cNvSpPr txBox="1">
            <a:spLocks noChangeArrowheads="1"/>
          </p:cNvSpPr>
          <p:nvPr/>
        </p:nvSpPr>
        <p:spPr bwMode="auto">
          <a:xfrm>
            <a:off x="0" y="404664"/>
            <a:ext cx="9144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rgbClr val="FF33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3300"/>
                </a:solidFill>
                <a:cs typeface="Times New Roman" pitchFamily="18" charset="0"/>
              </a:rPr>
              <a:t>Золотая спираль</a:t>
            </a:r>
            <a:r>
              <a:rPr lang="ru-RU" sz="2800" b="1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800" b="1" dirty="0">
                <a:cs typeface="Times New Roman" pitchFamily="18" charset="0"/>
              </a:rPr>
              <a:t>- </a:t>
            </a:r>
            <a:r>
              <a:rPr lang="ru-RU" sz="2800" dirty="0">
                <a:cs typeface="Times New Roman" pitchFamily="18" charset="0"/>
              </a:rPr>
              <a:t>кривая, задаваемая уравнением </a:t>
            </a:r>
            <a:r>
              <a:rPr lang="en-US" sz="2800" i="1" dirty="0">
                <a:solidFill>
                  <a:srgbClr val="FF0000"/>
                </a:solidFill>
                <a:cs typeface="Times New Roman" pitchFamily="18" charset="0"/>
              </a:rPr>
              <a:t>r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 = </a:t>
            </a:r>
            <a:r>
              <a:rPr lang="en-US" sz="2800" i="1" dirty="0">
                <a:solidFill>
                  <a:srgbClr val="FF0000"/>
                </a:solidFill>
                <a:cs typeface="Times New Roman" pitchFamily="18" charset="0"/>
              </a:rPr>
              <a:t>a</a:t>
            </a:r>
            <a:r>
              <a:rPr lang="ru-RU" baseline="30000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</a:t>
            </a:r>
            <a:r>
              <a:rPr lang="ru-RU" sz="2800" dirty="0">
                <a:cs typeface="Times New Roman" pitchFamily="18" charset="0"/>
              </a:rPr>
              <a:t>,</a:t>
            </a:r>
            <a:r>
              <a:rPr lang="ru-RU" sz="2800" dirty="0"/>
              <a:t> </a:t>
            </a:r>
            <a:r>
              <a:rPr lang="ru-RU" sz="2800" dirty="0">
                <a:cs typeface="Times New Roman" pitchFamily="18" charset="0"/>
              </a:rPr>
              <a:t>где </a:t>
            </a:r>
            <a:r>
              <a:rPr lang="en-US" sz="2800" i="1" dirty="0">
                <a:cs typeface="Times New Roman" pitchFamily="18" charset="0"/>
              </a:rPr>
              <a:t>a </a:t>
            </a:r>
            <a:r>
              <a:rPr lang="ru-RU" sz="2800" dirty="0">
                <a:cs typeface="Times New Roman" pitchFamily="18" charset="0"/>
              </a:rPr>
              <a:t>- некоторое  фиксированное положительное число, угол</a:t>
            </a:r>
            <a:r>
              <a:rPr lang="ru-RU" sz="2800" dirty="0"/>
              <a:t> </a:t>
            </a:r>
            <a:r>
              <a:rPr lang="ru-RU" dirty="0">
                <a:cs typeface="Times New Roman" pitchFamily="18" charset="0"/>
                <a:sym typeface="Symbol" pitchFamily="18" charset="2"/>
              </a:rPr>
              <a:t></a:t>
            </a:r>
            <a:r>
              <a:rPr lang="ru-RU" sz="2800" dirty="0">
                <a:cs typeface="Times New Roman" pitchFamily="18" charset="0"/>
              </a:rPr>
              <a:t> задается в радианах.</a:t>
            </a:r>
          </a:p>
        </p:txBody>
      </p:sp>
      <p:sp>
        <p:nvSpPr>
          <p:cNvPr id="493572" name="Text Box 4"/>
          <p:cNvSpPr txBox="1">
            <a:spLocks noChangeArrowheads="1"/>
          </p:cNvSpPr>
          <p:nvPr/>
        </p:nvSpPr>
        <p:spPr bwMode="auto">
          <a:xfrm>
            <a:off x="0" y="4653136"/>
            <a:ext cx="914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>
                <a:cs typeface="Times New Roman" pitchFamily="18" charset="0"/>
              </a:rPr>
              <a:t>	</a:t>
            </a:r>
            <a:r>
              <a:rPr lang="ru-RU" altLang="ru-RU" dirty="0"/>
              <a:t> Геометрическим свойством этой спирали является то, что каждый следующий ее виток подобен предыдущему. Действительно, если угол увеличивается на 2</a:t>
            </a:r>
            <a:r>
              <a:rPr lang="en-US" altLang="ru-RU" dirty="0"/>
              <a:t>π</a:t>
            </a:r>
            <a:r>
              <a:rPr lang="ru-RU" altLang="ru-RU" dirty="0"/>
              <a:t>, т.е. точка делает один оборот против часовой стрелки, то радиус увеличивается в </a:t>
            </a:r>
            <a:r>
              <a:rPr lang="en-US" altLang="ru-RU" i="1" dirty="0"/>
              <a:t>a</a:t>
            </a:r>
            <a:r>
              <a:rPr lang="ru-RU" altLang="ru-RU" baseline="30000" dirty="0"/>
              <a:t>2</a:t>
            </a:r>
            <a:r>
              <a:rPr lang="en-US" altLang="ru-RU" baseline="30000" dirty="0"/>
              <a:t>π</a:t>
            </a:r>
            <a:r>
              <a:rPr lang="ru-RU" altLang="ru-RU" dirty="0"/>
              <a:t> раз. Это означает, что следующий виток подобен предыдущему, и коэффициент подобия равен </a:t>
            </a:r>
            <a:r>
              <a:rPr lang="en-US" altLang="ru-RU" i="1" dirty="0"/>
              <a:t>a</a:t>
            </a:r>
            <a:r>
              <a:rPr lang="ru-RU" altLang="ru-RU" baseline="30000" dirty="0"/>
              <a:t>2</a:t>
            </a:r>
            <a:r>
              <a:rPr lang="en-US" altLang="ru-RU" baseline="30000" dirty="0"/>
              <a:t>π</a:t>
            </a:r>
            <a:r>
              <a:rPr lang="ru-RU" altLang="ru-RU" dirty="0"/>
              <a:t>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1061A8-F8FF-0265-D5BA-F0421AF9F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1777852"/>
            <a:ext cx="2976978" cy="283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011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ru-RU" sz="3200" dirty="0">
                <a:solidFill>
                  <a:srgbClr val="FF3300"/>
                </a:solidFill>
              </a:rPr>
              <a:t>Проявления золотой спирали в природе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A67242-66A7-2134-2001-3A4EC5368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582" y="680016"/>
            <a:ext cx="2845833" cy="28231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E08872-DB01-7B34-E077-4D86D5986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850" y="691664"/>
            <a:ext cx="2845833" cy="284583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49D77DF-96AE-9557-D80E-38D861811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680016"/>
            <a:ext cx="2870635" cy="275461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D83802-383D-8D2A-8694-A2B3BFF19D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056" y="3861048"/>
            <a:ext cx="3186049" cy="27095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382F16A-8F07-1089-54D1-531666C9F7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462" y="3870672"/>
            <a:ext cx="4142036" cy="27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043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ru-RU" sz="3600" dirty="0">
                <a:solidFill>
                  <a:srgbClr val="FF3300"/>
                </a:solidFill>
              </a:rPr>
              <a:t>Кардиоида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5619" name="Text Box 3"/>
              <p:cNvSpPr txBox="1">
                <a:spLocks noChangeArrowheads="1"/>
              </p:cNvSpPr>
              <p:nvPr/>
            </p:nvSpPr>
            <p:spPr bwMode="auto">
              <a:xfrm>
                <a:off x="0" y="404664"/>
                <a:ext cx="9144000" cy="16312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sz="2800" dirty="0">
                    <a:solidFill>
                      <a:srgbClr val="FF3300"/>
                    </a:solidFill>
                    <a:cs typeface="Times New Roman" pitchFamily="18" charset="0"/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  <a:cs typeface="Times New Roman" pitchFamily="18" charset="0"/>
                  </a:rPr>
                  <a:t>Кардиоида</a:t>
                </a:r>
                <a:r>
                  <a:rPr lang="ru-RU" dirty="0">
                    <a:solidFill>
                      <a:schemeClr val="accent1"/>
                    </a:solidFill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в полярных координатах задаётся уравнением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uncPr>
                      <m:fNam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1−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φ</m:t>
                        </m:r>
                      </m:e>
                    </m:func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cs typeface="Times New Roman" pitchFamily="18" charset="0"/>
                  </a:rPr>
                  <a:t> </a:t>
                </a:r>
                <a:r>
                  <a:rPr lang="ru-RU" dirty="0"/>
                  <a:t>Для получения кардиоиды в программе </a:t>
                </a:r>
                <a:r>
                  <a:rPr lang="en-US" dirty="0"/>
                  <a:t>GeoGebra </a:t>
                </a:r>
                <a:r>
                  <a:rPr lang="ru-RU" dirty="0"/>
                  <a:t>в строке «Ввод» наберём</a:t>
                </a:r>
                <a:r>
                  <a:rPr lang="en-US" dirty="0"/>
                  <a:t> </a:t>
                </a:r>
                <a:r>
                  <a:rPr lang="ru-RU" dirty="0"/>
                  <a:t>Кривая[</a:t>
                </a:r>
                <a:r>
                  <a:rPr lang="en-US" dirty="0"/>
                  <a:t>(</a:t>
                </a:r>
                <a:r>
                  <a:rPr lang="ru-RU" dirty="0"/>
                  <a:t>1-</a:t>
                </a:r>
                <a:r>
                  <a:rPr lang="en-US" dirty="0"/>
                  <a:t>cos</a:t>
                </a:r>
                <a:r>
                  <a:rPr lang="ru-RU" dirty="0"/>
                  <a:t>(</a:t>
                </a:r>
                <a:r>
                  <a:rPr lang="en-US" dirty="0"/>
                  <a:t>t</a:t>
                </a:r>
                <a:r>
                  <a:rPr lang="ru-RU" dirty="0"/>
                  <a:t>);</a:t>
                </a:r>
                <a:r>
                  <a:rPr lang="en-US" dirty="0"/>
                  <a:t>t)</a:t>
                </a:r>
                <a:r>
                  <a:rPr lang="ru-RU" dirty="0"/>
                  <a:t>,</a:t>
                </a:r>
                <a:r>
                  <a:rPr lang="en-US" dirty="0"/>
                  <a:t>t</a:t>
                </a:r>
                <a:r>
                  <a:rPr lang="ru-RU" dirty="0"/>
                  <a:t>,0,2</a:t>
                </a:r>
                <a:r>
                  <a:rPr lang="en-US" dirty="0"/>
                  <a:t>Pi</a:t>
                </a:r>
                <a:r>
                  <a:rPr lang="ru-RU" dirty="0"/>
                  <a:t>]. Получим изображение кардиоиды. Результат изображен на рисунке.</a:t>
                </a:r>
                <a:endParaRPr lang="ru-RU" dirty="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95619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04664"/>
                <a:ext cx="9144000" cy="1631216"/>
              </a:xfrm>
              <a:prstGeom prst="rect">
                <a:avLst/>
              </a:prstGeom>
              <a:blipFill>
                <a:blip r:embed="rId3"/>
                <a:stretch>
                  <a:fillRect l="-1000" r="-1000" b="-746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>
            <a:extLst>
              <a:ext uri="{FF2B5EF4-FFF2-40B4-BE49-F238E27FC236}">
                <a16:creationId xmlns:a16="http://schemas.microsoft.com/office/drawing/2014/main" id="{37C5679D-E965-EF2C-AB39-EBEEAC09C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065224"/>
            <a:ext cx="4032448" cy="456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69185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ru-RU" sz="3600">
                <a:solidFill>
                  <a:srgbClr val="FF3300"/>
                </a:solidFill>
              </a:rPr>
              <a:t>Трилистник</a:t>
            </a:r>
          </a:p>
        </p:txBody>
      </p:sp>
      <p:sp>
        <p:nvSpPr>
          <p:cNvPr id="495619" name="Text Box 3"/>
          <p:cNvSpPr txBox="1">
            <a:spLocks noChangeArrowheads="1"/>
          </p:cNvSpPr>
          <p:nvPr/>
        </p:nvSpPr>
        <p:spPr bwMode="auto">
          <a:xfrm>
            <a:off x="0" y="3810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  <a:cs typeface="Times New Roman" pitchFamily="18" charset="0"/>
              </a:rPr>
              <a:t>Трилистник</a:t>
            </a:r>
            <a:r>
              <a:rPr lang="ru-RU" sz="28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–</a:t>
            </a:r>
            <a:r>
              <a:rPr lang="ru-RU" sz="2800" b="1" dirty="0"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кривая, задаваемая уравнением </a:t>
            </a:r>
            <a:r>
              <a:rPr lang="en-US" sz="2800" i="1" dirty="0">
                <a:solidFill>
                  <a:srgbClr val="FF0000"/>
                </a:solidFill>
                <a:cs typeface="Times New Roman" pitchFamily="18" charset="0"/>
              </a:rPr>
              <a:t>r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 = 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sin</a:t>
            </a:r>
            <a:r>
              <a:rPr lang="en-US" sz="2800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3</a:t>
            </a:r>
            <a:r>
              <a:rPr lang="ru-RU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</a:t>
            </a:r>
            <a:r>
              <a:rPr lang="ru-RU" sz="2800" dirty="0">
                <a:cs typeface="Times New Roman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5620" name="Text Box 4"/>
              <p:cNvSpPr txBox="1">
                <a:spLocks noChangeArrowheads="1"/>
              </p:cNvSpPr>
              <p:nvPr/>
            </p:nvSpPr>
            <p:spPr bwMode="auto">
              <a:xfrm>
                <a:off x="0" y="838200"/>
                <a:ext cx="9144000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>
                    <a:cs typeface="Times New Roman" pitchFamily="18" charset="0"/>
                  </a:rPr>
                  <a:t>Для построения этой кривой сначала заметим, что, поскольку радиус неотрицателен, должно выполняться неравенство </a:t>
                </a:r>
                <a:r>
                  <a:rPr lang="en-US" dirty="0">
                    <a:cs typeface="Times New Roman" pitchFamily="18" charset="0"/>
                  </a:rPr>
                  <a:t>sin</a:t>
                </a:r>
                <a:r>
                  <a:rPr lang="en-US" i="1" dirty="0"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3</a:t>
                </a:r>
                <a:r>
                  <a:rPr lang="ru-RU" dirty="0">
                    <a:cs typeface="Times New Roman" pitchFamily="18" charset="0"/>
                    <a:sym typeface="Symbol" pitchFamily="18" charset="2"/>
                  </a:rPr>
                  <a:t></a:t>
                </a:r>
                <a:r>
                  <a:rPr lang="ru-RU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≤</m:t>
                    </m:r>
                  </m:oMath>
                </a14:m>
                <a:r>
                  <a:rPr lang="ru-RU" dirty="0"/>
                  <a:t> </a:t>
                </a:r>
                <a:r>
                  <a:rPr lang="ru-RU" dirty="0">
                    <a:cs typeface="Times New Roman" pitchFamily="18" charset="0"/>
                  </a:rPr>
                  <a:t>0, решая которое находим область допустимых значений углов :</a:t>
                </a:r>
              </a:p>
            </p:txBody>
          </p:sp>
        </mc:Choice>
        <mc:Fallback xmlns="">
          <p:sp>
            <p:nvSpPr>
              <p:cNvPr id="495620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838200"/>
                <a:ext cx="9144000" cy="1200329"/>
              </a:xfrm>
              <a:prstGeom prst="rect">
                <a:avLst/>
              </a:prstGeom>
              <a:blipFill>
                <a:blip r:embed="rId3"/>
                <a:stretch>
                  <a:fillRect l="-1000" t="-4082" r="-1000" b="-1071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5630" name="Text Box 14"/>
          <p:cNvSpPr txBox="1">
            <a:spLocks noChangeArrowheads="1"/>
          </p:cNvSpPr>
          <p:nvPr/>
        </p:nvSpPr>
        <p:spPr bwMode="auto">
          <a:xfrm>
            <a:off x="3886200" y="2590800"/>
            <a:ext cx="525780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Если угол </a:t>
            </a:r>
            <a:r>
              <a:rPr lang="ru-RU" dirty="0">
                <a:cs typeface="Times New Roman" pitchFamily="18" charset="0"/>
                <a:sym typeface="Symbol" pitchFamily="18" charset="2"/>
              </a:rPr>
              <a:t></a:t>
            </a:r>
            <a:r>
              <a:rPr lang="ru-RU" dirty="0">
                <a:cs typeface="Times New Roman" pitchFamily="18" charset="0"/>
              </a:rPr>
              <a:t> изменяется от нуля до </a:t>
            </a:r>
            <a:r>
              <a:rPr lang="ru-RU" dirty="0">
                <a:cs typeface="Times New Roman" pitchFamily="18" charset="0"/>
                <a:sym typeface="Mathematica1" pitchFamily="2" charset="2"/>
              </a:rPr>
              <a:t></a:t>
            </a:r>
            <a:r>
              <a:rPr lang="ru-RU" dirty="0">
                <a:sym typeface="Mathematica1" pitchFamily="2" charset="2"/>
              </a:rPr>
              <a:t>/6</a:t>
            </a:r>
            <a:r>
              <a:rPr lang="ru-RU" dirty="0">
                <a:cs typeface="Times New Roman" pitchFamily="18" charset="0"/>
              </a:rPr>
              <a:t>, то радиус </a:t>
            </a:r>
            <a:r>
              <a:rPr lang="en-US" i="1" dirty="0">
                <a:cs typeface="Times New Roman" pitchFamily="18" charset="0"/>
              </a:rPr>
              <a:t>r</a:t>
            </a:r>
            <a:r>
              <a:rPr lang="ru-RU" dirty="0">
                <a:cs typeface="Times New Roman" pitchFamily="18" charset="0"/>
              </a:rPr>
              <a:t> изменяется от нуля до единицы. Если угол </a:t>
            </a:r>
            <a:r>
              <a:rPr lang="ru-RU" dirty="0">
                <a:cs typeface="Times New Roman" pitchFamily="18" charset="0"/>
                <a:sym typeface="Symbol" pitchFamily="18" charset="2"/>
              </a:rPr>
              <a:t></a:t>
            </a:r>
            <a:r>
              <a:rPr lang="ru-RU" dirty="0">
                <a:cs typeface="Times New Roman" pitchFamily="18" charset="0"/>
              </a:rPr>
              <a:t> изменяется от </a:t>
            </a:r>
            <a:r>
              <a:rPr lang="ru-RU" dirty="0">
                <a:cs typeface="Times New Roman" pitchFamily="18" charset="0"/>
                <a:sym typeface="Mathematica1" pitchFamily="2" charset="2"/>
              </a:rPr>
              <a:t></a:t>
            </a:r>
            <a:r>
              <a:rPr lang="ru-RU" dirty="0">
                <a:sym typeface="Mathematica1" pitchFamily="2" charset="2"/>
              </a:rPr>
              <a:t>/6</a:t>
            </a:r>
            <a:r>
              <a:rPr lang="ru-RU" dirty="0">
                <a:cs typeface="Times New Roman" pitchFamily="18" charset="0"/>
              </a:rPr>
              <a:t> до </a:t>
            </a:r>
            <a:r>
              <a:rPr lang="ru-RU" dirty="0">
                <a:cs typeface="Times New Roman" pitchFamily="18" charset="0"/>
                <a:sym typeface="Mathematica1" pitchFamily="2" charset="2"/>
              </a:rPr>
              <a:t></a:t>
            </a:r>
            <a:r>
              <a:rPr lang="ru-RU" dirty="0">
                <a:sym typeface="Mathematica1" pitchFamily="2" charset="2"/>
              </a:rPr>
              <a:t>/3</a:t>
            </a:r>
            <a:r>
              <a:rPr lang="ru-RU" dirty="0">
                <a:cs typeface="Times New Roman" pitchFamily="18" charset="0"/>
              </a:rPr>
              <a:t>, то радиус изменяется от единицы до нуля. Таким образом, при изменении угла  от </a:t>
            </a:r>
            <a:r>
              <a:rPr lang="ru-RU" dirty="0"/>
              <a:t>0</a:t>
            </a:r>
            <a:r>
              <a:rPr lang="ru-RU" dirty="0">
                <a:cs typeface="Times New Roman" pitchFamily="18" charset="0"/>
              </a:rPr>
              <a:t> до </a:t>
            </a:r>
            <a:r>
              <a:rPr lang="ru-RU" dirty="0">
                <a:cs typeface="Times New Roman" pitchFamily="18" charset="0"/>
                <a:sym typeface="Mathematica1" pitchFamily="2" charset="2"/>
              </a:rPr>
              <a:t></a:t>
            </a:r>
            <a:r>
              <a:rPr lang="ru-RU" dirty="0">
                <a:sym typeface="Mathematica1" pitchFamily="2" charset="2"/>
              </a:rPr>
              <a:t>/3</a:t>
            </a:r>
            <a:r>
              <a:rPr lang="ru-RU" dirty="0">
                <a:cs typeface="Times New Roman" pitchFamily="18" charset="0"/>
              </a:rPr>
              <a:t> точка  описывает кривую, похожую на очертания лепестка. Такие же лепестки получаются когда угол изменяется в пределах от </a:t>
            </a:r>
            <a:r>
              <a:rPr lang="ru-RU" dirty="0"/>
              <a:t>2</a:t>
            </a:r>
            <a:r>
              <a:rPr lang="ru-RU" dirty="0">
                <a:cs typeface="Times New Roman" pitchFamily="18" charset="0"/>
                <a:sym typeface="Mathematica1" pitchFamily="2" charset="2"/>
              </a:rPr>
              <a:t></a:t>
            </a:r>
            <a:r>
              <a:rPr lang="ru-RU" dirty="0">
                <a:sym typeface="Mathematica1" pitchFamily="2" charset="2"/>
              </a:rPr>
              <a:t>/3</a:t>
            </a:r>
            <a:r>
              <a:rPr lang="ru-RU" dirty="0">
                <a:cs typeface="Times New Roman" pitchFamily="18" charset="0"/>
              </a:rPr>
              <a:t> до </a:t>
            </a:r>
            <a:r>
              <a:rPr lang="ru-RU" dirty="0">
                <a:cs typeface="Times New Roman" pitchFamily="18" charset="0"/>
                <a:sym typeface="Mathematica1" pitchFamily="2" charset="2"/>
              </a:rPr>
              <a:t></a:t>
            </a:r>
            <a:r>
              <a:rPr lang="ru-RU" dirty="0">
                <a:cs typeface="Times New Roman" pitchFamily="18" charset="0"/>
              </a:rPr>
              <a:t> и от </a:t>
            </a:r>
            <a:r>
              <a:rPr lang="ru-RU" dirty="0"/>
              <a:t>4</a:t>
            </a:r>
            <a:r>
              <a:rPr lang="ru-RU" dirty="0">
                <a:cs typeface="Times New Roman" pitchFamily="18" charset="0"/>
                <a:sym typeface="Mathematica1" pitchFamily="2" charset="2"/>
              </a:rPr>
              <a:t></a:t>
            </a:r>
            <a:r>
              <a:rPr lang="ru-RU" dirty="0">
                <a:sym typeface="Mathematica1" pitchFamily="2" charset="2"/>
              </a:rPr>
              <a:t>/3</a:t>
            </a:r>
            <a:r>
              <a:rPr lang="ru-RU" dirty="0">
                <a:cs typeface="Times New Roman" pitchFamily="18" charset="0"/>
              </a:rPr>
              <a:t> до </a:t>
            </a:r>
            <a:r>
              <a:rPr lang="ru-RU" dirty="0"/>
              <a:t>5</a:t>
            </a:r>
            <a:r>
              <a:rPr lang="ru-RU" dirty="0">
                <a:cs typeface="Times New Roman" pitchFamily="18" charset="0"/>
                <a:sym typeface="Mathematica1" pitchFamily="2" charset="2"/>
              </a:rPr>
              <a:t></a:t>
            </a:r>
            <a:r>
              <a:rPr lang="ru-RU" dirty="0">
                <a:sym typeface="Mathematica1" pitchFamily="2" charset="2"/>
              </a:rPr>
              <a:t>/3</a:t>
            </a:r>
            <a:r>
              <a:rPr lang="ru-RU" dirty="0"/>
              <a:t>.</a:t>
            </a:r>
            <a:r>
              <a:rPr lang="ru-RU" dirty="0">
                <a:cs typeface="Times New Roman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5636" name="Text Box 20"/>
              <p:cNvSpPr txBox="1">
                <a:spLocks noChangeArrowheads="1"/>
              </p:cNvSpPr>
              <p:nvPr/>
            </p:nvSpPr>
            <p:spPr bwMode="auto">
              <a:xfrm>
                <a:off x="152400" y="2057400"/>
                <a:ext cx="8839200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dirty="0">
                    <a:cs typeface="Times New Roman" pitchFamily="18" charset="0"/>
                  </a:rPr>
                  <a:t>0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≤</m:t>
                    </m:r>
                  </m:oMath>
                </a14:m>
                <a:r>
                  <a:rPr lang="ru-RU" dirty="0"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  <a:sym typeface="Symbol" pitchFamily="18" charset="2"/>
                  </a:rPr>
                  <a:t></a:t>
                </a:r>
                <a:r>
                  <a:rPr lang="ru-RU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≤</m:t>
                    </m:r>
                  </m:oMath>
                </a14:m>
                <a:r>
                  <a:rPr lang="ru-RU" dirty="0"/>
                  <a:t> </a:t>
                </a:r>
                <a:r>
                  <a:rPr lang="ru-RU" dirty="0">
                    <a:sym typeface="Mathematica1" pitchFamily="2" charset="2"/>
                  </a:rPr>
                  <a:t>/3</a:t>
                </a:r>
                <a:r>
                  <a:rPr lang="ru-RU" dirty="0">
                    <a:cs typeface="Times New Roman" pitchFamily="18" charset="0"/>
                  </a:rPr>
                  <a:t>; 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:r>
                  <a:rPr lang="ru-RU" dirty="0"/>
                  <a:t>2</a:t>
                </a:r>
                <a:r>
                  <a:rPr lang="ru-RU" dirty="0">
                    <a:cs typeface="Times New Roman" pitchFamily="18" charset="0"/>
                    <a:sym typeface="Mathematica1" pitchFamily="2" charset="2"/>
                  </a:rPr>
                  <a:t></a:t>
                </a:r>
                <a:r>
                  <a:rPr lang="ru-RU" dirty="0">
                    <a:sym typeface="Mathematica1" pitchFamily="2" charset="2"/>
                  </a:rPr>
                  <a:t>/3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≤</m:t>
                    </m:r>
                  </m:oMath>
                </a14:m>
                <a:r>
                  <a:rPr lang="ru-RU" dirty="0"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  <a:sym typeface="Symbol" pitchFamily="18" charset="2"/>
                  </a:rPr>
                  <a:t></a:t>
                </a:r>
                <a:r>
                  <a:rPr lang="ru-RU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≤</m:t>
                    </m:r>
                  </m:oMath>
                </a14:m>
                <a:r>
                  <a:rPr lang="ru-RU" dirty="0"/>
                  <a:t> </a:t>
                </a:r>
                <a:r>
                  <a:rPr lang="ru-RU" dirty="0">
                    <a:cs typeface="Times New Roman" pitchFamily="18" charset="0"/>
                    <a:sym typeface="Mathematica1" pitchFamily="2" charset="2"/>
                  </a:rPr>
                  <a:t></a:t>
                </a:r>
                <a:r>
                  <a:rPr lang="ru-RU" dirty="0">
                    <a:cs typeface="Times New Roman" pitchFamily="18" charset="0"/>
                  </a:rPr>
                  <a:t>; 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:r>
                  <a:rPr lang="ru-RU" dirty="0"/>
                  <a:t>4</a:t>
                </a:r>
                <a:r>
                  <a:rPr lang="ru-RU" dirty="0">
                    <a:cs typeface="Times New Roman" pitchFamily="18" charset="0"/>
                    <a:sym typeface="Mathematica1" pitchFamily="2" charset="2"/>
                  </a:rPr>
                  <a:t></a:t>
                </a:r>
                <a:r>
                  <a:rPr lang="ru-RU" dirty="0">
                    <a:sym typeface="Mathematica1" pitchFamily="2" charset="2"/>
                  </a:rPr>
                  <a:t>/3</a:t>
                </a:r>
                <a:r>
                  <a:rPr lang="ru-RU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≤</m:t>
                    </m:r>
                  </m:oMath>
                </a14:m>
                <a:r>
                  <a:rPr lang="ru-RU" dirty="0"/>
                  <a:t> </a:t>
                </a:r>
                <a:r>
                  <a:rPr lang="ru-RU" dirty="0">
                    <a:cs typeface="Times New Roman" pitchFamily="18" charset="0"/>
                    <a:sym typeface="Symbol" pitchFamily="18" charset="2"/>
                  </a:rPr>
                  <a:t></a:t>
                </a:r>
                <a:r>
                  <a:rPr lang="ru-RU" dirty="0">
                    <a:sym typeface="Symbol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≤</m:t>
                    </m:r>
                  </m:oMath>
                </a14:m>
                <a:r>
                  <a:rPr lang="ru-RU" dirty="0">
                    <a:cs typeface="Times New Roman" pitchFamily="18" charset="0"/>
                  </a:rPr>
                  <a:t> </a:t>
                </a:r>
                <a:r>
                  <a:rPr lang="ru-RU" dirty="0"/>
                  <a:t>5</a:t>
                </a:r>
                <a:r>
                  <a:rPr lang="ru-RU" dirty="0">
                    <a:cs typeface="Times New Roman" pitchFamily="18" charset="0"/>
                    <a:sym typeface="Mathematica1" pitchFamily="2" charset="2"/>
                  </a:rPr>
                  <a:t></a:t>
                </a:r>
                <a:r>
                  <a:rPr lang="ru-RU" dirty="0">
                    <a:sym typeface="Mathematica1" pitchFamily="2" charset="2"/>
                  </a:rPr>
                  <a:t>/3</a:t>
                </a:r>
                <a:r>
                  <a:rPr lang="ru-RU" dirty="0"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95636" name="Text 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2057400"/>
                <a:ext cx="8839200" cy="457200"/>
              </a:xfrm>
              <a:prstGeom prst="rect">
                <a:avLst/>
              </a:prstGeom>
              <a:blipFill>
                <a:blip r:embed="rId4"/>
                <a:stretch>
                  <a:fillRect t="-12000" b="-29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681" name="Picture 1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715667"/>
            <a:ext cx="3867150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28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5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30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" y="11663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dirty="0"/>
              <a:t>	Если в строке «Ввод» набрать </a:t>
            </a:r>
            <a:endParaRPr lang="en-US" dirty="0"/>
          </a:p>
          <a:p>
            <a:pPr lvl="0" algn="ctr"/>
            <a:r>
              <a:rPr lang="ru-RU" dirty="0">
                <a:solidFill>
                  <a:srgbClr val="FF0000"/>
                </a:solidFill>
              </a:rPr>
              <a:t>Кривая[</a:t>
            </a:r>
            <a:r>
              <a:rPr lang="en-US" dirty="0">
                <a:solidFill>
                  <a:srgbClr val="FF0000"/>
                </a:solidFill>
              </a:rPr>
              <a:t>(sin</a:t>
            </a:r>
            <a:r>
              <a:rPr lang="ru-RU" dirty="0">
                <a:solidFill>
                  <a:srgbClr val="FF0000"/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</a:rPr>
              <a:t>5t/3</a:t>
            </a:r>
            <a:r>
              <a:rPr lang="ru-RU" dirty="0">
                <a:solidFill>
                  <a:srgbClr val="FF0000"/>
                </a:solidFill>
              </a:rPr>
              <a:t>);</a:t>
            </a:r>
            <a:r>
              <a:rPr lang="en-US" dirty="0">
                <a:solidFill>
                  <a:srgbClr val="FF0000"/>
                </a:solidFill>
              </a:rPr>
              <a:t>t)</a:t>
            </a:r>
            <a:r>
              <a:rPr lang="ru-RU" dirty="0">
                <a:solidFill>
                  <a:srgbClr val="FF0000"/>
                </a:solidFill>
              </a:rPr>
              <a:t>,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ru-RU" dirty="0">
                <a:solidFill>
                  <a:srgbClr val="FF0000"/>
                </a:solidFill>
              </a:rPr>
              <a:t>,0,</a:t>
            </a:r>
            <a:r>
              <a:rPr lang="en-US" dirty="0">
                <a:solidFill>
                  <a:srgbClr val="FF0000"/>
                </a:solidFill>
              </a:rPr>
              <a:t>6Pi</a:t>
            </a:r>
            <a:r>
              <a:rPr lang="ru-RU" dirty="0">
                <a:solidFill>
                  <a:srgbClr val="FF0000"/>
                </a:solidFill>
              </a:rPr>
              <a:t>], </a:t>
            </a:r>
            <a:endParaRPr lang="en-US" dirty="0">
              <a:solidFill>
                <a:srgbClr val="FF0000"/>
              </a:solidFill>
            </a:endParaRPr>
          </a:p>
          <a:p>
            <a:pPr lvl="0" algn="just"/>
            <a:r>
              <a:rPr lang="ru-RU" dirty="0"/>
              <a:t>то получим изображение </a:t>
            </a:r>
            <a:r>
              <a:rPr lang="ru-RU" dirty="0" err="1"/>
              <a:t>пятилистника</a:t>
            </a:r>
            <a:r>
              <a:rPr lang="ru-RU" dirty="0"/>
              <a:t>, изображённый на рисунке. 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600" y="1700808"/>
            <a:ext cx="4228799" cy="4948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0441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1" name="Text Box 3"/>
          <p:cNvSpPr txBox="1">
            <a:spLocks noChangeArrowheads="1"/>
          </p:cNvSpPr>
          <p:nvPr/>
        </p:nvSpPr>
        <p:spPr bwMode="auto">
          <a:xfrm>
            <a:off x="0" y="263822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>
                <a:cs typeface="Times New Roman" pitchFamily="18" charset="0"/>
              </a:rPr>
              <a:t>	На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рису</a:t>
            </a:r>
            <a:r>
              <a:rPr lang="ru-RU" sz="2800" dirty="0"/>
              <a:t>нке изображена</a:t>
            </a:r>
            <a:r>
              <a:rPr lang="ru-RU" sz="2800" dirty="0">
                <a:cs typeface="Times New Roman" pitchFamily="18" charset="0"/>
              </a:rPr>
              <a:t> крив</a:t>
            </a:r>
            <a:r>
              <a:rPr lang="ru-RU" sz="2800" dirty="0"/>
              <a:t>ая</a:t>
            </a:r>
            <a:r>
              <a:rPr lang="ru-RU" sz="2800" dirty="0">
                <a:cs typeface="Times New Roman" pitchFamily="18" charset="0"/>
              </a:rPr>
              <a:t>, задаваем</a:t>
            </a:r>
            <a:r>
              <a:rPr lang="ru-RU" sz="2800" dirty="0"/>
              <a:t>ая</a:t>
            </a:r>
            <a:r>
              <a:rPr lang="ru-RU" sz="2800" dirty="0">
                <a:cs typeface="Times New Roman" pitchFamily="18" charset="0"/>
              </a:rPr>
              <a:t> уравнением </a:t>
            </a:r>
            <a:r>
              <a:rPr lang="en-US" sz="2800" i="1" dirty="0">
                <a:solidFill>
                  <a:srgbClr val="FF0000"/>
                </a:solidFill>
                <a:cs typeface="Times New Roman" pitchFamily="18" charset="0"/>
              </a:rPr>
              <a:t>r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 = </a:t>
            </a:r>
            <a:r>
              <a:rPr lang="ru-RU" sz="2800" dirty="0">
                <a:solidFill>
                  <a:srgbClr val="FF0000"/>
                </a:solidFill>
              </a:rPr>
              <a:t>1 + </a:t>
            </a:r>
            <a:r>
              <a:rPr lang="en-US" sz="2800" dirty="0" err="1">
                <a:solidFill>
                  <a:srgbClr val="FF0000"/>
                </a:solidFill>
              </a:rPr>
              <a:t>cos</a:t>
            </a:r>
            <a:r>
              <a:rPr lang="en-US" sz="2800" dirty="0">
                <a:solidFill>
                  <a:srgbClr val="FF0000"/>
                </a:solidFill>
              </a:rPr>
              <a:t> 3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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 + sin</a:t>
            </a:r>
            <a:r>
              <a:rPr lang="en-US" sz="2800" baseline="30000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3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, </a:t>
            </a:r>
            <a:r>
              <a:rPr lang="ru-RU" sz="2800" dirty="0"/>
              <a:t>напоминающая лист клевера. </a:t>
            </a:r>
          </a:p>
        </p:txBody>
      </p:sp>
      <p:pic>
        <p:nvPicPr>
          <p:cNvPr id="514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84784"/>
            <a:ext cx="4150843" cy="441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7457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9" name="Text Box 3"/>
          <p:cNvSpPr txBox="1">
            <a:spLocks noChangeArrowheads="1"/>
          </p:cNvSpPr>
          <p:nvPr/>
        </p:nvSpPr>
        <p:spPr bwMode="auto">
          <a:xfrm>
            <a:off x="468313" y="0"/>
            <a:ext cx="86756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dirty="0"/>
              <a:t>На рисунке изображена кривая, заданная уравнением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7300" name="Object 4"/>
              <p:cNvSpPr txBox="1"/>
              <p:nvPr/>
            </p:nvSpPr>
            <p:spPr bwMode="auto">
              <a:xfrm>
                <a:off x="1996330" y="518176"/>
                <a:ext cx="5328592" cy="50440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ru-RU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=30+15</m:t>
                      </m:r>
                      <m:func>
                        <m:funcPr>
                          <m:ctrlPr>
                            <a:rPr lang="ru-RU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 sz="28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ru-RU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func>
                      <m:r>
                        <a:rPr lang="ru-RU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60</m:t>
                      </m:r>
                      <m:r>
                        <m:rPr>
                          <m:sty m:val="p"/>
                        </m:rPr>
                        <a:rPr lang="ru-RU" sz="28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ru-RU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unc>
                        <m:funcPr>
                          <m:ctrlPr>
                            <a:rPr lang="ru-RU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 sz="28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ru-RU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func>
                      <m:r>
                        <a:rPr lang="ru-RU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2,5</m:t>
                      </m:r>
                      <m:r>
                        <m:rPr>
                          <m:sty m:val="p"/>
                        </m:rPr>
                        <a:rPr lang="ru-RU" sz="28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ru-RU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).</m:t>
                      </m:r>
                    </m:oMath>
                  </m:oMathPara>
                </a14:m>
                <a:endParaRPr lang="ru-RU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7300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96330" y="518176"/>
                <a:ext cx="5328592" cy="5044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7303" name="Picture 7" descr="30+15sin(60t)sin(2'5t)Pol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557" y="1196752"/>
            <a:ext cx="4878886" cy="499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420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22C3FB-637D-1972-2B96-0513436A6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692696"/>
            <a:ext cx="7188263" cy="384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833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3" name="Text Box 3">
            <a:extLst>
              <a:ext uri="{FF2B5EF4-FFF2-40B4-BE49-F238E27FC236}">
                <a16:creationId xmlns:a16="http://schemas.microsoft.com/office/drawing/2014/main" id="{1F157B4B-06A8-4F87-95D9-6F390EC64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2800" dirty="0"/>
              <a:t>	Сфера</a:t>
            </a:r>
            <a:r>
              <a:rPr lang="ru-RU" altLang="ru-RU" sz="2800" dirty="0">
                <a:cs typeface="Times New Roman" panose="02020603050405020304" pitchFamily="18" charset="0"/>
              </a:rPr>
              <a:t> с центром в точке </a:t>
            </a:r>
            <a:r>
              <a:rPr lang="en-US" altLang="ru-RU" sz="2800" i="1" dirty="0">
                <a:cs typeface="Times New Roman" panose="02020603050405020304" pitchFamily="18" charset="0"/>
              </a:rPr>
              <a:t>A</a:t>
            </a:r>
            <a:r>
              <a:rPr lang="ru-RU" altLang="ru-RU" sz="2800" baseline="-30000" dirty="0">
                <a:cs typeface="Times New Roman" panose="02020603050405020304" pitchFamily="18" charset="0"/>
              </a:rPr>
              <a:t>0</a:t>
            </a:r>
            <a:r>
              <a:rPr lang="ru-RU" altLang="ru-RU" sz="2800" dirty="0">
                <a:cs typeface="Times New Roman" panose="02020603050405020304" pitchFamily="18" charset="0"/>
              </a:rPr>
              <a:t>(</a:t>
            </a:r>
            <a:r>
              <a:rPr lang="en-US" altLang="ru-RU" sz="2800" i="1" dirty="0">
                <a:cs typeface="Times New Roman" panose="02020603050405020304" pitchFamily="18" charset="0"/>
              </a:rPr>
              <a:t>x</a:t>
            </a:r>
            <a:r>
              <a:rPr lang="ru-RU" altLang="ru-RU" sz="2800" baseline="-30000" dirty="0">
                <a:cs typeface="Times New Roman" panose="02020603050405020304" pitchFamily="18" charset="0"/>
              </a:rPr>
              <a:t>0</a:t>
            </a:r>
            <a:r>
              <a:rPr lang="ru-RU" altLang="ru-RU" sz="2800" dirty="0">
                <a:cs typeface="Times New Roman" panose="02020603050405020304" pitchFamily="18" charset="0"/>
              </a:rPr>
              <a:t>, </a:t>
            </a:r>
            <a:r>
              <a:rPr lang="en-US" altLang="ru-RU" sz="2800" i="1" dirty="0">
                <a:cs typeface="Times New Roman" panose="02020603050405020304" pitchFamily="18" charset="0"/>
              </a:rPr>
              <a:t>y</a:t>
            </a:r>
            <a:r>
              <a:rPr lang="ru-RU" altLang="ru-RU" sz="2800" baseline="-30000" dirty="0">
                <a:cs typeface="Times New Roman" panose="02020603050405020304" pitchFamily="18" charset="0"/>
              </a:rPr>
              <a:t>0</a:t>
            </a:r>
            <a:r>
              <a:rPr lang="ru-RU" altLang="ru-RU" sz="2800" dirty="0">
                <a:cs typeface="Times New Roman" panose="02020603050405020304" pitchFamily="18" charset="0"/>
              </a:rPr>
              <a:t>, </a:t>
            </a:r>
            <a:r>
              <a:rPr lang="en-US" altLang="ru-RU" sz="2800" i="1" dirty="0">
                <a:cs typeface="Times New Roman" panose="02020603050405020304" pitchFamily="18" charset="0"/>
              </a:rPr>
              <a:t>z</a:t>
            </a:r>
            <a:r>
              <a:rPr lang="en-US" altLang="ru-RU" sz="2800" baseline="-25000" dirty="0">
                <a:cs typeface="Times New Roman" panose="02020603050405020304" pitchFamily="18" charset="0"/>
              </a:rPr>
              <a:t>0</a:t>
            </a:r>
            <a:r>
              <a:rPr lang="ru-RU" altLang="ru-RU" sz="2800" dirty="0">
                <a:cs typeface="Times New Roman" panose="02020603050405020304" pitchFamily="18" charset="0"/>
              </a:rPr>
              <a:t>) и радиусом </a:t>
            </a:r>
            <a:r>
              <a:rPr lang="en-US" altLang="ru-RU" sz="2800" i="1" dirty="0">
                <a:cs typeface="Times New Roman" panose="02020603050405020304" pitchFamily="18" charset="0"/>
              </a:rPr>
              <a:t>R</a:t>
            </a:r>
            <a:r>
              <a:rPr lang="ru-RU" altLang="ru-RU" sz="2800" dirty="0">
                <a:cs typeface="Times New Roman" panose="02020603050405020304" pitchFamily="18" charset="0"/>
              </a:rPr>
              <a:t> </a:t>
            </a:r>
            <a:r>
              <a:rPr lang="ru-RU" altLang="ru-RU" sz="2800" dirty="0"/>
              <a:t>задается уравнением </a:t>
            </a:r>
          </a:p>
          <a:p>
            <a:pPr algn="ctr">
              <a:spcBef>
                <a:spcPts val="0"/>
              </a:spcBef>
            </a:pP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 </a:t>
            </a: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ru-RU" sz="280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ru-RU" sz="280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(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 </a:t>
            </a: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ru-RU" sz="280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ru-RU" sz="280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(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 – z</a:t>
            </a:r>
            <a:r>
              <a:rPr lang="en-US" sz="280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280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 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ru-RU" sz="280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altLang="ru-RU" sz="2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208" name="Text Box 8">
                <a:extLst>
                  <a:ext uri="{FF2B5EF4-FFF2-40B4-BE49-F238E27FC236}">
                    <a16:creationId xmlns:a16="http://schemas.microsoft.com/office/drawing/2014/main" id="{6A0A1022-6766-4AA0-BD6F-652164BC67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905000"/>
                <a:ext cx="9144000" cy="1384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ru-RU" altLang="ru-RU" sz="2800" dirty="0"/>
                  <a:t>	Круг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 с центром в точке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A</a:t>
                </a:r>
                <a:r>
                  <a:rPr lang="ru-RU" altLang="ru-RU" sz="2800" baseline="-30000" dirty="0">
                    <a:cs typeface="Times New Roman" panose="02020603050405020304" pitchFamily="18" charset="0"/>
                  </a:rPr>
                  <a:t>0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(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x</a:t>
                </a:r>
                <a:r>
                  <a:rPr lang="ru-RU" altLang="ru-RU" sz="2800" baseline="-30000" dirty="0">
                    <a:cs typeface="Times New Roman" panose="02020603050405020304" pitchFamily="18" charset="0"/>
                  </a:rPr>
                  <a:t>0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,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y</a:t>
                </a:r>
                <a:r>
                  <a:rPr lang="ru-RU" altLang="ru-RU" sz="2800" baseline="-30000" dirty="0">
                    <a:cs typeface="Times New Roman" panose="02020603050405020304" pitchFamily="18" charset="0"/>
                  </a:rPr>
                  <a:t>0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) и радиусом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R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sz="2800" dirty="0"/>
                  <a:t>задается уравнением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ru-RU" sz="28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(</a:t>
                </a:r>
                <a:r>
                  <a:rPr lang="en-US" sz="2800" i="1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x </a:t>
                </a:r>
                <a:r>
                  <a:rPr lang="ru-RU" sz="28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– </a:t>
                </a:r>
                <a:r>
                  <a:rPr lang="en-US" sz="2800" i="1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x</a:t>
                </a:r>
                <a:r>
                  <a:rPr lang="ru-RU" sz="2800" baseline="-250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0</a:t>
                </a:r>
                <a:r>
                  <a:rPr lang="ru-RU" sz="28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)</a:t>
                </a:r>
                <a:r>
                  <a:rPr lang="ru-RU" sz="2800" baseline="300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2</a:t>
                </a:r>
                <a:r>
                  <a:rPr lang="ru-RU" sz="28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+ (</a:t>
                </a:r>
                <a:r>
                  <a:rPr lang="en-US" sz="2800" i="1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y </a:t>
                </a:r>
                <a:r>
                  <a:rPr lang="ru-RU" sz="28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– </a:t>
                </a:r>
                <a:r>
                  <a:rPr lang="en-US" sz="2800" i="1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y</a:t>
                </a:r>
                <a:r>
                  <a:rPr lang="ru-RU" sz="2800" baseline="-250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0</a:t>
                </a:r>
                <a:r>
                  <a:rPr lang="ru-RU" sz="28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)</a:t>
                </a:r>
                <a:r>
                  <a:rPr lang="ru-RU" sz="2800" baseline="300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2</a:t>
                </a:r>
                <a:r>
                  <a:rPr lang="en-US" sz="2800" dirty="0">
                    <a:solidFill>
                      <a:srgbClr val="FF0000"/>
                    </a:solidFill>
                    <a:ea typeface="Times New Roman" panose="02020603050405020304" pitchFamily="18" charset="0"/>
                  </a:rPr>
                  <a:t>+ (</a:t>
                </a:r>
                <a:r>
                  <a:rPr lang="en-US" sz="2800" i="1" dirty="0">
                    <a:solidFill>
                      <a:srgbClr val="FF0000"/>
                    </a:solidFill>
                    <a:ea typeface="Times New Roman" panose="02020603050405020304" pitchFamily="18" charset="0"/>
                  </a:rPr>
                  <a:t>z – z</a:t>
                </a:r>
                <a:r>
                  <a:rPr lang="en-US" sz="2800" baseline="-25000" dirty="0">
                    <a:solidFill>
                      <a:srgbClr val="FF0000"/>
                    </a:solidFill>
                    <a:ea typeface="Times New Roman" panose="02020603050405020304" pitchFamily="18" charset="0"/>
                  </a:rPr>
                  <a:t>0</a:t>
                </a:r>
                <a:r>
                  <a:rPr lang="en-US" sz="2800" dirty="0">
                    <a:solidFill>
                      <a:srgbClr val="FF0000"/>
                    </a:solidFill>
                    <a:ea typeface="Times New Roman" panose="02020603050405020304" pitchFamily="18" charset="0"/>
                  </a:rPr>
                  <a:t>)</a:t>
                </a:r>
                <a:r>
                  <a:rPr lang="en-US" sz="2800" baseline="30000" dirty="0">
                    <a:solidFill>
                      <a:srgbClr val="FF0000"/>
                    </a:solidFill>
                    <a:ea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ru-RU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</m:oMath>
                </a14:m>
                <a:r>
                  <a:rPr lang="ru-RU" sz="28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R</a:t>
                </a:r>
                <a:r>
                  <a:rPr lang="ru-RU" sz="2800" baseline="300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2</a:t>
                </a:r>
                <a:r>
                  <a:rPr lang="ru-RU" sz="28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.</a:t>
                </a:r>
                <a:endParaRPr lang="ru-RU" altLang="ru-RU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7208" name="Text Box 8">
                <a:extLst>
                  <a:ext uri="{FF2B5EF4-FFF2-40B4-BE49-F238E27FC236}">
                    <a16:creationId xmlns:a16="http://schemas.microsoft.com/office/drawing/2014/main" id="{6A0A1022-6766-4AA0-BD6F-652164BC6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905000"/>
                <a:ext cx="9144000" cy="1384995"/>
              </a:xfrm>
              <a:prstGeom prst="rect">
                <a:avLst/>
              </a:prstGeom>
              <a:blipFill>
                <a:blip r:embed="rId3"/>
                <a:stretch>
                  <a:fillRect l="-1333" t="-4846" r="-1333" b="-110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3">
            <a:extLst>
              <a:ext uri="{FF2B5EF4-FFF2-40B4-BE49-F238E27FC236}">
                <a16:creationId xmlns:a16="http://schemas.microsoft.com/office/drawing/2014/main" id="{9956FD66-A58C-9DBF-7C74-2287DC9AC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44" y="27856"/>
            <a:ext cx="90566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СТЕРЕОМЕТРИЯ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5E5320-0772-E346-A7DA-B7C489B67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3543414"/>
            <a:ext cx="2972215" cy="277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307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5" name="Picture 17">
            <a:extLst>
              <a:ext uri="{FF2B5EF4-FFF2-40B4-BE49-F238E27FC236}">
                <a16:creationId xmlns:a16="http://schemas.microsoft.com/office/drawing/2014/main" id="{5853CAEB-BECA-454E-A4C1-CD854C5F8E5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3068960"/>
            <a:ext cx="2357387" cy="2178108"/>
          </a:xfrm>
          <a:noFill/>
          <a:ln/>
        </p:spPr>
      </p:pic>
      <p:sp>
        <p:nvSpPr>
          <p:cNvPr id="12292" name="Text Box 4">
            <a:extLst>
              <a:ext uri="{FF2B5EF4-FFF2-40B4-BE49-F238E27FC236}">
                <a16:creationId xmlns:a16="http://schemas.microsoft.com/office/drawing/2014/main" id="{9DA40A15-5F24-428F-B903-1AE9F441D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2" y="-5746"/>
            <a:ext cx="91085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450215" algn="ctr"/>
            <a:r>
              <a:rPr lang="ru-RU" sz="28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Уравнение плоскости в пространстве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DC3576CE-D2B7-2DE4-F4E7-2377B6C10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436091"/>
            <a:ext cx="9108504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111760" indent="450215"/>
            <a:r>
              <a:rPr lang="ru-RU" sz="2200" dirty="0">
                <a:solidFill>
                  <a:srgbClr val="FF0000"/>
                </a:solidFill>
                <a:effectLst/>
              </a:rPr>
              <a:t>Теорема. </a:t>
            </a:r>
            <a:r>
              <a:rPr lang="ru-RU" sz="2200" dirty="0">
                <a:effectLst/>
              </a:rPr>
              <a:t>Плоскость в пространстве задаётся уравнением </a:t>
            </a:r>
          </a:p>
          <a:p>
            <a:pPr algn="ctr"/>
            <a:r>
              <a:rPr lang="en-US" sz="2200" i="1" dirty="0">
                <a:effectLst/>
                <a:ea typeface="Times New Roman" panose="02020603050405020304" pitchFamily="18" charset="0"/>
              </a:rPr>
              <a:t>ax</a:t>
            </a:r>
            <a:r>
              <a:rPr lang="ru-RU" sz="2200" dirty="0">
                <a:effectLst/>
                <a:ea typeface="Times New Roman" panose="02020603050405020304" pitchFamily="18" charset="0"/>
              </a:rPr>
              <a:t> + </a:t>
            </a:r>
            <a:r>
              <a:rPr lang="en-US" sz="2200" i="1" dirty="0">
                <a:effectLst/>
                <a:ea typeface="Times New Roman" panose="02020603050405020304" pitchFamily="18" charset="0"/>
              </a:rPr>
              <a:t>by</a:t>
            </a:r>
            <a:r>
              <a:rPr lang="ru-RU" sz="2200" dirty="0">
                <a:effectLst/>
                <a:ea typeface="Times New Roman" panose="02020603050405020304" pitchFamily="18" charset="0"/>
              </a:rPr>
              <a:t> + </a:t>
            </a:r>
            <a:r>
              <a:rPr lang="en-US" sz="2200" i="1" dirty="0" err="1">
                <a:effectLst/>
                <a:ea typeface="Times New Roman" panose="02020603050405020304" pitchFamily="18" charset="0"/>
              </a:rPr>
              <a:t>cz</a:t>
            </a:r>
            <a:r>
              <a:rPr lang="ru-RU" sz="2200" i="1" dirty="0">
                <a:effectLst/>
                <a:ea typeface="Times New Roman" panose="02020603050405020304" pitchFamily="18" charset="0"/>
              </a:rPr>
              <a:t> + </a:t>
            </a:r>
            <a:r>
              <a:rPr lang="en-US" sz="2200" i="1" dirty="0">
                <a:effectLst/>
                <a:ea typeface="Times New Roman" panose="02020603050405020304" pitchFamily="18" charset="0"/>
              </a:rPr>
              <a:t>d</a:t>
            </a:r>
            <a:r>
              <a:rPr lang="ru-RU" sz="2200" dirty="0">
                <a:effectLst/>
                <a:ea typeface="Times New Roman" panose="02020603050405020304" pitchFamily="18" charset="0"/>
              </a:rPr>
              <a:t> = 0, </a:t>
            </a:r>
          </a:p>
          <a:p>
            <a:pPr algn="just"/>
            <a:r>
              <a:rPr lang="ru-RU" sz="2200" dirty="0">
                <a:effectLst/>
                <a:ea typeface="Times New Roman" panose="02020603050405020304" pitchFamily="18" charset="0"/>
              </a:rPr>
              <a:t>где </a:t>
            </a:r>
            <a:r>
              <a:rPr lang="en-US" sz="2200" i="1" dirty="0">
                <a:effectLst/>
                <a:ea typeface="Times New Roman" panose="02020603050405020304" pitchFamily="18" charset="0"/>
              </a:rPr>
              <a:t>a</a:t>
            </a:r>
            <a:r>
              <a:rPr lang="ru-RU" sz="2200" dirty="0">
                <a:effectLst/>
                <a:ea typeface="Times New Roman" panose="02020603050405020304" pitchFamily="18" charset="0"/>
              </a:rPr>
              <a:t>,  </a:t>
            </a:r>
            <a:r>
              <a:rPr lang="en-US" sz="2200" i="1" dirty="0">
                <a:effectLst/>
                <a:ea typeface="Times New Roman" panose="02020603050405020304" pitchFamily="18" charset="0"/>
              </a:rPr>
              <a:t>b</a:t>
            </a:r>
            <a:r>
              <a:rPr lang="ru-RU" sz="22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2200" i="1" dirty="0">
                <a:effectLst/>
                <a:ea typeface="Times New Roman" panose="02020603050405020304" pitchFamily="18" charset="0"/>
              </a:rPr>
              <a:t>c</a:t>
            </a:r>
            <a:r>
              <a:rPr lang="ru-RU" sz="22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2200" i="1" dirty="0">
                <a:effectLst/>
                <a:ea typeface="Times New Roman" panose="02020603050405020304" pitchFamily="18" charset="0"/>
              </a:rPr>
              <a:t>d</a:t>
            </a:r>
            <a:r>
              <a:rPr lang="ru-RU" sz="2200" dirty="0">
                <a:effectLst/>
                <a:ea typeface="Times New Roman" panose="02020603050405020304" pitchFamily="18" charset="0"/>
              </a:rPr>
              <a:t> - действительные числа, из которых </a:t>
            </a:r>
            <a:r>
              <a:rPr lang="en-US" sz="2200" i="1" dirty="0">
                <a:effectLst/>
                <a:ea typeface="Times New Roman" panose="02020603050405020304" pitchFamily="18" charset="0"/>
              </a:rPr>
              <a:t>a</a:t>
            </a:r>
            <a:r>
              <a:rPr lang="ru-RU" sz="22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2200" i="1" dirty="0">
                <a:effectLst/>
                <a:ea typeface="Times New Roman" panose="02020603050405020304" pitchFamily="18" charset="0"/>
              </a:rPr>
              <a:t>b</a:t>
            </a:r>
            <a:r>
              <a:rPr lang="ru-RU" sz="22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2200" i="1" dirty="0">
                <a:effectLst/>
                <a:ea typeface="Times New Roman" panose="02020603050405020304" pitchFamily="18" charset="0"/>
              </a:rPr>
              <a:t>c</a:t>
            </a:r>
            <a:r>
              <a:rPr lang="ru-RU" sz="2200" dirty="0">
                <a:effectLst/>
                <a:ea typeface="Times New Roman" panose="02020603050405020304" pitchFamily="18" charset="0"/>
              </a:rPr>
              <a:t> одновременно не равны  нулю и составляют координаты вектора нормали.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4">
                <a:extLst>
                  <a:ext uri="{FF2B5EF4-FFF2-40B4-BE49-F238E27FC236}">
                    <a16:creationId xmlns:a16="http://schemas.microsoft.com/office/drawing/2014/main" id="{751B4DC6-C927-AAFA-BD25-5598DE475E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496" y="1816948"/>
                <a:ext cx="9108504" cy="11079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indent="450215" algn="just"/>
                <a:r>
                  <a:rPr lang="ru-RU" sz="2200" dirty="0">
                    <a:solidFill>
                      <a:srgbClr val="FF0000"/>
                    </a:solidFill>
                  </a:rPr>
                  <a:t>Доказательство.</a:t>
                </a:r>
                <a:r>
                  <a:rPr lang="ru-RU" sz="2200" b="1" dirty="0"/>
                  <a:t>  </a:t>
                </a:r>
                <a:r>
                  <a:rPr lang="ru-RU" sz="2200" dirty="0"/>
                  <a:t>Пусть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ru-RU" sz="2200" dirty="0"/>
                  <a:t>(</a:t>
                </a:r>
                <a:r>
                  <a:rPr lang="en-US" sz="2200" i="1" dirty="0"/>
                  <a:t>a</a:t>
                </a:r>
                <a:r>
                  <a:rPr lang="ru-RU" sz="2200" dirty="0"/>
                  <a:t>, </a:t>
                </a:r>
                <a:r>
                  <a:rPr lang="en-US" sz="2200" i="1" dirty="0"/>
                  <a:t>b</a:t>
                </a:r>
                <a:r>
                  <a:rPr lang="ru-RU" sz="2200" dirty="0"/>
                  <a:t>, </a:t>
                </a:r>
                <a:r>
                  <a:rPr lang="en-US" sz="2200" i="1" dirty="0"/>
                  <a:t>c</a:t>
                </a:r>
                <a:r>
                  <a:rPr lang="ru-RU" sz="2200" dirty="0"/>
                  <a:t>) – вектор в пространстве. Рассмотрим плоскость, проходящую через точку </a:t>
                </a:r>
                <a:r>
                  <a:rPr lang="en-US" sz="2200" i="1" dirty="0"/>
                  <a:t>A</a:t>
                </a:r>
                <a:r>
                  <a:rPr lang="ru-RU" sz="2200" baseline="-25000" dirty="0"/>
                  <a:t>0</a:t>
                </a:r>
                <a:r>
                  <a:rPr lang="ru-RU" sz="2200" dirty="0"/>
                  <a:t>(</a:t>
                </a:r>
                <a:r>
                  <a:rPr lang="en-US" sz="2200" i="1" dirty="0"/>
                  <a:t>x</a:t>
                </a:r>
                <a:r>
                  <a:rPr lang="ru-RU" sz="2200" baseline="-25000" dirty="0"/>
                  <a:t>0</a:t>
                </a:r>
                <a:r>
                  <a:rPr lang="ru-RU" sz="2200" dirty="0"/>
                  <a:t>, </a:t>
                </a:r>
                <a:r>
                  <a:rPr lang="en-US" sz="2200" i="1" dirty="0"/>
                  <a:t>y</a:t>
                </a:r>
                <a:r>
                  <a:rPr lang="ru-RU" sz="2200" baseline="-25000" dirty="0"/>
                  <a:t>0</a:t>
                </a:r>
                <a:r>
                  <a:rPr lang="ru-RU" sz="2200" dirty="0"/>
                  <a:t>, </a:t>
                </a:r>
                <a:r>
                  <a:rPr lang="en-US" sz="2200" i="1" dirty="0"/>
                  <a:t>z</a:t>
                </a:r>
                <a:r>
                  <a:rPr lang="ru-RU" sz="2200" baseline="-25000" dirty="0"/>
                  <a:t>0</a:t>
                </a:r>
                <a:r>
                  <a:rPr lang="ru-RU" sz="2200" dirty="0"/>
                  <a:t>) и перпендикулярную этому вектору. </a:t>
                </a:r>
                <a:endParaRPr lang="ru-RU" sz="2200" dirty="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 Box 4">
                <a:extLst>
                  <a:ext uri="{FF2B5EF4-FFF2-40B4-BE49-F238E27FC236}">
                    <a16:creationId xmlns:a16="http://schemas.microsoft.com/office/drawing/2014/main" id="{751B4DC6-C927-AAFA-BD25-5598DE475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96" y="1816948"/>
                <a:ext cx="9108504" cy="1107996"/>
              </a:xfrm>
              <a:prstGeom prst="rect">
                <a:avLst/>
              </a:prstGeom>
              <a:blipFill>
                <a:blip r:embed="rId4"/>
                <a:stretch>
                  <a:fillRect l="-870" t="-3846" r="-870" b="-104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4">
            <a:extLst>
              <a:ext uri="{FF2B5EF4-FFF2-40B4-BE49-F238E27FC236}">
                <a16:creationId xmlns:a16="http://schemas.microsoft.com/office/drawing/2014/main" id="{CD6C1B47-4375-F826-C72D-062EE9801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5157192"/>
            <a:ext cx="910850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sz="2200" dirty="0"/>
              <a:t>Расписывая скалярное произведение через координаты данных векторов, получим уравнение </a:t>
            </a:r>
            <a:r>
              <a:rPr lang="en-US" sz="2200" i="1" dirty="0"/>
              <a:t>a</a:t>
            </a:r>
            <a:r>
              <a:rPr lang="ru-RU" sz="2200" dirty="0"/>
              <a:t>(</a:t>
            </a:r>
            <a:r>
              <a:rPr lang="en-US" sz="2200" i="1" dirty="0"/>
              <a:t>x</a:t>
            </a:r>
            <a:r>
              <a:rPr lang="ru-RU" sz="2200" dirty="0"/>
              <a:t> – </a:t>
            </a:r>
            <a:r>
              <a:rPr lang="en-US" sz="2200" i="1" dirty="0"/>
              <a:t>x</a:t>
            </a:r>
            <a:r>
              <a:rPr lang="ru-RU" sz="2200" baseline="-25000" dirty="0"/>
              <a:t>0</a:t>
            </a:r>
            <a:r>
              <a:rPr lang="ru-RU" sz="2200" dirty="0"/>
              <a:t>) + </a:t>
            </a:r>
            <a:r>
              <a:rPr lang="en-US" sz="2200" i="1" dirty="0"/>
              <a:t>b</a:t>
            </a:r>
            <a:r>
              <a:rPr lang="ru-RU" sz="2200" dirty="0"/>
              <a:t>(</a:t>
            </a:r>
            <a:r>
              <a:rPr lang="en-US" sz="2200" i="1" dirty="0"/>
              <a:t>y</a:t>
            </a:r>
            <a:r>
              <a:rPr lang="ru-RU" sz="2200" dirty="0"/>
              <a:t> – </a:t>
            </a:r>
            <a:r>
              <a:rPr lang="en-US" sz="2200" i="1" dirty="0"/>
              <a:t>y</a:t>
            </a:r>
            <a:r>
              <a:rPr lang="ru-RU" sz="2200" baseline="-25000" dirty="0"/>
              <a:t>0</a:t>
            </a:r>
            <a:r>
              <a:rPr lang="ru-RU" sz="2200" dirty="0"/>
              <a:t>) + </a:t>
            </a:r>
            <a:r>
              <a:rPr lang="en-US" sz="2200" i="1" dirty="0"/>
              <a:t>c</a:t>
            </a:r>
            <a:r>
              <a:rPr lang="ru-RU" sz="2200" dirty="0"/>
              <a:t>(</a:t>
            </a:r>
            <a:r>
              <a:rPr lang="en-US" sz="2200" i="1" dirty="0"/>
              <a:t>z</a:t>
            </a:r>
            <a:r>
              <a:rPr lang="ru-RU" sz="2200" dirty="0"/>
              <a:t> – </a:t>
            </a:r>
            <a:r>
              <a:rPr lang="en-US" sz="2200" i="1" dirty="0"/>
              <a:t>z</a:t>
            </a:r>
            <a:r>
              <a:rPr lang="ru-RU" sz="2200" baseline="-25000" dirty="0"/>
              <a:t>0</a:t>
            </a:r>
            <a:r>
              <a:rPr lang="ru-RU" sz="2200" dirty="0"/>
              <a:t>) = 0.</a:t>
            </a:r>
          </a:p>
          <a:p>
            <a:pPr algn="just"/>
            <a:r>
              <a:rPr lang="ru-RU" sz="2200" dirty="0"/>
              <a:t>	Обозначая  –</a:t>
            </a:r>
            <a:r>
              <a:rPr lang="en-US" sz="2200" i="1" dirty="0"/>
              <a:t>ax</a:t>
            </a:r>
            <a:r>
              <a:rPr lang="ru-RU" sz="2200" baseline="-25000" dirty="0"/>
              <a:t>0 </a:t>
            </a:r>
            <a:r>
              <a:rPr lang="ru-RU" sz="2200" dirty="0"/>
              <a:t>– </a:t>
            </a:r>
            <a:r>
              <a:rPr lang="en-US" sz="2200" i="1" dirty="0"/>
              <a:t>by</a:t>
            </a:r>
            <a:r>
              <a:rPr lang="ru-RU" sz="2200" baseline="-25000" dirty="0"/>
              <a:t>0</a:t>
            </a:r>
            <a:r>
              <a:rPr lang="ru-RU" sz="2200" dirty="0"/>
              <a:t> – </a:t>
            </a:r>
            <a:r>
              <a:rPr lang="en-US" sz="2200" i="1" dirty="0" err="1"/>
              <a:t>cz</a:t>
            </a:r>
            <a:r>
              <a:rPr lang="ru-RU" sz="2200" baseline="-25000" dirty="0"/>
              <a:t>0 </a:t>
            </a:r>
            <a:r>
              <a:rPr lang="ru-RU" sz="2200" dirty="0"/>
              <a:t>= </a:t>
            </a:r>
            <a:r>
              <a:rPr lang="en-US" sz="2200" i="1" dirty="0"/>
              <a:t>d </a:t>
            </a:r>
            <a:r>
              <a:rPr lang="ru-RU" sz="2200" dirty="0"/>
              <a:t>и преобразуя это уравнение, получим требуемое уравнение плоскости. </a:t>
            </a:r>
            <a:endParaRPr lang="ru-RU" sz="2200" dirty="0">
              <a:effectLst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>
                <a:extLst>
                  <a:ext uri="{FF2B5EF4-FFF2-40B4-BE49-F238E27FC236}">
                    <a16:creationId xmlns:a16="http://schemas.microsoft.com/office/drawing/2014/main" id="{901D3699-E128-A9D9-C10F-1607595149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03849" y="2924944"/>
                <a:ext cx="5940152" cy="18717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indent="450215" algn="just"/>
                <a:r>
                  <a:rPr lang="ru-RU" sz="2200" dirty="0"/>
                  <a:t>Точка </a:t>
                </a:r>
                <a:r>
                  <a:rPr lang="en-US" sz="2200" i="1" dirty="0"/>
                  <a:t>A</a:t>
                </a:r>
                <a:r>
                  <a:rPr lang="ru-RU" sz="2200" dirty="0"/>
                  <a:t>(</a:t>
                </a:r>
                <a:r>
                  <a:rPr lang="en-US" sz="2200" i="1" dirty="0"/>
                  <a:t>x</a:t>
                </a:r>
                <a:r>
                  <a:rPr lang="ru-RU" sz="2200" dirty="0"/>
                  <a:t>, </a:t>
                </a:r>
                <a:r>
                  <a:rPr lang="en-US" sz="2200" i="1" dirty="0"/>
                  <a:t>y</a:t>
                </a:r>
                <a:r>
                  <a:rPr lang="ru-RU" sz="2200" dirty="0"/>
                  <a:t>, </a:t>
                </a:r>
                <a:r>
                  <a:rPr lang="en-US" sz="2200" i="1" dirty="0"/>
                  <a:t>z</a:t>
                </a:r>
                <a:r>
                  <a:rPr lang="ru-RU" sz="2200" dirty="0"/>
                  <a:t>) принадлежит этой плоскости тогда и только тогда, когда вектор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sz="2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ru-RU" sz="22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ru-RU" sz="2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ru-RU" sz="22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ru-RU" sz="22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ru-RU" sz="22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ru-RU" sz="2200" i="1">
                        <a:latin typeface="Cambria Math" panose="02040503050406030204" pitchFamily="18" charset="0"/>
                      </a:rPr>
                      <m:t> − </m:t>
                    </m:r>
                    <m:sSub>
                      <m:sSub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ru-RU" sz="22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ru-RU" sz="22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ru-RU" sz="2200" i="1">
                        <a:latin typeface="Cambria Math" panose="02040503050406030204" pitchFamily="18" charset="0"/>
                      </a:rPr>
                      <m:t>− </m:t>
                    </m:r>
                    <m:sSub>
                      <m:sSub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sz="2200" dirty="0"/>
                  <a:t>) перпендикулярен вектору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ru-RU" sz="2200" dirty="0"/>
                  <a:t>, т. е. когда скаляр­ное произведение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ru-RU" sz="2200" i="1">
                        <a:latin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sz="2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ru-RU" sz="2200" dirty="0"/>
                  <a:t> равно нулю.</a:t>
                </a:r>
                <a:endParaRPr lang="ru-RU" sz="2200" dirty="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 Box 4">
                <a:extLst>
                  <a:ext uri="{FF2B5EF4-FFF2-40B4-BE49-F238E27FC236}">
                    <a16:creationId xmlns:a16="http://schemas.microsoft.com/office/drawing/2014/main" id="{901D3699-E128-A9D9-C10F-160759514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03849" y="2924944"/>
                <a:ext cx="5940152" cy="1871794"/>
              </a:xfrm>
              <a:prstGeom prst="rect">
                <a:avLst/>
              </a:prstGeom>
              <a:blipFill>
                <a:blip r:embed="rId5"/>
                <a:stretch>
                  <a:fillRect l="-1335" t="-2280" r="-1335" b="-553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29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>
            <a:extLst>
              <a:ext uri="{FF2B5EF4-FFF2-40B4-BE49-F238E27FC236}">
                <a16:creationId xmlns:a16="http://schemas.microsoft.com/office/drawing/2014/main" id="{9DA40A15-5F24-428F-B903-1AE9F441D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2" y="0"/>
            <a:ext cx="91085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450215" algn="ctr"/>
            <a:r>
              <a:rPr lang="ru-RU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Векторное произведение векторов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4">
                <a:extLst>
                  <a:ext uri="{FF2B5EF4-FFF2-40B4-BE49-F238E27FC236}">
                    <a16:creationId xmlns:a16="http://schemas.microsoft.com/office/drawing/2014/main" id="{DC3576CE-D2B7-2DE4-F4E7-2377B6C108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496" y="365656"/>
                <a:ext cx="9108504" cy="23247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ru-RU" b="1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Векторным произведением векторов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ru-RU" sz="2200" dirty="0"/>
                  <a:t> и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называется вектор, обозначаемый </a:t>
                </a:r>
                <a14:m>
                  <m:oMath xmlns:m="http://schemas.openxmlformats.org/officeDocument/2006/math">
                    <m:r>
                      <a:rPr lang="en-US" sz="22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</m:t>
                    </m:r>
                    <m:acc>
                      <m:accPr>
                        <m:chr m:val="⃗"/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для которого выполняются следующие условия</a:t>
                </a:r>
                <a:r>
                  <a:rPr lang="en-US" sz="2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sz="2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spcAft>
                    <a:spcPts val="0"/>
                  </a:spcAft>
                </a:pPr>
                <a:r>
                  <a:rPr lang="en-US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1. </a:t>
                </a:r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Его длина равна 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ru-RU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|∙|</m:t>
                    </m:r>
                    <m:acc>
                      <m:accPr>
                        <m:chr m:val="⃗"/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ru-RU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|∙</m:t>
                    </m:r>
                    <m:func>
                      <m:funcPr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 sz="2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ru-RU" sz="2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</m:func>
                  </m:oMath>
                </a14:m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где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φ</m:t>
                    </m:r>
                  </m:oMath>
                </a14:m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угол между данными векторами.</a:t>
                </a:r>
                <a:endParaRPr lang="ru-RU" sz="2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spcAft>
                    <a:spcPts val="0"/>
                  </a:spcAft>
                </a:pPr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2. Он перпендикулярен каждому из данных векторов.</a:t>
                </a:r>
                <a:endParaRPr lang="ru-RU" sz="2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spcAft>
                    <a:spcPts val="0"/>
                  </a:spcAft>
                </a:pPr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3. Тройка векторов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sz="22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</m:t>
                    </m:r>
                    <m:acc>
                      <m:accPr>
                        <m:chr m:val="⃗"/>
                        <m:ctrlPr>
                          <a:rPr lang="ru-RU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2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ru-RU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2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ru-RU" sz="2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является правой. </a:t>
                </a:r>
                <a:endParaRPr lang="ru-RU" sz="2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 Box 4">
                <a:extLst>
                  <a:ext uri="{FF2B5EF4-FFF2-40B4-BE49-F238E27FC236}">
                    <a16:creationId xmlns:a16="http://schemas.microsoft.com/office/drawing/2014/main" id="{DC3576CE-D2B7-2DE4-F4E7-2377B6C108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96" y="365656"/>
                <a:ext cx="9108504" cy="2324739"/>
              </a:xfrm>
              <a:prstGeom prst="rect">
                <a:avLst/>
              </a:prstGeom>
              <a:blipFill>
                <a:blip r:embed="rId3"/>
                <a:stretch>
                  <a:fillRect l="-870" r="-870" b="-419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646591-0B2B-DE16-C345-374031CC3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40" y="2584119"/>
            <a:ext cx="3134556" cy="22808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4">
                <a:extLst>
                  <a:ext uri="{FF2B5EF4-FFF2-40B4-BE49-F238E27FC236}">
                    <a16:creationId xmlns:a16="http://schemas.microsoft.com/office/drawing/2014/main" id="{1A7F6FEE-8F6B-E1DE-C725-82A73B24A0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79912" y="2707411"/>
                <a:ext cx="5364088" cy="18659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ru-RU" b="1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sz="2200" dirty="0"/>
                  <a:t> Геометрическим смыслом модуля векторного произведения векторов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ru-RU" sz="2200" dirty="0"/>
                  <a:t> и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ru-RU" sz="2200" dirty="0"/>
                  <a:t> является площадь параллелограмма, построенного на этих векторах, отложенных от одной точки. </a:t>
                </a:r>
                <a:endParaRPr lang="ru-RU" sz="2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 Box 4">
                <a:extLst>
                  <a:ext uri="{FF2B5EF4-FFF2-40B4-BE49-F238E27FC236}">
                    <a16:creationId xmlns:a16="http://schemas.microsoft.com/office/drawing/2014/main" id="{1A7F6FEE-8F6B-E1DE-C725-82A73B24A0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9912" y="2707411"/>
                <a:ext cx="5364088" cy="1865960"/>
              </a:xfrm>
              <a:prstGeom prst="rect">
                <a:avLst/>
              </a:prstGeom>
              <a:blipFill>
                <a:blip r:embed="rId5"/>
                <a:stretch>
                  <a:fillRect l="-1477" t="-980" r="-1477" b="-555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4">
                <a:extLst>
                  <a:ext uri="{FF2B5EF4-FFF2-40B4-BE49-F238E27FC236}">
                    <a16:creationId xmlns:a16="http://schemas.microsoft.com/office/drawing/2014/main" id="{923929EF-E7E7-68BE-7CEB-F6EEB0F926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496" y="4812849"/>
                <a:ext cx="9108504" cy="19460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b="1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sz="2200" dirty="0"/>
                  <a:t> Доказывается, что векторное произведение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[</m:t>
                    </m:r>
                    <m:acc>
                      <m:accPr>
                        <m:chr m:val="⃗"/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ru-RU" sz="2200" dirty="0"/>
                  <a:t> векторов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ru-RU" sz="22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ru-RU" sz="22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u-RU" sz="22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ru-RU" sz="2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sz="22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d>
                      <m:d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ru-RU" sz="2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ru-RU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22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ru-RU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ru-RU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22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ru-RU" sz="2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ru-RU" sz="2200" dirty="0"/>
                  <a:t> выражается формулой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>
                          <a:latin typeface="Cambria Math" panose="02040503050406030204" pitchFamily="18" charset="0"/>
                        </a:rPr>
                        <m:t>[</m:t>
                      </m:r>
                      <m:acc>
                        <m:accPr>
                          <m:chr m:val="⃗"/>
                          <m:ctrlPr>
                            <a:rPr lang="ru-RU" sz="2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2200" i="1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ru-RU" sz="2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sz="2200" i="1"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ru-RU" sz="22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ru-RU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sz="2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acc>
                                  <m:accPr>
                                    <m:chr m:val="⃗"/>
                                    <m:ctrlPr>
                                      <a:rPr lang="ru-RU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acc>
                              </m:e>
                              <m:e>
                                <m:acc>
                                  <m:accPr>
                                    <m:chr m:val="⃗"/>
                                    <m:ctrlPr>
                                      <a:rPr lang="ru-RU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ru-RU" sz="22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acc>
                              </m:e>
                              <m:e>
                                <m:acc>
                                  <m:accPr>
                                    <m:chr m:val="⃗"/>
                                    <m:ctrlPr>
                                      <a:rPr lang="ru-RU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acc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ru-RU" sz="2200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2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Box 4">
                <a:extLst>
                  <a:ext uri="{FF2B5EF4-FFF2-40B4-BE49-F238E27FC236}">
                    <a16:creationId xmlns:a16="http://schemas.microsoft.com/office/drawing/2014/main" id="{923929EF-E7E7-68BE-7CEB-F6EEB0F92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96" y="4812849"/>
                <a:ext cx="9108504" cy="1946046"/>
              </a:xfrm>
              <a:prstGeom prst="rect">
                <a:avLst/>
              </a:prstGeom>
              <a:blipFill>
                <a:blip r:embed="rId6"/>
                <a:stretch>
                  <a:fillRect r="-87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03234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>
            <a:extLst>
              <a:ext uri="{FF2B5EF4-FFF2-40B4-BE49-F238E27FC236}">
                <a16:creationId xmlns:a16="http://schemas.microsoft.com/office/drawing/2014/main" id="{9DA40A15-5F24-428F-B903-1AE9F441D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2" y="67425"/>
            <a:ext cx="91085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450215" algn="ctr"/>
            <a:r>
              <a:rPr lang="ru-RU" sz="28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Уравнение плоскости, проходящей через три точки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4">
                <a:extLst>
                  <a:ext uri="{FF2B5EF4-FFF2-40B4-BE49-F238E27FC236}">
                    <a16:creationId xmlns:a16="http://schemas.microsoft.com/office/drawing/2014/main" id="{DC3576CE-D2B7-2DE4-F4E7-2377B6C108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496" y="590645"/>
                <a:ext cx="9108504" cy="52555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Воспользуемся векторным произведением векторов Для нахождения уравнения плоскости, проходящей через три точки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),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),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), не принадлежащие одной прямой.</a:t>
                </a:r>
                <a:endParaRPr lang="ru-RU" sz="2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Рассмотрим векторы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ru-RU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ru-RU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 Векторное произведение </a:t>
                </a:r>
                <a14:m>
                  <m:oMath xmlns:m="http://schemas.openxmlformats.org/officeDocument/2006/math">
                    <m:r>
                      <a:rPr lang="en-US" sz="22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</m:t>
                    </m:r>
                    <m:acc>
                      <m:accPr>
                        <m:chr m:val="⃗"/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ru-RU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ru-RU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будет вектором нормали плоскости, проходящей через данные точки. Следовательно, искомое уравнение плоскости имеет вид</a:t>
                </a:r>
              </a:p>
              <a:p>
                <a:pPr algn="just" defTabSz="915988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ru-RU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sz="2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ru-RU" sz="2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ru-RU" sz="2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ru-RU" sz="2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ru-RU" sz="2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ru-RU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ru-RU" sz="2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ru-RU" sz="2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ru-RU" sz="2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ru-RU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sz="2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ru-RU" sz="2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ru-RU" sz="2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ru-RU" sz="2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ru-RU" sz="2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ru-RU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ru-RU" sz="2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ru-RU" sz="2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ru-RU" sz="2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ru-RU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sz="2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ru-RU" sz="2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ru-RU" sz="2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ru-RU" sz="2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ru-RU" sz="2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ru-RU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lang="en-US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ru-RU" sz="2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ru-RU" sz="2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ru-RU" sz="2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=0.</m:t>
                      </m:r>
                    </m:oMath>
                  </m:oMathPara>
                </a14:m>
                <a:endParaRPr lang="ru-RU" sz="2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Его можно переписать в следующем виде, используя понятие определителя. </a:t>
                </a:r>
              </a:p>
              <a:p>
                <a:pPr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ru-RU" sz="22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sz="2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𝑧</m:t>
                                </m:r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ru-RU" sz="2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ru-RU" sz="2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ru-RU" sz="2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ru-RU" sz="2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ru-RU" sz="2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ru-RU" sz="2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ru-RU" sz="2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ru-RU" sz="2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=0.</m:t>
                      </m:r>
                    </m:oMath>
                  </m:oMathPara>
                </a14:m>
                <a:endParaRPr lang="ru-RU" sz="2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 Box 4">
                <a:extLst>
                  <a:ext uri="{FF2B5EF4-FFF2-40B4-BE49-F238E27FC236}">
                    <a16:creationId xmlns:a16="http://schemas.microsoft.com/office/drawing/2014/main" id="{DC3576CE-D2B7-2DE4-F4E7-2377B6C108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96" y="590645"/>
                <a:ext cx="9108504" cy="5255541"/>
              </a:xfrm>
              <a:prstGeom prst="rect">
                <a:avLst/>
              </a:prstGeom>
              <a:blipFill>
                <a:blip r:embed="rId3"/>
                <a:stretch>
                  <a:fillRect l="-870" t="-812" r="-87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6018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4">
                <a:extLst>
                  <a:ext uri="{FF2B5EF4-FFF2-40B4-BE49-F238E27FC236}">
                    <a16:creationId xmlns:a16="http://schemas.microsoft.com/office/drawing/2014/main" id="{DC3576CE-D2B7-2DE4-F4E7-2377B6C108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496" y="332656"/>
                <a:ext cx="9108504" cy="19614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R="111760" indent="450215" algn="just"/>
                <a:r>
                  <a:rPr lang="ru-RU" sz="2800" dirty="0">
                    <a:effectLst/>
                  </a:rPr>
                  <a:t>Непосредственно проверяется, что плоскость, проходящая через точки </a:t>
                </a:r>
                <a:r>
                  <a:rPr lang="en-US" sz="2800" i="1" dirty="0"/>
                  <a:t>A</a:t>
                </a:r>
                <a:r>
                  <a:rPr lang="ru-RU" sz="2800" i="1" dirty="0"/>
                  <a:t>(</a:t>
                </a:r>
                <a:r>
                  <a:rPr lang="en-US" sz="2800" i="1" dirty="0"/>
                  <a:t>a</a:t>
                </a:r>
                <a:r>
                  <a:rPr lang="ru-RU" sz="2800" dirty="0"/>
                  <a:t>, </a:t>
                </a:r>
                <a:r>
                  <a:rPr lang="en-US" sz="2800" dirty="0"/>
                  <a:t>0</a:t>
                </a:r>
                <a:r>
                  <a:rPr lang="ru-RU" sz="2800" dirty="0"/>
                  <a:t>, </a:t>
                </a:r>
                <a:r>
                  <a:rPr lang="en-US" sz="2800" dirty="0"/>
                  <a:t>0</a:t>
                </a:r>
                <a:r>
                  <a:rPr lang="ru-RU" sz="2800" dirty="0"/>
                  <a:t>), </a:t>
                </a:r>
                <a:r>
                  <a:rPr lang="en-US" sz="2800" i="1" dirty="0"/>
                  <a:t>B</a:t>
                </a:r>
                <a:r>
                  <a:rPr lang="ru-RU" sz="2800" dirty="0"/>
                  <a:t>(</a:t>
                </a:r>
                <a:r>
                  <a:rPr lang="en-US" sz="2800" dirty="0"/>
                  <a:t>0</a:t>
                </a:r>
                <a:r>
                  <a:rPr lang="ru-RU" sz="2800" dirty="0"/>
                  <a:t>, </a:t>
                </a:r>
                <a:r>
                  <a:rPr lang="en-US" sz="2800" i="1" dirty="0"/>
                  <a:t>b</a:t>
                </a:r>
                <a:r>
                  <a:rPr lang="ru-RU" sz="2800" dirty="0"/>
                  <a:t>, </a:t>
                </a:r>
                <a:r>
                  <a:rPr lang="en-US" sz="2800" dirty="0"/>
                  <a:t>0</a:t>
                </a:r>
                <a:r>
                  <a:rPr lang="ru-RU" sz="2800" dirty="0"/>
                  <a:t>), </a:t>
                </a:r>
                <a:r>
                  <a:rPr lang="en-US" sz="2800" i="1" dirty="0"/>
                  <a:t>C</a:t>
                </a:r>
                <a:r>
                  <a:rPr lang="ru-RU" sz="2800" dirty="0"/>
                  <a:t>(</a:t>
                </a:r>
                <a:r>
                  <a:rPr lang="en-US" sz="2800" dirty="0"/>
                  <a:t>0</a:t>
                </a:r>
                <a:r>
                  <a:rPr lang="ru-RU" sz="2800" dirty="0"/>
                  <a:t>, </a:t>
                </a:r>
                <a:r>
                  <a:rPr lang="en-US" sz="2800" dirty="0"/>
                  <a:t>0</a:t>
                </a:r>
                <a:r>
                  <a:rPr lang="ru-RU" sz="2800" dirty="0"/>
                  <a:t>, </a:t>
                </a:r>
                <a:r>
                  <a:rPr lang="en-US" sz="2800" i="1" dirty="0"/>
                  <a:t>c</a:t>
                </a:r>
                <a:r>
                  <a:rPr lang="ru-RU" sz="2800" dirty="0"/>
                  <a:t>),</a:t>
                </a:r>
                <a:r>
                  <a:rPr lang="en-US" sz="2800" dirty="0"/>
                  <a:t> </a:t>
                </a:r>
                <a:r>
                  <a:rPr lang="ru-RU" sz="2800" dirty="0"/>
                  <a:t>где </a:t>
                </a:r>
                <a:r>
                  <a:rPr lang="en-US" sz="2800" i="1" dirty="0"/>
                  <a:t>a</a:t>
                </a:r>
                <a:r>
                  <a:rPr lang="en-US" sz="2800" dirty="0"/>
                  <a:t>, </a:t>
                </a:r>
                <a:r>
                  <a:rPr lang="en-US" sz="2800" i="1" dirty="0"/>
                  <a:t>b</a:t>
                </a:r>
                <a:r>
                  <a:rPr lang="en-US" sz="2800" dirty="0"/>
                  <a:t>, </a:t>
                </a:r>
                <a:r>
                  <a:rPr lang="en-US" sz="2800" i="1" dirty="0"/>
                  <a:t>c </a:t>
                </a:r>
                <a:r>
                  <a:rPr lang="ru-RU" sz="2800" i="1" dirty="0"/>
                  <a:t>– </a:t>
                </a:r>
                <a:r>
                  <a:rPr lang="ru-RU" sz="2800" dirty="0"/>
                  <a:t>числа, отличные от нуля, задаётся уравнением</a:t>
                </a:r>
              </a:p>
              <a:p>
                <a:pPr marR="111760" indent="450215" algn="ctr"/>
                <a14:m>
                  <m:oMath xmlns:m="http://schemas.openxmlformats.org/officeDocument/2006/math">
                    <m:f>
                      <m:fPr>
                        <m:ctrlPr>
                          <a:rPr lang="ru-RU" sz="28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ru-RU" sz="2800" dirty="0">
                    <a:effectLst/>
                  </a:rPr>
                  <a:t>. </a:t>
                </a:r>
              </a:p>
            </p:txBody>
          </p:sp>
        </mc:Choice>
        <mc:Fallback xmlns="">
          <p:sp>
            <p:nvSpPr>
              <p:cNvPr id="2" name="Text Box 4">
                <a:extLst>
                  <a:ext uri="{FF2B5EF4-FFF2-40B4-BE49-F238E27FC236}">
                    <a16:creationId xmlns:a16="http://schemas.microsoft.com/office/drawing/2014/main" id="{DC3576CE-D2B7-2DE4-F4E7-2377B6C108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96" y="332656"/>
                <a:ext cx="9108504" cy="1961499"/>
              </a:xfrm>
              <a:prstGeom prst="rect">
                <a:avLst/>
              </a:prstGeom>
              <a:blipFill>
                <a:blip r:embed="rId3"/>
                <a:stretch>
                  <a:fillRect l="-1406" t="-3427" r="-134" b="-311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6501CA-9690-6E50-A793-3340818A5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2492896"/>
            <a:ext cx="3658111" cy="325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088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4">
                <a:extLst>
                  <a:ext uri="{FF2B5EF4-FFF2-40B4-BE49-F238E27FC236}">
                    <a16:creationId xmlns:a16="http://schemas.microsoft.com/office/drawing/2014/main" id="{DC3576CE-D2B7-2DE4-F4E7-2377B6C108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496" y="39371"/>
                <a:ext cx="9108504" cy="2308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indent="450215" algn="just">
                  <a:spcAft>
                    <a:spcPts val="0"/>
                  </a:spcAft>
                </a:pPr>
                <a:r>
                  <a:rPr lang="ru-RU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Теорема.</a:t>
                </a:r>
                <a:r>
                  <a:rPr lang="ru-RU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Полупространства, на которые плоскость разбивает пространство, задаются неравенствами </a:t>
                </a:r>
                <a:endParaRPr lang="ru-RU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by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i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cz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</m:oMath>
                </a14:m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0,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by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i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cz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</m:oMath>
                </a14:m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0,</a:t>
                </a:r>
                <a:endParaRPr lang="ru-RU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где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- действительные числа, из которых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одновременно не равны нулю и составляют координаты вектора нормали к плоскости, ограничивающей это полупространство. </a:t>
                </a:r>
                <a:endParaRPr lang="ru-RU" dirty="0">
                  <a:effectLst/>
                </a:endParaRPr>
              </a:p>
            </p:txBody>
          </p:sp>
        </mc:Choice>
        <mc:Fallback xmlns="">
          <p:sp>
            <p:nvSpPr>
              <p:cNvPr id="2" name="Text Box 4">
                <a:extLst>
                  <a:ext uri="{FF2B5EF4-FFF2-40B4-BE49-F238E27FC236}">
                    <a16:creationId xmlns:a16="http://schemas.microsoft.com/office/drawing/2014/main" id="{DC3576CE-D2B7-2DE4-F4E7-2377B6C108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96" y="39371"/>
                <a:ext cx="9108504" cy="2308324"/>
              </a:xfrm>
              <a:prstGeom prst="rect">
                <a:avLst/>
              </a:prstGeom>
              <a:blipFill>
                <a:blip r:embed="rId3"/>
                <a:stretch>
                  <a:fillRect l="-1071" t="-2111" r="-1004" b="-50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6978F9-E985-1E59-0DC9-728648E7F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0" y="2400231"/>
            <a:ext cx="3356272" cy="32137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>
                <a:extLst>
                  <a:ext uri="{FF2B5EF4-FFF2-40B4-BE49-F238E27FC236}">
                    <a16:creationId xmlns:a16="http://schemas.microsoft.com/office/drawing/2014/main" id="{E20041AC-F1FF-6A17-1455-04014B9F8E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35896" y="2277129"/>
                <a:ext cx="5508104" cy="32488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indent="450215" algn="just">
                  <a:spcAft>
                    <a:spcPts val="0"/>
                  </a:spcAft>
                </a:pPr>
                <a:r>
                  <a:rPr lang="ru-RU" sz="20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Доказательство.</a:t>
                </a:r>
                <a:r>
                  <a:rPr lang="ru-RU" sz="2000" dirty="0">
                    <a:effectLst/>
                    <a:ea typeface="Times New Roman" panose="02020603050405020304" pitchFamily="18" charset="0"/>
                  </a:rPr>
                  <a:t> Рассмотрим плоскость, проходящую через точку            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</a:rPr>
                  <a:t>A</a:t>
                </a:r>
                <a:r>
                  <a:rPr lang="ru-RU" sz="2000" baseline="-25000" dirty="0">
                    <a:effectLst/>
                    <a:ea typeface="Times New Roman" panose="02020603050405020304" pitchFamily="18" charset="0"/>
                  </a:rPr>
                  <a:t>0</a:t>
                </a:r>
                <a:r>
                  <a:rPr lang="ru-RU" sz="2000" dirty="0">
                    <a:effectLst/>
                    <a:ea typeface="Times New Roman" panose="02020603050405020304" pitchFamily="18" charset="0"/>
                  </a:rPr>
                  <a:t>(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</a:rPr>
                  <a:t>x</a:t>
                </a:r>
                <a:r>
                  <a:rPr lang="ru-RU" sz="2000" baseline="-25000" dirty="0">
                    <a:effectLst/>
                    <a:ea typeface="Times New Roman" panose="02020603050405020304" pitchFamily="18" charset="0"/>
                  </a:rPr>
                  <a:t>0</a:t>
                </a:r>
                <a:r>
                  <a:rPr lang="ru-RU" sz="2000" dirty="0">
                    <a:effectLst/>
                    <a:ea typeface="Times New Roman" panose="02020603050405020304" pitchFamily="18" charset="0"/>
                  </a:rPr>
                  <a:t>, 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</a:rPr>
                  <a:t>y</a:t>
                </a:r>
                <a:r>
                  <a:rPr lang="ru-RU" sz="2000" baseline="-25000" dirty="0">
                    <a:effectLst/>
                    <a:ea typeface="Times New Roman" panose="02020603050405020304" pitchFamily="18" charset="0"/>
                  </a:rPr>
                  <a:t>0</a:t>
                </a:r>
                <a:r>
                  <a:rPr lang="ru-RU" sz="2000" dirty="0">
                    <a:effectLst/>
                    <a:ea typeface="Times New Roman" panose="02020603050405020304" pitchFamily="18" charset="0"/>
                  </a:rPr>
                  <a:t>, 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</a:rPr>
                  <a:t>z</a:t>
                </a:r>
                <a:r>
                  <a:rPr lang="ru-RU" sz="2000" baseline="-25000" dirty="0">
                    <a:effectLst/>
                    <a:ea typeface="Times New Roman" panose="02020603050405020304" pitchFamily="18" charset="0"/>
                  </a:rPr>
                  <a:t>0</a:t>
                </a:r>
                <a:r>
                  <a:rPr lang="ru-RU" sz="2000" dirty="0">
                    <a:effectLst/>
                    <a:ea typeface="Times New Roman" panose="02020603050405020304" pitchFamily="18" charset="0"/>
                  </a:rPr>
                  <a:t>) и имеющую вектор нормали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ru-RU" sz="2000" dirty="0">
                    <a:effectLst/>
                    <a:ea typeface="Times New Roman" panose="02020603050405020304" pitchFamily="18" charset="0"/>
                  </a:rPr>
                  <a:t>(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</a:rPr>
                  <a:t>a</a:t>
                </a:r>
                <a:r>
                  <a:rPr lang="ru-RU" sz="2000" dirty="0">
                    <a:effectLst/>
                    <a:ea typeface="Times New Roman" panose="02020603050405020304" pitchFamily="18" charset="0"/>
                  </a:rPr>
                  <a:t>, 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</a:rPr>
                  <a:t>b</a:t>
                </a:r>
                <a:r>
                  <a:rPr lang="ru-RU" sz="2000" dirty="0">
                    <a:effectLst/>
                    <a:ea typeface="Times New Roman" panose="02020603050405020304" pitchFamily="18" charset="0"/>
                  </a:rPr>
                  <a:t>, 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</a:rPr>
                  <a:t>c</a:t>
                </a:r>
                <a:r>
                  <a:rPr lang="ru-RU" sz="2000" dirty="0">
                    <a:effectLst/>
                    <a:ea typeface="Times New Roman" panose="02020603050405020304" pitchFamily="18" charset="0"/>
                  </a:rPr>
                  <a:t>).</a:t>
                </a:r>
                <a:r>
                  <a:rPr lang="en-US" sz="20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ru-RU" sz="2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Точка 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sz="2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ru-RU" sz="2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ru-RU" sz="2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ru-RU" sz="2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принадлежит полупространству, ограниченному этой плоскостью и содержащему вектор нормали, 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тогда и только тогда, когда вектор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ru-RU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ru-RU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ru-RU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ru-RU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ru-RU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ru-RU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− </m:t>
                    </m:r>
                    <m:sSub>
                      <m:sSubPr>
                        <m:ctrlP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ru-RU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ru-RU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ru-RU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 </m:t>
                    </m:r>
                    <m:sSub>
                      <m:sSubPr>
                        <m:ctrlP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b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образует острый или прямой угол с вектором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sz="2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т. е. когда скаляр­ное произведение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</m:acc>
                    <m:r>
                      <a:rPr lang="ru-RU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ru-RU" sz="2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больше или равно нуля.</a:t>
                </a:r>
                <a:r>
                  <a:rPr lang="ru-RU" sz="2000" dirty="0">
                    <a:ea typeface="Times New Roman" panose="02020603050405020304" pitchFamily="18" charset="0"/>
                  </a:rPr>
                  <a:t> </a:t>
                </a:r>
                <a:endParaRPr lang="ru-RU" sz="2000" dirty="0">
                  <a:effectLst/>
                </a:endParaRPr>
              </a:p>
            </p:txBody>
          </p:sp>
        </mc:Choice>
        <mc:Fallback xmlns="">
          <p:sp>
            <p:nvSpPr>
              <p:cNvPr id="5" name="Text Box 4">
                <a:extLst>
                  <a:ext uri="{FF2B5EF4-FFF2-40B4-BE49-F238E27FC236}">
                    <a16:creationId xmlns:a16="http://schemas.microsoft.com/office/drawing/2014/main" id="{E20041AC-F1FF-6A17-1455-04014B9F8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35896" y="2277129"/>
                <a:ext cx="5508104" cy="3248838"/>
              </a:xfrm>
              <a:prstGeom prst="rect">
                <a:avLst/>
              </a:prstGeom>
              <a:blipFill>
                <a:blip r:embed="rId5"/>
                <a:stretch>
                  <a:fillRect l="-1106" t="-1128" r="-1106" b="-263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4">
                <a:extLst>
                  <a:ext uri="{FF2B5EF4-FFF2-40B4-BE49-F238E27FC236}">
                    <a16:creationId xmlns:a16="http://schemas.microsoft.com/office/drawing/2014/main" id="{17DD62D0-65D6-2476-AA3A-F4977CE262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496" y="5525967"/>
                <a:ext cx="9108504" cy="12926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indent="450215" algn="just">
                  <a:spcAft>
                    <a:spcPts val="0"/>
                  </a:spcAft>
                </a:pPr>
                <a:r>
                  <a:rPr lang="ru-RU" sz="2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Расписывая скалярное произведение через координаты данных векторов, получим неравенство 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sz="2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ru-RU" sz="2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ru-RU" sz="2000" baseline="-25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ru-RU" sz="2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+ 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ru-RU" sz="2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ru-RU" sz="2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ru-RU" sz="2000" baseline="-25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ru-RU" sz="2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+ 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ru-RU" sz="2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ru-RU" sz="2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ru-RU" sz="2000" baseline="-25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ru-RU" sz="2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ru-RU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</m:oMath>
                </a14:m>
                <a:r>
                  <a:rPr lang="ru-RU" sz="2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0. Обозначая –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ru-RU" sz="2000" baseline="-25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 </a:t>
                </a:r>
                <a:r>
                  <a:rPr lang="ru-RU" sz="2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by</a:t>
                </a:r>
                <a:r>
                  <a:rPr lang="ru-RU" sz="2000" baseline="-25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ru-RU" sz="2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en-US" sz="2000" i="1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cz</a:t>
                </a:r>
                <a:r>
                  <a:rPr lang="ru-RU" sz="2000" baseline="-25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 </a:t>
                </a:r>
                <a:r>
                  <a:rPr lang="ru-RU" sz="2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 </a:t>
                </a:r>
                <a:r>
                  <a:rPr lang="ru-RU" sz="2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и преобразуя это уравнение, получим требуемое неравенство</a:t>
                </a:r>
                <a:endParaRPr lang="ru-RU" sz="20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ax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+ 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by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+ </a:t>
                </a:r>
                <a:r>
                  <a:rPr lang="en-US" sz="1800" i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cz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+ 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0.</a:t>
                </a:r>
                <a:endParaRPr lang="ru-RU" dirty="0">
                  <a:effectLst/>
                </a:endParaRPr>
              </a:p>
            </p:txBody>
          </p:sp>
        </mc:Choice>
        <mc:Fallback xmlns="">
          <p:sp>
            <p:nvSpPr>
              <p:cNvPr id="7" name="Text Box 4">
                <a:extLst>
                  <a:ext uri="{FF2B5EF4-FFF2-40B4-BE49-F238E27FC236}">
                    <a16:creationId xmlns:a16="http://schemas.microsoft.com/office/drawing/2014/main" id="{17DD62D0-65D6-2476-AA3A-F4977CE26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96" y="5525967"/>
                <a:ext cx="9108504" cy="1292662"/>
              </a:xfrm>
              <a:prstGeom prst="rect">
                <a:avLst/>
              </a:prstGeom>
              <a:blipFill>
                <a:blip r:embed="rId6"/>
                <a:stretch>
                  <a:fillRect l="-736" t="-2347" r="-669" b="-610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82742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4">
                <a:extLst>
                  <a:ext uri="{FF2B5EF4-FFF2-40B4-BE49-F238E27FC236}">
                    <a16:creationId xmlns:a16="http://schemas.microsoft.com/office/drawing/2014/main" id="{DC3576CE-D2B7-2DE4-F4E7-2377B6C108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496" y="39371"/>
                <a:ext cx="9108504" cy="27487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indent="450215">
                  <a:spcAft>
                    <a:spcPts val="0"/>
                  </a:spcAft>
                </a:pP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Например, неравенства </a:t>
                </a:r>
                <a:endParaRPr lang="ru-RU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450215" algn="ctr">
                  <a:spcAft>
                    <a:spcPts val="0"/>
                  </a:spcAft>
                  <a:tabLst>
                    <a:tab pos="2711450" algn="l"/>
                  </a:tabLst>
                </a:pP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</m:oMath>
                </a14:m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0,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</m:oMath>
                </a14:m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0,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z </a:t>
                </a:r>
                <a14:m>
                  <m:oMath xmlns:m="http://schemas.openxmlformats.org/officeDocument/2006/math"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</m:oMath>
                </a14:m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0,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</m:oMath>
                </a14:m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1,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</m:oMath>
                </a14:m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1,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z </a:t>
                </a:r>
                <a14:m>
                  <m:oMath xmlns:m="http://schemas.openxmlformats.org/officeDocument/2006/math"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</m:oMath>
                </a14:m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1,</a:t>
                </a:r>
                <a:endParaRPr lang="ru-RU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которые можно переписать в виде системы</a:t>
                </a:r>
                <a:endParaRPr lang="ru-RU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0≤</m:t>
                              </m:r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≤1,</m:t>
                              </m:r>
                            </m:e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0≤</m:t>
                              </m:r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≤1,</m:t>
                              </m:r>
                            </m:e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0≤</m:t>
                              </m:r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≤1,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определяют единичный куб в пространстве.</a:t>
                </a:r>
                <a:endParaRPr lang="ru-RU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 Box 4">
                <a:extLst>
                  <a:ext uri="{FF2B5EF4-FFF2-40B4-BE49-F238E27FC236}">
                    <a16:creationId xmlns:a16="http://schemas.microsoft.com/office/drawing/2014/main" id="{DC3576CE-D2B7-2DE4-F4E7-2377B6C108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96" y="39371"/>
                <a:ext cx="9108504" cy="2748766"/>
              </a:xfrm>
              <a:prstGeom prst="rect">
                <a:avLst/>
              </a:prstGeom>
              <a:blipFill>
                <a:blip r:embed="rId3"/>
                <a:stretch>
                  <a:fillRect l="-1071" t="-1996" b="-399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BA6926-BFCD-B48B-83FB-24CE8F0BC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586" y="2996952"/>
            <a:ext cx="3420324" cy="318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419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48516" name="Text Box 4">
                <a:extLst>
                  <a:ext uri="{FF2B5EF4-FFF2-40B4-BE49-F238E27FC236}">
                    <a16:creationId xmlns:a16="http://schemas.microsoft.com/office/drawing/2014/main" id="{869BEAC1-3226-4AF2-B40A-DE757C513F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654760"/>
                <a:ext cx="9144000" cy="18158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indent="450215" algn="just">
                  <a:spcAft>
                    <a:spcPts val="0"/>
                  </a:spcAft>
                </a:pPr>
                <a:r>
                  <a:rPr lang="en-US" altLang="ru-RU" sz="2800" dirty="0"/>
                  <a:t>	</a:t>
                </a:r>
                <a:r>
                  <a:rPr lang="ru-RU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Какой многогранник в пространстве задаётся неравенством </a:t>
                </a:r>
                <a:endParaRPr lang="ru-RU" sz="2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ru-RU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sz="2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ru-RU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| + |</a:t>
                </a:r>
                <a:r>
                  <a:rPr lang="en-US" sz="2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ru-RU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| + |</a:t>
                </a:r>
                <a:r>
                  <a:rPr lang="en-US" sz="2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ru-RU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ru-RU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2?</a:t>
                </a:r>
                <a:endParaRPr lang="ru-RU" sz="2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449580" algn="just">
                  <a:spcAft>
                    <a:spcPts val="0"/>
                  </a:spcAft>
                </a:pPr>
                <a:endParaRPr lang="ru-RU" sz="2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8516" name="Text Box 4">
                <a:extLst>
                  <a:ext uri="{FF2B5EF4-FFF2-40B4-BE49-F238E27FC236}">
                    <a16:creationId xmlns:a16="http://schemas.microsoft.com/office/drawing/2014/main" id="{869BEAC1-3226-4AF2-B40A-DE757C513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54760"/>
                <a:ext cx="9144000" cy="1815882"/>
              </a:xfrm>
              <a:prstGeom prst="rect">
                <a:avLst/>
              </a:prstGeom>
              <a:blipFill>
                <a:blip r:embed="rId3"/>
                <a:stretch>
                  <a:fillRect l="-1333" t="-3356" r="-1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>
            <a:extLst>
              <a:ext uri="{FF2B5EF4-FFF2-40B4-BE49-F238E27FC236}">
                <a16:creationId xmlns:a16="http://schemas.microsoft.com/office/drawing/2014/main" id="{EA499681-64EB-BA19-4522-3C1E5D00F2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640"/>
            <a:ext cx="7772400" cy="457200"/>
          </a:xfrm>
        </p:spPr>
        <p:txBody>
          <a:bodyPr/>
          <a:lstStyle/>
          <a:p>
            <a:r>
              <a:rPr lang="ru-RU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  <a:endParaRPr lang="ru-RU" altLang="ru-RU" sz="32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D7537C-627D-04BD-9831-CA71D15B25A2}"/>
              </a:ext>
            </a:extLst>
          </p:cNvPr>
          <p:cNvSpPr txBox="1"/>
          <p:nvPr/>
        </p:nvSpPr>
        <p:spPr>
          <a:xfrm>
            <a:off x="2225040" y="3198168"/>
            <a:ext cx="4693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u="none" strike="noStrike" dirty="0">
                <a:latin typeface="Courier" pitchFamily="2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19486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D7537C-627D-04BD-9831-CA71D15B25A2}"/>
              </a:ext>
            </a:extLst>
          </p:cNvPr>
          <p:cNvSpPr txBox="1"/>
          <p:nvPr/>
        </p:nvSpPr>
        <p:spPr>
          <a:xfrm>
            <a:off x="2225040" y="3198168"/>
            <a:ext cx="4693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u="none" strike="noStrike" dirty="0">
                <a:latin typeface="Courier" pitchFamily="2" charset="0"/>
              </a:rPr>
              <a:t> </a:t>
            </a:r>
            <a:endParaRPr lang="ru-RU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C086FC-8014-2451-345B-1C8CC7FC1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260648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Ответ:</a:t>
            </a:r>
            <a:r>
              <a:rPr lang="ru-RU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Октаэдр.</a:t>
            </a:r>
            <a:endParaRPr lang="ru-RU" altLang="ru-RU" sz="2800" kern="0" dirty="0">
              <a:solidFill>
                <a:schemeClr val="tx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B828B6-14DD-0409-7828-4A7EFF24F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901217"/>
            <a:ext cx="5587515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494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48516" name="Text Box 4">
                <a:extLst>
                  <a:ext uri="{FF2B5EF4-FFF2-40B4-BE49-F238E27FC236}">
                    <a16:creationId xmlns:a16="http://schemas.microsoft.com/office/drawing/2014/main" id="{869BEAC1-3226-4AF2-B40A-DE757C513F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654760"/>
                <a:ext cx="9144000" cy="17779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indent="457200" algn="just">
                  <a:spcAft>
                    <a:spcPts val="0"/>
                  </a:spcAft>
                </a:pPr>
                <a:r>
                  <a:rPr lang="en-US" altLang="ru-RU" sz="2800" dirty="0"/>
                  <a:t>	</a:t>
                </a:r>
                <a:r>
                  <a:rPr lang="ru-RU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Какой многогранник задаётся системой неравенств</a:t>
                </a:r>
                <a:endParaRPr lang="ru-RU" sz="2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≤1,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≤1,|</m:t>
                              </m:r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|≤</m:t>
                              </m:r>
                              <m:r>
                                <a:rPr lang="ru-RU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1,</m:t>
                              </m:r>
                            </m:e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≤2?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449580" algn="just">
                  <a:spcAft>
                    <a:spcPts val="0"/>
                  </a:spcAft>
                </a:pPr>
                <a:endParaRPr lang="ru-RU" sz="2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8516" name="Text Box 4">
                <a:extLst>
                  <a:ext uri="{FF2B5EF4-FFF2-40B4-BE49-F238E27FC236}">
                    <a16:creationId xmlns:a16="http://schemas.microsoft.com/office/drawing/2014/main" id="{869BEAC1-3226-4AF2-B40A-DE757C513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54760"/>
                <a:ext cx="9144000" cy="1777923"/>
              </a:xfrm>
              <a:prstGeom prst="rect">
                <a:avLst/>
              </a:prstGeom>
              <a:blipFill>
                <a:blip r:embed="rId3"/>
                <a:stretch>
                  <a:fillRect t="-37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>
            <a:extLst>
              <a:ext uri="{FF2B5EF4-FFF2-40B4-BE49-F238E27FC236}">
                <a16:creationId xmlns:a16="http://schemas.microsoft.com/office/drawing/2014/main" id="{EA499681-64EB-BA19-4522-3C1E5D00F2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640"/>
            <a:ext cx="7772400" cy="457200"/>
          </a:xfrm>
        </p:spPr>
        <p:txBody>
          <a:bodyPr/>
          <a:lstStyle/>
          <a:p>
            <a:r>
              <a:rPr lang="ru-RU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  <a:endParaRPr lang="ru-RU" altLang="ru-RU" sz="32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D7537C-627D-04BD-9831-CA71D15B25A2}"/>
              </a:ext>
            </a:extLst>
          </p:cNvPr>
          <p:cNvSpPr txBox="1"/>
          <p:nvPr/>
        </p:nvSpPr>
        <p:spPr>
          <a:xfrm>
            <a:off x="2225040" y="3198168"/>
            <a:ext cx="4693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u="none" strike="noStrike" dirty="0">
                <a:latin typeface="Courier" pitchFamily="2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0710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19844" name="Text Box 4">
                <a:extLst>
                  <a:ext uri="{FF2B5EF4-FFF2-40B4-BE49-F238E27FC236}">
                    <a16:creationId xmlns:a16="http://schemas.microsoft.com/office/drawing/2014/main" id="{6829FFD5-DE10-4A38-B716-6E502B61A8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871373"/>
                <a:ext cx="8991600" cy="187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altLang="ru-RU" sz="2800" dirty="0">
                    <a:solidFill>
                      <a:srgbClr val="FF3300"/>
                    </a:solidFill>
                    <a:cs typeface="Times New Roman" panose="02020603050405020304" pitchFamily="18" charset="0"/>
                  </a:rPr>
                  <a:t>	</a:t>
                </a:r>
                <a:r>
                  <a:rPr lang="ru-RU" altLang="ru-RU" sz="2200" dirty="0">
                    <a:solidFill>
                      <a:srgbClr val="FF3300"/>
                    </a:solidFill>
                    <a:cs typeface="Times New Roman" panose="02020603050405020304" pitchFamily="18" charset="0"/>
                  </a:rPr>
                  <a:t>Теорема.</a:t>
                </a:r>
                <a:r>
                  <a:rPr lang="ru-RU" altLang="ru-RU" sz="2200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Прямая на плоскости задается уравнением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ru-RU" altLang="ru-RU" sz="2200" dirty="0">
                    <a:cs typeface="Times New Roman" panose="02020603050405020304" pitchFamily="18" charset="0"/>
                  </a:rPr>
                  <a:t> </a:t>
                </a:r>
                <a:r>
                  <a:rPr lang="en-US" altLang="ru-RU" sz="2200" i="1" dirty="0">
                    <a:cs typeface="Times New Roman" panose="02020603050405020304" pitchFamily="18" charset="0"/>
                  </a:rPr>
                  <a:t>ax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 + </a:t>
                </a:r>
                <a:r>
                  <a:rPr lang="en-US" altLang="ru-RU" sz="2200" i="1" dirty="0">
                    <a:cs typeface="Times New Roman" panose="02020603050405020304" pitchFamily="18" charset="0"/>
                  </a:rPr>
                  <a:t>by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 + </a:t>
                </a:r>
                <a:r>
                  <a:rPr lang="en-US" altLang="ru-RU" sz="2200" i="1" dirty="0">
                    <a:cs typeface="Times New Roman" panose="02020603050405020304" pitchFamily="18" charset="0"/>
                  </a:rPr>
                  <a:t>c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 = 0,</a:t>
                </a:r>
                <a:r>
                  <a:rPr lang="en-US" altLang="ru-RU" sz="2200" dirty="0">
                    <a:cs typeface="Times New Roman" panose="02020603050405020304" pitchFamily="18" charset="0"/>
                  </a:rPr>
                  <a:t> </a:t>
                </a:r>
                <a:endParaRPr lang="ru-RU" altLang="ru-RU" sz="2200" dirty="0"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0"/>
                  </a:spcBef>
                </a:pPr>
                <a:r>
                  <a:rPr lang="ru-RU" altLang="ru-RU" sz="2200" dirty="0">
                    <a:cs typeface="Times New Roman" panose="02020603050405020304" pitchFamily="18" charset="0"/>
                  </a:rPr>
                  <a:t>где </a:t>
                </a:r>
                <a:r>
                  <a:rPr lang="en-US" altLang="ru-RU" sz="2200" i="1" dirty="0">
                    <a:cs typeface="Times New Roman" panose="02020603050405020304" pitchFamily="18" charset="0"/>
                  </a:rPr>
                  <a:t>a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,  </a:t>
                </a:r>
                <a:r>
                  <a:rPr lang="en-US" altLang="ru-RU" sz="2200" i="1" dirty="0">
                    <a:cs typeface="Times New Roman" panose="02020603050405020304" pitchFamily="18" charset="0"/>
                  </a:rPr>
                  <a:t>b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, </a:t>
                </a:r>
                <a:r>
                  <a:rPr lang="en-US" altLang="ru-RU" sz="2200" i="1" dirty="0">
                    <a:cs typeface="Times New Roman" panose="02020603050405020304" pitchFamily="18" charset="0"/>
                  </a:rPr>
                  <a:t>c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 - некоторые числа, причем </a:t>
                </a:r>
                <a:r>
                  <a:rPr lang="en-US" altLang="ru-RU" sz="2200" i="1" dirty="0">
                    <a:cs typeface="Times New Roman" panose="02020603050405020304" pitchFamily="18" charset="0"/>
                  </a:rPr>
                  <a:t>a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,</a:t>
                </a:r>
                <a:r>
                  <a:rPr lang="ru-RU" altLang="ru-RU" sz="2200" i="1" dirty="0">
                    <a:cs typeface="Times New Roman" panose="02020603050405020304" pitchFamily="18" charset="0"/>
                  </a:rPr>
                  <a:t> </a:t>
                </a:r>
                <a:r>
                  <a:rPr lang="en-US" altLang="ru-RU" sz="2200" i="1" dirty="0">
                    <a:cs typeface="Times New Roman" panose="02020603050405020304" pitchFamily="18" charset="0"/>
                  </a:rPr>
                  <a:t>b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 одновременно не равны нулю и составляют координаты вектора</a:t>
                </a:r>
                <a:r>
                  <a:rPr lang="ru-RU" altLang="ru-RU" sz="22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altLang="ru-RU" sz="2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ru-RU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ru-RU" altLang="ru-RU" sz="2200" dirty="0">
                    <a:cs typeface="Times New Roman" panose="02020603050405020304" pitchFamily="18" charset="0"/>
                  </a:rPr>
                  <a:t>, перпендикулярного этой прямой и называемого</a:t>
                </a:r>
                <a:r>
                  <a:rPr lang="ru-RU" altLang="ru-RU" sz="2200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вектором нормали.</a:t>
                </a:r>
              </a:p>
            </p:txBody>
          </p:sp>
        </mc:Choice>
        <mc:Fallback xmlns="">
          <p:sp>
            <p:nvSpPr>
              <p:cNvPr id="419844" name="Text Box 4">
                <a:extLst>
                  <a:ext uri="{FF2B5EF4-FFF2-40B4-BE49-F238E27FC236}">
                    <a16:creationId xmlns:a16="http://schemas.microsoft.com/office/drawing/2014/main" id="{6829FFD5-DE10-4A38-B716-6E502B61A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871373"/>
                <a:ext cx="8991600" cy="1877437"/>
              </a:xfrm>
              <a:prstGeom prst="rect">
                <a:avLst/>
              </a:prstGeom>
              <a:blipFill>
                <a:blip r:embed="rId3"/>
                <a:stretch>
                  <a:fillRect l="-881" r="-881" b="-551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9853" name="Picture 13">
            <a:extLst>
              <a:ext uri="{FF2B5EF4-FFF2-40B4-BE49-F238E27FC236}">
                <a16:creationId xmlns:a16="http://schemas.microsoft.com/office/drawing/2014/main" id="{A030C9BF-367F-4A8D-9A78-2A6D8D467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6" y="2765173"/>
            <a:ext cx="2520280" cy="2347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4">
                <a:extLst>
                  <a:ext uri="{FF2B5EF4-FFF2-40B4-BE49-F238E27FC236}">
                    <a16:creationId xmlns:a16="http://schemas.microsoft.com/office/drawing/2014/main" id="{19BB028E-FA3D-4D5F-814D-D236AACD17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7824" y="2765173"/>
                <a:ext cx="6156176" cy="22593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R="20955" indent="450215" algn="just"/>
                <a:r>
                  <a:rPr lang="en-US" altLang="ru-RU" sz="2800" dirty="0">
                    <a:solidFill>
                      <a:srgbClr val="FF3300"/>
                    </a:solidFill>
                    <a:cs typeface="Times New Roman" panose="02020603050405020304" pitchFamily="18" charset="0"/>
                  </a:rPr>
                  <a:t>	</a:t>
                </a:r>
                <a:r>
                  <a:rPr lang="ru-RU" altLang="ru-RU" sz="2200" dirty="0">
                    <a:solidFill>
                      <a:srgbClr val="FF3300"/>
                    </a:solidFill>
                    <a:cs typeface="Times New Roman" panose="02020603050405020304" pitchFamily="18" charset="0"/>
                  </a:rPr>
                  <a:t>Доказательство.</a:t>
                </a:r>
                <a:r>
                  <a:rPr lang="ru-RU" altLang="ru-RU" sz="2200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ru-RU" sz="2200" dirty="0">
                    <a:effectLst/>
                    <a:ea typeface="Times New Roman" panose="02020603050405020304" pitchFamily="18" charset="0"/>
                  </a:rPr>
                  <a:t>Пусть точка </a:t>
                </a:r>
                <a:r>
                  <a:rPr lang="en-US" sz="2200" i="1" dirty="0">
                    <a:effectLst/>
                    <a:ea typeface="Times New Roman" panose="02020603050405020304" pitchFamily="18" charset="0"/>
                  </a:rPr>
                  <a:t>A</a:t>
                </a:r>
                <a:r>
                  <a:rPr lang="ru-RU" sz="2200" baseline="-25000" dirty="0">
                    <a:effectLst/>
                    <a:ea typeface="Times New Roman" panose="02020603050405020304" pitchFamily="18" charset="0"/>
                  </a:rPr>
                  <a:t>0</a:t>
                </a:r>
                <a:r>
                  <a:rPr lang="ru-RU" sz="2200" dirty="0">
                    <a:effectLst/>
                    <a:ea typeface="Times New Roman" panose="02020603050405020304" pitchFamily="18" charset="0"/>
                  </a:rPr>
                  <a:t>(</a:t>
                </a:r>
                <a:r>
                  <a:rPr lang="en-US" sz="2200" i="1" dirty="0">
                    <a:effectLst/>
                    <a:ea typeface="Times New Roman" panose="02020603050405020304" pitchFamily="18" charset="0"/>
                  </a:rPr>
                  <a:t>x</a:t>
                </a:r>
                <a:r>
                  <a:rPr lang="ru-RU" sz="2200" baseline="-25000" dirty="0">
                    <a:effectLst/>
                    <a:ea typeface="Times New Roman" panose="02020603050405020304" pitchFamily="18" charset="0"/>
                  </a:rPr>
                  <a:t>0</a:t>
                </a:r>
                <a:r>
                  <a:rPr lang="ru-RU" sz="2200" dirty="0">
                    <a:effectLst/>
                    <a:ea typeface="Times New Roman" panose="02020603050405020304" pitchFamily="18" charset="0"/>
                  </a:rPr>
                  <a:t>, </a:t>
                </a:r>
                <a:r>
                  <a:rPr lang="en-US" sz="2200" i="1" dirty="0">
                    <a:effectLst/>
                    <a:ea typeface="Times New Roman" panose="02020603050405020304" pitchFamily="18" charset="0"/>
                  </a:rPr>
                  <a:t>y</a:t>
                </a:r>
                <a:r>
                  <a:rPr lang="ru-RU" sz="2200" baseline="-25000" dirty="0">
                    <a:effectLst/>
                    <a:ea typeface="Times New Roman" panose="02020603050405020304" pitchFamily="18" charset="0"/>
                  </a:rPr>
                  <a:t>0</a:t>
                </a:r>
                <a:r>
                  <a:rPr lang="ru-RU" sz="2200" dirty="0">
                    <a:effectLst/>
                    <a:ea typeface="Times New Roman" panose="02020603050405020304" pitchFamily="18" charset="0"/>
                  </a:rPr>
                  <a:t>) принадлежит этой прямой. Тогда точка </a:t>
                </a:r>
                <a:r>
                  <a:rPr lang="en-US" sz="2200" i="1" dirty="0">
                    <a:effectLst/>
                    <a:ea typeface="Times New Roman" panose="02020603050405020304" pitchFamily="18" charset="0"/>
                  </a:rPr>
                  <a:t>A</a:t>
                </a:r>
                <a:r>
                  <a:rPr lang="ru-RU" sz="2200" dirty="0">
                    <a:effectLst/>
                    <a:ea typeface="Times New Roman" panose="02020603050405020304" pitchFamily="18" charset="0"/>
                  </a:rPr>
                  <a:t>(</a:t>
                </a:r>
                <a:r>
                  <a:rPr lang="en-US" sz="2200" i="1" dirty="0">
                    <a:effectLst/>
                    <a:ea typeface="Times New Roman" panose="02020603050405020304" pitchFamily="18" charset="0"/>
                  </a:rPr>
                  <a:t>x</a:t>
                </a:r>
                <a:r>
                  <a:rPr lang="ru-RU" sz="2200" dirty="0">
                    <a:effectLst/>
                    <a:ea typeface="Times New Roman" panose="02020603050405020304" pitchFamily="18" charset="0"/>
                  </a:rPr>
                  <a:t>, </a:t>
                </a:r>
                <a:r>
                  <a:rPr lang="en-US" sz="2200" i="1" dirty="0">
                    <a:effectLst/>
                    <a:ea typeface="Times New Roman" panose="02020603050405020304" pitchFamily="18" charset="0"/>
                  </a:rPr>
                  <a:t>y</a:t>
                </a:r>
                <a:r>
                  <a:rPr lang="ru-RU" sz="2200" dirty="0">
                    <a:effectLst/>
                    <a:ea typeface="Times New Roman" panose="02020603050405020304" pitchFamily="18" charset="0"/>
                  </a:rPr>
                  <a:t>) будет принадлежать этой прямой, если вектор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ru-RU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ru-RU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ru-RU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ru-RU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ru-RU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 </m:t>
                    </m:r>
                    <m:sSub>
                      <m:sSubPr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ru-RU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ru-RU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ru-RU" sz="2200" b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ru-RU" sz="2200" dirty="0">
                    <a:effectLst/>
                    <a:ea typeface="Times New Roman" panose="02020603050405020304" pitchFamily="18" charset="0"/>
                  </a:rPr>
                  <a:t>будет перпендикулярен вектору нормали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𝑛</m:t>
                        </m:r>
                      </m:e>
                    </m:acc>
                    <m:r>
                      <a:rPr lang="ru-RU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ru-RU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ru-RU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ru-RU" sz="2200" dirty="0">
                    <a:effectLst/>
                    <a:ea typeface="Times New Roman" panose="02020603050405020304" pitchFamily="18" charset="0"/>
                  </a:rPr>
                  <a:t>, т. е., если скалярное произведение этих векторов будет равно нулю.</a:t>
                </a:r>
              </a:p>
            </p:txBody>
          </p:sp>
        </mc:Choice>
        <mc:Fallback xmlns="">
          <p:sp>
            <p:nvSpPr>
              <p:cNvPr id="6" name="Text Box 4">
                <a:extLst>
                  <a:ext uri="{FF2B5EF4-FFF2-40B4-BE49-F238E27FC236}">
                    <a16:creationId xmlns:a16="http://schemas.microsoft.com/office/drawing/2014/main" id="{19BB028E-FA3D-4D5F-814D-D236AACD1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87824" y="2765173"/>
                <a:ext cx="6156176" cy="2259336"/>
              </a:xfrm>
              <a:prstGeom prst="rect">
                <a:avLst/>
              </a:prstGeom>
              <a:blipFill>
                <a:blip r:embed="rId5"/>
                <a:stretch>
                  <a:fillRect l="-1287" r="-891" b="-45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4">
            <a:extLst>
              <a:ext uri="{FF2B5EF4-FFF2-40B4-BE49-F238E27FC236}">
                <a16:creationId xmlns:a16="http://schemas.microsoft.com/office/drawing/2014/main" id="{67D43E1A-644B-4A1F-84D6-2DE4817C3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79139"/>
            <a:ext cx="914400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20955" indent="450215" algn="just"/>
            <a:r>
              <a:rPr lang="en-US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	</a:t>
            </a:r>
            <a:r>
              <a:rPr lang="ru-RU" sz="2200" dirty="0">
                <a:ea typeface="Times New Roman" panose="02020603050405020304" pitchFamily="18" charset="0"/>
              </a:rPr>
              <a:t>Расписывая скалярное произведение через координаты данных векторов, получим уравнение </a:t>
            </a:r>
            <a:r>
              <a:rPr lang="en-US" sz="2200" i="1" dirty="0">
                <a:ea typeface="Times New Roman" panose="02020603050405020304" pitchFamily="18" charset="0"/>
              </a:rPr>
              <a:t>a</a:t>
            </a:r>
            <a:r>
              <a:rPr lang="ru-RU" sz="2200" dirty="0">
                <a:ea typeface="Times New Roman" panose="02020603050405020304" pitchFamily="18" charset="0"/>
              </a:rPr>
              <a:t>(</a:t>
            </a:r>
            <a:r>
              <a:rPr lang="en-US" sz="2200" i="1" dirty="0">
                <a:ea typeface="Times New Roman" panose="02020603050405020304" pitchFamily="18" charset="0"/>
              </a:rPr>
              <a:t>x </a:t>
            </a:r>
            <a:r>
              <a:rPr lang="ru-RU" sz="2200" dirty="0">
                <a:ea typeface="Times New Roman" panose="02020603050405020304" pitchFamily="18" charset="0"/>
              </a:rPr>
              <a:t>- </a:t>
            </a:r>
            <a:r>
              <a:rPr lang="en-US" sz="2200" i="1" dirty="0">
                <a:ea typeface="Times New Roman" panose="02020603050405020304" pitchFamily="18" charset="0"/>
              </a:rPr>
              <a:t>x</a:t>
            </a:r>
            <a:r>
              <a:rPr lang="ru-RU" sz="2200" baseline="-25000" dirty="0">
                <a:ea typeface="Times New Roman" panose="02020603050405020304" pitchFamily="18" charset="0"/>
              </a:rPr>
              <a:t>0</a:t>
            </a:r>
            <a:r>
              <a:rPr lang="ru-RU" sz="2200" dirty="0">
                <a:ea typeface="Times New Roman" panose="02020603050405020304" pitchFamily="18" charset="0"/>
              </a:rPr>
              <a:t>) + </a:t>
            </a:r>
            <a:r>
              <a:rPr lang="en-US" sz="2200" i="1" dirty="0">
                <a:ea typeface="Times New Roman" panose="02020603050405020304" pitchFamily="18" charset="0"/>
              </a:rPr>
              <a:t>b</a:t>
            </a:r>
            <a:r>
              <a:rPr lang="ru-RU" sz="2200" dirty="0">
                <a:ea typeface="Times New Roman" panose="02020603050405020304" pitchFamily="18" charset="0"/>
              </a:rPr>
              <a:t>(</a:t>
            </a:r>
            <a:r>
              <a:rPr lang="en-US" sz="2200" i="1" dirty="0">
                <a:ea typeface="Times New Roman" panose="02020603050405020304" pitchFamily="18" charset="0"/>
              </a:rPr>
              <a:t>y </a:t>
            </a:r>
            <a:r>
              <a:rPr lang="ru-RU" sz="2200" dirty="0">
                <a:ea typeface="Times New Roman" panose="02020603050405020304" pitchFamily="18" charset="0"/>
              </a:rPr>
              <a:t>- </a:t>
            </a:r>
            <a:r>
              <a:rPr lang="en-US" sz="2200" i="1" dirty="0">
                <a:ea typeface="Times New Roman" panose="02020603050405020304" pitchFamily="18" charset="0"/>
              </a:rPr>
              <a:t>y</a:t>
            </a:r>
            <a:r>
              <a:rPr lang="ru-RU" sz="2200" baseline="-25000" dirty="0">
                <a:ea typeface="Times New Roman" panose="02020603050405020304" pitchFamily="18" charset="0"/>
              </a:rPr>
              <a:t>0</a:t>
            </a:r>
            <a:r>
              <a:rPr lang="ru-RU" sz="2200" dirty="0">
                <a:ea typeface="Times New Roman" panose="02020603050405020304" pitchFamily="18" charset="0"/>
              </a:rPr>
              <a:t>) = 0.</a:t>
            </a:r>
            <a:r>
              <a:rPr lang="en-US" sz="2200" dirty="0">
                <a:ea typeface="Times New Roman" panose="02020603050405020304" pitchFamily="18" charset="0"/>
              </a:rPr>
              <a:t> </a:t>
            </a:r>
            <a:r>
              <a:rPr lang="ru-RU" sz="2200" dirty="0">
                <a:ea typeface="Times New Roman" panose="02020603050405020304" pitchFamily="18" charset="0"/>
              </a:rPr>
              <a:t>Точка  </a:t>
            </a:r>
            <a:r>
              <a:rPr lang="en-US" sz="2200" i="1" dirty="0">
                <a:ea typeface="Times New Roman" panose="02020603050405020304" pitchFamily="18" charset="0"/>
              </a:rPr>
              <a:t>A</a:t>
            </a:r>
            <a:r>
              <a:rPr lang="ru-RU" sz="2200" dirty="0">
                <a:ea typeface="Times New Roman" panose="02020603050405020304" pitchFamily="18" charset="0"/>
              </a:rPr>
              <a:t>(</a:t>
            </a:r>
            <a:r>
              <a:rPr lang="en-US" sz="2200" i="1" dirty="0">
                <a:ea typeface="Times New Roman" panose="02020603050405020304" pitchFamily="18" charset="0"/>
              </a:rPr>
              <a:t>x</a:t>
            </a:r>
            <a:r>
              <a:rPr lang="ru-RU" sz="2200" dirty="0">
                <a:ea typeface="Times New Roman" panose="02020603050405020304" pitchFamily="18" charset="0"/>
              </a:rPr>
              <a:t>, </a:t>
            </a:r>
            <a:r>
              <a:rPr lang="en-US" sz="2200" i="1" dirty="0">
                <a:ea typeface="Times New Roman" panose="02020603050405020304" pitchFamily="18" charset="0"/>
              </a:rPr>
              <a:t>y</a:t>
            </a:r>
            <a:r>
              <a:rPr lang="ru-RU" sz="2200" dirty="0">
                <a:ea typeface="Times New Roman" panose="02020603050405020304" pitchFamily="18" charset="0"/>
              </a:rPr>
              <a:t>) будет принадлежать данной прямой тогда и только тогда, когда её координаты обращают это уравнение в тождество.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Обозначая -</a:t>
            </a:r>
            <a:r>
              <a:rPr lang="en-US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ax</a:t>
            </a:r>
            <a:r>
              <a:rPr lang="ru-RU" sz="22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by</a:t>
            </a:r>
            <a:r>
              <a:rPr lang="ru-RU" sz="22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 </a:t>
            </a:r>
            <a:r>
              <a:rPr lang="en-US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200" dirty="0">
                <a:ea typeface="Times New Roman" panose="02020603050405020304" pitchFamily="18" charset="0"/>
              </a:rPr>
              <a:t>получим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уравнение </a:t>
            </a:r>
            <a:r>
              <a:rPr lang="en-US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ax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US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by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US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0.</a:t>
            </a:r>
            <a:endParaRPr lang="ru-RU" sz="2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D166E8F-AA93-538E-F608-940663ABED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5746"/>
            <a:ext cx="9144000" cy="764704"/>
          </a:xfrm>
        </p:spPr>
        <p:txBody>
          <a:bodyPr/>
          <a:lstStyle/>
          <a:p>
            <a:r>
              <a:rPr lang="ru-RU" altLang="ru-RU" sz="2400" dirty="0">
                <a:solidFill>
                  <a:srgbClr val="FF0000"/>
                </a:solidFill>
              </a:rPr>
              <a:t>Задание прямой, проходящей через данную точку, с данным вектором нормали</a:t>
            </a:r>
          </a:p>
        </p:txBody>
      </p:sp>
    </p:spTree>
    <p:extLst>
      <p:ext uri="{BB962C8B-B14F-4D97-AF65-F5344CB8AC3E}">
        <p14:creationId xmlns:p14="http://schemas.microsoft.com/office/powerpoint/2010/main" val="40741566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D7537C-627D-04BD-9831-CA71D15B25A2}"/>
              </a:ext>
            </a:extLst>
          </p:cNvPr>
          <p:cNvSpPr txBox="1"/>
          <p:nvPr/>
        </p:nvSpPr>
        <p:spPr>
          <a:xfrm>
            <a:off x="2225040" y="3198168"/>
            <a:ext cx="4693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u="none" strike="noStrike" dirty="0">
                <a:latin typeface="Courier" pitchFamily="2" charset="0"/>
              </a:rPr>
              <a:t> </a:t>
            </a:r>
            <a:endParaRPr lang="ru-RU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C086FC-8014-2451-345B-1C8CC7FC1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16632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Ответ:</a:t>
            </a:r>
            <a:r>
              <a:rPr lang="ru-RU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Кубооктаэдр</a:t>
            </a:r>
            <a:r>
              <a:rPr lang="ru-RU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800" kern="0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29C1C0-49B9-9118-1B0F-6DCB15EDC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825491"/>
            <a:ext cx="6109295" cy="589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677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13787" cy="765175"/>
          </a:xfrm>
        </p:spPr>
        <p:txBody>
          <a:bodyPr/>
          <a:lstStyle/>
          <a:p>
            <a:r>
              <a:rPr lang="ru-RU" sz="3200" dirty="0">
                <a:solidFill>
                  <a:srgbClr val="FF3300"/>
                </a:solidFill>
              </a:rPr>
              <a:t>Угол между прямой и плоскостью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833" name="Text Box 9"/>
              <p:cNvSpPr txBox="1">
                <a:spLocks noChangeArrowheads="1"/>
              </p:cNvSpPr>
              <p:nvPr/>
            </p:nvSpPr>
            <p:spPr bwMode="auto">
              <a:xfrm>
                <a:off x="0" y="762000"/>
                <a:ext cx="9144000" cy="1384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2800" dirty="0"/>
                  <a:t>	Найдем угол между прямой </a:t>
                </a:r>
                <a:r>
                  <a:rPr lang="en-US" sz="2800" i="1" dirty="0"/>
                  <a:t>AB</a:t>
                </a:r>
                <a:r>
                  <a:rPr lang="ru-RU" sz="2800" dirty="0"/>
                  <a:t>, направление которой задается вектором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</a:rPr>
                          <m:t>𝑚</m:t>
                        </m:r>
                      </m:e>
                    </m:acc>
                    <m:r>
                      <a:rPr lang="en-US" sz="2800" b="0" i="0" smtClean="0">
                        <a:latin typeface="Cambria Math"/>
                      </a:rPr>
                      <m:t>,</m:t>
                    </m:r>
                  </m:oMath>
                </a14:m>
                <a:r>
                  <a:rPr lang="ru-RU" sz="2800" dirty="0"/>
                  <a:t> и плоскостью </a:t>
                </a:r>
                <a:r>
                  <a:rPr lang="ru-RU" sz="2800" dirty="0">
                    <a:cs typeface="Times New Roman" pitchFamily="18" charset="0"/>
                  </a:rPr>
                  <a:t>α</a:t>
                </a:r>
                <a:r>
                  <a:rPr lang="ru-RU" sz="2800" dirty="0"/>
                  <a:t>, заданной уравнением </a:t>
                </a:r>
                <a:r>
                  <a:rPr lang="en-US" sz="2800" i="1" dirty="0"/>
                  <a:t>ax</a:t>
                </a:r>
                <a:r>
                  <a:rPr lang="en-US" sz="2800" dirty="0"/>
                  <a:t> + </a:t>
                </a:r>
                <a:r>
                  <a:rPr lang="en-US" sz="2800" i="1" dirty="0"/>
                  <a:t>by</a:t>
                </a:r>
                <a:r>
                  <a:rPr lang="en-US" sz="2800" dirty="0"/>
                  <a:t> + </a:t>
                </a:r>
                <a:r>
                  <a:rPr lang="en-US" sz="2800" i="1" dirty="0" err="1"/>
                  <a:t>cz</a:t>
                </a:r>
                <a:r>
                  <a:rPr lang="en-US" sz="2800" dirty="0"/>
                  <a:t> + </a:t>
                </a:r>
                <a:r>
                  <a:rPr lang="en-US" sz="2800" i="1" dirty="0"/>
                  <a:t>d</a:t>
                </a:r>
                <a:r>
                  <a:rPr lang="en-US" sz="2800" dirty="0"/>
                  <a:t> = 0</a:t>
                </a:r>
                <a:r>
                  <a:rPr lang="ru-RU" sz="2800" dirty="0"/>
                  <a:t>.</a:t>
                </a:r>
              </a:p>
            </p:txBody>
          </p:sp>
        </mc:Choice>
        <mc:Fallback xmlns="">
          <p:sp>
            <p:nvSpPr>
              <p:cNvPr id="77833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762000"/>
                <a:ext cx="9144000" cy="1384995"/>
              </a:xfrm>
              <a:prstGeom prst="rect">
                <a:avLst/>
              </a:prstGeom>
              <a:blipFill rotWithShape="1">
                <a:blip r:embed="rId4"/>
                <a:stretch>
                  <a:fillRect l="-1333" t="-4405" r="-1333" b="-1145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834" name="Object 10"/>
              <p:cNvSpPr txBox="1">
                <a:spLocks noGrp="1"/>
              </p:cNvSpPr>
              <p:nvPr>
                <p:ph sz="half" idx="2"/>
              </p:nvPr>
            </p:nvSpPr>
            <p:spPr bwMode="auto">
              <a:xfrm>
                <a:off x="4419600" y="4419600"/>
                <a:ext cx="2703513" cy="10541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 fontScale="92500"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m:rPr>
                              <m:nor/>
                            </m:rPr>
                            <a:rPr lang="ru-RU" dirty="0" smtClean="0">
                              <a:solidFill>
                                <a:srgbClr val="FF0000"/>
                              </a:solidFill>
                              <a:cs typeface="Times New Roman" pitchFamily="18" charset="0"/>
                            </a:rPr>
                            <m:t>φ</m:t>
                          </m:r>
                        </m:e>
                      </m:func>
                      <m:r>
                        <a:rPr lang="ru-RU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acc>
                            <m:accPr>
                              <m:chr m:val="⃗"/>
                              <m:ctrlP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  <m: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  <m: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num>
                        <m:den>
                          <m: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acc>
                            <m:accPr>
                              <m:chr m:val="⃗"/>
                              <m:ctrlP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  <m: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|⋅|</m:t>
                          </m:r>
                          <m:acc>
                            <m:accPr>
                              <m:chr m:val="⃗"/>
                              <m:ctrlP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  <m: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  <m:r>
                        <a:rPr lang="ru-RU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7834" name="Object 10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 bwMode="auto">
              <a:xfrm>
                <a:off x="4419600" y="4419600"/>
                <a:ext cx="2703513" cy="10541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7841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2757488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7842" name="Text Box 18"/>
              <p:cNvSpPr txBox="1">
                <a:spLocks noChangeArrowheads="1"/>
              </p:cNvSpPr>
              <p:nvPr/>
            </p:nvSpPr>
            <p:spPr bwMode="auto">
              <a:xfrm>
                <a:off x="3200400" y="2133600"/>
                <a:ext cx="5943600" cy="22272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2800" dirty="0"/>
                  <a:t>Синус искомого угла </a:t>
                </a:r>
                <a:r>
                  <a:rPr lang="ru-RU" sz="2800" dirty="0">
                    <a:cs typeface="Times New Roman" pitchFamily="18" charset="0"/>
                  </a:rPr>
                  <a:t>φ</a:t>
                </a:r>
                <a:r>
                  <a:rPr lang="ru-RU" sz="2800" dirty="0"/>
                  <a:t> равен модулю косинуса угла между векторами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</m:oMath>
                </a14:m>
                <a:r>
                  <a:rPr lang="ru-RU" sz="2800" dirty="0"/>
                  <a:t>     и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ru-RU" sz="2800" dirty="0"/>
                  <a:t>, где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  <a:r>
                  <a:rPr lang="ru-RU" sz="2800" dirty="0"/>
                  <a:t>– вектор нормали данной плоскости. Следовательно, имеет место формула</a:t>
                </a:r>
              </a:p>
            </p:txBody>
          </p:sp>
        </mc:Choice>
        <mc:Fallback xmlns="">
          <p:sp>
            <p:nvSpPr>
              <p:cNvPr id="77842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00400" y="2133600"/>
                <a:ext cx="5943600" cy="2227263"/>
              </a:xfrm>
              <a:prstGeom prst="rect">
                <a:avLst/>
              </a:prstGeom>
              <a:blipFill>
                <a:blip r:embed="rId7"/>
                <a:stretch>
                  <a:fillRect l="-2051" t="-2740" r="-2051" b="-767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0487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F20D97C8-5BE8-73C0-6434-EE02466CA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2" y="43900"/>
            <a:ext cx="910850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450215" algn="just"/>
            <a:r>
              <a:rPr lang="ru-RU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Пример.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правильной четырёхугольной пирамиде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SABCD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все рёбра которой равны 2, найдите угол между прямой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плоскостью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SBC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>
                <a:extLst>
                  <a:ext uri="{FF2B5EF4-FFF2-40B4-BE49-F238E27FC236}">
                    <a16:creationId xmlns:a16="http://schemas.microsoft.com/office/drawing/2014/main" id="{1E00E820-8EDC-9842-C619-D6A6882CC3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192" y="1124744"/>
                <a:ext cx="9108504" cy="30729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180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Решение.</a:t>
                </a:r>
                <a:r>
                  <a:rPr lang="ru-RU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200" dirty="0">
                    <a:latin typeface="+mj-lt"/>
                  </a:rPr>
                  <a:t>Обозначим </a:t>
                </a:r>
                <a:r>
                  <a:rPr lang="en-US" sz="2200" i="1" dirty="0">
                    <a:latin typeface="+mj-lt"/>
                  </a:rPr>
                  <a:t>O </a:t>
                </a:r>
                <a:r>
                  <a:rPr lang="ru-RU" sz="2200" dirty="0">
                    <a:latin typeface="+mj-lt"/>
                  </a:rPr>
                  <a:t>центр основания пирамиды. Введём систему координат, считая точку </a:t>
                </a:r>
                <a:r>
                  <a:rPr lang="en-US" sz="2200" i="1" dirty="0">
                    <a:latin typeface="+mj-lt"/>
                  </a:rPr>
                  <a:t>O </a:t>
                </a:r>
                <a:r>
                  <a:rPr lang="ru-RU" sz="2200" dirty="0">
                    <a:latin typeface="+mj-lt"/>
                  </a:rPr>
                  <a:t>началом координат, прямые </a:t>
                </a:r>
                <a:r>
                  <a:rPr lang="en-US" sz="2200" i="1" dirty="0">
                    <a:latin typeface="+mj-lt"/>
                  </a:rPr>
                  <a:t>OB</a:t>
                </a:r>
                <a:r>
                  <a:rPr lang="ru-RU" sz="2200" dirty="0">
                    <a:latin typeface="+mj-lt"/>
                  </a:rPr>
                  <a:t>, </a:t>
                </a:r>
                <a:r>
                  <a:rPr lang="en-US" sz="2200" i="1" dirty="0">
                    <a:latin typeface="+mj-lt"/>
                  </a:rPr>
                  <a:t>OA</a:t>
                </a:r>
                <a:r>
                  <a:rPr lang="ru-RU" sz="2200" dirty="0">
                    <a:latin typeface="+mj-lt"/>
                  </a:rPr>
                  <a:t>, </a:t>
                </a:r>
                <a:r>
                  <a:rPr lang="en-US" sz="2200" i="1" dirty="0">
                    <a:latin typeface="+mj-lt"/>
                  </a:rPr>
                  <a:t>OS</a:t>
                </a:r>
                <a:r>
                  <a:rPr lang="ru-RU" sz="2200" dirty="0">
                    <a:latin typeface="+mj-lt"/>
                  </a:rPr>
                  <a:t> – соответствующими осями координат. Направляющий вектор прямой и вектор нормали плоскости имеют координаты соответственно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ru-RU" sz="2200" i="1">
                        <a:latin typeface="Cambria Math" panose="02040503050406030204" pitchFamily="18" charset="0"/>
                      </a:rPr>
                      <m:t>(0, </m:t>
                    </m:r>
                    <m:rad>
                      <m:radPr>
                        <m:degHide m:val="on"/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ru-RU" sz="2200" i="1">
                        <a:latin typeface="Cambria Math" panose="02040503050406030204" pitchFamily="18" charset="0"/>
                      </a:rPr>
                      <m:t>, −</m:t>
                    </m:r>
                    <m:rad>
                      <m:radPr>
                        <m:degHide m:val="on"/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ru-RU" sz="2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sz="2200" dirty="0">
                    <a:latin typeface="+mj-lt"/>
                  </a:rPr>
                  <a:t> и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ru-RU" sz="2200" i="1">
                        <a:latin typeface="Cambria Math" panose="02040503050406030204" pitchFamily="18" charset="0"/>
                      </a:rPr>
                      <m:t>(1, −1, 1)</m:t>
                    </m:r>
                  </m:oMath>
                </a14:m>
                <a:r>
                  <a:rPr lang="ru-RU" sz="2200" dirty="0">
                    <a:latin typeface="+mj-lt"/>
                  </a:rPr>
                  <a:t>. Скалярное произведение этих векторов равно </a:t>
                </a:r>
                <a14:m>
                  <m:oMath xmlns:m="http://schemas.openxmlformats.org/officeDocument/2006/math">
                    <m:r>
                      <a:rPr lang="ru-RU" sz="2200" i="1">
                        <a:latin typeface="Cambria Math" panose="02040503050406030204" pitchFamily="18" charset="0"/>
                      </a:rPr>
                      <m:t>−2</m:t>
                    </m:r>
                    <m:rad>
                      <m:radPr>
                        <m:degHide m:val="on"/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ru-RU" sz="2200" dirty="0">
                    <a:latin typeface="+mj-lt"/>
                  </a:rPr>
                  <a:t>. Их длины равны соответственно 2 и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ru-RU" sz="2200" dirty="0">
                    <a:latin typeface="+mj-lt"/>
                  </a:rPr>
                  <a:t>. Следовательно, синус угла между данными прямой и плоскостью выражается формулой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ru-RU" sz="2200">
                            <a:latin typeface="Cambria Math" panose="02040503050406030204" pitchFamily="18" charset="0"/>
                          </a:rPr>
                          <m:t>φ</m:t>
                        </m:r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ru-RU" sz="2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ru-RU" sz="22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sz="2200" i="1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</m:rad>
                          </m:num>
                          <m:den>
                            <m:r>
                              <a:rPr lang="ru-RU" sz="2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func>
                  </m:oMath>
                </a14:m>
                <a:endParaRPr lang="ru-RU" sz="22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 Box 4">
                <a:extLst>
                  <a:ext uri="{FF2B5EF4-FFF2-40B4-BE49-F238E27FC236}">
                    <a16:creationId xmlns:a16="http://schemas.microsoft.com/office/drawing/2014/main" id="{1E00E820-8EDC-9842-C619-D6A6882CC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92" y="1124744"/>
                <a:ext cx="9108504" cy="3072957"/>
              </a:xfrm>
              <a:prstGeom prst="rect">
                <a:avLst/>
              </a:prstGeom>
              <a:blipFill>
                <a:blip r:embed="rId3"/>
                <a:stretch>
                  <a:fillRect l="-870" t="-1389" r="-87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ECFE06-1371-412F-EBF1-FDF8F4C30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3674714"/>
            <a:ext cx="3816424" cy="291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31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13787" cy="765175"/>
          </a:xfrm>
        </p:spPr>
        <p:txBody>
          <a:bodyPr/>
          <a:lstStyle/>
          <a:p>
            <a:r>
              <a:rPr lang="ru-RU" sz="3200" dirty="0">
                <a:solidFill>
                  <a:srgbClr val="FF3300"/>
                </a:solidFill>
              </a:rPr>
              <a:t>Угол между двумя плоскостями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833" name="Text Box 9"/>
              <p:cNvSpPr txBox="1">
                <a:spLocks noChangeArrowheads="1"/>
              </p:cNvSpPr>
              <p:nvPr/>
            </p:nvSpPr>
            <p:spPr bwMode="auto">
              <a:xfrm>
                <a:off x="0" y="762000"/>
                <a:ext cx="9144000" cy="2738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ru-RU" sz="2800" dirty="0"/>
                  <a:t>	Угол между двумя пересекающимися плоскостями, заданными уравнениями</a:t>
                </a:r>
                <a:endParaRPr lang="en-US" sz="2800" dirty="0"/>
              </a:p>
              <a:p>
                <a:pPr algn="ctr">
                  <a:spcBef>
                    <a:spcPts val="0"/>
                  </a:spcBef>
                </a:pPr>
                <a:r>
                  <a:rPr lang="ru-RU" sz="2800" dirty="0"/>
                  <a:t> </a:t>
                </a:r>
                <a:r>
                  <a:rPr lang="en-US" sz="2800" i="1" dirty="0"/>
                  <a:t>a</a:t>
                </a:r>
                <a:r>
                  <a:rPr lang="ru-RU" sz="2800" baseline="-25000" dirty="0"/>
                  <a:t>1</a:t>
                </a:r>
                <a:r>
                  <a:rPr lang="en-US" sz="2800" i="1" dirty="0"/>
                  <a:t>x</a:t>
                </a:r>
                <a:r>
                  <a:rPr lang="en-US" sz="2800" dirty="0"/>
                  <a:t> + </a:t>
                </a:r>
                <a:r>
                  <a:rPr lang="en-US" sz="2800" i="1" dirty="0"/>
                  <a:t>b</a:t>
                </a:r>
                <a:r>
                  <a:rPr lang="ru-RU" sz="2800" baseline="-25000" dirty="0"/>
                  <a:t>1</a:t>
                </a:r>
                <a:r>
                  <a:rPr lang="en-US" sz="2800" i="1" dirty="0"/>
                  <a:t>y</a:t>
                </a:r>
                <a:r>
                  <a:rPr lang="en-US" sz="2800" dirty="0"/>
                  <a:t> + </a:t>
                </a:r>
                <a:r>
                  <a:rPr lang="en-US" sz="2800" i="1" dirty="0"/>
                  <a:t>c</a:t>
                </a:r>
                <a:r>
                  <a:rPr lang="ru-RU" sz="2800" baseline="-25000" dirty="0"/>
                  <a:t>1</a:t>
                </a:r>
                <a:r>
                  <a:rPr lang="en-US" sz="2800" i="1" dirty="0"/>
                  <a:t>z</a:t>
                </a:r>
                <a:r>
                  <a:rPr lang="en-US" sz="2800" dirty="0"/>
                  <a:t> + </a:t>
                </a:r>
                <a:r>
                  <a:rPr lang="en-US" sz="2800" i="1" dirty="0"/>
                  <a:t>d</a:t>
                </a:r>
                <a:r>
                  <a:rPr lang="ru-RU" sz="2800" baseline="-25000" dirty="0"/>
                  <a:t>1</a:t>
                </a:r>
                <a:r>
                  <a:rPr lang="en-US" sz="2800" dirty="0"/>
                  <a:t> = 0,</a:t>
                </a:r>
                <a:r>
                  <a:rPr lang="ru-RU" sz="2800" dirty="0"/>
                  <a:t> </a:t>
                </a:r>
                <a:r>
                  <a:rPr lang="en-US" sz="2800" i="1" dirty="0"/>
                  <a:t>a</a:t>
                </a:r>
                <a:r>
                  <a:rPr lang="ru-RU" sz="2800" baseline="-25000" dirty="0"/>
                  <a:t>2</a:t>
                </a:r>
                <a:r>
                  <a:rPr lang="en-US" sz="2800" i="1" dirty="0"/>
                  <a:t>x</a:t>
                </a:r>
                <a:r>
                  <a:rPr lang="en-US" sz="2800" dirty="0"/>
                  <a:t> + </a:t>
                </a:r>
                <a:r>
                  <a:rPr lang="en-US" sz="2800" i="1" dirty="0"/>
                  <a:t>b</a:t>
                </a:r>
                <a:r>
                  <a:rPr lang="ru-RU" sz="2800" baseline="-25000" dirty="0"/>
                  <a:t>2</a:t>
                </a:r>
                <a:r>
                  <a:rPr lang="en-US" sz="2800" i="1" dirty="0"/>
                  <a:t>y</a:t>
                </a:r>
                <a:r>
                  <a:rPr lang="en-US" sz="2800" dirty="0"/>
                  <a:t> + </a:t>
                </a:r>
                <a:r>
                  <a:rPr lang="en-US" sz="2800" i="1" dirty="0"/>
                  <a:t>c</a:t>
                </a:r>
                <a:r>
                  <a:rPr lang="ru-RU" sz="2800" baseline="-25000" dirty="0"/>
                  <a:t>2</a:t>
                </a:r>
                <a:r>
                  <a:rPr lang="en-US" sz="2800" i="1" dirty="0"/>
                  <a:t>z</a:t>
                </a:r>
                <a:r>
                  <a:rPr lang="en-US" sz="2800" dirty="0"/>
                  <a:t> + </a:t>
                </a:r>
                <a:r>
                  <a:rPr lang="en-US" sz="2800" i="1" dirty="0"/>
                  <a:t>d</a:t>
                </a:r>
                <a:r>
                  <a:rPr lang="ru-RU" sz="2800" baseline="-25000" dirty="0"/>
                  <a:t>2</a:t>
                </a:r>
                <a:r>
                  <a:rPr lang="en-US" sz="2800" dirty="0"/>
                  <a:t> = 0,</a:t>
                </a:r>
                <a:r>
                  <a:rPr lang="ru-RU" sz="2800" dirty="0"/>
                  <a:t> </a:t>
                </a:r>
                <a:endParaRPr lang="en-US" sz="2800" dirty="0"/>
              </a:p>
              <a:p>
                <a:pPr algn="just">
                  <a:spcBef>
                    <a:spcPts val="0"/>
                  </a:spcBef>
                </a:pPr>
                <a:r>
                  <a:rPr lang="ru-RU" sz="2800" dirty="0"/>
                  <a:t>можно найти, используя формулу</a:t>
                </a:r>
              </a:p>
              <a:p>
                <a:pPr algn="just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</m:func>
                      <m:r>
                        <a:rPr lang="en-US" sz="2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/>
                            </a:rPr>
                            <m:t>|</m:t>
                          </m:r>
                          <m:acc>
                            <m:accPr>
                              <m:chr m:val="⃗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800" b="0" i="1" smtClean="0">
                              <a:latin typeface="Cambria Math"/>
                            </a:rPr>
                            <m:t>|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/>
                            </a:rPr>
                            <m:t>|</m:t>
                          </m:r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800" b="0" i="1" smtClean="0">
                              <a:latin typeface="Cambria Math"/>
                            </a:rPr>
                            <m:t>|</m:t>
                          </m:r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sz="2800" i="1">
                              <a:latin typeface="Cambria Math"/>
                            </a:rPr>
                            <m:t>|</m:t>
                          </m:r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800" i="1">
                              <a:latin typeface="Cambria Math"/>
                            </a:rPr>
                            <m:t>|</m:t>
                          </m:r>
                        </m:den>
                      </m:f>
                      <m:r>
                        <a:rPr lang="en-US" sz="2800" b="0" i="1" smtClean="0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77833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762000"/>
                <a:ext cx="9144000" cy="2738442"/>
              </a:xfrm>
              <a:prstGeom prst="rect">
                <a:avLst/>
              </a:prstGeom>
              <a:blipFill>
                <a:blip r:embed="rId3"/>
                <a:stretch>
                  <a:fillRect l="-1333" t="-2227" r="-1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836" name="Text Box 12"/>
              <p:cNvSpPr txBox="1">
                <a:spLocks noChangeArrowheads="1"/>
              </p:cNvSpPr>
              <p:nvPr/>
            </p:nvSpPr>
            <p:spPr bwMode="auto">
              <a:xfrm>
                <a:off x="0" y="3486978"/>
                <a:ext cx="91440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2800" dirty="0"/>
                  <a:t>где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800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2800" i="1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/>
                      </a:rPr>
                      <m:t>)</m:t>
                    </m:r>
                  </m:oMath>
                </a14:m>
                <a:r>
                  <a:rPr lang="en-US" sz="2800" dirty="0"/>
                  <a:t>–</a:t>
                </a:r>
                <a:r>
                  <a:rPr lang="ru-RU" sz="2800" dirty="0"/>
                  <a:t> векторы нормалей. </a:t>
                </a:r>
              </a:p>
            </p:txBody>
          </p:sp>
        </mc:Choice>
        <mc:Fallback xmlns="">
          <p:sp>
            <p:nvSpPr>
              <p:cNvPr id="77836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486978"/>
                <a:ext cx="9144000" cy="523220"/>
              </a:xfrm>
              <a:prstGeom prst="rect">
                <a:avLst/>
              </a:prstGeom>
              <a:blipFill>
                <a:blip r:embed="rId4"/>
                <a:stretch>
                  <a:fillRect l="-1333" t="-11628" b="-313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95247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-10160" y="654022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sz="2800" dirty="0"/>
              <a:t>Найдите угол между плоскостями, проходящими через вершины </a:t>
            </a:r>
            <a:r>
              <a:rPr lang="en-US" sz="2800" i="1" dirty="0"/>
              <a:t>A</a:t>
            </a:r>
            <a:r>
              <a:rPr lang="en-US" sz="2800" dirty="0"/>
              <a:t>, </a:t>
            </a:r>
            <a:r>
              <a:rPr lang="en-US" sz="2800" i="1" dirty="0"/>
              <a:t>B</a:t>
            </a:r>
            <a:r>
              <a:rPr lang="en-US" sz="2800" dirty="0"/>
              <a:t>, </a:t>
            </a:r>
            <a:r>
              <a:rPr lang="en-US" sz="2800" i="1" dirty="0"/>
              <a:t>C</a:t>
            </a:r>
            <a:r>
              <a:rPr lang="en-US" sz="2800" baseline="-25000" dirty="0"/>
              <a:t>1</a:t>
            </a:r>
            <a:r>
              <a:rPr lang="en-US" sz="2800" dirty="0"/>
              <a:t> </a:t>
            </a:r>
            <a:r>
              <a:rPr lang="ru-RU" sz="2800" dirty="0"/>
              <a:t>и </a:t>
            </a:r>
            <a:r>
              <a:rPr lang="en-US" sz="2800" i="1" dirty="0"/>
              <a:t>B</a:t>
            </a:r>
            <a:r>
              <a:rPr lang="en-US" sz="2800" dirty="0"/>
              <a:t>, </a:t>
            </a:r>
            <a:r>
              <a:rPr lang="en-US" sz="2800" i="1" dirty="0"/>
              <a:t>C</a:t>
            </a:r>
            <a:r>
              <a:rPr lang="en-US" sz="2800" dirty="0"/>
              <a:t>, </a:t>
            </a:r>
            <a:r>
              <a:rPr lang="en-US" sz="2800" i="1" dirty="0"/>
              <a:t>D</a:t>
            </a:r>
            <a:r>
              <a:rPr lang="en-US" sz="2800" baseline="-25000" dirty="0"/>
              <a:t>1</a:t>
            </a:r>
            <a:r>
              <a:rPr lang="en-US" sz="2800" dirty="0"/>
              <a:t> </a:t>
            </a:r>
            <a:r>
              <a:rPr lang="ru-RU" sz="2800" dirty="0"/>
              <a:t>единичного куба </a:t>
            </a:r>
            <a:r>
              <a:rPr lang="en-US" sz="2800" i="1" dirty="0"/>
              <a:t>ABCDA</a:t>
            </a:r>
            <a:r>
              <a:rPr lang="en-US" sz="2800" baseline="-25000" dirty="0"/>
              <a:t>1</a:t>
            </a:r>
            <a:r>
              <a:rPr lang="en-US" sz="2800" i="1" dirty="0"/>
              <a:t>B</a:t>
            </a:r>
            <a:r>
              <a:rPr lang="en-US" sz="2800" baseline="-25000" dirty="0"/>
              <a:t>1</a:t>
            </a:r>
            <a:r>
              <a:rPr lang="en-US" sz="2800" i="1" dirty="0"/>
              <a:t>C</a:t>
            </a:r>
            <a:r>
              <a:rPr lang="en-US" sz="2800" baseline="-25000" dirty="0"/>
              <a:t>1</a:t>
            </a:r>
            <a:r>
              <a:rPr lang="en-US" sz="2800" i="1" dirty="0"/>
              <a:t>D</a:t>
            </a:r>
            <a:r>
              <a:rPr lang="en-US" sz="2800" baseline="-25000" dirty="0"/>
              <a:t>1</a:t>
            </a:r>
            <a:r>
              <a:rPr lang="ru-RU" sz="2800" dirty="0"/>
              <a:t>.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04864"/>
            <a:ext cx="4464495" cy="419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1B3CEA2-7ECD-4FBE-A3E1-6DDC412BF9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13787" cy="765175"/>
          </a:xfrm>
        </p:spPr>
        <p:txBody>
          <a:bodyPr/>
          <a:lstStyle/>
          <a:p>
            <a:r>
              <a:rPr lang="ru-RU" sz="3200" dirty="0">
                <a:solidFill>
                  <a:srgbClr val="FF3300"/>
                </a:solidFill>
              </a:rPr>
              <a:t>Пример</a:t>
            </a:r>
          </a:p>
        </p:txBody>
      </p:sp>
    </p:spTree>
    <p:extLst>
      <p:ext uri="{BB962C8B-B14F-4D97-AF65-F5344CB8AC3E}">
        <p14:creationId xmlns:p14="http://schemas.microsoft.com/office/powerpoint/2010/main" val="30895440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dirty="0">
                <a:solidFill>
                  <a:srgbClr val="FF3300"/>
                </a:solidFill>
              </a:rPr>
              <a:t>	Решение.</a:t>
            </a:r>
            <a:r>
              <a:rPr lang="en-US" dirty="0"/>
              <a:t> </a:t>
            </a:r>
            <a:r>
              <a:rPr lang="ru-RU" dirty="0"/>
              <a:t>Введём систему координат, считая, что вершины единичного куба имеют координаты: </a:t>
            </a:r>
            <a:r>
              <a:rPr lang="en-US" i="1" dirty="0"/>
              <a:t>D</a:t>
            </a:r>
            <a:r>
              <a:rPr lang="en-US" dirty="0"/>
              <a:t>(0, 0, 0), </a:t>
            </a:r>
            <a:r>
              <a:rPr lang="en-US" i="1" dirty="0"/>
              <a:t>C</a:t>
            </a:r>
            <a:r>
              <a:rPr lang="en-US" dirty="0"/>
              <a:t>(1, 0, 0), </a:t>
            </a:r>
            <a:r>
              <a:rPr lang="en-US" i="1" dirty="0"/>
              <a:t>A</a:t>
            </a:r>
            <a:r>
              <a:rPr lang="en-US" dirty="0"/>
              <a:t>(0, 1, 0), </a:t>
            </a:r>
            <a:r>
              <a:rPr lang="en-US" i="1" dirty="0"/>
              <a:t>B</a:t>
            </a:r>
            <a:r>
              <a:rPr lang="en-US" dirty="0"/>
              <a:t>(1, 1, 0), 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dirty="0"/>
              <a:t>(0, 1, 1), 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dirty="0"/>
              <a:t>(1, 1, 1).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(1, 0, 1), 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en-US" dirty="0"/>
              <a:t>(0, 0, 1). </a:t>
            </a:r>
          </a:p>
          <a:p>
            <a:pPr>
              <a:spcBef>
                <a:spcPts val="0"/>
              </a:spcBef>
            </a:pPr>
            <a:r>
              <a:rPr lang="en-US" dirty="0"/>
              <a:t>	</a:t>
            </a:r>
            <a:r>
              <a:rPr lang="ru-RU" dirty="0"/>
              <a:t>Данные плоскости </a:t>
            </a:r>
            <a:r>
              <a:rPr lang="en-US" i="1" dirty="0"/>
              <a:t>ABC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i="1" dirty="0"/>
              <a:t>BCD</a:t>
            </a:r>
            <a:r>
              <a:rPr lang="en-US" baseline="-25000" dirty="0"/>
              <a:t>1</a:t>
            </a:r>
            <a:r>
              <a:rPr lang="en-US" i="1" dirty="0"/>
              <a:t> </a:t>
            </a:r>
            <a:r>
              <a:rPr lang="ru-RU" dirty="0"/>
              <a:t>задаются уравнениями: </a:t>
            </a:r>
            <a:endParaRPr lang="en-US" dirty="0"/>
          </a:p>
          <a:p>
            <a:pPr algn="ctr">
              <a:spcBef>
                <a:spcPts val="0"/>
              </a:spcBef>
            </a:pPr>
            <a:r>
              <a:rPr lang="en-US" i="1" dirty="0"/>
              <a:t>y + z = </a:t>
            </a:r>
            <a:r>
              <a:rPr lang="en-US" dirty="0"/>
              <a:t>1, </a:t>
            </a:r>
            <a:r>
              <a:rPr lang="en-US" i="1" dirty="0"/>
              <a:t>x </a:t>
            </a:r>
            <a:r>
              <a:rPr lang="en-US" dirty="0"/>
              <a:t>+</a:t>
            </a:r>
            <a:r>
              <a:rPr lang="en-US" i="1" dirty="0"/>
              <a:t> z</a:t>
            </a:r>
            <a:r>
              <a:rPr lang="ru-RU" dirty="0"/>
              <a:t> </a:t>
            </a:r>
            <a:r>
              <a:rPr lang="en-US" dirty="0"/>
              <a:t>= 1.</a:t>
            </a:r>
            <a:endParaRPr lang="ru-RU" dirty="0"/>
          </a:p>
          <a:p>
            <a:pPr algn="just">
              <a:spcBef>
                <a:spcPts val="0"/>
              </a:spcBef>
            </a:pPr>
            <a:r>
              <a:rPr lang="ru-RU" dirty="0"/>
              <a:t>	Их векторы нормалей имеют координаты (</a:t>
            </a:r>
            <a:r>
              <a:rPr lang="en-US" dirty="0"/>
              <a:t>0</a:t>
            </a:r>
            <a:r>
              <a:rPr lang="ru-RU" dirty="0"/>
              <a:t>, </a:t>
            </a:r>
            <a:r>
              <a:rPr lang="en-US" dirty="0"/>
              <a:t>1</a:t>
            </a:r>
            <a:r>
              <a:rPr lang="ru-RU" dirty="0"/>
              <a:t>, 1) и (</a:t>
            </a:r>
            <a:r>
              <a:rPr lang="en-US" dirty="0"/>
              <a:t>1</a:t>
            </a:r>
            <a:r>
              <a:rPr lang="ru-RU" dirty="0"/>
              <a:t>, </a:t>
            </a:r>
            <a:r>
              <a:rPr lang="en-US" dirty="0"/>
              <a:t>0</a:t>
            </a:r>
            <a:r>
              <a:rPr lang="ru-RU" dirty="0"/>
              <a:t>, 1). Косинус угла между этими плоскостями равен 0,5. Искомый угол равен 60</a:t>
            </a:r>
            <a:r>
              <a:rPr lang="ru-RU" baseline="30000" dirty="0"/>
              <a:t>о</a:t>
            </a:r>
            <a:r>
              <a:rPr lang="ru-RU" dirty="0"/>
              <a:t>.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08920"/>
            <a:ext cx="483210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4092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4">
                <a:extLst>
                  <a:ext uri="{FF2B5EF4-FFF2-40B4-BE49-F238E27FC236}">
                    <a16:creationId xmlns:a16="http://schemas.microsoft.com/office/drawing/2014/main" id="{F20D97C8-5BE8-73C0-6434-EE02466CAA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192" y="27230"/>
                <a:ext cx="9108504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22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	</a:t>
                </a:r>
                <a:r>
                  <a:rPr lang="ru-RU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Расстояние от точки до плоскости. </a:t>
                </a:r>
                <a:r>
                  <a:rPr lang="ru-RU" dirty="0"/>
                  <a:t>Выведем формулу для расстояния </a:t>
                </a:r>
                <a:r>
                  <a:rPr lang="en-US" i="1" dirty="0"/>
                  <a:t>h </a:t>
                </a:r>
                <a:r>
                  <a:rPr lang="ru-RU" dirty="0"/>
                  <a:t>от точки </a:t>
                </a:r>
                <a:r>
                  <a:rPr lang="en-US" i="1" dirty="0"/>
                  <a:t>B</a:t>
                </a:r>
                <a:r>
                  <a:rPr lang="ru-RU" dirty="0"/>
                  <a:t>(</a:t>
                </a:r>
                <a:r>
                  <a:rPr lang="en-US" i="1" dirty="0"/>
                  <a:t>x</a:t>
                </a:r>
                <a:r>
                  <a:rPr lang="ru-RU" baseline="-25000" dirty="0"/>
                  <a:t>1</a:t>
                </a:r>
                <a:r>
                  <a:rPr lang="ru-RU" dirty="0"/>
                  <a:t>, </a:t>
                </a:r>
                <a:r>
                  <a:rPr lang="en-US" i="1" dirty="0"/>
                  <a:t>y</a:t>
                </a:r>
                <a:r>
                  <a:rPr lang="ru-RU" baseline="-25000" dirty="0"/>
                  <a:t>1</a:t>
                </a:r>
                <a:r>
                  <a:rPr lang="ru-RU" dirty="0"/>
                  <a:t>, </a:t>
                </a:r>
                <a:r>
                  <a:rPr lang="en-US" i="1" dirty="0"/>
                  <a:t>z</a:t>
                </a:r>
                <a:r>
                  <a:rPr lang="ru-RU" baseline="-25000" dirty="0"/>
                  <a:t>1</a:t>
                </a:r>
                <a:r>
                  <a:rPr lang="ru-RU" dirty="0"/>
                  <a:t>) до плоскости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ru-RU" dirty="0"/>
                  <a:t>, заданной уравнением </a:t>
                </a:r>
                <a:r>
                  <a:rPr lang="en-US" i="1" dirty="0"/>
                  <a:t>ax</a:t>
                </a:r>
                <a:r>
                  <a:rPr lang="ru-RU" i="1" dirty="0"/>
                  <a:t> + </a:t>
                </a:r>
                <a:r>
                  <a:rPr lang="en-US" i="1" dirty="0"/>
                  <a:t>by</a:t>
                </a:r>
                <a:r>
                  <a:rPr lang="ru-RU" i="1" dirty="0"/>
                  <a:t> + </a:t>
                </a:r>
                <a:r>
                  <a:rPr lang="en-US" i="1" dirty="0" err="1"/>
                  <a:t>cz</a:t>
                </a:r>
                <a:r>
                  <a:rPr lang="ru-RU" i="1" dirty="0"/>
                  <a:t> + </a:t>
                </a:r>
                <a:r>
                  <a:rPr lang="en-US" i="1" dirty="0"/>
                  <a:t>d</a:t>
                </a:r>
                <a:r>
                  <a:rPr lang="ru-RU" i="1" dirty="0"/>
                  <a:t> = </a:t>
                </a:r>
                <a:r>
                  <a:rPr lang="ru-RU" dirty="0"/>
                  <a:t>0. </a:t>
                </a:r>
                <a:endParaRPr lang="ru-RU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 Box 4">
                <a:extLst>
                  <a:ext uri="{FF2B5EF4-FFF2-40B4-BE49-F238E27FC236}">
                    <a16:creationId xmlns:a16="http://schemas.microsoft.com/office/drawing/2014/main" id="{F20D97C8-5BE8-73C0-6434-EE02466CA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92" y="27230"/>
                <a:ext cx="9108504" cy="1200329"/>
              </a:xfrm>
              <a:prstGeom prst="rect">
                <a:avLst/>
              </a:prstGeom>
              <a:blipFill>
                <a:blip r:embed="rId3"/>
                <a:stretch>
                  <a:fillRect l="-1004" t="-4061" r="-1071" b="-1066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>
                <a:extLst>
                  <a:ext uri="{FF2B5EF4-FFF2-40B4-BE49-F238E27FC236}">
                    <a16:creationId xmlns:a16="http://schemas.microsoft.com/office/drawing/2014/main" id="{1E00E820-8EDC-9842-C619-D6A6882CC3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192" y="3676295"/>
                <a:ext cx="9108504" cy="27230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dirty="0"/>
                  <a:t> </a:t>
                </a:r>
                <a:r>
                  <a:rPr lang="ru-RU" sz="2200" dirty="0"/>
                  <a:t>Пусть </a:t>
                </a:r>
                <a:r>
                  <a:rPr lang="en-US" sz="2200" i="1" dirty="0"/>
                  <a:t>A</a:t>
                </a:r>
                <a:r>
                  <a:rPr lang="ru-RU" sz="2200" dirty="0"/>
                  <a:t>(</a:t>
                </a:r>
                <a:r>
                  <a:rPr lang="en-US" sz="2200" i="1" dirty="0"/>
                  <a:t>x</a:t>
                </a:r>
                <a:r>
                  <a:rPr lang="ru-RU" sz="2200" baseline="-25000" dirty="0"/>
                  <a:t>0</a:t>
                </a:r>
                <a:r>
                  <a:rPr lang="ru-RU" sz="2200" dirty="0"/>
                  <a:t>, </a:t>
                </a:r>
                <a:r>
                  <a:rPr lang="en-US" sz="2200" i="1" dirty="0"/>
                  <a:t>y</a:t>
                </a:r>
                <a:r>
                  <a:rPr lang="ru-RU" sz="2200" baseline="-25000" dirty="0"/>
                  <a:t>0</a:t>
                </a:r>
                <a:r>
                  <a:rPr lang="ru-RU" sz="2200" dirty="0"/>
                  <a:t>, </a:t>
                </a:r>
                <a:r>
                  <a:rPr lang="en-US" sz="2200" i="1" dirty="0"/>
                  <a:t>z</a:t>
                </a:r>
                <a:r>
                  <a:rPr lang="ru-RU" sz="2200" baseline="-25000" dirty="0"/>
                  <a:t>0</a:t>
                </a:r>
                <a:r>
                  <a:rPr lang="ru-RU" sz="2200" dirty="0"/>
                  <a:t>) – точка плоскости, </a:t>
                </a:r>
                <a:r>
                  <a:rPr lang="ru-RU" sz="2200" i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ru-RU" sz="22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ru-RU" sz="22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ru-RU" sz="22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ru-RU" sz="2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sz="2200" dirty="0"/>
                  <a:t> –</a:t>
                </a:r>
                <a:r>
                  <a:rPr lang="ru-RU" sz="2200" i="1" dirty="0"/>
                  <a:t> </a:t>
                </a:r>
                <a:r>
                  <a:rPr lang="ru-RU" sz="2200" dirty="0"/>
                  <a:t>вектор нормали. </a:t>
                </a:r>
                <a:endParaRPr lang="ru-RU" sz="2200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ru-RU" sz="2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ru-RU" sz="2200">
                              <a:latin typeface="Cambria Math" panose="02040503050406030204" pitchFamily="18" charset="0"/>
                            </a:rPr>
                            <m:t>φ</m:t>
                          </m:r>
                          <m:r>
                            <a:rPr lang="ru-RU" sz="2200" i="1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ru-RU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  <m:r>
                                <a:rPr lang="ru-RU" sz="2200" i="1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𝐴𝐵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ru-RU" sz="22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acc>
                                <m:accPr>
                                  <m:chr m:val="⃗"/>
                                  <m:ctrlP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  <m:r>
                                <a:rPr lang="ru-RU" sz="2200" i="1">
                                  <a:latin typeface="Cambria Math" panose="02040503050406030204" pitchFamily="18" charset="0"/>
                                </a:rPr>
                                <m:t>|∙|</m:t>
                              </m:r>
                              <m:acc>
                                <m:accPr>
                                  <m:chr m:val="⃗"/>
                                  <m:ctrlP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𝐴𝐵</m:t>
                                  </m:r>
                                </m:e>
                              </m:acc>
                              <m:r>
                                <a:rPr lang="ru-RU" sz="22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den>
                          </m:f>
                          <m:r>
                            <a:rPr lang="ru-RU" sz="2200" i="1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ru-RU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22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u-RU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22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ru-RU" sz="22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ru-RU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22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ru-RU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ru-RU" sz="2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ru-RU" sz="22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d>
                                <m:dPr>
                                  <m:ctrlP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u-RU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2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ru-RU" sz="22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ru-RU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2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ru-RU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ru-RU" sz="2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ru-RU" sz="2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d>
                                <m:dPr>
                                  <m:ctrlP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u-RU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22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ru-RU" sz="22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ru-RU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22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ru-RU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ru-RU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sz="22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ru-RU" sz="22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ru-RU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sz="22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r>
                                        <a:rPr lang="ru-RU" sz="22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ru-RU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sz="22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ru-RU" sz="22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  <m:r>
                                <a:rPr lang="ru-RU" sz="2200" i="1">
                                  <a:latin typeface="Cambria Math" panose="02040503050406030204" pitchFamily="18" charset="0"/>
                                </a:rPr>
                                <m:t>∙|</m:t>
                              </m:r>
                              <m:acc>
                                <m:accPr>
                                  <m:chr m:val="⃗"/>
                                  <m:ctrlP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𝐴𝐵</m:t>
                                  </m:r>
                                </m:e>
                              </m:acc>
                              <m:r>
                                <a:rPr lang="ru-RU" sz="22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den>
                          </m:f>
                          <m:r>
                            <a:rPr lang="ru-RU" sz="2200" i="1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func>
                    </m:oMath>
                  </m:oMathPara>
                </a14:m>
                <a:endParaRPr lang="ru-RU" sz="2200" dirty="0"/>
              </a:p>
              <a:p>
                <a:r>
                  <a:rPr lang="ru-RU" sz="2200" dirty="0"/>
                  <a:t>Учитывая, что -</a:t>
                </a:r>
                <a:r>
                  <a:rPr lang="en-US" sz="2200" i="1" dirty="0"/>
                  <a:t>ax</a:t>
                </a:r>
                <a:r>
                  <a:rPr lang="ru-RU" sz="2200" baseline="-25000" dirty="0"/>
                  <a:t>0</a:t>
                </a:r>
                <a:r>
                  <a:rPr lang="ru-RU" sz="2200" i="1" dirty="0"/>
                  <a:t> – </a:t>
                </a:r>
                <a:r>
                  <a:rPr lang="en-US" sz="2200" i="1" dirty="0"/>
                  <a:t>by</a:t>
                </a:r>
                <a:r>
                  <a:rPr lang="ru-RU" sz="2200" baseline="-25000" dirty="0"/>
                  <a:t>0</a:t>
                </a:r>
                <a:r>
                  <a:rPr lang="ru-RU" sz="2200" i="1" dirty="0"/>
                  <a:t> – </a:t>
                </a:r>
                <a:r>
                  <a:rPr lang="en-US" sz="2200" i="1" dirty="0" err="1"/>
                  <a:t>cz</a:t>
                </a:r>
                <a:r>
                  <a:rPr lang="ru-RU" sz="2200" baseline="-25000" dirty="0"/>
                  <a:t>0</a:t>
                </a:r>
                <a:r>
                  <a:rPr lang="ru-RU" sz="2200" i="1" dirty="0"/>
                  <a:t> = </a:t>
                </a:r>
                <a:r>
                  <a:rPr lang="en-US" sz="2200" i="1" dirty="0"/>
                  <a:t>d</a:t>
                </a:r>
                <a:r>
                  <a:rPr lang="ru-RU" sz="2200" dirty="0"/>
                  <a:t>,</a:t>
                </a:r>
                <a:r>
                  <a:rPr lang="ru-RU" sz="2200" i="1" dirty="0"/>
                  <a:t> </a:t>
                </a:r>
                <a:r>
                  <a:rPr lang="ru-RU" sz="2200" dirty="0"/>
                  <a:t>и то, что искомое расстояние </a:t>
                </a:r>
                <a:r>
                  <a:rPr lang="en-US" sz="2200" i="1" dirty="0"/>
                  <a:t>h </a:t>
                </a:r>
                <a:r>
                  <a:rPr lang="ru-RU" sz="2200" dirty="0"/>
                  <a:t>равно </a:t>
                </a:r>
                <a14:m>
                  <m:oMath xmlns:m="http://schemas.openxmlformats.org/officeDocument/2006/math">
                    <m:r>
                      <a:rPr lang="ru-RU" sz="2200" i="1">
                        <a:latin typeface="Cambria Math" panose="02040503050406030204" pitchFamily="18" charset="0"/>
                      </a:rPr>
                      <m:t>|</m:t>
                    </m:r>
                    <m:acc>
                      <m:accPr>
                        <m:chr m:val="⃗"/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ru-RU" sz="2200" i="1">
                        <a:latin typeface="Cambria Math" panose="02040503050406030204" pitchFamily="18" charset="0"/>
                      </a:rPr>
                      <m:t>|∙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|</m:t>
                    </m:r>
                    <m:func>
                      <m:func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 sz="22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ru-RU" sz="220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func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ru-RU" sz="2200" dirty="0"/>
                  <a:t>, получаем искомую формулу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2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ru-RU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2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ru-RU" sz="2200" i="1">
                              <a:latin typeface="Cambria Math" panose="02040503050406030204" pitchFamily="18" charset="0"/>
                            </a:rPr>
                            <m:t>𝑎</m:t>
                          </m:r>
                          <m:sSub>
                            <m:sSubPr>
                              <m:ctrlPr>
                                <a:rPr lang="ru-RU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ru-RU" sz="2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sz="2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ru-RU" sz="2200" i="1">
                              <a:latin typeface="Cambria Math" panose="02040503050406030204" pitchFamily="18" charset="0"/>
                            </a:rPr>
                            <m:t>𝑏</m:t>
                          </m:r>
                          <m:sSub>
                            <m:sSubPr>
                              <m:ctrlPr>
                                <a:rPr lang="ru-RU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ru-RU" sz="2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sz="2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ru-RU" sz="2200" i="1">
                              <a:latin typeface="Cambria Math" panose="02040503050406030204" pitchFamily="18" charset="0"/>
                            </a:rPr>
                            <m:t>𝑐</m:t>
                          </m:r>
                          <m:sSub>
                            <m:sSubPr>
                              <m:ctrlPr>
                                <a:rPr lang="ru-RU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2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ru-RU" sz="2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sz="2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ru-RU" sz="22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ru-RU" sz="2200" i="1">
                              <a:latin typeface="Cambria Math" panose="02040503050406030204" pitchFamily="18" charset="0"/>
                            </a:rPr>
                            <m:t>|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ru-RU" sz="22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ru-RU" sz="2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ru-RU" sz="2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ru-RU" sz="2200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22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 Box 4">
                <a:extLst>
                  <a:ext uri="{FF2B5EF4-FFF2-40B4-BE49-F238E27FC236}">
                    <a16:creationId xmlns:a16="http://schemas.microsoft.com/office/drawing/2014/main" id="{1E00E820-8EDC-9842-C619-D6A6882CC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92" y="3676295"/>
                <a:ext cx="9108504" cy="2723053"/>
              </a:xfrm>
              <a:prstGeom prst="rect">
                <a:avLst/>
              </a:prstGeom>
              <a:blipFill>
                <a:blip r:embed="rId4"/>
                <a:stretch>
                  <a:fillRect l="-870" t="-67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073412-8F3B-2942-F245-F9BEB9AF6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8" y="1227559"/>
            <a:ext cx="2592288" cy="252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8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F20D97C8-5BE8-73C0-6434-EE02466CA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2" y="43900"/>
            <a:ext cx="910850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450215" algn="just"/>
            <a:r>
              <a:rPr lang="ru-RU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Пример.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прямоугольном параллелепипеде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ABCDA</a:t>
            </a:r>
            <a:r>
              <a:rPr lang="ru-RU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ru-RU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для которого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3,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2,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AA</a:t>
            </a:r>
            <a:r>
              <a:rPr lang="ru-RU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1, найдите расстояние от точки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 плоскости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ACD</a:t>
            </a:r>
            <a:r>
              <a:rPr lang="ru-RU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>
                <a:extLst>
                  <a:ext uri="{FF2B5EF4-FFF2-40B4-BE49-F238E27FC236}">
                    <a16:creationId xmlns:a16="http://schemas.microsoft.com/office/drawing/2014/main" id="{1E00E820-8EDC-9842-C619-D6A6882CC3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192" y="1181485"/>
                <a:ext cx="9108504" cy="17382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180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Решение.</a:t>
                </a:r>
                <a:r>
                  <a:rPr lang="ru-RU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dirty="0"/>
                  <a:t>Введём систему координат, считая точку </a:t>
                </a:r>
                <a:r>
                  <a:rPr lang="en-US" i="1" dirty="0"/>
                  <a:t>D </a:t>
                </a:r>
                <a:r>
                  <a:rPr lang="ru-RU" dirty="0"/>
                  <a:t>началом координат, прямые </a:t>
                </a:r>
                <a:r>
                  <a:rPr lang="en-US" i="1" dirty="0"/>
                  <a:t>DC</a:t>
                </a:r>
                <a:r>
                  <a:rPr lang="ru-RU" dirty="0"/>
                  <a:t>, </a:t>
                </a:r>
                <a:r>
                  <a:rPr lang="en-US" i="1" dirty="0"/>
                  <a:t>DA</a:t>
                </a:r>
                <a:r>
                  <a:rPr lang="ru-RU" dirty="0"/>
                  <a:t>, </a:t>
                </a:r>
                <a:r>
                  <a:rPr lang="en-US" i="1" dirty="0"/>
                  <a:t>DD</a:t>
                </a:r>
                <a:r>
                  <a:rPr lang="ru-RU" baseline="-25000" dirty="0"/>
                  <a:t>1</a:t>
                </a:r>
                <a:r>
                  <a:rPr lang="ru-RU" dirty="0"/>
                  <a:t> – соответствующими осями координат. Точка </a:t>
                </a:r>
                <a:r>
                  <a:rPr lang="en-US" i="1" dirty="0"/>
                  <a:t>B</a:t>
                </a:r>
                <a:r>
                  <a:rPr lang="ru-RU" baseline="-25000" dirty="0"/>
                  <a:t>1</a:t>
                </a:r>
                <a:r>
                  <a:rPr lang="ru-RU" dirty="0"/>
                  <a:t> имеет координаты (3, 2, 1). Плоскость задаётся уравнением 2</a:t>
                </a:r>
                <a:r>
                  <a:rPr lang="en-US" i="1" dirty="0"/>
                  <a:t>x</a:t>
                </a:r>
                <a:r>
                  <a:rPr lang="ru-RU" i="1" dirty="0"/>
                  <a:t> + </a:t>
                </a:r>
                <a:r>
                  <a:rPr lang="ru-RU" dirty="0"/>
                  <a:t>3</a:t>
                </a:r>
                <a:r>
                  <a:rPr lang="en-US" i="1" dirty="0"/>
                  <a:t>y</a:t>
                </a:r>
                <a:r>
                  <a:rPr lang="ru-RU" i="1" dirty="0"/>
                  <a:t> + </a:t>
                </a:r>
                <a:r>
                  <a:rPr lang="ru-RU" dirty="0"/>
                  <a:t>6</a:t>
                </a:r>
                <a:r>
                  <a:rPr lang="en-US" i="1" dirty="0"/>
                  <a:t>z</a:t>
                </a:r>
                <a:r>
                  <a:rPr lang="ru-RU" i="1" dirty="0"/>
                  <a:t> = </a:t>
                </a:r>
                <a:r>
                  <a:rPr lang="ru-RU" dirty="0"/>
                  <a:t>6.</a:t>
                </a:r>
                <a:r>
                  <a:rPr lang="ru-RU" i="1" dirty="0"/>
                  <a:t> </a:t>
                </a:r>
                <a:r>
                  <a:rPr lang="ru-RU" dirty="0"/>
                  <a:t>Искомое расстояние равно 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ru-RU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ru-RU" dirty="0"/>
                  <a:t>. </a:t>
                </a:r>
                <a:endParaRPr lang="ru-RU" sz="22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 Box 4">
                <a:extLst>
                  <a:ext uri="{FF2B5EF4-FFF2-40B4-BE49-F238E27FC236}">
                    <a16:creationId xmlns:a16="http://schemas.microsoft.com/office/drawing/2014/main" id="{1E00E820-8EDC-9842-C619-D6A6882CC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92" y="1181485"/>
                <a:ext cx="9108504" cy="1738296"/>
              </a:xfrm>
              <a:prstGeom prst="rect">
                <a:avLst/>
              </a:prstGeom>
              <a:blipFill>
                <a:blip r:embed="rId3"/>
                <a:stretch>
                  <a:fillRect l="-1004" t="-2807" r="-1071" b="-210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95EDB2-340D-BCEA-0112-9D5853D8D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3068960"/>
            <a:ext cx="6372200" cy="351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44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9635" name="Text Box 3"/>
              <p:cNvSpPr txBox="1">
                <a:spLocks noChangeArrowheads="1"/>
              </p:cNvSpPr>
              <p:nvPr/>
            </p:nvSpPr>
            <p:spPr bwMode="auto">
              <a:xfrm>
                <a:off x="0" y="637514"/>
                <a:ext cx="9144000" cy="28087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indent="449580" algn="just">
                  <a:spcAft>
                    <a:spcPts val="0"/>
                  </a:spcAft>
                </a:pPr>
                <a:r>
                  <a:rPr lang="ru-RU" dirty="0"/>
                  <a:t>	</a:t>
                </a:r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Рассмотрим три некомпланарных вектора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и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Умножим скалярно вектор</a:t>
                </a:r>
                <a:r>
                  <a:rPr lang="en-US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</m:t>
                    </m:r>
                    <m:acc>
                      <m:accPr>
                        <m:chr m:val="⃗"/>
                        <m:ctrlPr>
                          <a:rPr lang="ru-RU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2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ru-RU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2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r>
                  <a:rPr lang="en-US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на вектор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Полученное число</a:t>
                </a:r>
                <a14:m>
                  <m:oMath xmlns:m="http://schemas.openxmlformats.org/officeDocument/2006/math">
                    <m:r>
                      <a:rPr lang="en-US" sz="22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</m:t>
                    </m:r>
                    <m:acc>
                      <m:accPr>
                        <m:chr m:val="⃗"/>
                        <m:ctrlPr>
                          <a:rPr lang="ru-RU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2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ru-RU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2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]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ru-RU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называется смешанным произведением векторов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и обозначается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{</m:t>
                    </m:r>
                    <m:acc>
                      <m:accPr>
                        <m:chr m:val="⃗"/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}</m:t>
                    </m:r>
                  </m:oMath>
                </a14:m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Таким образом,</a:t>
                </a:r>
                <a:endParaRPr lang="en-US" sz="22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449580"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{</m:t>
                      </m:r>
                      <m:acc>
                        <m:accPr>
                          <m:chr m:val="⃗"/>
                          <m:ctrlPr>
                            <a:rPr lang="ru-RU" sz="2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22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ru-RU" sz="2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sz="22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ru-RU" sz="2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acc>
                      <m:r>
                        <a:rPr lang="en-US" sz="22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}</m:t>
                      </m:r>
                      <m:r>
                        <a:rPr lang="ru-RU" sz="2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2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[</m:t>
                      </m:r>
                      <m:acc>
                        <m:accPr>
                          <m:chr m:val="⃗"/>
                          <m:ctrlPr>
                            <a:rPr lang="ru-RU" sz="2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22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ru-RU" sz="2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sz="22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]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ru-RU" sz="2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acc>
                      <m:r>
                        <a:rPr lang="ru-RU" sz="2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ru-RU" sz="2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450215" algn="just">
                  <a:spcAft>
                    <a:spcPts val="0"/>
                  </a:spcAft>
                </a:pPr>
                <a:r>
                  <a:rPr lang="en-US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Если векторы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и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компланарны, то будем считать их смешанное произведение равным нулю.</a:t>
                </a:r>
                <a:r>
                  <a:rPr lang="en-US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ru-RU" dirty="0"/>
              </a:p>
            </p:txBody>
          </p:sp>
        </mc:Choice>
        <mc:Fallback xmlns="">
          <p:sp>
            <p:nvSpPr>
              <p:cNvPr id="69635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37514"/>
                <a:ext cx="9144000" cy="2808718"/>
              </a:xfrm>
              <a:prstGeom prst="rect">
                <a:avLst/>
              </a:prstGeom>
              <a:blipFill>
                <a:blip r:embed="rId3"/>
                <a:stretch>
                  <a:fillRect l="-867" r="-867" b="-21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2">
            <a:extLst>
              <a:ext uri="{FF2B5EF4-FFF2-40B4-BE49-F238E27FC236}">
                <a16:creationId xmlns:a16="http://schemas.microsoft.com/office/drawing/2014/main" id="{31B3CEA2-7ECD-4FBE-A3E1-6DDC412BF9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"/>
            <a:ext cx="8713787" cy="476672"/>
          </a:xfrm>
        </p:spPr>
        <p:txBody>
          <a:bodyPr/>
          <a:lstStyle/>
          <a:p>
            <a:r>
              <a:rPr lang="ru-RU" sz="3200" dirty="0">
                <a:solidFill>
                  <a:srgbClr val="FF3300"/>
                </a:solidFill>
              </a:rPr>
              <a:t>Смешанное произведение векторов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069782-CF5B-7180-AEDE-7D945779E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25" y="3864743"/>
            <a:ext cx="3563888" cy="21621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">
                <a:extLst>
                  <a:ext uri="{FF2B5EF4-FFF2-40B4-BE49-F238E27FC236}">
                    <a16:creationId xmlns:a16="http://schemas.microsoft.com/office/drawing/2014/main" id="{B5061A0B-1B96-61F2-413C-E2AC43C8D6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79913" y="3800383"/>
                <a:ext cx="5269487" cy="20503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/>
                  <a:t>	 </a:t>
                </a:r>
                <a:r>
                  <a:rPr lang="ru-RU" sz="2200" dirty="0"/>
                  <a:t>Используя понятие определителя, выражение для смешанного произведения можно переписать в виде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2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{</m:t>
                    </m:r>
                    <m:acc>
                      <m:accPr>
                        <m:chr m:val="⃗"/>
                        <m:ctrlPr>
                          <a:rPr lang="ru-RU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2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ru-RU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2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ru-RU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  <m:r>
                      <a:rPr lang="en-US" sz="2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}</m:t>
                    </m:r>
                    <m:r>
                      <a:rPr lang="ru-RU" sz="22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ru-RU" sz="22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ru-RU" sz="2200" dirty="0"/>
                  <a:t>.</a:t>
                </a:r>
              </a:p>
            </p:txBody>
          </p:sp>
        </mc:Choice>
        <mc:Fallback xmlns="">
          <p:sp>
            <p:nvSpPr>
              <p:cNvPr id="6" name="Text Box 3">
                <a:extLst>
                  <a:ext uri="{FF2B5EF4-FFF2-40B4-BE49-F238E27FC236}">
                    <a16:creationId xmlns:a16="http://schemas.microsoft.com/office/drawing/2014/main" id="{B5061A0B-1B96-61F2-413C-E2AC43C8D6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9913" y="3800383"/>
                <a:ext cx="5269487" cy="2050305"/>
              </a:xfrm>
              <a:prstGeom prst="rect">
                <a:avLst/>
              </a:prstGeom>
              <a:blipFill>
                <a:blip r:embed="rId5"/>
                <a:stretch>
                  <a:fillRect l="-1505" t="-593" r="-150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45559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88C4A964-6DDD-0FB5-DC00-4B9311912C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16632"/>
                <a:ext cx="9049400" cy="27980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indent="449580" algn="just">
                  <a:spcAft>
                    <a:spcPts val="0"/>
                  </a:spcAft>
                </a:pPr>
                <a:r>
                  <a:rPr lang="ru-RU" dirty="0"/>
                  <a:t>	Доказывается, что модуль смешанного произведения векторов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ru-RU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ru-RU" dirty="0"/>
                  <a:t> и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ru-RU" dirty="0"/>
                  <a:t> равен объёму </a:t>
                </a:r>
                <a:r>
                  <a:rPr lang="en-US" i="1" dirty="0"/>
                  <a:t>V </a:t>
                </a:r>
                <a:r>
                  <a:rPr lang="ru-RU" dirty="0"/>
                  <a:t>параллелепипеда, построенного на этих векторах, отложенных от одной точки, т. е. имеет место формула</a:t>
                </a:r>
              </a:p>
              <a:p>
                <a:pPr indent="449580" algn="ctr"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ru-RU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ru-RU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e>
                    </m:d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88C4A964-6DDD-0FB5-DC00-4B9311912C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16632"/>
                <a:ext cx="9049400" cy="2798074"/>
              </a:xfrm>
              <a:prstGeom prst="rect">
                <a:avLst/>
              </a:prstGeom>
              <a:blipFill>
                <a:blip r:embed="rId3"/>
                <a:stretch>
                  <a:fillRect l="-1011" t="-1743" r="-10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3">
                <a:extLst>
                  <a:ext uri="{FF2B5EF4-FFF2-40B4-BE49-F238E27FC236}">
                    <a16:creationId xmlns:a16="http://schemas.microsoft.com/office/drawing/2014/main" id="{B0CF9146-BDEB-E0EA-5B5E-B9A44899C3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914706"/>
                <a:ext cx="9049400" cy="23741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ru-RU" dirty="0"/>
                  <a:t>	 Из этой формулы следует, что объём </a:t>
                </a:r>
                <a:r>
                  <a:rPr lang="en-US" i="1" dirty="0"/>
                  <a:t>v </a:t>
                </a:r>
                <a:r>
                  <a:rPr lang="ru-RU" dirty="0"/>
                  <a:t>тетраэдра </a:t>
                </a:r>
                <a:r>
                  <a:rPr lang="en-US" i="1" dirty="0"/>
                  <a:t>ABCD</a:t>
                </a:r>
                <a:r>
                  <a:rPr lang="ru-RU" dirty="0"/>
                  <a:t>, для которого</a:t>
                </a:r>
                <a:r>
                  <a:rPr lang="ru-RU" i="1" dirty="0"/>
                  <a:t> </a:t>
                </a:r>
                <a:r>
                  <a:rPr lang="en-US" i="1" dirty="0"/>
                  <a:t>A</a:t>
                </a:r>
                <a:r>
                  <a:rPr lang="ru-RU" dirty="0"/>
                  <a:t>(</a:t>
                </a:r>
                <a:r>
                  <a:rPr lang="en-US" i="1" dirty="0"/>
                  <a:t>x</a:t>
                </a:r>
                <a:r>
                  <a:rPr lang="ru-RU" baseline="-25000" dirty="0"/>
                  <a:t>0</a:t>
                </a:r>
                <a:r>
                  <a:rPr lang="ru-RU" dirty="0"/>
                  <a:t>, </a:t>
                </a:r>
                <a:r>
                  <a:rPr lang="en-US" i="1" dirty="0"/>
                  <a:t>y</a:t>
                </a:r>
                <a:r>
                  <a:rPr lang="ru-RU" baseline="-25000" dirty="0"/>
                  <a:t>0</a:t>
                </a:r>
                <a:r>
                  <a:rPr lang="ru-RU" dirty="0"/>
                  <a:t>, </a:t>
                </a:r>
                <a:r>
                  <a:rPr lang="en-US" i="1" dirty="0"/>
                  <a:t>z</a:t>
                </a:r>
                <a:r>
                  <a:rPr lang="ru-RU" baseline="-25000" dirty="0"/>
                  <a:t>0</a:t>
                </a:r>
                <a:r>
                  <a:rPr lang="ru-RU" dirty="0"/>
                  <a:t>), </a:t>
                </a:r>
                <a:r>
                  <a:rPr lang="en-US" i="1" dirty="0"/>
                  <a:t>B</a:t>
                </a:r>
                <a:r>
                  <a:rPr lang="ru-RU" dirty="0"/>
                  <a:t>(</a:t>
                </a:r>
                <a:r>
                  <a:rPr lang="en-US" i="1" dirty="0"/>
                  <a:t>x</a:t>
                </a:r>
                <a:r>
                  <a:rPr lang="ru-RU" baseline="-25000" dirty="0"/>
                  <a:t>1</a:t>
                </a:r>
                <a:r>
                  <a:rPr lang="ru-RU" dirty="0"/>
                  <a:t>, </a:t>
                </a:r>
                <a:r>
                  <a:rPr lang="en-US" i="1" dirty="0"/>
                  <a:t>y</a:t>
                </a:r>
                <a:r>
                  <a:rPr lang="ru-RU" baseline="-25000" dirty="0"/>
                  <a:t>1</a:t>
                </a:r>
                <a:r>
                  <a:rPr lang="ru-RU" dirty="0"/>
                  <a:t>, </a:t>
                </a:r>
                <a:r>
                  <a:rPr lang="en-US" i="1" dirty="0"/>
                  <a:t>z</a:t>
                </a:r>
                <a:r>
                  <a:rPr lang="ru-RU" baseline="-25000" dirty="0"/>
                  <a:t>1</a:t>
                </a:r>
                <a:r>
                  <a:rPr lang="ru-RU" dirty="0"/>
                  <a:t>), </a:t>
                </a:r>
                <a:r>
                  <a:rPr lang="en-US" i="1" dirty="0"/>
                  <a:t>C</a:t>
                </a:r>
                <a:r>
                  <a:rPr lang="ru-RU" dirty="0"/>
                  <a:t>(</a:t>
                </a:r>
                <a:r>
                  <a:rPr lang="en-US" i="1" dirty="0"/>
                  <a:t>x</a:t>
                </a:r>
                <a:r>
                  <a:rPr lang="ru-RU" baseline="-25000" dirty="0"/>
                  <a:t>2</a:t>
                </a:r>
                <a:r>
                  <a:rPr lang="ru-RU" dirty="0"/>
                  <a:t>, </a:t>
                </a:r>
                <a:r>
                  <a:rPr lang="en-US" i="1" dirty="0"/>
                  <a:t>y</a:t>
                </a:r>
                <a:r>
                  <a:rPr lang="ru-RU" baseline="-25000" dirty="0"/>
                  <a:t>2</a:t>
                </a:r>
                <a:r>
                  <a:rPr lang="ru-RU" dirty="0"/>
                  <a:t>, </a:t>
                </a:r>
                <a:r>
                  <a:rPr lang="en-US" i="1" dirty="0"/>
                  <a:t>z</a:t>
                </a:r>
                <a:r>
                  <a:rPr lang="ru-RU" baseline="-25000" dirty="0"/>
                  <a:t>2</a:t>
                </a:r>
                <a:r>
                  <a:rPr lang="ru-RU" dirty="0"/>
                  <a:t>), </a:t>
                </a:r>
                <a:r>
                  <a:rPr lang="en-US" i="1" dirty="0"/>
                  <a:t>D</a:t>
                </a:r>
                <a:r>
                  <a:rPr lang="ru-RU" dirty="0"/>
                  <a:t>(</a:t>
                </a:r>
                <a:r>
                  <a:rPr lang="en-US" i="1" dirty="0"/>
                  <a:t>x</a:t>
                </a:r>
                <a:r>
                  <a:rPr lang="ru-RU" baseline="-25000" dirty="0"/>
                  <a:t>3</a:t>
                </a:r>
                <a:r>
                  <a:rPr lang="ru-RU" dirty="0"/>
                  <a:t>, </a:t>
                </a:r>
                <a:r>
                  <a:rPr lang="en-US" i="1" dirty="0"/>
                  <a:t>y</a:t>
                </a:r>
                <a:r>
                  <a:rPr lang="ru-RU" baseline="-25000" dirty="0"/>
                  <a:t>3</a:t>
                </a:r>
                <a:r>
                  <a:rPr lang="ru-RU" dirty="0"/>
                  <a:t>, </a:t>
                </a:r>
                <a:r>
                  <a:rPr lang="en-US" i="1" dirty="0"/>
                  <a:t>z</a:t>
                </a:r>
                <a:r>
                  <a:rPr lang="ru-RU" baseline="-25000" dirty="0"/>
                  <a:t>3</a:t>
                </a:r>
                <a:r>
                  <a:rPr lang="ru-RU" dirty="0"/>
                  <a:t>), выражается формулой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d>
                      <m:dPr>
                        <m:begChr m:val="|"/>
                        <m:endChr m:val="|"/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ru-RU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ru-RU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e>
                    </m:d>
                  </m:oMath>
                </a14:m>
                <a:r>
                  <a:rPr lang="en-US" dirty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7" name="Text Box 3">
                <a:extLst>
                  <a:ext uri="{FF2B5EF4-FFF2-40B4-BE49-F238E27FC236}">
                    <a16:creationId xmlns:a16="http://schemas.microsoft.com/office/drawing/2014/main" id="{B0CF9146-BDEB-E0EA-5B5E-B9A44899C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2914706"/>
                <a:ext cx="9049400" cy="2374176"/>
              </a:xfrm>
              <a:prstGeom prst="rect">
                <a:avLst/>
              </a:prstGeom>
              <a:blipFill>
                <a:blip r:embed="rId4"/>
                <a:stretch>
                  <a:fillRect l="-1011" t="-2051" r="-6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3161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16280" y="28422"/>
            <a:ext cx="7772400" cy="457200"/>
          </a:xfrm>
        </p:spPr>
        <p:txBody>
          <a:bodyPr/>
          <a:lstStyle/>
          <a:p>
            <a:pPr eaLnBrk="1" hangingPunct="1"/>
            <a:r>
              <a:rPr lang="ru-RU" sz="2800" dirty="0">
                <a:solidFill>
                  <a:srgbClr val="FF3300"/>
                </a:solidFill>
              </a:rPr>
              <a:t>Моделирование прямых в программе </a:t>
            </a:r>
            <a:r>
              <a:rPr lang="en-US" sz="2800" dirty="0">
                <a:solidFill>
                  <a:srgbClr val="FF3300"/>
                </a:solidFill>
              </a:rPr>
              <a:t>GeoGebra</a:t>
            </a:r>
            <a:endParaRPr lang="ru-RU" sz="2800" dirty="0">
              <a:solidFill>
                <a:srgbClr val="FF3300"/>
              </a:solidFill>
            </a:endParaRP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-10160" y="407324"/>
            <a:ext cx="9144000" cy="140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cs typeface="Times New Roman" pitchFamily="18" charset="0"/>
              </a:rPr>
              <a:t>	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программе 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GeoGebra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прямую с данным вектором нормали, проходящую через данную точку, можно задавать с помощью инструментов «</a:t>
            </a: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Вектор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и «Перпендикулярная прямая».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60AE22-8E1C-1003-F9A6-64D59CF8F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628" y="2076657"/>
            <a:ext cx="3816424" cy="437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163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16E54F4D-58F1-441B-8FB6-6F9DADB120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15938"/>
          </a:xfrm>
        </p:spPr>
        <p:txBody>
          <a:bodyPr/>
          <a:lstStyle/>
          <a:p>
            <a:r>
              <a:rPr lang="ru-RU" altLang="ru-RU" sz="3200" dirty="0">
                <a:solidFill>
                  <a:srgbClr val="FF3300"/>
                </a:solidFill>
              </a:rPr>
              <a:t>Объём многогранника</a:t>
            </a:r>
          </a:p>
        </p:txBody>
      </p:sp>
      <p:sp>
        <p:nvSpPr>
          <p:cNvPr id="12304" name="Rectangle 16">
            <a:extLst>
              <a:ext uri="{FF2B5EF4-FFF2-40B4-BE49-F238E27FC236}">
                <a16:creationId xmlns:a16="http://schemas.microsoft.com/office/drawing/2014/main" id="{2D0EE1BF-6619-4C55-938F-6A7DFFF16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313" name="Rectangle 25">
            <a:extLst>
              <a:ext uri="{FF2B5EF4-FFF2-40B4-BE49-F238E27FC236}">
                <a16:creationId xmlns:a16="http://schemas.microsoft.com/office/drawing/2014/main" id="{178D5EF0-9284-4D77-9CDE-0DC800E48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316" name="Rectangle 28">
            <a:extLst>
              <a:ext uri="{FF2B5EF4-FFF2-40B4-BE49-F238E27FC236}">
                <a16:creationId xmlns:a16="http://schemas.microsoft.com/office/drawing/2014/main" id="{EF4673D9-0016-42DB-A951-0DF6EFBF5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318" name="Rectangle 30">
            <a:extLst>
              <a:ext uri="{FF2B5EF4-FFF2-40B4-BE49-F238E27FC236}">
                <a16:creationId xmlns:a16="http://schemas.microsoft.com/office/drawing/2014/main" id="{728A2DB6-8E74-449A-8294-0BB4E0E1D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71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322" name="Text Box 34">
            <a:extLst>
              <a:ext uri="{FF2B5EF4-FFF2-40B4-BE49-F238E27FC236}">
                <a16:creationId xmlns:a16="http://schemas.microsoft.com/office/drawing/2014/main" id="{97D7D22E-40A8-4D47-9CFA-D3839D972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0688"/>
            <a:ext cx="9144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ru-RU" dirty="0"/>
              <a:t>	</a:t>
            </a:r>
            <a:r>
              <a:rPr lang="ru-RU" altLang="ru-RU" dirty="0">
                <a:solidFill>
                  <a:srgbClr val="FF0000"/>
                </a:solidFill>
              </a:rPr>
              <a:t>Следствие 1. </a:t>
            </a:r>
            <a:r>
              <a:rPr lang="ru-RU" altLang="ru-RU" dirty="0"/>
              <a:t>Объём параллелепипеда, вершины которого имеют целые координаты, выражается натуральным числом.</a:t>
            </a:r>
          </a:p>
          <a:p>
            <a:pPr algn="just"/>
            <a:r>
              <a:rPr lang="ru-RU" altLang="ru-RU" dirty="0"/>
              <a:t>	</a:t>
            </a:r>
            <a:r>
              <a:rPr lang="ru-RU" altLang="ru-RU" dirty="0">
                <a:solidFill>
                  <a:srgbClr val="FF0000"/>
                </a:solidFill>
              </a:rPr>
              <a:t>Следствие 2.</a:t>
            </a:r>
            <a:r>
              <a:rPr lang="en-US" altLang="ru-RU" dirty="0"/>
              <a:t>	</a:t>
            </a:r>
            <a:r>
              <a:rPr lang="ru-RU" altLang="ru-RU" dirty="0"/>
              <a:t>Объём тетраэдра, умноженный на шесть, вершины которого имеют целые координаты, выражается натуральным числом.</a:t>
            </a:r>
          </a:p>
          <a:p>
            <a:pPr algn="just"/>
            <a:r>
              <a:rPr lang="ru-RU" altLang="ru-RU" dirty="0"/>
              <a:t>	</a:t>
            </a:r>
            <a:r>
              <a:rPr lang="ru-RU" altLang="ru-RU" dirty="0">
                <a:solidFill>
                  <a:srgbClr val="FF0000"/>
                </a:solidFill>
              </a:rPr>
              <a:t>Следствие 3.</a:t>
            </a:r>
            <a:r>
              <a:rPr lang="en-US" altLang="ru-RU" dirty="0"/>
              <a:t>	</a:t>
            </a:r>
            <a:r>
              <a:rPr lang="ru-RU" altLang="ru-RU" dirty="0"/>
              <a:t>Объём многогранника, умноженный на шесть, вершины которого имеют целые координаты, выражается натуральным числом.</a:t>
            </a:r>
            <a:endParaRPr lang="en-US" altLang="ru-RU" dirty="0"/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F6485DFD-5F08-8EE7-35E1-80450CD22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02234"/>
            <a:ext cx="9144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en-US" sz="2800" dirty="0">
                <a:cs typeface="Times New Roman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 Объём фигуры в пространстве можно находить в программе </a:t>
            </a:r>
            <a:r>
              <a:rPr lang="en-US" altLang="ru-RU" dirty="0">
                <a:cs typeface="Times New Roman" panose="02020603050405020304" pitchFamily="18" charset="0"/>
              </a:rPr>
              <a:t>GeoGebra </a:t>
            </a:r>
            <a:r>
              <a:rPr lang="ru-RU" altLang="ru-RU" dirty="0">
                <a:cs typeface="Times New Roman" panose="02020603050405020304" pitchFamily="18" charset="0"/>
              </a:rPr>
              <a:t>с помощью инструмента «Объём».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74890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48516" name="Text Box 4">
                <a:extLst>
                  <a:ext uri="{FF2B5EF4-FFF2-40B4-BE49-F238E27FC236}">
                    <a16:creationId xmlns:a16="http://schemas.microsoft.com/office/drawing/2014/main" id="{869BEAC1-3226-4AF2-B40A-DE757C513F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700527"/>
                <a:ext cx="9144000" cy="23611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en-US" altLang="ru-RU" sz="2800" dirty="0"/>
                  <a:t>	</a:t>
                </a:r>
                <a:r>
                  <a:rPr lang="ru-RU" altLang="ru-RU" dirty="0"/>
                  <a:t>П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оверхность, которая в некоторой системе координат задаётся уравнением </a:t>
                </a:r>
                <a:endParaRPr lang="ru-RU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ru-RU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ru-RU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ru-RU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ru-RU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ru-RU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ru-RU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ru-RU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ru-RU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ru-RU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ru-RU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ru-RU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ru-RU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ru-RU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ru-RU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ru-RU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600"/>
                  </a:spcAft>
                </a:pP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Положительные числа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 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называются полуосями эллипсоида.</a:t>
                </a:r>
                <a:endParaRPr lang="ru-RU" altLang="ru-RU" dirty="0"/>
              </a:p>
            </p:txBody>
          </p:sp>
        </mc:Choice>
        <mc:Fallback xmlns="">
          <p:sp>
            <p:nvSpPr>
              <p:cNvPr id="448516" name="Text Box 4">
                <a:extLst>
                  <a:ext uri="{FF2B5EF4-FFF2-40B4-BE49-F238E27FC236}">
                    <a16:creationId xmlns:a16="http://schemas.microsoft.com/office/drawing/2014/main" id="{869BEAC1-3226-4AF2-B40A-DE757C513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700527"/>
                <a:ext cx="9144000" cy="2361159"/>
              </a:xfrm>
              <a:prstGeom prst="rect">
                <a:avLst/>
              </a:prstGeom>
              <a:blipFill>
                <a:blip r:embed="rId3"/>
                <a:stretch>
                  <a:fillRect l="-1000" r="-1000" b="-516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>
            <a:extLst>
              <a:ext uri="{FF2B5EF4-FFF2-40B4-BE49-F238E27FC236}">
                <a16:creationId xmlns:a16="http://schemas.microsoft.com/office/drawing/2014/main" id="{689DDB5D-B366-4D90-D814-CA7E7A9DCA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4896"/>
            <a:ext cx="7772400" cy="457200"/>
          </a:xfrm>
        </p:spPr>
        <p:txBody>
          <a:bodyPr/>
          <a:lstStyle/>
          <a:p>
            <a:r>
              <a:rPr lang="ru-RU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Эллипсоид</a:t>
            </a:r>
            <a:endParaRPr lang="ru-RU" altLang="ru-RU" sz="32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A303D3-0249-1338-EDDA-3F6FC3C87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2654013"/>
            <a:ext cx="4312348" cy="408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051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48516" name="Text Box 4">
                <a:extLst>
                  <a:ext uri="{FF2B5EF4-FFF2-40B4-BE49-F238E27FC236}">
                    <a16:creationId xmlns:a16="http://schemas.microsoft.com/office/drawing/2014/main" id="{869BEAC1-3226-4AF2-B40A-DE757C513F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654760"/>
                <a:ext cx="9144000" cy="18834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indent="449580"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altLang="ru-RU" sz="2800" dirty="0"/>
                  <a:t>	</a:t>
                </a:r>
                <a:r>
                  <a:rPr lang="ru-RU" altLang="ru-RU" sz="2800" dirty="0"/>
                  <a:t>П</a:t>
                </a:r>
                <a:r>
                  <a:rPr lang="ru-RU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оверхность, которая в некоторой системе координат задаётся уравнением </a:t>
                </a:r>
                <a:endParaRPr lang="ru-RU" sz="2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ru-RU" sz="280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ru-RU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ru-RU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ru-RU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ru-RU" sz="2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ru-RU" altLang="ru-RU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48516" name="Text Box 4">
                <a:extLst>
                  <a:ext uri="{FF2B5EF4-FFF2-40B4-BE49-F238E27FC236}">
                    <a16:creationId xmlns:a16="http://schemas.microsoft.com/office/drawing/2014/main" id="{869BEAC1-3226-4AF2-B40A-DE757C513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54760"/>
                <a:ext cx="9144000" cy="1883464"/>
              </a:xfrm>
              <a:prstGeom prst="rect">
                <a:avLst/>
              </a:prstGeom>
              <a:blipFill>
                <a:blip r:embed="rId3"/>
                <a:stretch>
                  <a:fillRect l="-1333" t="-1942" r="-1333" b="-29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>
            <a:extLst>
              <a:ext uri="{FF2B5EF4-FFF2-40B4-BE49-F238E27FC236}">
                <a16:creationId xmlns:a16="http://schemas.microsoft.com/office/drawing/2014/main" id="{EA499681-64EB-BA19-4522-3C1E5D00F2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640"/>
            <a:ext cx="7772400" cy="457200"/>
          </a:xfrm>
        </p:spPr>
        <p:txBody>
          <a:bodyPr/>
          <a:lstStyle/>
          <a:p>
            <a:r>
              <a:rPr lang="ru-RU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Эллиптический параболоид</a:t>
            </a:r>
            <a:endParaRPr lang="ru-RU" altLang="ru-RU" sz="32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C2C5B0-DC2B-4E9D-7187-90403312D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2782860"/>
            <a:ext cx="3888432" cy="34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5336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48516" name="Text Box 4">
                <a:extLst>
                  <a:ext uri="{FF2B5EF4-FFF2-40B4-BE49-F238E27FC236}">
                    <a16:creationId xmlns:a16="http://schemas.microsoft.com/office/drawing/2014/main" id="{869BEAC1-3226-4AF2-B40A-DE757C513F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654760"/>
                <a:ext cx="9144000" cy="18834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indent="449580"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altLang="ru-RU" sz="2800" dirty="0"/>
                  <a:t>	</a:t>
                </a:r>
                <a:r>
                  <a:rPr lang="ru-RU" altLang="ru-RU" sz="2800" dirty="0"/>
                  <a:t>П</a:t>
                </a:r>
                <a:r>
                  <a:rPr lang="ru-RU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оверхность, которая в некоторой системе координат задаётся уравнением </a:t>
                </a:r>
                <a:endParaRPr lang="ru-RU" sz="2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ru-RU" sz="280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ru-RU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ru-RU" sz="2800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ru-RU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ru-RU" sz="2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ru-RU" altLang="ru-RU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48516" name="Text Box 4">
                <a:extLst>
                  <a:ext uri="{FF2B5EF4-FFF2-40B4-BE49-F238E27FC236}">
                    <a16:creationId xmlns:a16="http://schemas.microsoft.com/office/drawing/2014/main" id="{869BEAC1-3226-4AF2-B40A-DE757C513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54760"/>
                <a:ext cx="9144000" cy="1883464"/>
              </a:xfrm>
              <a:prstGeom prst="rect">
                <a:avLst/>
              </a:prstGeom>
              <a:blipFill>
                <a:blip r:embed="rId3"/>
                <a:stretch>
                  <a:fillRect l="-1333" t="-1942" r="-1333" b="-29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>
            <a:extLst>
              <a:ext uri="{FF2B5EF4-FFF2-40B4-BE49-F238E27FC236}">
                <a16:creationId xmlns:a16="http://schemas.microsoft.com/office/drawing/2014/main" id="{EA499681-64EB-BA19-4522-3C1E5D00F2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640"/>
            <a:ext cx="7772400" cy="457200"/>
          </a:xfrm>
        </p:spPr>
        <p:txBody>
          <a:bodyPr/>
          <a:lstStyle/>
          <a:p>
            <a:r>
              <a:rPr lang="ru-RU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Гиперболический параболоид</a:t>
            </a:r>
            <a:endParaRPr lang="ru-RU" altLang="ru-RU" sz="3200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9423F9-90B0-7B7A-558D-A4ECCDD2A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2708920"/>
            <a:ext cx="4810796" cy="36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739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48516" name="Text Box 4">
                <a:extLst>
                  <a:ext uri="{FF2B5EF4-FFF2-40B4-BE49-F238E27FC236}">
                    <a16:creationId xmlns:a16="http://schemas.microsoft.com/office/drawing/2014/main" id="{869BEAC1-3226-4AF2-B40A-DE757C513F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654760"/>
                <a:ext cx="9144000" cy="18834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indent="449580"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altLang="ru-RU" sz="2800" dirty="0"/>
                  <a:t>	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Поверхность, которая в некоторой системе координат задаётся уравнением </a:t>
                </a:r>
                <a:endParaRPr lang="ru-RU" sz="2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ru-RU" sz="28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ru-RU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ru-RU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ru-RU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ru-RU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ru-RU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ru-RU" sz="2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ru-RU" altLang="ru-RU" sz="2800" dirty="0"/>
              </a:p>
            </p:txBody>
          </p:sp>
        </mc:Choice>
        <mc:Fallback xmlns="">
          <p:sp>
            <p:nvSpPr>
              <p:cNvPr id="448516" name="Text Box 4">
                <a:extLst>
                  <a:ext uri="{FF2B5EF4-FFF2-40B4-BE49-F238E27FC236}">
                    <a16:creationId xmlns:a16="http://schemas.microsoft.com/office/drawing/2014/main" id="{869BEAC1-3226-4AF2-B40A-DE757C513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54760"/>
                <a:ext cx="9144000" cy="1883464"/>
              </a:xfrm>
              <a:prstGeom prst="rect">
                <a:avLst/>
              </a:prstGeom>
              <a:blipFill>
                <a:blip r:embed="rId3"/>
                <a:stretch>
                  <a:fillRect l="-1333" t="-1942" r="-1333" b="-29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>
            <a:extLst>
              <a:ext uri="{FF2B5EF4-FFF2-40B4-BE49-F238E27FC236}">
                <a16:creationId xmlns:a16="http://schemas.microsoft.com/office/drawing/2014/main" id="{EA499681-64EB-BA19-4522-3C1E5D00F2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640"/>
            <a:ext cx="7772400" cy="457200"/>
          </a:xfrm>
        </p:spPr>
        <p:txBody>
          <a:bodyPr/>
          <a:lstStyle/>
          <a:p>
            <a:r>
              <a:rPr lang="ru-RU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Однополостный гиперболоид</a:t>
            </a:r>
            <a:endParaRPr lang="ru-RU" altLang="ru-RU" sz="3200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16FF4C-65D1-34E7-5F20-4E0E82C65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2780928"/>
            <a:ext cx="3694819" cy="373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812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48516" name="Text Box 4">
                <a:extLst>
                  <a:ext uri="{FF2B5EF4-FFF2-40B4-BE49-F238E27FC236}">
                    <a16:creationId xmlns:a16="http://schemas.microsoft.com/office/drawing/2014/main" id="{869BEAC1-3226-4AF2-B40A-DE757C513F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654760"/>
                <a:ext cx="9144000" cy="18834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indent="449580"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altLang="ru-RU" sz="2800" dirty="0"/>
                  <a:t>	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Поверхность, которая в некоторой системе координат задаётся уравнением </a:t>
                </a:r>
                <a:endParaRPr lang="ru-RU" sz="2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ru-RU" sz="28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ru-RU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ru-RU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ru-RU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ru-RU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ru-RU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ru-RU" sz="2800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ru-RU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ru-RU" sz="2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ru-RU" altLang="ru-RU" sz="2800" dirty="0"/>
              </a:p>
            </p:txBody>
          </p:sp>
        </mc:Choice>
        <mc:Fallback xmlns="">
          <p:sp>
            <p:nvSpPr>
              <p:cNvPr id="448516" name="Text Box 4">
                <a:extLst>
                  <a:ext uri="{FF2B5EF4-FFF2-40B4-BE49-F238E27FC236}">
                    <a16:creationId xmlns:a16="http://schemas.microsoft.com/office/drawing/2014/main" id="{869BEAC1-3226-4AF2-B40A-DE757C513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54760"/>
                <a:ext cx="9144000" cy="1883464"/>
              </a:xfrm>
              <a:prstGeom prst="rect">
                <a:avLst/>
              </a:prstGeom>
              <a:blipFill>
                <a:blip r:embed="rId3"/>
                <a:stretch>
                  <a:fillRect l="-1333" t="-1942" r="-1333" b="-29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>
            <a:extLst>
              <a:ext uri="{FF2B5EF4-FFF2-40B4-BE49-F238E27FC236}">
                <a16:creationId xmlns:a16="http://schemas.microsoft.com/office/drawing/2014/main" id="{EA499681-64EB-BA19-4522-3C1E5D00F2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640"/>
            <a:ext cx="7772400" cy="457200"/>
          </a:xfrm>
        </p:spPr>
        <p:txBody>
          <a:bodyPr/>
          <a:lstStyle/>
          <a:p>
            <a:r>
              <a:rPr lang="ru-RU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Двуполостный гиперболоид</a:t>
            </a:r>
            <a:endParaRPr lang="ru-RU" altLang="ru-RU" sz="32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501646-A741-7DB5-981A-B0E7F4C70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050" y="2708920"/>
            <a:ext cx="3581900" cy="390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168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6" name="Text Box 4">
            <a:extLst>
              <a:ext uri="{FF2B5EF4-FFF2-40B4-BE49-F238E27FC236}">
                <a16:creationId xmlns:a16="http://schemas.microsoft.com/office/drawing/2014/main" id="{869BEAC1-3226-4AF2-B40A-DE757C513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44172"/>
            <a:ext cx="9144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en-US" altLang="ru-RU" sz="2800" dirty="0"/>
              <a:t>	</a:t>
            </a:r>
            <a:r>
              <a:rPr lang="ru-RU" altLang="ru-RU" sz="2800" dirty="0"/>
              <a:t>Например, тор – п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оверхность, полученная вращением вокруг оси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Oz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окружности, которая в плоскости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xOz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задаётся уравнением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8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a &gt; 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0, </a:t>
            </a:r>
            <a:r>
              <a:rPr lang="en-US" sz="28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R &lt; a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A499681-64EB-BA19-4522-3C1E5D00F2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142"/>
            <a:ext cx="7772400" cy="457200"/>
          </a:xfrm>
        </p:spPr>
        <p:txBody>
          <a:bodyPr/>
          <a:lstStyle/>
          <a:p>
            <a:r>
              <a:rPr lang="ru-RU" alt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Поверхности вращения</a:t>
            </a:r>
            <a:endParaRPr lang="ru-RU" altLang="ru-RU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4">
                <a:extLst>
                  <a:ext uri="{FF2B5EF4-FFF2-40B4-BE49-F238E27FC236}">
                    <a16:creationId xmlns:a16="http://schemas.microsoft.com/office/drawing/2014/main" id="{3A8E4F32-6A5E-F0A5-2527-8769D148F5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63055"/>
                <a:ext cx="9144000" cy="20298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indent="449580" algn="just">
                  <a:spcAft>
                    <a:spcPts val="0"/>
                  </a:spcAft>
                </a:pPr>
                <a:r>
                  <a:rPr lang="en-US" altLang="ru-RU" sz="2800" dirty="0"/>
                  <a:t>	</a:t>
                </a:r>
                <a:r>
                  <a:rPr lang="ru-RU" altLang="ru-RU" sz="2800" dirty="0"/>
                  <a:t>Если кривая в плоскости </a:t>
                </a:r>
                <a:r>
                  <a:rPr lang="en-US" altLang="ru-RU" sz="2800" i="1" dirty="0" err="1"/>
                  <a:t>xOz</a:t>
                </a:r>
                <a:r>
                  <a:rPr lang="en-US" altLang="ru-RU" sz="2800" i="1" dirty="0"/>
                  <a:t> </a:t>
                </a:r>
                <a:r>
                  <a:rPr lang="ru-RU" altLang="ru-RU" sz="2800" dirty="0"/>
                  <a:t>задана уравнением </a:t>
                </a:r>
                <a:r>
                  <a:rPr lang="en-US" altLang="ru-RU" sz="2800" i="1" dirty="0"/>
                  <a:t>f</a:t>
                </a:r>
                <a:r>
                  <a:rPr lang="en-US" altLang="ru-RU" sz="2800" dirty="0"/>
                  <a:t>(</a:t>
                </a:r>
                <a:r>
                  <a:rPr lang="en-US" altLang="ru-RU" sz="2800" i="1" dirty="0"/>
                  <a:t>x</a:t>
                </a:r>
                <a:r>
                  <a:rPr lang="en-US" altLang="ru-RU" sz="2800" dirty="0"/>
                  <a:t>, </a:t>
                </a:r>
                <a:r>
                  <a:rPr lang="en-US" altLang="ru-RU" sz="2800" i="1" dirty="0"/>
                  <a:t>z</a:t>
                </a:r>
                <a:r>
                  <a:rPr lang="en-US" altLang="ru-RU" sz="2800" dirty="0"/>
                  <a:t>) = 0, </a:t>
                </a:r>
                <a:r>
                  <a:rPr lang="en-US" altLang="ru-RU" sz="2800" i="1" dirty="0"/>
                  <a:t>x </a:t>
                </a:r>
                <a14:m>
                  <m:oMath xmlns:m="http://schemas.openxmlformats.org/officeDocument/2006/math">
                    <m:r>
                      <a:rPr lang="en-US" altLang="ru-RU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ru-RU" sz="2800" dirty="0"/>
                  <a:t> 0, </a:t>
                </a:r>
                <a:r>
                  <a:rPr lang="ru-RU" altLang="ru-RU" sz="2800" dirty="0"/>
                  <a:t>то поверхность, получающаяся вращением этой кривой вокруг оси </a:t>
                </a:r>
                <a:r>
                  <a:rPr lang="en-US" altLang="ru-RU" sz="2800" i="1" dirty="0"/>
                  <a:t>Oz </a:t>
                </a:r>
                <a:r>
                  <a:rPr lang="ru-RU" altLang="ru-RU" sz="2800" dirty="0"/>
                  <a:t>будет задаваться уравнением</a:t>
                </a:r>
              </a:p>
              <a:p>
                <a:pPr indent="449580"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</m:t>
                      </m:r>
                    </m:oMath>
                  </m:oMathPara>
                </a14:m>
                <a:endParaRPr lang="ru-RU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 Box 4">
                <a:extLst>
                  <a:ext uri="{FF2B5EF4-FFF2-40B4-BE49-F238E27FC236}">
                    <a16:creationId xmlns:a16="http://schemas.microsoft.com/office/drawing/2014/main" id="{3A8E4F32-6A5E-F0A5-2527-8769D148F5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63055"/>
                <a:ext cx="9144000" cy="2029851"/>
              </a:xfrm>
              <a:prstGeom prst="rect">
                <a:avLst/>
              </a:prstGeom>
              <a:blipFill>
                <a:blip r:embed="rId3"/>
                <a:stretch>
                  <a:fillRect l="-1333" t="-3303" r="-1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F77C44-9E4F-17C9-6E3F-3BC109437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088" y="3861048"/>
            <a:ext cx="3898795" cy="26810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C473972-D07F-3689-C4E3-A736F0B4D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656" y="3948115"/>
            <a:ext cx="2808312" cy="259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0615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6" name="Text Box 4">
            <a:extLst>
              <a:ext uri="{FF2B5EF4-FFF2-40B4-BE49-F238E27FC236}">
                <a16:creationId xmlns:a16="http://schemas.microsoft.com/office/drawing/2014/main" id="{869BEAC1-3226-4AF2-B40A-DE757C513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4760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en-US" altLang="ru-RU" sz="2800" dirty="0"/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Вращением графика какой функции получена поверхность, изображённая на рисунке?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A499681-64EB-BA19-4522-3C1E5D00F2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640"/>
            <a:ext cx="7772400" cy="457200"/>
          </a:xfrm>
        </p:spPr>
        <p:txBody>
          <a:bodyPr/>
          <a:lstStyle/>
          <a:p>
            <a:r>
              <a:rPr lang="ru-RU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  <a:endParaRPr lang="ru-RU" altLang="ru-RU" sz="32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D7537C-627D-04BD-9831-CA71D15B25A2}"/>
              </a:ext>
            </a:extLst>
          </p:cNvPr>
          <p:cNvSpPr txBox="1"/>
          <p:nvPr/>
        </p:nvSpPr>
        <p:spPr>
          <a:xfrm>
            <a:off x="2225040" y="3198168"/>
            <a:ext cx="4693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u="none" strike="noStrike" dirty="0">
                <a:latin typeface="Courier" pitchFamily="2" charset="0"/>
              </a:rPr>
              <a:t>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35FFE7-65A0-EB10-F2B1-379E2E8B8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658" y="1782557"/>
            <a:ext cx="3774683" cy="375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376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6" name="Text Box 4">
            <a:extLst>
              <a:ext uri="{FF2B5EF4-FFF2-40B4-BE49-F238E27FC236}">
                <a16:creationId xmlns:a16="http://schemas.microsoft.com/office/drawing/2014/main" id="{869BEAC1-3226-4AF2-B40A-DE757C513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24956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en-US" altLang="ru-RU" sz="2800" dirty="0"/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Вращением графика какой функции получена поверхность, изображённая на рисунке?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A499681-64EB-BA19-4522-3C1E5D00F2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58836"/>
            <a:ext cx="7772400" cy="457200"/>
          </a:xfrm>
        </p:spPr>
        <p:txBody>
          <a:bodyPr/>
          <a:lstStyle/>
          <a:p>
            <a:r>
              <a:rPr lang="ru-RU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  <a:endParaRPr lang="ru-RU" altLang="ru-RU" sz="32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D7537C-627D-04BD-9831-CA71D15B25A2}"/>
              </a:ext>
            </a:extLst>
          </p:cNvPr>
          <p:cNvSpPr txBox="1"/>
          <p:nvPr/>
        </p:nvSpPr>
        <p:spPr>
          <a:xfrm>
            <a:off x="2225040" y="3198168"/>
            <a:ext cx="4693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u="none" strike="noStrike" dirty="0">
                <a:latin typeface="Courier" pitchFamily="2" charset="0"/>
              </a:rPr>
              <a:t>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F81F5E-C8E2-6E83-9D94-FC015FF26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89" y="2132856"/>
            <a:ext cx="7497221" cy="339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7098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6" name="Text Box 4">
            <a:extLst>
              <a:ext uri="{FF2B5EF4-FFF2-40B4-BE49-F238E27FC236}">
                <a16:creationId xmlns:a16="http://schemas.microsoft.com/office/drawing/2014/main" id="{869BEAC1-3226-4AF2-B40A-DE757C513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2520"/>
            <a:ext cx="9144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en-US" altLang="ru-RU" sz="2800" dirty="0"/>
              <a:t>	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определения сферических координат рассмотрим декартову систему координат в пространстве и точку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A499681-64EB-BA19-4522-3C1E5D00F2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16816"/>
            <a:ext cx="7772400" cy="457200"/>
          </a:xfrm>
        </p:spPr>
        <p:txBody>
          <a:bodyPr/>
          <a:lstStyle/>
          <a:p>
            <a:r>
              <a:rPr lang="ru-RU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Сферические координаты в пространстве</a:t>
            </a:r>
            <a:endParaRPr lang="ru-RU" altLang="ru-RU" sz="32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D7537C-627D-04BD-9831-CA71D15B25A2}"/>
              </a:ext>
            </a:extLst>
          </p:cNvPr>
          <p:cNvSpPr txBox="1"/>
          <p:nvPr/>
        </p:nvSpPr>
        <p:spPr>
          <a:xfrm>
            <a:off x="2225040" y="3198168"/>
            <a:ext cx="4693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u="none" strike="noStrike" dirty="0">
                <a:latin typeface="Courier" pitchFamily="2" charset="0"/>
              </a:rPr>
              <a:t> 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19CF92-38DD-5A44-F953-7B24BAE61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1363207"/>
            <a:ext cx="3338458" cy="27872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4">
                <a:extLst>
                  <a:ext uri="{FF2B5EF4-FFF2-40B4-BE49-F238E27FC236}">
                    <a16:creationId xmlns:a16="http://schemas.microsoft.com/office/drawing/2014/main" id="{C030ADC8-4079-D772-A55F-5DB7EAA970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3998245"/>
                <a:ext cx="9144000" cy="29088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indent="450215" algn="just">
                  <a:spcAft>
                    <a:spcPts val="0"/>
                  </a:spcAft>
                </a:pPr>
                <a:r>
                  <a:rPr lang="en-US" altLang="ru-RU" sz="2800" dirty="0"/>
                  <a:t>	</a:t>
                </a:r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Ортогональную проекцию точки </a:t>
                </a:r>
                <a:r>
                  <a:rPr lang="en-US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на плоскость </a:t>
                </a:r>
                <a:r>
                  <a:rPr lang="en-US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Oxy</a:t>
                </a:r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обозначим </a:t>
                </a:r>
                <a:r>
                  <a:rPr lang="en-US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', а длину вектора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𝑂𝐴</m:t>
                        </m:r>
                      </m:e>
                    </m:acc>
                  </m:oMath>
                </a14:m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обозначим </a:t>
                </a:r>
                <a:r>
                  <a:rPr lang="en-US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Угол между вектором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𝑂𝐴</m:t>
                        </m:r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и осью </a:t>
                </a:r>
                <a:r>
                  <a:rPr lang="en-US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Ox</a:t>
                </a:r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обозначим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φ</m:t>
                    </m:r>
                  </m:oMath>
                </a14:m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Будем считать его изменяющимся от 0</a:t>
                </a:r>
                <a:r>
                  <a:rPr lang="en-US" baseline="30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до 360</a:t>
                </a:r>
                <a:r>
                  <a:rPr lang="en-US" baseline="30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Угол между вектором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𝑂𝐴</m:t>
                        </m:r>
                      </m:e>
                    </m:acc>
                  </m:oMath>
                </a14:m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и плоскостью </a:t>
                </a:r>
                <a:r>
                  <a:rPr lang="en-US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Oxy</a:t>
                </a:r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обозначим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ψ</m:t>
                    </m:r>
                  </m:oMath>
                </a14:m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Будем считать его изменяющимся от -90</a:t>
                </a:r>
                <a:r>
                  <a:rPr lang="en-US" baseline="30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до 90</a:t>
                </a:r>
                <a:r>
                  <a:rPr lang="en-US" baseline="30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Тройка (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r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φ</m:t>
                    </m:r>
                  </m:oMath>
                </a14:m>
                <a:r>
                  <a:rPr lang="ru-RU" dirty="0">
                    <a:effectLst/>
                    <a:ea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ψ</m:t>
                    </m:r>
                  </m:oMath>
                </a14:m>
                <a:r>
                  <a:rPr lang="ru-RU" dirty="0">
                    <a:effectLst/>
                    <a:ea typeface="Times New Roman" panose="02020603050405020304" pitchFamily="18" charset="0"/>
                  </a:rPr>
                  <a:t>) называется сферическими координатами точки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A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 в пространстве.</a:t>
                </a:r>
                <a:endParaRPr lang="ru-RU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 Box 4">
                <a:extLst>
                  <a:ext uri="{FF2B5EF4-FFF2-40B4-BE49-F238E27FC236}">
                    <a16:creationId xmlns:a16="http://schemas.microsoft.com/office/drawing/2014/main" id="{C030ADC8-4079-D772-A55F-5DB7EAA97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998245"/>
                <a:ext cx="9144000" cy="2908873"/>
              </a:xfrm>
              <a:prstGeom prst="rect">
                <a:avLst/>
              </a:prstGeom>
              <a:blipFill>
                <a:blip r:embed="rId4"/>
                <a:stretch>
                  <a:fillRect l="-1000" r="-1000" b="-377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9626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>
            <a:extLst>
              <a:ext uri="{FF2B5EF4-FFF2-40B4-BE49-F238E27FC236}">
                <a16:creationId xmlns:a16="http://schemas.microsoft.com/office/drawing/2014/main" id="{24AAD37C-D48A-4A48-AD44-F04FC73453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ru-RU" altLang="ru-RU" sz="2400" dirty="0">
                <a:solidFill>
                  <a:srgbClr val="FF0000"/>
                </a:solidFill>
              </a:rPr>
              <a:t>Задание прямой, проходящей через данную точку, с данным направляющим вектором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2612" name="Text Box 4">
                <a:extLst>
                  <a:ext uri="{FF2B5EF4-FFF2-40B4-BE49-F238E27FC236}">
                    <a16:creationId xmlns:a16="http://schemas.microsoft.com/office/drawing/2014/main" id="{3B3C7CED-9C8F-43D7-A76C-0C0CDCB0D0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620688"/>
                <a:ext cx="9144000" cy="16312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ru-RU" sz="2800" dirty="0">
                    <a:cs typeface="Times New Roman" panose="02020603050405020304" pitchFamily="18" charset="0"/>
                  </a:rPr>
                  <a:t>	</a:t>
                </a:r>
                <a:r>
                  <a:rPr lang="ru-RU" dirty="0"/>
                  <a:t>Направляющим вектором прямой называется вектор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ru-RU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ru-RU">
                        <a:latin typeface="Cambria Math" panose="02040503050406030204" pitchFamily="18" charset="0"/>
                      </a:rPr>
                      <m:t>,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dirty="0"/>
                  <a:t>, параллельный или лежащий на данной прямой. </a:t>
                </a:r>
              </a:p>
              <a:p>
                <a:pPr algn="just"/>
                <a:r>
                  <a:rPr lang="ru-RU" dirty="0"/>
                  <a:t>	Найдём уравнение прямой с данным направляющим вектором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ru-RU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dirty="0"/>
                  <a:t>, проходящей через данную точку </a:t>
                </a:r>
                <a:r>
                  <a:rPr lang="en-US" i="1" dirty="0"/>
                  <a:t>A</a:t>
                </a:r>
                <a:r>
                  <a:rPr lang="ru-RU" baseline="-25000" dirty="0"/>
                  <a:t>0</a:t>
                </a:r>
                <a:r>
                  <a:rPr lang="ru-RU" dirty="0"/>
                  <a:t>(</a:t>
                </a:r>
                <a:r>
                  <a:rPr lang="en-US" i="1" dirty="0"/>
                  <a:t>x</a:t>
                </a:r>
                <a:r>
                  <a:rPr lang="ru-RU" baseline="-25000" dirty="0"/>
                  <a:t>0</a:t>
                </a:r>
                <a:r>
                  <a:rPr lang="ru-RU" dirty="0"/>
                  <a:t>, </a:t>
                </a:r>
                <a:r>
                  <a:rPr lang="en-US" i="1" dirty="0"/>
                  <a:t>y</a:t>
                </a:r>
                <a:r>
                  <a:rPr lang="ru-RU" baseline="-25000" dirty="0"/>
                  <a:t>0</a:t>
                </a:r>
                <a:r>
                  <a:rPr lang="ru-RU" dirty="0"/>
                  <a:t>).</a:t>
                </a:r>
                <a:endParaRPr lang="ru-RU" altLang="ru-RU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2612" name="Text Box 4">
                <a:extLst>
                  <a:ext uri="{FF2B5EF4-FFF2-40B4-BE49-F238E27FC236}">
                    <a16:creationId xmlns:a16="http://schemas.microsoft.com/office/drawing/2014/main" id="{3B3C7CED-9C8F-43D7-A76C-0C0CDCB0D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20688"/>
                <a:ext cx="9144000" cy="1631216"/>
              </a:xfrm>
              <a:prstGeom prst="rect">
                <a:avLst/>
              </a:prstGeom>
              <a:blipFill>
                <a:blip r:embed="rId3"/>
                <a:stretch>
                  <a:fillRect l="-1000" r="-1000" b="-786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4">
                <a:extLst>
                  <a:ext uri="{FF2B5EF4-FFF2-40B4-BE49-F238E27FC236}">
                    <a16:creationId xmlns:a16="http://schemas.microsoft.com/office/drawing/2014/main" id="{3877A015-106D-7F70-25FD-C250457C18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143650"/>
                <a:ext cx="9144000" cy="1834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ru-RU" sz="2800" dirty="0">
                    <a:cs typeface="Times New Roman" panose="02020603050405020304" pitchFamily="18" charset="0"/>
                  </a:rPr>
                  <a:t>	</a:t>
                </a:r>
                <a:r>
                  <a:rPr lang="ru-RU" dirty="0"/>
                  <a:t>В этом случае вектором нормали к данной прямой будет вектор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ru-RU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, −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dirty="0"/>
                  <a:t>. Следовательно, искомым уравнением прямой будет уравнение </a:t>
                </a:r>
                <a:r>
                  <a:rPr lang="en-US" i="1" dirty="0"/>
                  <a:t>d</a:t>
                </a:r>
                <a:r>
                  <a:rPr lang="ru-RU" dirty="0"/>
                  <a:t>(</a:t>
                </a:r>
                <a:r>
                  <a:rPr lang="en-US" i="1" dirty="0"/>
                  <a:t>x </a:t>
                </a:r>
                <a:r>
                  <a:rPr lang="ru-RU" dirty="0"/>
                  <a:t>- </a:t>
                </a:r>
                <a:r>
                  <a:rPr lang="en-US" i="1" dirty="0"/>
                  <a:t>x</a:t>
                </a:r>
                <a:r>
                  <a:rPr lang="ru-RU" baseline="-25000" dirty="0"/>
                  <a:t>0</a:t>
                </a:r>
                <a:r>
                  <a:rPr lang="ru-RU" dirty="0"/>
                  <a:t>) – </a:t>
                </a:r>
                <a:r>
                  <a:rPr lang="en-US" i="1" dirty="0"/>
                  <a:t>c</a:t>
                </a:r>
                <a:r>
                  <a:rPr lang="ru-RU" dirty="0"/>
                  <a:t>(</a:t>
                </a:r>
                <a:r>
                  <a:rPr lang="en-US" i="1" dirty="0"/>
                  <a:t>y </a:t>
                </a:r>
                <a:r>
                  <a:rPr lang="ru-RU" dirty="0"/>
                  <a:t>- </a:t>
                </a:r>
                <a:r>
                  <a:rPr lang="en-US" i="1" dirty="0"/>
                  <a:t>y</a:t>
                </a:r>
                <a:r>
                  <a:rPr lang="ru-RU" baseline="-25000" dirty="0"/>
                  <a:t>0</a:t>
                </a:r>
                <a:r>
                  <a:rPr lang="ru-RU" dirty="0"/>
                  <a:t>) = 0, которое можно записать в виде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altLang="ru-RU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ru-RU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altLang="ru-RU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ru-RU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ru-RU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ru-RU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ru-RU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  <m:r>
                                  <a:rPr lang="en-US" altLang="ru-RU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ru-RU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ru-RU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altLang="ru-RU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altLang="ru-RU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en-US" altLang="ru-RU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  <m:r>
                        <a:rPr lang="ru-RU" altLang="ru-RU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0.</m:t>
                      </m:r>
                    </m:oMath>
                  </m:oMathPara>
                </a14:m>
                <a:endParaRPr lang="ru-RU" altLang="ru-RU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 Box 4">
                <a:extLst>
                  <a:ext uri="{FF2B5EF4-FFF2-40B4-BE49-F238E27FC236}">
                    <a16:creationId xmlns:a16="http://schemas.microsoft.com/office/drawing/2014/main" id="{3877A015-106D-7F70-25FD-C250457C1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143650"/>
                <a:ext cx="9144000" cy="1834285"/>
              </a:xfrm>
              <a:prstGeom prst="rect">
                <a:avLst/>
              </a:prstGeom>
              <a:blipFill>
                <a:blip r:embed="rId4"/>
                <a:stretch>
                  <a:fillRect l="-1000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D22CDF-F7B4-E87E-02D7-7FFA37943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9" y="2251904"/>
            <a:ext cx="2088232" cy="189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6212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48516" name="Text Box 4">
                <a:extLst>
                  <a:ext uri="{FF2B5EF4-FFF2-40B4-BE49-F238E27FC236}">
                    <a16:creationId xmlns:a16="http://schemas.microsoft.com/office/drawing/2014/main" id="{869BEAC1-3226-4AF2-B40A-DE757C513F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60036"/>
                <a:ext cx="9144000" cy="25545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indent="-90170" algn="just">
                  <a:spcAft>
                    <a:spcPts val="0"/>
                  </a:spcAft>
                </a:pPr>
                <a:r>
                  <a:rPr lang="en-US" altLang="ru-RU" sz="2800" dirty="0"/>
                  <a:t>	</a:t>
                </a:r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Поверхность в пространстве можно задавать уравнением в сферических координатах </a:t>
                </a:r>
                <a14:m>
                  <m:oMath xmlns:m="http://schemas.openxmlformats.org/officeDocument/2006/math">
                    <m:r>
                      <a:rPr lang="ru-RU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ru-RU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ru-RU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ru-RU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φ</m:t>
                    </m:r>
                    <m:r>
                      <a:rPr lang="ru-RU" sz="2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sty m:val="p"/>
                      </m:rPr>
                      <a:rPr lang="en-US" sz="2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ψ</m:t>
                    </m:r>
                  </m:oMath>
                </a14:m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r>
                  <a:rPr lang="en-US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ru-RU" sz="2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449580" algn="just">
                  <a:spcAft>
                    <a:spcPts val="0"/>
                  </a:spcAft>
                </a:pPr>
                <a:r>
                  <a:rPr lang="en-US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Например, сфера с центром в начале координат и радиусом 1 задаётся уравнением </a:t>
                </a:r>
                <a:r>
                  <a:rPr lang="en-US" sz="22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 = </a:t>
                </a:r>
                <a:r>
                  <a:rPr lang="en-US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1. </a:t>
                </a:r>
              </a:p>
              <a:p>
                <a:pPr indent="449580" algn="just">
                  <a:spcAft>
                    <a:spcPts val="0"/>
                  </a:spcAft>
                </a:pPr>
                <a:r>
                  <a:rPr lang="en-US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Для того чтобы получить такую поверхность в программе </a:t>
                </a:r>
                <a:r>
                  <a:rPr lang="en-US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GeoGebra</a:t>
                </a:r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в строке «Ввод» нужно набрать</a:t>
                </a:r>
                <a:r>
                  <a:rPr lang="en-US" sz="2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indent="449580" algn="ctr">
                  <a:spcAft>
                    <a:spcPts val="0"/>
                  </a:spcAft>
                </a:pPr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Поверхность(</a:t>
                </a:r>
                <a:r>
                  <a:rPr lang="en-US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en-US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en-US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v),u,0,2Pi,v,-Pi/2,Pi/2</a:t>
                </a:r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и нажать “</a:t>
                </a:r>
                <a:r>
                  <a:rPr lang="en-US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Enter</a:t>
                </a:r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”. </a:t>
                </a:r>
                <a:r>
                  <a:rPr lang="en-US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ru-RU" sz="2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8516" name="Text Box 4">
                <a:extLst>
                  <a:ext uri="{FF2B5EF4-FFF2-40B4-BE49-F238E27FC236}">
                    <a16:creationId xmlns:a16="http://schemas.microsoft.com/office/drawing/2014/main" id="{869BEAC1-3226-4AF2-B40A-DE757C513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0036"/>
                <a:ext cx="9144000" cy="2554545"/>
              </a:xfrm>
              <a:prstGeom prst="rect">
                <a:avLst/>
              </a:prstGeom>
              <a:blipFill>
                <a:blip r:embed="rId3"/>
                <a:stretch>
                  <a:fillRect l="-867" r="-867" b="-358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3D7537C-627D-04BD-9831-CA71D15B25A2}"/>
              </a:ext>
            </a:extLst>
          </p:cNvPr>
          <p:cNvSpPr txBox="1"/>
          <p:nvPr/>
        </p:nvSpPr>
        <p:spPr>
          <a:xfrm>
            <a:off x="2225040" y="3198168"/>
            <a:ext cx="4693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u="none" strike="noStrike" dirty="0">
                <a:latin typeface="Courier" pitchFamily="2" charset="0"/>
              </a:rPr>
              <a:t> 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48EC5D-7195-70E8-E011-3B72F4A9A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862" y="2708920"/>
            <a:ext cx="4723934" cy="400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222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48516" name="Text Box 4">
                <a:extLst>
                  <a:ext uri="{FF2B5EF4-FFF2-40B4-BE49-F238E27FC236}">
                    <a16:creationId xmlns:a16="http://schemas.microsoft.com/office/drawing/2014/main" id="{869BEAC1-3226-4AF2-B40A-DE757C513F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95586"/>
                <a:ext cx="9144000" cy="187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indent="-90170" algn="just">
                  <a:spcAft>
                    <a:spcPts val="0"/>
                  </a:spcAft>
                </a:pPr>
                <a:r>
                  <a:rPr lang="en-US" altLang="ru-RU" sz="2800" dirty="0"/>
                  <a:t>	</a:t>
                </a:r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Уравнение в сферических координатах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sz="2200" b="0" i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ψ</m:t>
                        </m:r>
                      </m:e>
                    </m:func>
                  </m:oMath>
                </a14:m>
                <a:r>
                  <a:rPr lang="en-US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задаёт поверхность, изображённую на рисунке.</a:t>
                </a:r>
              </a:p>
              <a:p>
                <a:pPr indent="449580" algn="just">
                  <a:spcAft>
                    <a:spcPts val="0"/>
                  </a:spcAft>
                </a:pPr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Для того чтобы получить такую поверхность в программе </a:t>
                </a:r>
                <a:r>
                  <a:rPr lang="en-US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GeoGebra</a:t>
                </a:r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в строке «Ввод» нужно набрать</a:t>
                </a:r>
                <a:r>
                  <a:rPr lang="en-US" sz="2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indent="449580" algn="ctr">
                  <a:spcAft>
                    <a:spcPts val="0"/>
                  </a:spcAft>
                </a:pPr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Поверхность(</a:t>
                </a:r>
                <a:r>
                  <a:rPr lang="en-US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cos(v)</a:t>
                </a:r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en-US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en-US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v),u,0,2Pi,v,-Pi/2,Pi/2</a:t>
                </a:r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и нажать “</a:t>
                </a:r>
                <a:r>
                  <a:rPr lang="en-US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Enter</a:t>
                </a:r>
                <a:r>
                  <a:rPr lang="ru-RU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”. </a:t>
                </a:r>
                <a:r>
                  <a:rPr lang="en-US" sz="2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ru-RU" sz="2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8516" name="Text Box 4">
                <a:extLst>
                  <a:ext uri="{FF2B5EF4-FFF2-40B4-BE49-F238E27FC236}">
                    <a16:creationId xmlns:a16="http://schemas.microsoft.com/office/drawing/2014/main" id="{869BEAC1-3226-4AF2-B40A-DE757C513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95586"/>
                <a:ext cx="9144000" cy="1877437"/>
              </a:xfrm>
              <a:prstGeom prst="rect">
                <a:avLst/>
              </a:prstGeom>
              <a:blipFill>
                <a:blip r:embed="rId3"/>
                <a:stretch>
                  <a:fillRect l="-867" r="-867" b="-51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3D7537C-627D-04BD-9831-CA71D15B25A2}"/>
              </a:ext>
            </a:extLst>
          </p:cNvPr>
          <p:cNvSpPr txBox="1"/>
          <p:nvPr/>
        </p:nvSpPr>
        <p:spPr>
          <a:xfrm>
            <a:off x="2225040" y="3198168"/>
            <a:ext cx="4693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u="none" strike="noStrike" dirty="0">
                <a:latin typeface="Courier" pitchFamily="2" charset="0"/>
              </a:rPr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8DB58E-DA98-14A2-733E-2B4ACEB9F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128" y="2276872"/>
            <a:ext cx="4248472" cy="36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0222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6" name="Text Box 4">
            <a:extLst>
              <a:ext uri="{FF2B5EF4-FFF2-40B4-BE49-F238E27FC236}">
                <a16:creationId xmlns:a16="http://schemas.microsoft.com/office/drawing/2014/main" id="{869BEAC1-3226-4AF2-B40A-DE757C513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036"/>
            <a:ext cx="9144000" cy="707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СФЕРИЧЕСКАЯ ГЕОМЕТРИЯ ДЛЯ ШКОЛЬНИКОВ</a:t>
            </a:r>
            <a:endParaRPr lang="en-US" dirty="0">
              <a:solidFill>
                <a:srgbClr val="FF0000"/>
              </a:solidFill>
            </a:endParaRPr>
          </a:p>
          <a:p>
            <a:pPr algn="ctr"/>
            <a:endParaRPr lang="ru-RU" dirty="0"/>
          </a:p>
          <a:p>
            <a:pPr algn="ctr"/>
            <a:r>
              <a:rPr lang="ru-RU" dirty="0"/>
              <a:t>Оглавление</a:t>
            </a:r>
          </a:p>
          <a:p>
            <a:r>
              <a:rPr lang="ru-RU" dirty="0"/>
              <a:t>Введение</a:t>
            </a:r>
          </a:p>
          <a:p>
            <a:pPr lvl="0"/>
            <a:r>
              <a:rPr lang="ru-RU" dirty="0"/>
              <a:t>1. Сфера </a:t>
            </a:r>
          </a:p>
          <a:p>
            <a:pPr lvl="0"/>
            <a:r>
              <a:rPr lang="ru-RU" dirty="0"/>
              <a:t>2. Основные понятия сферической геометрии</a:t>
            </a:r>
          </a:p>
          <a:p>
            <a:pPr lvl="0"/>
            <a:r>
              <a:rPr lang="ru-RU" dirty="0"/>
              <a:t>3. Сферические треугольники</a:t>
            </a:r>
          </a:p>
          <a:p>
            <a:pPr lvl="0"/>
            <a:r>
              <a:rPr lang="ru-RU" dirty="0"/>
              <a:t>4. Сферическая тригонометрия </a:t>
            </a:r>
          </a:p>
          <a:p>
            <a:pPr lvl="0"/>
            <a:r>
              <a:rPr lang="ru-RU" dirty="0"/>
              <a:t>5. Сферические ломаные и сферические многоугольники </a:t>
            </a:r>
          </a:p>
          <a:p>
            <a:pPr lvl="0"/>
            <a:r>
              <a:rPr lang="ru-RU" dirty="0"/>
              <a:t>6. Геометрические места точек. Замечательные линии</a:t>
            </a:r>
          </a:p>
          <a:p>
            <a:pPr lvl="0"/>
            <a:r>
              <a:rPr lang="ru-RU" dirty="0"/>
              <a:t>7. Вписанные и описанные сферические окружности </a:t>
            </a:r>
          </a:p>
          <a:p>
            <a:pPr lvl="0"/>
            <a:r>
              <a:rPr lang="ru-RU" dirty="0"/>
              <a:t>8. Движения сферы. Симметрия</a:t>
            </a:r>
          </a:p>
          <a:p>
            <a:pPr lvl="0"/>
            <a:r>
              <a:rPr lang="ru-RU" dirty="0"/>
              <a:t>9. Многогранные углы</a:t>
            </a:r>
          </a:p>
          <a:p>
            <a:pPr lvl="0"/>
            <a:r>
              <a:rPr lang="ru-RU" dirty="0"/>
              <a:t>10. Паркеты на сфере</a:t>
            </a:r>
          </a:p>
          <a:p>
            <a:pPr lvl="0"/>
            <a:r>
              <a:rPr lang="ru-RU" dirty="0"/>
              <a:t>11.</a:t>
            </a:r>
            <a:r>
              <a:rPr lang="en-US" dirty="0"/>
              <a:t> </a:t>
            </a:r>
            <a:r>
              <a:rPr lang="ru-RU" dirty="0"/>
              <a:t>Сферические координаты в пространстве</a:t>
            </a:r>
          </a:p>
          <a:p>
            <a:r>
              <a:rPr lang="ru-RU" dirty="0"/>
              <a:t>12. Ответы </a:t>
            </a:r>
          </a:p>
          <a:p>
            <a:r>
              <a:rPr lang="ru-RU" dirty="0"/>
              <a:t>Таблица приближённых значений тригонометрических функций</a:t>
            </a:r>
          </a:p>
          <a:p>
            <a:r>
              <a:rPr lang="ru-RU" dirty="0"/>
              <a:t>Литература</a:t>
            </a:r>
          </a:p>
          <a:p>
            <a:pPr indent="449580" algn="ctr">
              <a:spcAft>
                <a:spcPts val="0"/>
              </a:spcAft>
            </a:pP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47747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3" name="Text Box 3">
            <a:extLst>
              <a:ext uri="{FF2B5EF4-FFF2-40B4-BE49-F238E27FC236}">
                <a16:creationId xmlns:a16="http://schemas.microsoft.com/office/drawing/2014/main" id="{1F157B4B-06A8-4F87-95D9-6F390EC64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914400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АНАЛИТИЧЕСКАЯ ГЕОМЕТРИЯ В ПРОСТРАНСТВЕ 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ru-RU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0" algn="just">
              <a:spcAft>
                <a:spcPts val="0"/>
              </a:spcAft>
            </a:pP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30. Пространство 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spcAft>
                <a:spcPts val="0"/>
              </a:spcAft>
            </a:pP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	31.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Подпространства пространства 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	32.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1)-мерная сфера.</a:t>
            </a:r>
            <a:endParaRPr lang="ru-R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33.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-мерный параллелепипед.</a:t>
            </a:r>
            <a:endParaRPr lang="ru-R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34.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-мерный тетраэдр.</a:t>
            </a:r>
            <a:endParaRPr lang="ru-R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35.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мерный октаэдр.</a:t>
            </a:r>
            <a:endParaRPr lang="ru-R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	36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*.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Определители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-го порядка. Векторное и смешанное произведения векторов.</a:t>
            </a:r>
            <a:endParaRPr lang="ru-R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37*. Ортогонализация. Определитель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Грама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45806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Пространство </a:t>
            </a:r>
            <a:r>
              <a:rPr lang="en-US" sz="2800" i="1" dirty="0">
                <a:solidFill>
                  <a:srgbClr val="FF0000"/>
                </a:solidFill>
                <a:cs typeface="Times New Roman" pitchFamily="18" charset="0"/>
              </a:rPr>
              <a:t>R</a:t>
            </a:r>
            <a:r>
              <a:rPr lang="en-US" sz="2800" i="1" baseline="30000" dirty="0">
                <a:solidFill>
                  <a:srgbClr val="FF0000"/>
                </a:solidFill>
                <a:cs typeface="Times New Roman" pitchFamily="18" charset="0"/>
              </a:rPr>
              <a:t>n</a:t>
            </a:r>
            <a:endParaRPr lang="ru-RU" sz="2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76" name="Text Box 16"/>
              <p:cNvSpPr txBox="1">
                <a:spLocks noChangeArrowheads="1"/>
              </p:cNvSpPr>
              <p:nvPr/>
            </p:nvSpPr>
            <p:spPr bwMode="auto">
              <a:xfrm>
                <a:off x="0" y="476672"/>
                <a:ext cx="9144000" cy="31994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/>
                <a:r>
                  <a:rPr lang="en-US" dirty="0"/>
                  <a:t>	</a:t>
                </a:r>
                <a:r>
                  <a:rPr lang="ru-RU" sz="2800" dirty="0"/>
                  <a:t>Координатами т</a:t>
                </a:r>
                <a:r>
                  <a:rPr lang="ru-RU" sz="2800" dirty="0">
                    <a:latin typeface="+mj-lt"/>
                  </a:rPr>
                  <a:t>очек </a:t>
                </a:r>
                <a:r>
                  <a:rPr lang="en-US" sz="2800" i="1" dirty="0">
                    <a:latin typeface="+mj-lt"/>
                  </a:rPr>
                  <a:t>A </a:t>
                </a:r>
                <a:r>
                  <a:rPr lang="ru-RU" sz="2800" dirty="0">
                    <a:latin typeface="+mj-lt"/>
                  </a:rPr>
                  <a:t>пространства </a:t>
                </a:r>
                <a:r>
                  <a:rPr lang="en-US" sz="2800" dirty="0">
                    <a:latin typeface="+mj-lt"/>
                  </a:rPr>
                  <a:t>R</a:t>
                </a:r>
                <a:r>
                  <a:rPr lang="en-US" sz="2800" i="1" baseline="30000" dirty="0">
                    <a:latin typeface="+mj-lt"/>
                  </a:rPr>
                  <a:t>n</a:t>
                </a:r>
                <a:r>
                  <a:rPr lang="en-US" sz="2800" i="1" dirty="0">
                    <a:latin typeface="+mj-lt"/>
                  </a:rPr>
                  <a:t> </a:t>
                </a:r>
                <a:r>
                  <a:rPr lang="ru-RU" sz="2800" dirty="0">
                    <a:latin typeface="+mj-lt"/>
                  </a:rPr>
                  <a:t>являются упорядоченные наборы (</a:t>
                </a:r>
                <a:r>
                  <a:rPr lang="en-US" sz="2800" i="1" dirty="0">
                    <a:latin typeface="+mj-lt"/>
                  </a:rPr>
                  <a:t>a</a:t>
                </a:r>
                <a:r>
                  <a:rPr lang="ru-RU" sz="2800" baseline="-25000" dirty="0">
                    <a:latin typeface="+mj-lt"/>
                  </a:rPr>
                  <a:t>1</a:t>
                </a:r>
                <a:r>
                  <a:rPr lang="ru-RU" sz="2800" dirty="0">
                    <a:latin typeface="+mj-lt"/>
                  </a:rPr>
                  <a:t>, …, </a:t>
                </a:r>
                <a:r>
                  <a:rPr lang="en-US" sz="2800" i="1" dirty="0">
                    <a:latin typeface="+mj-lt"/>
                  </a:rPr>
                  <a:t>a</a:t>
                </a:r>
                <a:r>
                  <a:rPr lang="en-US" sz="2800" i="1" baseline="-25000" dirty="0">
                    <a:latin typeface="+mj-lt"/>
                  </a:rPr>
                  <a:t>n</a:t>
                </a:r>
                <a:r>
                  <a:rPr lang="ru-RU" sz="2800" dirty="0">
                    <a:latin typeface="+mj-lt"/>
                  </a:rPr>
                  <a:t>)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ru-RU" sz="2800" dirty="0">
                    <a:latin typeface="+mj-lt"/>
                  </a:rPr>
                  <a:t>действительных чисел. </a:t>
                </a:r>
              </a:p>
              <a:p>
                <a:pPr algn="just"/>
                <a:r>
                  <a:rPr lang="ru-RU" sz="2800" dirty="0">
                    <a:latin typeface="+mj-lt"/>
                  </a:rPr>
                  <a:t>	Начало координат </a:t>
                </a:r>
                <a:r>
                  <a:rPr lang="en-US" sz="2800" i="1" dirty="0">
                    <a:latin typeface="+mj-lt"/>
                  </a:rPr>
                  <a:t>O </a:t>
                </a:r>
                <a:r>
                  <a:rPr lang="ru-RU" sz="2800" dirty="0">
                    <a:latin typeface="+mj-lt"/>
                  </a:rPr>
                  <a:t>имеет координаты (0, …, 0).</a:t>
                </a:r>
              </a:p>
              <a:p>
                <a:pPr algn="just"/>
                <a:r>
                  <a:rPr lang="ru-RU" sz="2800" dirty="0">
                    <a:latin typeface="+mj-lt"/>
                  </a:rPr>
                  <a:t>	Расстоянием между точками </a:t>
                </a:r>
                <a:r>
                  <a:rPr lang="en-US" sz="2800" i="1" dirty="0">
                    <a:latin typeface="+mj-lt"/>
                  </a:rPr>
                  <a:t>A</a:t>
                </a:r>
                <a:r>
                  <a:rPr lang="ru-RU" sz="2800" dirty="0">
                    <a:latin typeface="+mj-lt"/>
                  </a:rPr>
                  <a:t>(</a:t>
                </a:r>
                <a:r>
                  <a:rPr lang="en-US" sz="2800" i="1" dirty="0">
                    <a:latin typeface="+mj-lt"/>
                  </a:rPr>
                  <a:t>a</a:t>
                </a:r>
                <a:r>
                  <a:rPr lang="ru-RU" sz="2800" baseline="-25000" dirty="0">
                    <a:latin typeface="+mj-lt"/>
                  </a:rPr>
                  <a:t>1</a:t>
                </a:r>
                <a:r>
                  <a:rPr lang="ru-RU" sz="2800" dirty="0">
                    <a:latin typeface="+mj-lt"/>
                  </a:rPr>
                  <a:t>, …, </a:t>
                </a:r>
                <a:r>
                  <a:rPr lang="en-US" sz="2800" i="1" dirty="0">
                    <a:latin typeface="+mj-lt"/>
                  </a:rPr>
                  <a:t>a</a:t>
                </a:r>
                <a:r>
                  <a:rPr lang="en-US" sz="2800" i="1" baseline="-25000" dirty="0">
                    <a:latin typeface="+mj-lt"/>
                  </a:rPr>
                  <a:t>n</a:t>
                </a:r>
                <a:r>
                  <a:rPr lang="ru-RU" sz="2800" dirty="0">
                    <a:latin typeface="+mj-lt"/>
                  </a:rPr>
                  <a:t>) и </a:t>
                </a:r>
                <a:r>
                  <a:rPr lang="en-US" sz="2800" i="1" dirty="0">
                    <a:latin typeface="+mj-lt"/>
                  </a:rPr>
                  <a:t>B</a:t>
                </a:r>
                <a:r>
                  <a:rPr lang="ru-RU" sz="2800" dirty="0">
                    <a:latin typeface="+mj-lt"/>
                  </a:rPr>
                  <a:t>(</a:t>
                </a:r>
                <a:r>
                  <a:rPr lang="en-US" sz="2800" i="1" dirty="0">
                    <a:latin typeface="+mj-lt"/>
                  </a:rPr>
                  <a:t>b</a:t>
                </a:r>
                <a:r>
                  <a:rPr lang="ru-RU" sz="2800" baseline="-25000" dirty="0">
                    <a:latin typeface="+mj-lt"/>
                  </a:rPr>
                  <a:t>1</a:t>
                </a:r>
                <a:r>
                  <a:rPr lang="ru-RU" sz="2800" dirty="0">
                    <a:latin typeface="+mj-lt"/>
                  </a:rPr>
                  <a:t>, …, </a:t>
                </a:r>
                <a:r>
                  <a:rPr lang="en-US" sz="2800" i="1" dirty="0">
                    <a:latin typeface="+mj-lt"/>
                  </a:rPr>
                  <a:t>b</a:t>
                </a:r>
                <a:r>
                  <a:rPr lang="en-US" sz="2800" i="1" baseline="-25000" dirty="0">
                    <a:latin typeface="+mj-lt"/>
                  </a:rPr>
                  <a:t>n</a:t>
                </a:r>
                <a:r>
                  <a:rPr lang="ru-RU" sz="2800" dirty="0">
                    <a:latin typeface="+mj-lt"/>
                  </a:rPr>
                  <a:t>) называется число, обозначаемое </a:t>
                </a:r>
                <a:r>
                  <a:rPr lang="en-US" sz="2800" i="1" dirty="0">
                    <a:latin typeface="+mj-lt"/>
                  </a:rPr>
                  <a:t>d</a:t>
                </a:r>
                <a:r>
                  <a:rPr lang="ru-RU" sz="2800" dirty="0">
                    <a:latin typeface="+mj-lt"/>
                  </a:rPr>
                  <a:t>(</a:t>
                </a:r>
                <a:r>
                  <a:rPr lang="en-US" sz="2800" i="1" dirty="0">
                    <a:latin typeface="+mj-lt"/>
                  </a:rPr>
                  <a:t>A</a:t>
                </a:r>
                <a:r>
                  <a:rPr lang="ru-RU" sz="2800" dirty="0">
                    <a:latin typeface="+mj-lt"/>
                  </a:rPr>
                  <a:t>, </a:t>
                </a:r>
                <a:r>
                  <a:rPr lang="en-US" sz="2800" i="1" dirty="0">
                    <a:latin typeface="+mj-lt"/>
                  </a:rPr>
                  <a:t>B</a:t>
                </a:r>
                <a:r>
                  <a:rPr lang="ru-RU" sz="2800" dirty="0">
                    <a:latin typeface="+mj-lt"/>
                  </a:rPr>
                  <a:t>) и выражаемое формулой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ru-RU" sz="2800" i="1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ru-RU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ru-RU" sz="28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ru-RU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ru-RU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28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ru-RU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8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ru-RU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ru-RU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ru-RU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8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ru-RU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ru-RU" sz="28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ru-RU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+…+</m:t>
                        </m:r>
                        <m:sSup>
                          <m:sSupPr>
                            <m:ctrlPr>
                              <a:rPr lang="ru-RU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28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ru-RU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8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ru-RU" sz="28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ru-RU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ru-RU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8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ru-RU" sz="28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ru-RU" sz="28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ru-RU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ru-RU" sz="28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8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ru-RU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92176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76672"/>
                <a:ext cx="9144000" cy="3199466"/>
              </a:xfrm>
              <a:prstGeom prst="rect">
                <a:avLst/>
              </a:prstGeom>
              <a:blipFill>
                <a:blip r:embed="rId3"/>
                <a:stretch>
                  <a:fillRect l="-1333" t="-1905" r="-1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16">
                <a:extLst>
                  <a:ext uri="{FF2B5EF4-FFF2-40B4-BE49-F238E27FC236}">
                    <a16:creationId xmlns:a16="http://schemas.microsoft.com/office/drawing/2014/main" id="{B2A24E2C-182E-C8A7-2F88-7CBD8FEAA0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3676138"/>
                <a:ext cx="9144000" cy="28344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/>
                <a:r>
                  <a:rPr lang="en-US" dirty="0"/>
                  <a:t>	</a:t>
                </a:r>
                <a:r>
                  <a:rPr lang="ru-RU" sz="2800" dirty="0"/>
                  <a:t>(</a:t>
                </a:r>
                <a:r>
                  <a:rPr lang="en-US" sz="2800" i="1" dirty="0"/>
                  <a:t>n-</a:t>
                </a:r>
                <a:r>
                  <a:rPr lang="en-US" sz="2800" dirty="0"/>
                  <a:t>1)-</a:t>
                </a:r>
                <a:r>
                  <a:rPr lang="ru-RU" sz="2800" dirty="0"/>
                  <a:t>мерная с</a:t>
                </a:r>
                <a:r>
                  <a:rPr lang="ru-RU" sz="28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фера с центром в точке </a:t>
                </a:r>
                <a:r>
                  <a:rPr lang="en-US" sz="2800" i="1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sz="28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i="1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sz="2800" baseline="-25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sz="28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…, </a:t>
                </a:r>
                <a:r>
                  <a:rPr lang="en-US" sz="2800" i="1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 i="1" baseline="-25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ru-RU" sz="28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и радиусом </a:t>
                </a:r>
                <a:r>
                  <a:rPr lang="en-US" sz="2800" i="1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 </a:t>
                </a:r>
                <a:r>
                  <a:rPr lang="ru-RU" sz="28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задаётся уравнением</a:t>
                </a:r>
              </a:p>
              <a:p>
                <a:pPr indent="449580" algn="ctr">
                  <a:lnSpc>
                    <a:spcPct val="107000"/>
                  </a:lnSpc>
                  <a:spcAft>
                    <a:spcPts val="10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ru-RU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ru-RU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ru-RU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ru-RU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ru-RU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ru-RU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ru-RU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ru-RU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ru-RU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+…+</m:t>
                    </m:r>
                    <m:sSup>
                      <m:sSupPr>
                        <m:ctrlPr>
                          <a:rPr lang="ru-RU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ru-RU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ru-RU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ru-RU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ru-RU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ru-RU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ru-RU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ru-RU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ru-RU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800" dirty="0">
                    <a:latin typeface="+mj-lt"/>
                  </a:rPr>
                  <a:t>	</a:t>
                </a:r>
                <a:endParaRPr lang="ru-RU" sz="2800" dirty="0">
                  <a:latin typeface="+mj-lt"/>
                </a:endParaRPr>
              </a:p>
              <a:p>
                <a:pPr algn="just"/>
                <a:r>
                  <a:rPr lang="ru-RU" sz="28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800" i="1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n-</a:t>
                </a:r>
                <a:r>
                  <a:rPr lang="ru-RU" sz="28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мерный шар размерности </a:t>
                </a:r>
                <a:r>
                  <a:rPr lang="en-US" sz="2800" i="1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ru-RU" sz="28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с центром в точке </a:t>
                </a:r>
                <a:r>
                  <a:rPr lang="en-US" sz="2800" i="1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sz="28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i="1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sz="2800" baseline="-25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sz="28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…, </a:t>
                </a:r>
                <a:r>
                  <a:rPr lang="en-US" sz="2800" i="1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 i="1" baseline="-25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ru-RU" sz="28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и радиусом </a:t>
                </a:r>
                <a:r>
                  <a:rPr lang="en-US" sz="2800" i="1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 </a:t>
                </a:r>
                <a:r>
                  <a:rPr lang="ru-RU" sz="28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задаётся неравенством</a:t>
                </a:r>
              </a:p>
              <a:p>
                <a:pPr indent="449580" algn="ctr">
                  <a:lnSpc>
                    <a:spcPct val="107000"/>
                  </a:lnSpc>
                  <a:spcAft>
                    <a:spcPts val="10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ru-RU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ru-RU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ru-RU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ru-RU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ru-RU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ru-RU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ru-RU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ru-RU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ru-RU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+…+</m:t>
                    </m:r>
                    <m:sSup>
                      <m:sSupPr>
                        <m:ctrlPr>
                          <a:rPr lang="ru-RU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ru-RU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ru-RU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ru-RU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ru-RU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ru-RU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ru-RU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ru-RU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ru-RU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ru-RU" sz="28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+mj-lt"/>
                  </a:rPr>
                  <a:t>	</a:t>
                </a:r>
                <a:endParaRPr lang="ru-RU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Text Box 16">
                <a:extLst>
                  <a:ext uri="{FF2B5EF4-FFF2-40B4-BE49-F238E27FC236}">
                    <a16:creationId xmlns:a16="http://schemas.microsoft.com/office/drawing/2014/main" id="{B2A24E2C-182E-C8A7-2F88-7CBD8FEAA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676138"/>
                <a:ext cx="9144000" cy="2834494"/>
              </a:xfrm>
              <a:prstGeom prst="rect">
                <a:avLst/>
              </a:prstGeom>
              <a:blipFill>
                <a:blip r:embed="rId4"/>
                <a:stretch>
                  <a:fillRect l="-1333" t="-2151" r="-1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483753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2176" name="Text Box 16"/>
              <p:cNvSpPr txBox="1">
                <a:spLocks noChangeArrowheads="1"/>
              </p:cNvSpPr>
              <p:nvPr/>
            </p:nvSpPr>
            <p:spPr bwMode="auto">
              <a:xfrm>
                <a:off x="0" y="24408"/>
                <a:ext cx="9144000" cy="3982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/>
                <a:r>
                  <a:rPr lang="en-US" dirty="0"/>
                  <a:t>	</a:t>
                </a:r>
                <a:r>
                  <a:rPr lang="ru-RU" dirty="0"/>
                  <a:t>Прямая, проходящая через точку </a:t>
                </a:r>
                <a:r>
                  <a:rPr lang="en-US" i="1" dirty="0"/>
                  <a:t>A</a:t>
                </a:r>
                <a:r>
                  <a:rPr lang="ru-RU" dirty="0"/>
                  <a:t>(</a:t>
                </a:r>
                <a:r>
                  <a:rPr lang="en-US" i="1" dirty="0"/>
                  <a:t>a</a:t>
                </a:r>
                <a:r>
                  <a:rPr lang="ru-RU" baseline="-25000" dirty="0"/>
                  <a:t>1</a:t>
                </a:r>
                <a:r>
                  <a:rPr lang="ru-RU" dirty="0"/>
                  <a:t>, …, </a:t>
                </a:r>
                <a:r>
                  <a:rPr lang="en-US" i="1" dirty="0"/>
                  <a:t>a</a:t>
                </a:r>
                <a:r>
                  <a:rPr lang="en-US" i="1" baseline="-25000" dirty="0"/>
                  <a:t>n</a:t>
                </a:r>
                <a:r>
                  <a:rPr lang="ru-RU" dirty="0"/>
                  <a:t>) и направляющим вектором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acc>
                  </m:oMath>
                </a14:m>
                <a:r>
                  <a:rPr lang="ru-RU" dirty="0"/>
                  <a:t>(</a:t>
                </a:r>
                <a:r>
                  <a:rPr lang="en-US" i="1" dirty="0"/>
                  <a:t>l</a:t>
                </a:r>
                <a:r>
                  <a:rPr lang="ru-RU" baseline="-25000" dirty="0"/>
                  <a:t>1</a:t>
                </a:r>
                <a:r>
                  <a:rPr lang="ru-RU" dirty="0"/>
                  <a:t>, …, </a:t>
                </a:r>
                <a:r>
                  <a:rPr lang="en-US" i="1" dirty="0"/>
                  <a:t>l</a:t>
                </a:r>
                <a:r>
                  <a:rPr lang="en-US" i="1" baseline="-25000" dirty="0"/>
                  <a:t>n</a:t>
                </a:r>
                <a:r>
                  <a:rPr lang="ru-RU" dirty="0"/>
                  <a:t>), задаётся уравнениями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…,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dirty="0"/>
              </a:p>
              <a:p>
                <a:r>
                  <a:rPr lang="ru-RU" dirty="0"/>
                  <a:t>	Прямая, проходящая через точки </a:t>
                </a:r>
                <a:r>
                  <a:rPr lang="en-US" i="1" dirty="0"/>
                  <a:t>A</a:t>
                </a:r>
                <a:r>
                  <a:rPr lang="ru-RU" dirty="0"/>
                  <a:t>(</a:t>
                </a:r>
                <a:r>
                  <a:rPr lang="en-US" i="1" dirty="0"/>
                  <a:t>a</a:t>
                </a:r>
                <a:r>
                  <a:rPr lang="ru-RU" baseline="-25000" dirty="0"/>
                  <a:t>1</a:t>
                </a:r>
                <a:r>
                  <a:rPr lang="ru-RU" dirty="0"/>
                  <a:t>, …, </a:t>
                </a:r>
                <a:r>
                  <a:rPr lang="en-US" i="1" dirty="0"/>
                  <a:t>a</a:t>
                </a:r>
                <a:r>
                  <a:rPr lang="en-US" i="1" baseline="-25000" dirty="0"/>
                  <a:t>n</a:t>
                </a:r>
                <a:r>
                  <a:rPr lang="ru-RU" dirty="0"/>
                  <a:t>) и </a:t>
                </a:r>
                <a:r>
                  <a:rPr lang="en-US" i="1" dirty="0"/>
                  <a:t>B</a:t>
                </a:r>
                <a:r>
                  <a:rPr lang="ru-RU" dirty="0"/>
                  <a:t>(</a:t>
                </a:r>
                <a:r>
                  <a:rPr lang="en-US" i="1" dirty="0"/>
                  <a:t>b</a:t>
                </a:r>
                <a:r>
                  <a:rPr lang="ru-RU" baseline="-25000" dirty="0"/>
                  <a:t>1</a:t>
                </a:r>
                <a:r>
                  <a:rPr lang="ru-RU" dirty="0"/>
                  <a:t>, …, </a:t>
                </a:r>
                <a:r>
                  <a:rPr lang="en-US" i="1" dirty="0"/>
                  <a:t>b</a:t>
                </a:r>
                <a:r>
                  <a:rPr lang="en-US" i="1" baseline="-25000" dirty="0"/>
                  <a:t>n</a:t>
                </a:r>
                <a:r>
                  <a:rPr lang="ru-RU" dirty="0"/>
                  <a:t>), задаётся уравнениями</a:t>
                </a:r>
                <a:endParaRPr lang="ru-RU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),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…,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d>
                                <m:d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dirty="0">
                  <a:latin typeface="+mj-lt"/>
                </a:endParaRPr>
              </a:p>
            </p:txBody>
          </p:sp>
        </mc:Choice>
        <mc:Fallback xmlns="">
          <p:sp>
            <p:nvSpPr>
              <p:cNvPr id="92176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24408"/>
                <a:ext cx="9144000" cy="3982437"/>
              </a:xfrm>
              <a:prstGeom prst="rect">
                <a:avLst/>
              </a:prstGeom>
              <a:blipFill>
                <a:blip r:embed="rId3"/>
                <a:stretch>
                  <a:fillRect l="-1000" t="-1225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0D47DB-C461-2831-127D-4231BF573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575" y="3999259"/>
            <a:ext cx="3068849" cy="285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3114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2176" name="Text Box 16"/>
              <p:cNvSpPr txBox="1">
                <a:spLocks noChangeArrowheads="1"/>
              </p:cNvSpPr>
              <p:nvPr/>
            </p:nvSpPr>
            <p:spPr bwMode="auto">
              <a:xfrm>
                <a:off x="0" y="19080"/>
                <a:ext cx="9144000" cy="57863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indent="449580" algn="just">
                  <a:spcAft>
                    <a:spcPts val="0"/>
                  </a:spcAft>
                </a:pPr>
                <a:r>
                  <a:rPr lang="en-US" dirty="0"/>
                  <a:t>	</a:t>
                </a:r>
                <a:r>
                  <a:rPr lang="ru-RU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Скалярным произведением векторов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ru-RU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i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ru-RU" sz="2800" baseline="-25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ru-RU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…, </a:t>
                </a:r>
                <a:r>
                  <a:rPr lang="en-US" sz="2800" i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 i="1" baseline="-25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ru-RU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и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ru-RU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i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ru-RU" sz="2800" baseline="-25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ru-RU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…, </a:t>
                </a:r>
                <a:r>
                  <a:rPr lang="en-US" sz="2800" i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2800" i="1" baseline="-25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ru-RU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называется число, обозначаемое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ru-RU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ru-RU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ru-RU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для которого</a:t>
                </a:r>
                <a:endParaRPr lang="en-US" sz="28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49580" algn="ctr">
                  <a:spcAft>
                    <a:spcPts val="0"/>
                  </a:spcAft>
                </a:pPr>
                <a:r>
                  <a:rPr lang="ru-RU" sz="2800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ru-RU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ru-RU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ru-RU" sz="2800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:r>
                  <a:rPr lang="en-US" sz="2800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ru-RU" sz="2800" baseline="-25000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en-US" sz="2800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ru-RU" sz="2800" baseline="-25000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ru-RU" sz="2800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+ … + </a:t>
                </a:r>
                <a:r>
                  <a:rPr lang="en-US" sz="2800" i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 i="1" baseline="-25000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en-US" sz="2800" i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2800" i="1" baseline="-25000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ru-RU" sz="2800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ru-RU" sz="28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49580" algn="just">
                  <a:spcAft>
                    <a:spcPts val="0"/>
                  </a:spcAft>
                </a:pPr>
                <a:r>
                  <a:rPr lang="ru-RU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Величина угла между двумя ненулевыми векторами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ru-RU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и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ru-RU" sz="28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определяется через косинус этого угла по формуле</a:t>
                </a:r>
                <a:endParaRPr lang="ru-RU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ru-RU" sz="28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 sz="28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ru-RU" sz="28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φ</m:t>
                        </m:r>
                        <m:r>
                          <a:rPr lang="ru-RU" sz="28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⃗"/>
                                <m:ctrlPr>
                                  <a:rPr lang="ru-RU" sz="2800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</m:acc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∙</m:t>
                            </m:r>
                            <m:acc>
                              <m:accPr>
                                <m:chr m:val="⃗"/>
                                <m:ctrlPr>
                                  <a:rPr lang="ru-RU" sz="2800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acc>
                          </m:num>
                          <m:den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  <m:acc>
                              <m:accPr>
                                <m:chr m:val="⃗"/>
                                <m:ctrlPr>
                                  <a:rPr lang="ru-RU" sz="2800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</m:acc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|∙|</m:t>
                            </m:r>
                            <m:acc>
                              <m:accPr>
                                <m:chr m:val="⃗"/>
                                <m:ctrlPr>
                                  <a:rPr lang="ru-RU" sz="2800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acc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</m:den>
                        </m:f>
                      </m:e>
                    </m:func>
                  </m:oMath>
                </a14:m>
                <a:r>
                  <a:rPr lang="ru-RU" sz="2800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ru-RU" sz="28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49580" algn="just">
                  <a:spcAft>
                    <a:spcPts val="0"/>
                  </a:spcAft>
                </a:pPr>
                <a:r>
                  <a:rPr lang="en-US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ru-RU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Она может выражаться в градусах от 0</a:t>
                </a:r>
                <a:r>
                  <a:rPr lang="ru-RU" sz="2800" baseline="30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о</a:t>
                </a:r>
                <a:r>
                  <a:rPr lang="ru-RU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до 180</a:t>
                </a:r>
                <a:r>
                  <a:rPr lang="ru-RU" sz="2800" baseline="30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о</a:t>
                </a:r>
                <a:r>
                  <a:rPr lang="ru-RU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и в радианах от 0 до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π</m:t>
                    </m:r>
                  </m:oMath>
                </a14:m>
                <a:r>
                  <a:rPr lang="ru-RU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ru-RU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49580" algn="just">
                  <a:spcAft>
                    <a:spcPts val="0"/>
                  </a:spcAft>
                </a:pPr>
                <a:r>
                  <a:rPr lang="en-US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ru-RU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Два ненулевых вектора называются перпендикулярными, если их скалярное произведение равно нулю.</a:t>
                </a:r>
                <a:endParaRPr lang="ru-RU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2176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9080"/>
                <a:ext cx="9144000" cy="5786392"/>
              </a:xfrm>
              <a:prstGeom prst="rect">
                <a:avLst/>
              </a:prstGeom>
              <a:blipFill>
                <a:blip r:embed="rId3"/>
                <a:stretch>
                  <a:fillRect l="-1333" t="-1054" r="-1333" b="-189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481208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2176" name="Text Box 16"/>
              <p:cNvSpPr txBox="1">
                <a:spLocks noChangeArrowheads="1"/>
              </p:cNvSpPr>
              <p:nvPr/>
            </p:nvSpPr>
            <p:spPr bwMode="auto">
              <a:xfrm>
                <a:off x="0" y="19080"/>
                <a:ext cx="9144000" cy="2246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indent="449580" algn="just">
                  <a:spcAft>
                    <a:spcPts val="0"/>
                  </a:spcAft>
                </a:pPr>
                <a:r>
                  <a:rPr lang="en-US" dirty="0"/>
                  <a:t>	</a:t>
                </a:r>
                <a:r>
                  <a:rPr lang="en-US" sz="2800" dirty="0">
                    <a:latin typeface="+mj-lt"/>
                  </a:rPr>
                  <a:t>(</a:t>
                </a:r>
                <a:r>
                  <a:rPr lang="en-US" sz="2800" i="1" dirty="0">
                    <a:latin typeface="+mj-lt"/>
                  </a:rPr>
                  <a:t>n</a:t>
                </a:r>
                <a:r>
                  <a:rPr lang="en-US" sz="2800" dirty="0">
                    <a:latin typeface="+mj-lt"/>
                  </a:rPr>
                  <a:t>-1)-</a:t>
                </a:r>
                <a:r>
                  <a:rPr lang="ru-RU" sz="2800" dirty="0">
                    <a:latin typeface="+mj-lt"/>
                  </a:rPr>
                  <a:t>мерное пространство, </a:t>
                </a:r>
                <a:r>
                  <a:rPr lang="ru-RU" sz="28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проходящее через точку </a:t>
                </a:r>
                <a:r>
                  <a:rPr lang="en-US" sz="2800" i="1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 baseline="-25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ru-RU" sz="28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i="1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sz="2800" baseline="-25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sz="28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…, </a:t>
                </a:r>
                <a:r>
                  <a:rPr lang="en-US" sz="2800" i="1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 i="1" baseline="-25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ru-RU" sz="28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 и перпендикулярное вектору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</m:acc>
                  </m:oMath>
                </a14:m>
                <a:r>
                  <a:rPr lang="ru-RU" sz="28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i="1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ru-RU" sz="2800" baseline="-25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sz="28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…, </a:t>
                </a:r>
                <a:r>
                  <a:rPr lang="en-US" sz="2800" i="1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2800" i="1" baseline="-25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ru-RU" sz="28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), который называется вектором нормали, задаётся уравнением</a:t>
                </a:r>
                <a:endParaRPr lang="ru-RU" sz="2800" i="1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449580" algn="ctr"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8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ru-RU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ru-RU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ru-RU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ru-RU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+…+</m:t>
                    </m:r>
                    <m:sSub>
                      <m:sSubPr>
                        <m:ctrlPr>
                          <a:rPr lang="ru-RU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ru-RU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ru-RU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ru-RU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ru-RU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ru-RU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ru-RU" sz="2800" dirty="0">
                    <a:solidFill>
                      <a:srgbClr val="FF0000"/>
                    </a:solidFill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92176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9080"/>
                <a:ext cx="9144000" cy="2246769"/>
              </a:xfrm>
              <a:prstGeom prst="rect">
                <a:avLst/>
              </a:prstGeom>
              <a:blipFill>
                <a:blip r:embed="rId3"/>
                <a:stretch>
                  <a:fillRect l="-1333" t="-2710" r="-1333" b="-650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49C396-64B6-2CE8-A01D-A23A1886D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72" y="2204864"/>
            <a:ext cx="4234456" cy="385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84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2176" name="Text Box 16"/>
              <p:cNvSpPr txBox="1">
                <a:spLocks noChangeArrowheads="1"/>
              </p:cNvSpPr>
              <p:nvPr/>
            </p:nvSpPr>
            <p:spPr bwMode="auto">
              <a:xfrm>
                <a:off x="0" y="24408"/>
                <a:ext cx="9144000" cy="23841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/>
                <a:r>
                  <a:rPr lang="en-US" dirty="0"/>
                  <a:t>	</a:t>
                </a:r>
                <a:r>
                  <a:rPr lang="ru-RU" sz="2800" dirty="0"/>
                  <a:t>Расстояние </a:t>
                </a:r>
                <a:r>
                  <a:rPr lang="en-US" sz="2800" i="1" dirty="0"/>
                  <a:t>h </a:t>
                </a:r>
                <a:r>
                  <a:rPr lang="ru-RU" sz="2800" dirty="0"/>
                  <a:t>от точки </a:t>
                </a:r>
                <a:r>
                  <a:rPr lang="en-US" sz="2800" i="1" dirty="0"/>
                  <a:t>B</a:t>
                </a:r>
                <a:r>
                  <a:rPr lang="ru-RU" sz="2800" dirty="0"/>
                  <a:t>(</a:t>
                </a:r>
                <a:r>
                  <a:rPr lang="en-US" sz="2800" i="1" dirty="0"/>
                  <a:t>b</a:t>
                </a:r>
                <a:r>
                  <a:rPr lang="ru-RU" sz="2800" baseline="-25000" dirty="0"/>
                  <a:t>1</a:t>
                </a:r>
                <a:r>
                  <a:rPr lang="ru-RU" sz="2800" dirty="0"/>
                  <a:t>, …, </a:t>
                </a:r>
                <a:r>
                  <a:rPr lang="en-US" sz="2800" i="1" dirty="0"/>
                  <a:t>b</a:t>
                </a:r>
                <a:r>
                  <a:rPr lang="en-US" sz="2800" i="1" baseline="-25000" dirty="0"/>
                  <a:t>n</a:t>
                </a:r>
                <a:r>
                  <a:rPr lang="ru-RU" sz="2800" dirty="0"/>
                  <a:t>) до </a:t>
                </a:r>
                <a:r>
                  <a:rPr lang="en-US" sz="2800" dirty="0"/>
                  <a:t>(</a:t>
                </a:r>
                <a:r>
                  <a:rPr lang="en-US" sz="2800" i="1" dirty="0"/>
                  <a:t>n</a:t>
                </a:r>
                <a:r>
                  <a:rPr lang="en-US" sz="2800" dirty="0"/>
                  <a:t>-1)-</a:t>
                </a:r>
                <a:r>
                  <a:rPr lang="ru-RU" sz="2800" dirty="0"/>
                  <a:t>мерного пространства, задаваемого уравнением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ru-RU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ru-RU" sz="2800" i="1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ru-RU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ru-RU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ru-RU" sz="2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ru-RU" sz="2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ru-RU" sz="2800" dirty="0"/>
                  <a:t>, выражается формулой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ru-RU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+…+</m:t>
                          </m:r>
                          <m:sSub>
                            <m:sSubPr>
                              <m:ctrlP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ru-RU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ru-RU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ru-RU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ru-RU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ru-RU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ru-RU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+…+</m:t>
                              </m:r>
                              <m:sSubSup>
                                <m:sSubSupPr>
                                  <m:ctrlPr>
                                    <a:rPr lang="ru-RU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ru-RU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ru-RU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  <m:r>
                        <a:rPr lang="ru-RU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28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92176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24408"/>
                <a:ext cx="9144000" cy="2384114"/>
              </a:xfrm>
              <a:prstGeom prst="rect">
                <a:avLst/>
              </a:prstGeom>
              <a:blipFill>
                <a:blip r:embed="rId3"/>
                <a:stretch>
                  <a:fillRect l="-1333" t="-2558" r="-1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BD460D-5A49-23D1-6312-1CAA174A2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2492896"/>
            <a:ext cx="4520246" cy="412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6354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2176" name="Text Box 16"/>
              <p:cNvSpPr txBox="1">
                <a:spLocks noChangeArrowheads="1"/>
              </p:cNvSpPr>
              <p:nvPr/>
            </p:nvSpPr>
            <p:spPr bwMode="auto">
              <a:xfrm>
                <a:off x="0" y="264896"/>
                <a:ext cx="9144000" cy="63282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/>
                <a:r>
                  <a:rPr lang="en-US" dirty="0"/>
                  <a:t>	</a:t>
                </a:r>
                <a:r>
                  <a:rPr lang="ru-RU" dirty="0"/>
                  <a:t> Векторным произведением линейно независимых векторов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ru-RU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dirty="0"/>
                  <a:t>, …,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acc>
                    <m:r>
                      <a:rPr lang="ru-RU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−11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dirty="0"/>
                  <a:t> в </a:t>
                </a:r>
                <a:r>
                  <a:rPr lang="en-US" i="1" dirty="0"/>
                  <a:t>n</a:t>
                </a:r>
                <a:r>
                  <a:rPr lang="ru-RU" dirty="0"/>
                  <a:t>-мерном пространстве</a:t>
                </a:r>
                <a:r>
                  <a:rPr lang="ru-RU" i="1" dirty="0"/>
                  <a:t> </a:t>
                </a:r>
                <a:r>
                  <a:rPr lang="ru-RU" dirty="0"/>
                  <a:t>называется вектор, обозначаемый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a:rPr lang="ru-RU">
                            <a:latin typeface="Cambria Math" panose="02040503050406030204" pitchFamily="18" charset="0"/>
                          </a:rPr>
                          <m:t>, …, </m:t>
                        </m:r>
                        <m:acc>
                          <m:accPr>
                            <m:chr m:val="⃗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r>
                  <a:rPr lang="ru-RU" dirty="0"/>
                  <a:t>, выражаемый формулой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ru-RU">
                              <a:latin typeface="Cambria Math" panose="02040503050406030204" pitchFamily="18" charset="0"/>
                            </a:rPr>
                            <m:t>, …, </m:t>
                          </m:r>
                          <m:acc>
                            <m:accPr>
                              <m:chr m:val="⃗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ru-RU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acc>
                                  <m:accPr>
                                    <m:chr m:val="⃗"/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ru-RU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acc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acc>
                                  <m:accPr>
                                    <m:chr m:val="⃗"/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ru-RU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acc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  <m:t>−11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  <m: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  <a:p>
                <a:r>
                  <a:rPr lang="ru-RU" dirty="0"/>
                  <a:t>где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dirty="0"/>
                  <a:t>, …,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dirty="0"/>
                  <a:t> – единичные координатные векторы.</a:t>
                </a:r>
              </a:p>
              <a:p>
                <a:pPr algn="just"/>
                <a:r>
                  <a:rPr lang="ru-RU" dirty="0"/>
                  <a:t>	Векторное произведение линейно независимых векторов считается равным нулю.</a:t>
                </a:r>
              </a:p>
              <a:p>
                <a:pPr algn="just"/>
                <a:r>
                  <a:rPr lang="en-US" dirty="0"/>
                  <a:t>	</a:t>
                </a:r>
                <a:endParaRPr lang="ru-RU" dirty="0"/>
              </a:p>
              <a:p>
                <a:pPr algn="just"/>
                <a:r>
                  <a:rPr lang="ru-RU" dirty="0"/>
                  <a:t>	Доказывается, что векторное произведение линейно независимых векторов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ru-RU">
                        <a:latin typeface="Cambria Math" panose="02040503050406030204" pitchFamily="18" charset="0"/>
                      </a:rPr>
                      <m:t>, …, </m:t>
                    </m:r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dirty="0"/>
                  <a:t> является вектором, перпендикулярным каждому из векторов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ru-RU">
                        <a:latin typeface="Cambria Math" panose="02040503050406030204" pitchFamily="18" charset="0"/>
                      </a:rPr>
                      <m:t>, …, </m:t>
                    </m:r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acc>
                    <m:r>
                      <a:rPr lang="ru-RU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ru-RU" dirty="0">
                    <a:latin typeface="+mj-lt"/>
                  </a:rPr>
                  <a:t> а его модуль равен объёму </a:t>
                </a:r>
                <a:r>
                  <a:rPr lang="en-US" dirty="0">
                    <a:latin typeface="+mj-lt"/>
                  </a:rPr>
                  <a:t>(</a:t>
                </a:r>
                <a:r>
                  <a:rPr lang="en-US" i="1" dirty="0">
                    <a:latin typeface="+mj-lt"/>
                  </a:rPr>
                  <a:t>n</a:t>
                </a:r>
                <a:r>
                  <a:rPr lang="en-US" dirty="0">
                    <a:latin typeface="+mj-lt"/>
                  </a:rPr>
                  <a:t>-1)</a:t>
                </a:r>
                <a:r>
                  <a:rPr lang="ru-RU" dirty="0">
                    <a:latin typeface="+mj-lt"/>
                  </a:rPr>
                  <a:t>-мерного параллелепипеда, построенного на этих векторах.</a:t>
                </a:r>
              </a:p>
            </p:txBody>
          </p:sp>
        </mc:Choice>
        <mc:Fallback xmlns="">
          <p:sp>
            <p:nvSpPr>
              <p:cNvPr id="92176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264896"/>
                <a:ext cx="9144000" cy="6328207"/>
              </a:xfrm>
              <a:prstGeom prst="rect">
                <a:avLst/>
              </a:prstGeom>
              <a:blipFill>
                <a:blip r:embed="rId3"/>
                <a:stretch>
                  <a:fillRect l="-1000" t="-770" r="-1000" b="-115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2953049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3820298</TotalTime>
  <Words>9845</Words>
  <Application>Microsoft Office PowerPoint</Application>
  <PresentationFormat>Экран (4:3)</PresentationFormat>
  <Paragraphs>699</Paragraphs>
  <Slides>115</Slides>
  <Notes>113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115</vt:i4>
      </vt:variant>
    </vt:vector>
  </HeadingPairs>
  <TitlesOfParts>
    <vt:vector size="120" baseType="lpstr">
      <vt:lpstr>Calibri</vt:lpstr>
      <vt:lpstr>Cambria Math</vt:lpstr>
      <vt:lpstr>Courier</vt:lpstr>
      <vt:lpstr>Times New Roman</vt:lpstr>
      <vt:lpstr>Оформление по умолчанию</vt:lpstr>
      <vt:lpstr>Аналитическая геометрия для школьников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прямой, проходящей через данную точку, с данным вектором нормали</vt:lpstr>
      <vt:lpstr>Моделирование прямых в программе GeoGebra</vt:lpstr>
      <vt:lpstr>Задание прямой, проходящей через данную точку, с данным направляющим вектором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Расстояние от точки до прямой</vt:lpstr>
      <vt:lpstr>Презентация PowerPoint</vt:lpstr>
      <vt:lpstr>Площадь параллелограмма</vt:lpstr>
      <vt:lpstr>Площадь многоугольника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(Демоверсия ЕГЭ 2022, задача 17)</vt:lpstr>
      <vt:lpstr>Презентация PowerPoint</vt:lpstr>
      <vt:lpstr>Презентация PowerPoint</vt:lpstr>
      <vt:lpstr>Геометрические места точек. Парабола</vt:lpstr>
      <vt:lpstr>Презентация PowerPoint</vt:lpstr>
      <vt:lpstr>Эллипс</vt:lpstr>
      <vt:lpstr>Презентация PowerPoint</vt:lpstr>
      <vt:lpstr>Гипербола</vt:lpstr>
      <vt:lpstr>Презентация PowerPoint</vt:lpstr>
      <vt:lpstr>Кривые, заданные параметрическими уравнениями</vt:lpstr>
      <vt:lpstr>Окружность</vt:lpstr>
      <vt:lpstr>Эллипс</vt:lpstr>
      <vt:lpstr>Прямая</vt:lpstr>
      <vt:lpstr>Циклоида</vt:lpstr>
      <vt:lpstr>Моделирование циклоиды в GeoGebra</vt:lpstr>
      <vt:lpstr>Моделирование циклоиды в движении</vt:lpstr>
      <vt:lpstr>Трохоида</vt:lpstr>
      <vt:lpstr> Эпициклоида – траектория движения точки, закреплённой на окружности, катящейся с внешней стороны по другой окружности.</vt:lpstr>
      <vt:lpstr>Кардиоида (m = 1)</vt:lpstr>
      <vt:lpstr>Эпициклоида (m = 2/5)</vt:lpstr>
      <vt:lpstr>Эпициклоиду можно получить в программе GeoGebra</vt:lpstr>
      <vt:lpstr> Гипоциклоида – траектория движения точки, закреплённой на окружности, катящейся с внешней стороны по другой окружности.</vt:lpstr>
      <vt:lpstr>Астроида (m=1/4)</vt:lpstr>
      <vt:lpstr>Гипоциклоида (m = 2/5)</vt:lpstr>
      <vt:lpstr>Гипоклоиду можно получить в программе GeoGebra</vt:lpstr>
      <vt:lpstr>Полярные координаты</vt:lpstr>
      <vt:lpstr>Презентация PowerPoint</vt:lpstr>
      <vt:lpstr>Спираль Архимеда</vt:lpstr>
      <vt:lpstr>Логарифмическая (золотая) спираль</vt:lpstr>
      <vt:lpstr>Проявления золотой спирали в природе</vt:lpstr>
      <vt:lpstr>Кардиоида</vt:lpstr>
      <vt:lpstr>Трилистник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Упражнение</vt:lpstr>
      <vt:lpstr>Презентация PowerPoint</vt:lpstr>
      <vt:lpstr>Упражнение</vt:lpstr>
      <vt:lpstr>Презентация PowerPoint</vt:lpstr>
      <vt:lpstr>Угол между прямой и плоскостью</vt:lpstr>
      <vt:lpstr>Презентация PowerPoint</vt:lpstr>
      <vt:lpstr>Угол между двумя плоскостями</vt:lpstr>
      <vt:lpstr>Пример</vt:lpstr>
      <vt:lpstr>Презентация PowerPoint</vt:lpstr>
      <vt:lpstr>Презентация PowerPoint</vt:lpstr>
      <vt:lpstr>Презентация PowerPoint</vt:lpstr>
      <vt:lpstr>Смешанное произведение векторов</vt:lpstr>
      <vt:lpstr>Презентация PowerPoint</vt:lpstr>
      <vt:lpstr>Объём многогранника</vt:lpstr>
      <vt:lpstr>Эллипсоид</vt:lpstr>
      <vt:lpstr>Эллиптический параболоид</vt:lpstr>
      <vt:lpstr>Гиперболический параболоид</vt:lpstr>
      <vt:lpstr>Однополостный гиперболоид</vt:lpstr>
      <vt:lpstr>Двуполостный гиперболоид</vt:lpstr>
      <vt:lpstr>Поверхности вращения</vt:lpstr>
      <vt:lpstr>Упражнение</vt:lpstr>
      <vt:lpstr>Упражнение</vt:lpstr>
      <vt:lpstr>Сферические координаты в пространстве</vt:lpstr>
      <vt:lpstr>Презентация PowerPoint</vt:lpstr>
      <vt:lpstr>Презентация PowerPoint</vt:lpstr>
      <vt:lpstr>Презентация PowerPoint</vt:lpstr>
      <vt:lpstr>Презентация PowerPoint</vt:lpstr>
      <vt:lpstr>Пространство Rn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геометрические фигуры</dc:title>
  <dc:creator>*</dc:creator>
  <cp:lastModifiedBy>Смирнов Владимир Алексеевич</cp:lastModifiedBy>
  <cp:revision>358</cp:revision>
  <dcterms:created xsi:type="dcterms:W3CDTF">2008-04-30T05:51:18Z</dcterms:created>
  <dcterms:modified xsi:type="dcterms:W3CDTF">2023-02-08T04:51:27Z</dcterms:modified>
</cp:coreProperties>
</file>