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1068" r:id="rId2"/>
    <p:sldId id="1069" r:id="rId3"/>
    <p:sldId id="1055" r:id="rId4"/>
    <p:sldId id="1067" r:id="rId5"/>
    <p:sldId id="1061" r:id="rId6"/>
    <p:sldId id="1063" r:id="rId7"/>
    <p:sldId id="1062" r:id="rId8"/>
    <p:sldId id="913" r:id="rId9"/>
    <p:sldId id="1017" r:id="rId10"/>
    <p:sldId id="1018" r:id="rId11"/>
    <p:sldId id="1022" r:id="rId12"/>
    <p:sldId id="1019" r:id="rId13"/>
    <p:sldId id="1020" r:id="rId14"/>
    <p:sldId id="1021" r:id="rId15"/>
    <p:sldId id="1023" r:id="rId16"/>
    <p:sldId id="1024" r:id="rId17"/>
    <p:sldId id="1065" r:id="rId18"/>
    <p:sldId id="1025" r:id="rId19"/>
    <p:sldId id="1026" r:id="rId20"/>
    <p:sldId id="1027" r:id="rId21"/>
    <p:sldId id="1028" r:id="rId22"/>
    <p:sldId id="1059" r:id="rId23"/>
    <p:sldId id="1060" r:id="rId24"/>
    <p:sldId id="915" r:id="rId25"/>
    <p:sldId id="1029" r:id="rId26"/>
    <p:sldId id="906" r:id="rId27"/>
    <p:sldId id="1031" r:id="rId28"/>
    <p:sldId id="1032" r:id="rId29"/>
    <p:sldId id="1038" r:id="rId30"/>
    <p:sldId id="1040" r:id="rId31"/>
    <p:sldId id="1039" r:id="rId32"/>
    <p:sldId id="1046" r:id="rId33"/>
    <p:sldId id="1033" r:id="rId34"/>
    <p:sldId id="1034" r:id="rId35"/>
    <p:sldId id="1047" r:id="rId36"/>
    <p:sldId id="1056" r:id="rId37"/>
    <p:sldId id="1048" r:id="rId38"/>
    <p:sldId id="1049" r:id="rId39"/>
    <p:sldId id="1050" r:id="rId40"/>
    <p:sldId id="1051" r:id="rId41"/>
    <p:sldId id="1052" r:id="rId42"/>
    <p:sldId id="1053" r:id="rId43"/>
    <p:sldId id="1054" r:id="rId44"/>
    <p:sldId id="1057" r:id="rId45"/>
    <p:sldId id="1064" r:id="rId46"/>
    <p:sldId id="1066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3" autoAdjust="0"/>
    <p:restoredTop sz="90929"/>
  </p:normalViewPr>
  <p:slideViewPr>
    <p:cSldViewPr>
      <p:cViewPr varScale="1">
        <p:scale>
          <a:sx n="98" d="100"/>
          <a:sy n="98" d="100"/>
        </p:scale>
        <p:origin x="6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729431-95B4-477D-8078-625DC724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1</a:t>
            </a:fld>
            <a:endParaRPr lang="ru-RU" sz="1200" smtClean="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00240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FE2F3-2E26-42E6-89A4-AD412F2169A9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97143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FCB5A-28C8-4B4E-B714-412DF4ABD0A6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09491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ACEC9-4D61-4503-AECC-16EFBE9BB9C3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163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76B5F-DA70-42C8-AB9F-32BFFBAE61F0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98995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00245-F755-48AB-A2E4-A96AD7837787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14838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3D3BA5-3692-4FD1-B897-11E398C596A2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55461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4F1A0-5A18-4E6B-9804-13458473F5D2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00803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4F1A0-5A18-4E6B-9804-13458473F5D2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77304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4F1A0-5A18-4E6B-9804-13458473F5D2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38686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54BBB-F968-496D-8D98-0B2254A3872A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8168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EEE09-EFD8-4A3E-A446-C2D05D5F31C1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7429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F9E3B-EEB5-4D02-BB7A-6F0A789781EA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43148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E5E14-9DE5-4EE6-955A-8629F971E912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1480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3FE2D-87AD-478B-828E-917443DC81F2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02140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3C1B6-2A15-4A86-8587-15F8EF0579E1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78858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64703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842072-454A-483A-9EE1-9ACFB2A39CCF}" type="slidenum">
              <a:rPr lang="ru-RU" altLang="ru-RU" sz="1200"/>
              <a:pPr eaLnBrk="1" hangingPunct="1"/>
              <a:t>27</a:t>
            </a:fld>
            <a:endParaRPr lang="ru-RU" altLang="ru-RU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25964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1973FF-3B76-4D79-BFCD-8A0D3B9F9D9B}" type="slidenum">
              <a:rPr lang="ru-RU" altLang="ru-RU" sz="1200"/>
              <a:pPr eaLnBrk="1" hangingPunct="1"/>
              <a:t>28</a:t>
            </a:fld>
            <a:endParaRPr lang="ru-RU" altLang="ru-RU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05974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9B8F27-D66B-438A-B85B-6AFDA9445F16}" type="slidenum">
              <a:rPr lang="ru-RU" altLang="ru-RU" sz="1200"/>
              <a:pPr eaLnBrk="1" hangingPunct="1"/>
              <a:t>29</a:t>
            </a:fld>
            <a:endParaRPr lang="ru-RU" alt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5295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062606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67F0EBE-1E4B-469A-9B39-8B13530A9FDC}" type="slidenum">
              <a:rPr lang="ru-RU" altLang="ru-RU" sz="1200"/>
              <a:pPr eaLnBrk="1" hangingPunct="1"/>
              <a:t>30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63392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F91531-735A-4BBF-BC0E-2F788C4F7206}" type="slidenum">
              <a:rPr lang="ru-RU" altLang="ru-RU" sz="1200"/>
              <a:pPr eaLnBrk="1" hangingPunct="1"/>
              <a:t>31</a:t>
            </a:fld>
            <a:endParaRPr lang="ru-RU" altLang="ru-RU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135274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1B703D-803C-439E-B263-C53AFA577A82}" type="slidenum">
              <a:rPr lang="ru-RU" altLang="ru-RU" sz="1200"/>
              <a:pPr eaLnBrk="1" hangingPunct="1"/>
              <a:t>32</a:t>
            </a:fld>
            <a:endParaRPr lang="ru-RU" altLang="ru-RU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69337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1973FF-3B76-4D79-BFCD-8A0D3B9F9D9B}" type="slidenum">
              <a:rPr lang="ru-RU" altLang="ru-RU" sz="1200"/>
              <a:pPr eaLnBrk="1" hangingPunct="1"/>
              <a:t>33</a:t>
            </a:fld>
            <a:endParaRPr lang="ru-RU" altLang="ru-RU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116877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1973FF-3B76-4D79-BFCD-8A0D3B9F9D9B}" type="slidenum">
              <a:rPr lang="ru-RU" altLang="ru-RU" sz="1200"/>
              <a:pPr eaLnBrk="1" hangingPunct="1"/>
              <a:t>34</a:t>
            </a:fld>
            <a:endParaRPr lang="ru-RU" altLang="ru-RU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158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35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929075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36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988468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37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849064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38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967505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39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342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05371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40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745819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41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241678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42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280596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43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059313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44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249589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45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894480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46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79419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58547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2927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97674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0E818-D386-476B-AC9B-77734124713A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811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EB6-B06E-4432-9B99-5632EEFA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B642-534E-4E28-930E-D99199BF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FD8A-748F-4AFA-8D37-9022BA94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56F-B04B-4ECD-9EFE-4C0987F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2C6-41C0-4A8D-ACCA-11BB4EDD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FC7E-597B-4AE9-8494-202EEBCB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E29-FD8C-426D-B2D4-D3C80590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930F-2519-4BD6-BFDA-8966C82E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5C95-BE56-45DF-955B-08D69464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4B0-FC98-46DB-82D4-DED436DF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0F4-165E-402F-AA3B-F7550718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3D0BEC-E28F-4B51-9F5E-24A72EAC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0.png"/><Relationship Id="rId5" Type="http://schemas.openxmlformats.org/officeDocument/2006/relationships/image" Target="../media/image550.pn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772816"/>
            <a:ext cx="7772400" cy="18002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3300"/>
                </a:solidFill>
              </a:rPr>
              <a:t>Параллельность. 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Сумма углов многоугольника</a:t>
            </a:r>
            <a:endParaRPr lang="ru-RU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3300"/>
                </a:solidFill>
              </a:rPr>
              <a:t>	Теорема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Внешний угол треугольника равен сумме двух внутренних, не смежных с ним.</a:t>
            </a:r>
          </a:p>
        </p:txBody>
      </p:sp>
      <p:pic>
        <p:nvPicPr>
          <p:cNvPr id="4393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47345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393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016824"/>
              </p:ext>
            </p:extLst>
          </p:nvPr>
        </p:nvGraphicFramePr>
        <p:xfrm>
          <a:off x="2771800" y="4262438"/>
          <a:ext cx="29527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5" imgW="1701720" imgH="279360" progId="Equation.DSMT4">
                  <p:embed/>
                </p:oleObj>
              </mc:Choice>
              <mc:Fallback>
                <p:oleObj name="Equation" r:id="rId5" imgW="1701720" imgH="279360" progId="Equation.DSMT4">
                  <p:embed/>
                  <p:pic>
                    <p:nvPicPr>
                      <p:cNvPr id="4393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262438"/>
                        <a:ext cx="29527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7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 smtClean="0">
                <a:solidFill>
                  <a:srgbClr val="FF3300"/>
                </a:solidFill>
              </a:rPr>
              <a:t>Упражнения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12675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1. В </a:t>
            </a:r>
            <a:r>
              <a:rPr lang="ru-RU" altLang="ru-RU" sz="3200" dirty="0">
                <a:cs typeface="Times New Roman" panose="02020603050405020304" pitchFamily="18" charset="0"/>
              </a:rPr>
              <a:t>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угол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равен 48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равен 56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 продолжении стороны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 отложен отрез</a:t>
            </a:r>
            <a:r>
              <a:rPr lang="ru-RU" altLang="ru-RU" sz="3200" dirty="0"/>
              <a:t>ок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BD</a:t>
            </a:r>
            <a:r>
              <a:rPr lang="ru-RU" altLang="ru-RU" sz="3200" i="1" dirty="0">
                <a:cs typeface="Times New Roman" panose="02020603050405020304" pitchFamily="18" charset="0"/>
              </a:rPr>
              <a:t> = ВС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</a:t>
            </a:r>
            <a:r>
              <a:rPr lang="ru-RU" altLang="ru-RU" sz="3200" dirty="0"/>
              <a:t>ол </a:t>
            </a:r>
            <a:r>
              <a:rPr lang="en-US" altLang="ru-RU" sz="3200" i="1" dirty="0"/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BCD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12676" name="Text Box 4"/>
          <p:cNvSpPr txBox="1">
            <a:spLocks noChangeArrowheads="1"/>
          </p:cNvSpPr>
          <p:nvPr/>
        </p:nvSpPr>
        <p:spPr bwMode="auto">
          <a:xfrm>
            <a:off x="609600" y="5181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en-US" altLang="ru-RU" sz="3200" dirty="0"/>
              <a:t>38</a:t>
            </a:r>
            <a:r>
              <a:rPr lang="ru-RU" altLang="ru-RU" sz="3200" baseline="30000" dirty="0"/>
              <a:t>о</a:t>
            </a:r>
            <a:r>
              <a:rPr lang="en-US" altLang="ru-RU" sz="3200" dirty="0"/>
              <a:t>.</a:t>
            </a:r>
            <a:endParaRPr lang="ru-RU" altLang="ru-RU" sz="3200" dirty="0"/>
          </a:p>
        </p:txBody>
      </p:sp>
      <p:pic>
        <p:nvPicPr>
          <p:cNvPr id="412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4146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61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 smtClean="0"/>
              <a:t>	2. В </a:t>
            </a:r>
            <a:r>
              <a:rPr lang="ru-RU" altLang="ru-RU" sz="3200" dirty="0"/>
              <a:t>треугольнике </a:t>
            </a:r>
            <a:r>
              <a:rPr lang="en-US" altLang="ru-RU" sz="3200" i="1" dirty="0"/>
              <a:t>ABC</a:t>
            </a:r>
            <a:r>
              <a:rPr lang="en-US" altLang="ru-RU" sz="3200" dirty="0"/>
              <a:t> </a:t>
            </a:r>
            <a:r>
              <a:rPr lang="ru-RU" altLang="ru-RU" sz="3200" dirty="0"/>
              <a:t>угол</a:t>
            </a:r>
            <a:r>
              <a:rPr lang="en-US" altLang="ru-RU" sz="3200" i="1" dirty="0"/>
              <a:t> A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70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, </a:t>
            </a:r>
            <a:r>
              <a:rPr lang="en-US" altLang="ru-RU" sz="3200" i="1" dirty="0"/>
              <a:t>BD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CE </a:t>
            </a:r>
            <a:r>
              <a:rPr lang="ru-RU" altLang="ru-RU" sz="3200" dirty="0"/>
              <a:t>– высоты, пересекающиеся в точке </a:t>
            </a:r>
            <a:r>
              <a:rPr lang="en-US" altLang="ru-RU" sz="3200" i="1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угол </a:t>
            </a:r>
            <a:r>
              <a:rPr lang="en-US" altLang="ru-RU" sz="3200" i="1" dirty="0"/>
              <a:t>DOE</a:t>
            </a:r>
            <a:r>
              <a:rPr lang="en-US" altLang="ru-RU" sz="3200" dirty="0"/>
              <a:t>.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en-US" altLang="ru-RU" sz="3200" dirty="0"/>
              <a:t>110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</a:t>
            </a:r>
            <a:endParaRPr lang="ru-RU" altLang="ru-RU" sz="3200" dirty="0"/>
          </a:p>
        </p:txBody>
      </p:sp>
      <p:pic>
        <p:nvPicPr>
          <p:cNvPr id="400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85975"/>
            <a:ext cx="28956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3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3. Два </a:t>
            </a:r>
            <a:r>
              <a:rPr lang="ru-RU" altLang="ru-RU" sz="3200" dirty="0">
                <a:cs typeface="Times New Roman" panose="02020603050405020304" pitchFamily="18" charset="0"/>
              </a:rPr>
              <a:t>угла треугольника равны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и 70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Как</a:t>
            </a:r>
            <a:r>
              <a:rPr lang="ru-RU" altLang="ru-RU" sz="3200" dirty="0"/>
              <a:t>ой</a:t>
            </a:r>
            <a:r>
              <a:rPr lang="ru-RU" altLang="ru-RU" sz="3200" dirty="0">
                <a:cs typeface="Times New Roman" panose="02020603050405020304" pitchFamily="18" charset="0"/>
              </a:rPr>
              <a:t> уг</a:t>
            </a:r>
            <a:r>
              <a:rPr lang="ru-RU" altLang="ru-RU" sz="3200" dirty="0"/>
              <a:t>ол</a:t>
            </a:r>
            <a:r>
              <a:rPr lang="ru-RU" altLang="ru-RU" sz="3200" dirty="0">
                <a:cs typeface="Times New Roman" panose="02020603050405020304" pitchFamily="18" charset="0"/>
              </a:rPr>
              <a:t> образуют между собой высоты, выходящие из вершин этих углов?</a:t>
            </a:r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5</a:t>
            </a:r>
            <a:r>
              <a:rPr lang="en-US" altLang="ru-RU" sz="3200"/>
              <a:t>0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02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8956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6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4. В </a:t>
            </a:r>
            <a:r>
              <a:rPr lang="ru-RU" altLang="ru-RU" sz="3200" dirty="0"/>
              <a:t>треугольнике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угол</a:t>
            </a:r>
            <a:r>
              <a:rPr lang="en-US" altLang="ru-RU" sz="3200" i="1" dirty="0"/>
              <a:t> C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60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</a:t>
            </a:r>
            <a:r>
              <a:rPr lang="en-US" altLang="ru-RU" sz="3200" dirty="0"/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BE </a:t>
            </a:r>
            <a:r>
              <a:rPr lang="ru-RU" altLang="ru-RU" sz="3200" dirty="0"/>
              <a:t>– биссектрисы, пересекающиеся в точке </a:t>
            </a:r>
            <a:r>
              <a:rPr lang="en-US" altLang="ru-RU" sz="3200" i="1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угол </a:t>
            </a:r>
            <a:r>
              <a:rPr lang="en-US" altLang="ru-RU" sz="3200" i="1" dirty="0"/>
              <a:t>AOB</a:t>
            </a:r>
            <a:r>
              <a:rPr lang="en-US" altLang="ru-RU" sz="3200" dirty="0"/>
              <a:t>.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120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04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0463"/>
            <a:ext cx="3044825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8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Text Box 3"/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15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</a:p>
        </p:txBody>
      </p:sp>
      <p:sp>
        <p:nvSpPr>
          <p:cNvPr id="416772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5. Острые </a:t>
            </a:r>
            <a:r>
              <a:rPr lang="ru-RU" altLang="ru-RU" sz="3200" dirty="0"/>
              <a:t>углы прямоугольного треугольника равны 30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и 60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угол между высотой и биссектрисой, проведенными из вершины прямого угла.</a:t>
            </a:r>
            <a:endParaRPr lang="en-US" altLang="ru-RU" sz="3200" dirty="0"/>
          </a:p>
        </p:txBody>
      </p:sp>
      <p:pic>
        <p:nvPicPr>
          <p:cNvPr id="416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57" y="2708920"/>
            <a:ext cx="41520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8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76200" y="21062"/>
            <a:ext cx="9067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</a:t>
            </a:r>
            <a:r>
              <a:rPr lang="ru-RU" altLang="ru-RU" sz="2800" dirty="0" smtClean="0"/>
              <a:t>6.* Докажите, что медиана прямоугольного треугольника, выходящая из прямого угла, равна половине гипотенузы.</a:t>
            </a:r>
            <a:endParaRPr lang="en-US" alt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804" y="1556792"/>
            <a:ext cx="3528392" cy="1805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0868" name="Text Box 4"/>
              <p:cNvSpPr txBox="1">
                <a:spLocks noChangeArrowheads="1"/>
              </p:cNvSpPr>
              <p:nvPr/>
            </p:nvSpPr>
            <p:spPr bwMode="auto">
              <a:xfrm>
                <a:off x="0" y="4488120"/>
                <a:ext cx="9144000" cy="2369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altLang="ru-RU" dirty="0" smtClean="0">
                    <a:solidFill>
                      <a:srgbClr val="FF0000"/>
                    </a:solidFill>
                  </a:rPr>
                  <a:t>Решение*.</a:t>
                </a:r>
                <a:r>
                  <a:rPr lang="ru-RU" altLang="ru-RU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 smtClean="0"/>
                  <a:t>Опишем окружность с центром в середине </a:t>
                </a:r>
                <a:r>
                  <a:rPr lang="en-US" altLang="ru-RU" i="1" dirty="0" smtClean="0"/>
                  <a:t>M </a:t>
                </a:r>
                <a:r>
                  <a:rPr lang="ru-RU" altLang="ru-RU" dirty="0" smtClean="0"/>
                  <a:t>гипотенузы </a:t>
                </a:r>
                <a:r>
                  <a:rPr lang="en-US" altLang="ru-RU" i="1" dirty="0" smtClean="0"/>
                  <a:t>AB </a:t>
                </a:r>
                <a:r>
                  <a:rPr lang="ru-RU" altLang="ru-RU" dirty="0" smtClean="0"/>
                  <a:t>прямоугольного треугольника </a:t>
                </a:r>
                <a:r>
                  <a:rPr lang="en-US" altLang="ru-RU" i="1" dirty="0" smtClean="0"/>
                  <a:t>ABC</a:t>
                </a:r>
                <a:r>
                  <a:rPr lang="ru-RU" altLang="ru-RU" i="1" dirty="0" smtClean="0"/>
                  <a:t> </a:t>
                </a:r>
                <a:r>
                  <a:rPr lang="ru-RU" altLang="ru-RU" dirty="0" smtClean="0"/>
                  <a:t>и радиусом, равным половине гипотенузы</a:t>
                </a:r>
                <a:r>
                  <a:rPr lang="en-US" altLang="ru-RU" dirty="0" smtClean="0"/>
                  <a:t>. </a:t>
                </a:r>
                <a:r>
                  <a:rPr lang="ru-RU" altLang="ru-RU" dirty="0" smtClean="0"/>
                  <a:t>Так как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altLang="ru-RU" i="1" dirty="0" smtClean="0"/>
                  <a:t>,</a:t>
                </a:r>
                <a:r>
                  <a:rPr lang="ru-RU" altLang="ru-RU" dirty="0" smtClean="0"/>
                  <a:t> то эта окружность</a:t>
                </a:r>
                <a:r>
                  <a:rPr lang="en-US" altLang="ru-RU" i="1" dirty="0" smtClean="0"/>
                  <a:t> </a:t>
                </a:r>
                <a:r>
                  <a:rPr lang="ru-RU" altLang="ru-RU" dirty="0" smtClean="0"/>
                  <a:t>будет описанной около треугольника </a:t>
                </a:r>
                <a:r>
                  <a:rPr lang="en-US" altLang="ru-RU" i="1" dirty="0" smtClean="0"/>
                  <a:t>ABC</a:t>
                </a:r>
                <a:r>
                  <a:rPr lang="en-US" altLang="ru-RU" dirty="0" smtClean="0"/>
                  <a:t>. </a:t>
                </a:r>
                <a:r>
                  <a:rPr lang="ru-RU" altLang="ru-RU" dirty="0" smtClean="0"/>
                  <a:t>Следовательно, медиана </a:t>
                </a:r>
                <a:r>
                  <a:rPr lang="en-US" altLang="ru-RU" i="1" dirty="0" smtClean="0"/>
                  <a:t>CM </a:t>
                </a:r>
                <a:r>
                  <a:rPr lang="ru-RU" altLang="ru-RU" dirty="0" smtClean="0"/>
                  <a:t>будет равна радиусу этой окружности и равна половине гипотенузы.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4208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88120"/>
                <a:ext cx="9144000" cy="2369880"/>
              </a:xfrm>
              <a:prstGeom prst="rect">
                <a:avLst/>
              </a:prstGeom>
              <a:blipFill>
                <a:blip r:embed="rId4"/>
                <a:stretch>
                  <a:fillRect l="-1000" r="-1000" b="-48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904" y="1445309"/>
            <a:ext cx="3490292" cy="31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96952"/>
            <a:ext cx="3528392" cy="1805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0868" name="Text Box 4"/>
              <p:cNvSpPr txBox="1">
                <a:spLocks noChangeArrowheads="1"/>
              </p:cNvSpPr>
              <p:nvPr/>
            </p:nvSpPr>
            <p:spPr bwMode="auto">
              <a:xfrm>
                <a:off x="36003" y="116632"/>
                <a:ext cx="9072501" cy="2369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altLang="ru-RU" dirty="0" smtClean="0">
                    <a:solidFill>
                      <a:srgbClr val="FF0000"/>
                    </a:solidFill>
                  </a:rPr>
                  <a:t>Решение.</a:t>
                </a:r>
                <a:r>
                  <a:rPr lang="ru-RU" altLang="ru-RU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 smtClean="0"/>
                  <a:t>На продолжении медианы </a:t>
                </a:r>
                <a:r>
                  <a:rPr lang="en-US" altLang="ru-RU" i="1" dirty="0" smtClean="0"/>
                  <a:t>CM </a:t>
                </a:r>
                <a:r>
                  <a:rPr lang="ru-RU" altLang="ru-RU" dirty="0" smtClean="0"/>
                  <a:t>отложим отрезок </a:t>
                </a:r>
                <a:r>
                  <a:rPr lang="en-US" altLang="ru-RU" i="1" dirty="0" smtClean="0"/>
                  <a:t>MD=CM</a:t>
                </a:r>
                <a:r>
                  <a:rPr lang="en-US" altLang="ru-RU" dirty="0" smtClean="0"/>
                  <a:t>.</a:t>
                </a:r>
                <a:r>
                  <a:rPr lang="en-US" altLang="ru-RU" i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𝐴𝑀𝐷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𝐵𝑀𝐶</m:t>
                    </m:r>
                  </m:oMath>
                </a14:m>
                <a:r>
                  <a:rPr lang="ru-RU" altLang="ru-RU" dirty="0" smtClean="0"/>
                  <a:t>по двум сторонам и углу между ними. Следовательно,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𝐷𝐴𝑀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𝐶𝐵𝑀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 smtClean="0"/>
                  <a:t> Так как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2=90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altLang="ru-RU" dirty="0" smtClean="0"/>
                  <a:t>, то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𝐷𝐴𝐶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  <m:r>
                      <a:rPr lang="en-US" alt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dirty="0" smtClean="0"/>
                  <a:t> </a:t>
                </a:r>
                <a:r>
                  <a:rPr lang="ru-RU" altLang="ru-RU" dirty="0" smtClean="0"/>
                  <a:t>Прямоугольные треугольники </a:t>
                </a:r>
                <a:r>
                  <a:rPr lang="en-US" altLang="ru-RU" i="1" dirty="0" smtClean="0"/>
                  <a:t>ABC </a:t>
                </a:r>
                <a:r>
                  <a:rPr lang="ru-RU" altLang="ru-RU" dirty="0" smtClean="0"/>
                  <a:t>и </a:t>
                </a:r>
                <a:r>
                  <a:rPr lang="en-US" altLang="ru-RU" i="1" dirty="0" smtClean="0"/>
                  <a:t>CDA </a:t>
                </a:r>
                <a:r>
                  <a:rPr lang="ru-RU" altLang="ru-RU" dirty="0" smtClean="0"/>
                  <a:t>равны по двум катетам. Следовательно, </a:t>
                </a:r>
                <a:r>
                  <a:rPr lang="en-US" altLang="ru-RU" i="1" dirty="0" smtClean="0"/>
                  <a:t>AB = CD</a:t>
                </a:r>
                <a:r>
                  <a:rPr lang="en-US" altLang="ru-RU" dirty="0" smtClean="0"/>
                  <a:t>.</a:t>
                </a:r>
                <a:r>
                  <a:rPr lang="en-US" altLang="ru-RU" i="1" dirty="0" smtClean="0"/>
                  <a:t> </a:t>
                </a:r>
                <a:r>
                  <a:rPr lang="ru-RU" altLang="ru-RU" dirty="0" smtClean="0"/>
                  <a:t>Точка </a:t>
                </a:r>
                <a:r>
                  <a:rPr lang="en-US" altLang="ru-RU" i="1" dirty="0" smtClean="0"/>
                  <a:t>M </a:t>
                </a:r>
                <a:r>
                  <a:rPr lang="ru-RU" altLang="ru-RU" dirty="0" smtClean="0"/>
                  <a:t>– середина сторон </a:t>
                </a:r>
                <a:r>
                  <a:rPr lang="en-US" altLang="ru-RU" i="1" dirty="0" smtClean="0"/>
                  <a:t>AB </a:t>
                </a:r>
                <a:r>
                  <a:rPr lang="ru-RU" altLang="ru-RU" dirty="0" smtClean="0"/>
                  <a:t>и </a:t>
                </a:r>
                <a:r>
                  <a:rPr lang="en-US" altLang="ru-RU" i="1" dirty="0" smtClean="0"/>
                  <a:t>CD</a:t>
                </a:r>
                <a:r>
                  <a:rPr lang="en-US" altLang="ru-RU" dirty="0" smtClean="0"/>
                  <a:t>.</a:t>
                </a:r>
                <a:r>
                  <a:rPr lang="en-US" altLang="ru-RU" i="1" dirty="0" smtClean="0"/>
                  <a:t> </a:t>
                </a:r>
                <a:r>
                  <a:rPr lang="ru-RU" altLang="ru-RU" dirty="0" smtClean="0"/>
                  <a:t>Значит, </a:t>
                </a:r>
                <a:r>
                  <a:rPr lang="en-US" altLang="ru-RU" i="1" dirty="0"/>
                  <a:t>A</a:t>
                </a:r>
                <a:r>
                  <a:rPr lang="en-US" altLang="ru-RU" i="1" dirty="0" smtClean="0"/>
                  <a:t>M = CM</a:t>
                </a:r>
                <a:r>
                  <a:rPr lang="en-US" altLang="ru-RU" dirty="0" smtClean="0"/>
                  <a:t>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4208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03" y="116632"/>
                <a:ext cx="9072501" cy="2369880"/>
              </a:xfrm>
              <a:prstGeom prst="rect">
                <a:avLst/>
              </a:prstGeom>
              <a:blipFill>
                <a:blip r:embed="rId4"/>
                <a:stretch>
                  <a:fillRect l="-1075" r="-1008" b="-48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996952"/>
            <a:ext cx="3500802" cy="30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906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</a:t>
            </a:r>
            <a:r>
              <a:rPr lang="en-US" altLang="ru-RU" sz="3200" dirty="0" smtClean="0"/>
              <a:t>7</a:t>
            </a:r>
            <a:r>
              <a:rPr lang="ru-RU" altLang="ru-RU" sz="3200" dirty="0" smtClean="0"/>
              <a:t>. Острые </a:t>
            </a:r>
            <a:r>
              <a:rPr lang="ru-RU" altLang="ru-RU" sz="3200" dirty="0"/>
              <a:t>углы прямоугольного треугольника равны 25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и 65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угол между высотой и медианой, проведенными из вершины прямого угла.</a:t>
            </a:r>
            <a:endParaRPr lang="en-US" altLang="ru-RU" sz="3200" dirty="0"/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40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</a:p>
        </p:txBody>
      </p:sp>
      <p:pic>
        <p:nvPicPr>
          <p:cNvPr id="420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8592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71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906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8. В </a:t>
            </a:r>
            <a:r>
              <a:rPr lang="ru-RU" altLang="ru-RU" sz="3200" dirty="0"/>
              <a:t>прямоугольном треугольнике угол между высотой и медианой, проведенными из вершины прямого угла, равен 30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больший из острых углов этого треугольника.</a:t>
            </a:r>
            <a:endParaRPr lang="en-US" altLang="ru-RU" sz="3200" dirty="0"/>
          </a:p>
        </p:txBody>
      </p:sp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60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22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8592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9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Параллельные прямые</a:t>
            </a: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228600" y="609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Д</a:t>
            </a:r>
            <a:r>
              <a:rPr lang="ru-RU" altLang="ru-RU">
                <a:cs typeface="Times New Roman" panose="02020603050405020304" pitchFamily="18" charset="0"/>
              </a:rPr>
              <a:t>ве прямые на плоскости называются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параллельными</a:t>
            </a:r>
            <a:r>
              <a:rPr lang="ru-RU" altLang="ru-RU">
                <a:cs typeface="Times New Roman" panose="02020603050405020304" pitchFamily="18" charset="0"/>
              </a:rPr>
              <a:t>, если</a:t>
            </a:r>
            <a:endParaRPr lang="en-US" altLang="ru-RU">
              <a:cs typeface="Times New Roman" panose="02020603050405020304" pitchFamily="18" charset="0"/>
            </a:endParaRPr>
          </a:p>
        </p:txBody>
      </p:sp>
      <p:sp>
        <p:nvSpPr>
          <p:cNvPr id="59439" name="Text Box 47"/>
          <p:cNvSpPr txBox="1">
            <a:spLocks noChangeArrowheads="1"/>
          </p:cNvSpPr>
          <p:nvPr/>
        </p:nvSpPr>
        <p:spPr bwMode="auto">
          <a:xfrm>
            <a:off x="228600" y="54864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Углы</a:t>
            </a:r>
            <a:r>
              <a:rPr lang="ru-RU" altLang="ru-RU"/>
              <a:t> </a:t>
            </a:r>
            <a:r>
              <a:rPr lang="ru-RU" altLang="ru-RU">
                <a:cs typeface="Times New Roman" panose="02020603050405020304" pitchFamily="18" charset="0"/>
              </a:rPr>
              <a:t>1 и 5,</a:t>
            </a:r>
            <a:r>
              <a:rPr lang="ru-RU" altLang="ru-RU"/>
              <a:t> </a:t>
            </a:r>
            <a:r>
              <a:rPr lang="ru-RU" altLang="ru-RU">
                <a:cs typeface="Times New Roman" panose="02020603050405020304" pitchFamily="18" charset="0"/>
              </a:rPr>
              <a:t>4 и 8, 2 и 6, 3 и 7 называются</a:t>
            </a:r>
          </a:p>
        </p:txBody>
      </p:sp>
      <p:sp>
        <p:nvSpPr>
          <p:cNvPr id="59440" name="Text Box 48"/>
          <p:cNvSpPr txBox="1">
            <a:spLocks noChangeArrowheads="1"/>
          </p:cNvSpPr>
          <p:nvPr/>
        </p:nvSpPr>
        <p:spPr bwMode="auto">
          <a:xfrm>
            <a:off x="304800" y="1295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Параллельность прямых обозначается знаком</a:t>
            </a:r>
            <a:endParaRPr lang="ru-RU" altLang="ru-RU" dirty="0"/>
          </a:p>
        </p:txBody>
      </p:sp>
      <p:grpSp>
        <p:nvGrpSpPr>
          <p:cNvPr id="59454" name="Group 62"/>
          <p:cNvGrpSpPr>
            <a:grpSpLocks/>
          </p:cNvGrpSpPr>
          <p:nvPr/>
        </p:nvGrpSpPr>
        <p:grpSpPr bwMode="auto">
          <a:xfrm>
            <a:off x="228600" y="1981200"/>
            <a:ext cx="8686800" cy="3578225"/>
            <a:chOff x="144" y="1248"/>
            <a:chExt cx="5472" cy="2254"/>
          </a:xfrm>
        </p:grpSpPr>
        <p:sp>
          <p:nvSpPr>
            <p:cNvPr id="59441" name="Text Box 49"/>
            <p:cNvSpPr txBox="1">
              <a:spLocks noChangeArrowheads="1"/>
            </p:cNvSpPr>
            <p:nvPr/>
          </p:nvSpPr>
          <p:spPr bwMode="auto">
            <a:xfrm>
              <a:off x="144" y="1248"/>
              <a:ext cx="547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>
                  <a:cs typeface="Times New Roman" panose="02020603050405020304" pitchFamily="18" charset="0"/>
                </a:rPr>
                <a:t>Пусть </a:t>
              </a:r>
              <a:r>
                <a:rPr lang="en-US" altLang="ru-RU" i="1">
                  <a:cs typeface="Times New Roman" panose="02020603050405020304" pitchFamily="18" charset="0"/>
                </a:rPr>
                <a:t>a</a:t>
              </a:r>
              <a:r>
                <a:rPr lang="ru-RU" altLang="ru-RU">
                  <a:cs typeface="Times New Roman" panose="02020603050405020304" pitchFamily="18" charset="0"/>
                </a:rPr>
                <a:t> и </a:t>
              </a:r>
              <a:r>
                <a:rPr lang="en-US" altLang="ru-RU" i="1">
                  <a:cs typeface="Times New Roman" panose="02020603050405020304" pitchFamily="18" charset="0"/>
                </a:rPr>
                <a:t>b</a:t>
              </a:r>
              <a:r>
                <a:rPr lang="ru-RU" altLang="ru-RU">
                  <a:cs typeface="Times New Roman" panose="02020603050405020304" pitchFamily="18" charset="0"/>
                </a:rPr>
                <a:t> – две прямые и </a:t>
              </a:r>
              <a:r>
                <a:rPr lang="en-US" altLang="ru-RU" i="1">
                  <a:cs typeface="Times New Roman" panose="02020603050405020304" pitchFamily="18" charset="0"/>
                </a:rPr>
                <a:t>c</a:t>
              </a:r>
              <a:r>
                <a:rPr lang="ru-RU" altLang="ru-RU">
                  <a:cs typeface="Times New Roman" panose="02020603050405020304" pitchFamily="18" charset="0"/>
                </a:rPr>
                <a:t> – пересекающая их третья прямая, называемая</a:t>
              </a:r>
              <a:r>
                <a:rPr lang="ru-RU" altLang="ru-RU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>
                  <a:solidFill>
                    <a:srgbClr val="FF3300"/>
                  </a:solidFill>
                  <a:cs typeface="Times New Roman" panose="02020603050405020304" pitchFamily="18" charset="0"/>
                </a:rPr>
                <a:t>секущей</a:t>
              </a:r>
              <a:r>
                <a:rPr lang="ru-RU" altLang="ru-RU" i="1">
                  <a:cs typeface="Times New Roman" panose="02020603050405020304" pitchFamily="18" charset="0"/>
                </a:rPr>
                <a:t>.</a:t>
              </a:r>
              <a:r>
                <a:rPr lang="ru-RU" altLang="ru-RU">
                  <a:cs typeface="Times New Roman" panose="02020603050405020304" pitchFamily="18" charset="0"/>
                </a:rPr>
                <a:t> Обозначим углы, образованные этими прямыми, цифрами 1, ..., 8, как показано на рисунке.</a:t>
              </a:r>
            </a:p>
          </p:txBody>
        </p:sp>
        <p:pic>
          <p:nvPicPr>
            <p:cNvPr id="59443" name="Picture 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968"/>
              <a:ext cx="2175" cy="1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9444" name="Text Box 52"/>
          <p:cNvSpPr txBox="1">
            <a:spLocks noChangeArrowheads="1"/>
          </p:cNvSpPr>
          <p:nvPr/>
        </p:nvSpPr>
        <p:spPr bwMode="auto">
          <a:xfrm>
            <a:off x="2286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они не пересекаются, т.е. не имеют общих точек.</a:t>
            </a:r>
            <a:endParaRPr lang="en-US" altLang="ru-RU">
              <a:cs typeface="Times New Roman" panose="02020603050405020304" pitchFamily="18" charset="0"/>
            </a:endParaRPr>
          </a:p>
        </p:txBody>
      </p:sp>
      <p:sp>
        <p:nvSpPr>
          <p:cNvPr id="59445" name="Text Box 53"/>
          <p:cNvSpPr txBox="1">
            <a:spLocks noChangeArrowheads="1"/>
          </p:cNvSpPr>
          <p:nvPr/>
        </p:nvSpPr>
        <p:spPr bwMode="auto">
          <a:xfrm>
            <a:off x="304800" y="16002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Е</a:t>
            </a:r>
            <a:r>
              <a:rPr lang="ru-RU" altLang="ru-RU">
                <a:cs typeface="Times New Roman" panose="02020603050405020304" pitchFamily="18" charset="0"/>
              </a:rPr>
              <a:t>сли прямые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>
                <a:cs typeface="Times New Roman" panose="02020603050405020304" pitchFamily="18" charset="0"/>
              </a:rPr>
              <a:t> и </a:t>
            </a:r>
            <a:r>
              <a:rPr lang="en-US" altLang="ru-RU" i="1">
                <a:cs typeface="Times New Roman" panose="02020603050405020304" pitchFamily="18" charset="0"/>
              </a:rPr>
              <a:t>b</a:t>
            </a:r>
            <a:r>
              <a:rPr lang="ru-RU" altLang="ru-RU">
                <a:cs typeface="Times New Roman" panose="02020603050405020304" pitchFamily="18" charset="0"/>
              </a:rPr>
              <a:t> параллельны, то пишут</a:t>
            </a:r>
          </a:p>
        </p:txBody>
      </p:sp>
      <p:sp>
        <p:nvSpPr>
          <p:cNvPr id="59447" name="Text Box 55"/>
          <p:cNvSpPr txBox="1">
            <a:spLocks noChangeArrowheads="1"/>
          </p:cNvSpPr>
          <p:nvPr/>
        </p:nvSpPr>
        <p:spPr bwMode="auto">
          <a:xfrm>
            <a:off x="6516216" y="1275134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||.</a:t>
            </a:r>
          </a:p>
        </p:txBody>
      </p:sp>
      <p:sp>
        <p:nvSpPr>
          <p:cNvPr id="59448" name="Text Box 56"/>
          <p:cNvSpPr txBox="1">
            <a:spLocks noChangeArrowheads="1"/>
          </p:cNvSpPr>
          <p:nvPr/>
        </p:nvSpPr>
        <p:spPr bwMode="auto">
          <a:xfrm>
            <a:off x="6019800" y="1593749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i="1">
                <a:cs typeface="Times New Roman" panose="02020603050405020304" pitchFamily="18" charset="0"/>
              </a:rPr>
              <a:t> || </a:t>
            </a:r>
            <a:r>
              <a:rPr lang="en-US" altLang="ru-RU" i="1">
                <a:cs typeface="Times New Roman" panose="02020603050405020304" pitchFamily="18" charset="0"/>
              </a:rPr>
              <a:t>b</a:t>
            </a:r>
            <a:r>
              <a:rPr lang="ru-RU" altLang="ru-RU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9449" name="Text Box 57"/>
          <p:cNvSpPr txBox="1">
            <a:spLocks noChangeArrowheads="1"/>
          </p:cNvSpPr>
          <p:nvPr/>
        </p:nvSpPr>
        <p:spPr bwMode="auto">
          <a:xfrm>
            <a:off x="6248400" y="5486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сответственными</a:t>
            </a:r>
            <a:r>
              <a:rPr lang="ru-RU" altLang="ru-RU"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9450" name="Text Box 58"/>
          <p:cNvSpPr txBox="1">
            <a:spLocks noChangeArrowheads="1"/>
          </p:cNvSpPr>
          <p:nvPr/>
        </p:nvSpPr>
        <p:spPr bwMode="auto">
          <a:xfrm>
            <a:off x="228600" y="58674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угл</a:t>
            </a:r>
            <a:r>
              <a:rPr lang="ru-RU" altLang="ru-RU"/>
              <a:t>ы</a:t>
            </a:r>
            <a:r>
              <a:rPr lang="ru-RU" altLang="ru-RU">
                <a:cs typeface="Times New Roman" panose="02020603050405020304" pitchFamily="18" charset="0"/>
              </a:rPr>
              <a:t> 3</a:t>
            </a:r>
            <a:r>
              <a:rPr lang="ru-RU" altLang="ru-RU"/>
              <a:t> </a:t>
            </a:r>
            <a:r>
              <a:rPr lang="ru-RU" altLang="ru-RU">
                <a:cs typeface="Times New Roman" panose="02020603050405020304" pitchFamily="18" charset="0"/>
              </a:rPr>
              <a:t>и</a:t>
            </a:r>
            <a:r>
              <a:rPr lang="ru-RU" altLang="ru-RU"/>
              <a:t> </a:t>
            </a:r>
            <a:r>
              <a:rPr lang="ru-RU" altLang="ru-RU">
                <a:cs typeface="Times New Roman" panose="02020603050405020304" pitchFamily="18" charset="0"/>
              </a:rPr>
              <a:t>5,</a:t>
            </a:r>
            <a:r>
              <a:rPr lang="ru-RU" altLang="ru-RU"/>
              <a:t> </a:t>
            </a:r>
            <a:r>
              <a:rPr lang="ru-RU" altLang="ru-RU">
                <a:cs typeface="Times New Roman" panose="02020603050405020304" pitchFamily="18" charset="0"/>
              </a:rPr>
              <a:t>4 и 6 называются</a:t>
            </a:r>
            <a:endParaRPr lang="ru-RU" altLang="ru-RU"/>
          </a:p>
        </p:txBody>
      </p:sp>
      <p:sp>
        <p:nvSpPr>
          <p:cNvPr id="59451" name="Text Box 59"/>
          <p:cNvSpPr txBox="1">
            <a:spLocks noChangeArrowheads="1"/>
          </p:cNvSpPr>
          <p:nvPr/>
        </p:nvSpPr>
        <p:spPr bwMode="auto">
          <a:xfrm>
            <a:off x="4419600" y="58674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в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нутренними</a:t>
            </a:r>
            <a:r>
              <a:rPr lang="ru-RU" altLang="ru-RU">
                <a:solidFill>
                  <a:srgbClr val="FF3300"/>
                </a:solidFill>
              </a:rPr>
              <a:t>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накрест лежащими</a:t>
            </a:r>
            <a:r>
              <a:rPr lang="ru-RU" altLang="ru-RU">
                <a:cs typeface="Times New Roman" panose="02020603050405020304" pitchFamily="18" charset="0"/>
              </a:rPr>
              <a:t>;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9452" name="Text Box 60"/>
          <p:cNvSpPr txBox="1">
            <a:spLocks noChangeArrowheads="1"/>
          </p:cNvSpPr>
          <p:nvPr/>
        </p:nvSpPr>
        <p:spPr bwMode="auto">
          <a:xfrm>
            <a:off x="228600" y="62484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углы</a:t>
            </a:r>
            <a:r>
              <a:rPr lang="ru-RU" altLang="ru-RU"/>
              <a:t> </a:t>
            </a:r>
            <a:r>
              <a:rPr lang="ru-RU" altLang="ru-RU">
                <a:cs typeface="Times New Roman" panose="02020603050405020304" pitchFamily="18" charset="0"/>
              </a:rPr>
              <a:t> 4 и 5,</a:t>
            </a:r>
            <a:r>
              <a:rPr lang="ru-RU" altLang="ru-RU"/>
              <a:t> </a:t>
            </a:r>
            <a:r>
              <a:rPr lang="ru-RU" altLang="ru-RU">
                <a:cs typeface="Times New Roman" panose="02020603050405020304" pitchFamily="18" charset="0"/>
              </a:rPr>
              <a:t>3</a:t>
            </a:r>
            <a:r>
              <a:rPr lang="ru-RU" altLang="ru-RU"/>
              <a:t> </a:t>
            </a:r>
            <a:r>
              <a:rPr lang="ru-RU" altLang="ru-RU">
                <a:cs typeface="Times New Roman" panose="02020603050405020304" pitchFamily="18" charset="0"/>
              </a:rPr>
              <a:t>и</a:t>
            </a:r>
            <a:r>
              <a:rPr lang="ru-RU" altLang="ru-RU"/>
              <a:t> </a:t>
            </a:r>
            <a:r>
              <a:rPr lang="ru-RU" altLang="ru-RU">
                <a:cs typeface="Times New Roman" panose="02020603050405020304" pitchFamily="18" charset="0"/>
              </a:rPr>
              <a:t>6 называются</a:t>
            </a:r>
          </a:p>
        </p:txBody>
      </p:sp>
      <p:sp>
        <p:nvSpPr>
          <p:cNvPr id="59453" name="Text Box 61"/>
          <p:cNvSpPr txBox="1">
            <a:spLocks noChangeArrowheads="1"/>
          </p:cNvSpPr>
          <p:nvPr/>
        </p:nvSpPr>
        <p:spPr bwMode="auto">
          <a:xfrm>
            <a:off x="4267200" y="62484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внутренними односторонними</a:t>
            </a:r>
            <a:r>
              <a:rPr lang="ru-RU" altLang="ru-RU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31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9" grpId="0" autoUpdateAnimBg="0"/>
      <p:bldP spid="59440" grpId="0" autoUpdateAnimBg="0"/>
      <p:bldP spid="59444" grpId="0" autoUpdateAnimBg="0"/>
      <p:bldP spid="59445" grpId="0" autoUpdateAnimBg="0"/>
      <p:bldP spid="59447" grpId="0" autoUpdateAnimBg="0"/>
      <p:bldP spid="59448" grpId="0" autoUpdateAnimBg="0"/>
      <p:bldP spid="59449" grpId="0" autoUpdateAnimBg="0"/>
      <p:bldP spid="59450" grpId="0" autoUpdateAnimBg="0"/>
      <p:bldP spid="59451" grpId="0" autoUpdateAnimBg="0"/>
      <p:bldP spid="59452" grpId="0" autoUpdateAnimBg="0"/>
      <p:bldP spid="5945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3" name="Text Box 3"/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20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</a:p>
        </p:txBody>
      </p:sp>
      <p:sp>
        <p:nvSpPr>
          <p:cNvPr id="424964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9. Острые </a:t>
            </a:r>
            <a:r>
              <a:rPr lang="ru-RU" altLang="ru-RU" sz="3200" dirty="0"/>
              <a:t>углы прямоугольного треугольника равны 25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и 65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угол между биссектрисой и медианой, проведенными из вершины прямого угла.</a:t>
            </a:r>
            <a:endParaRPr lang="en-US" altLang="ru-RU" sz="3200" dirty="0"/>
          </a:p>
        </p:txBody>
      </p:sp>
      <p:pic>
        <p:nvPicPr>
          <p:cNvPr id="424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859213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9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30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10. Угол </a:t>
            </a:r>
            <a:r>
              <a:rPr lang="ru-RU" altLang="ru-RU" sz="3200" dirty="0"/>
              <a:t>между биссектрисой и медианой прямоугольного треугольника, проведенными из вершины прямого угла, равен 15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меньший острый угол этого треугольника.</a:t>
            </a:r>
            <a:endParaRPr lang="en-US" altLang="ru-RU" sz="3200" dirty="0"/>
          </a:p>
        </p:txBody>
      </p:sp>
      <p:pic>
        <p:nvPicPr>
          <p:cNvPr id="427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859213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3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 smtClean="0"/>
              <a:t>	11. В </a:t>
            </a:r>
            <a:r>
              <a:rPr lang="ru-RU" altLang="ru-RU" sz="3200" dirty="0"/>
              <a:t>треугольнике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B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4</a:t>
            </a:r>
            <a:r>
              <a:rPr lang="ru-RU" altLang="ru-RU" sz="3200" dirty="0"/>
              <a:t>5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C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ru-RU" altLang="ru-RU" sz="3200" dirty="0"/>
              <a:t>8</a:t>
            </a:r>
            <a:r>
              <a:rPr lang="en-US" altLang="ru-RU" sz="3200" dirty="0"/>
              <a:t>0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</a:t>
            </a:r>
            <a:r>
              <a:rPr lang="en-US" altLang="ru-RU" sz="3200" dirty="0"/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– биссектриса, </a:t>
            </a:r>
            <a:r>
              <a:rPr lang="en-US" altLang="ru-RU" sz="3200" i="1" dirty="0"/>
              <a:t>AE = AC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угол </a:t>
            </a:r>
            <a:r>
              <a:rPr lang="en-US" altLang="ru-RU" sz="3200" i="1" dirty="0"/>
              <a:t>BDE</a:t>
            </a:r>
            <a:r>
              <a:rPr lang="en-US" altLang="ru-RU" sz="3200" dirty="0"/>
              <a:t>.</a:t>
            </a:r>
          </a:p>
        </p:txBody>
      </p:sp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en-US" altLang="ru-RU" sz="3200" dirty="0"/>
              <a:t>35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</a:t>
            </a:r>
            <a:endParaRPr lang="ru-RU" altLang="ru-RU" sz="3200" dirty="0"/>
          </a:p>
        </p:txBody>
      </p:sp>
      <p:pic>
        <p:nvPicPr>
          <p:cNvPr id="429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133600"/>
            <a:ext cx="3825875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 smtClean="0"/>
              <a:t>	12. В </a:t>
            </a:r>
            <a:r>
              <a:rPr lang="ru-RU" altLang="ru-RU" sz="3200" dirty="0"/>
              <a:t>треугольнике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A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30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B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85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</a:t>
            </a:r>
            <a:r>
              <a:rPr lang="en-US" altLang="ru-RU" sz="3200" dirty="0"/>
              <a:t> </a:t>
            </a:r>
            <a:r>
              <a:rPr lang="en-US" altLang="ru-RU" sz="3200" i="1" dirty="0"/>
              <a:t>CD </a:t>
            </a:r>
            <a:r>
              <a:rPr lang="ru-RU" altLang="ru-RU" sz="3200" dirty="0"/>
              <a:t>– биссектриса</a:t>
            </a:r>
            <a:r>
              <a:rPr lang="en-US" altLang="ru-RU" sz="3200" dirty="0"/>
              <a:t> </a:t>
            </a:r>
            <a:r>
              <a:rPr lang="ru-RU" altLang="ru-RU" sz="3200" dirty="0"/>
              <a:t>внешнего угла, </a:t>
            </a:r>
            <a:r>
              <a:rPr lang="ru-RU" altLang="ru-RU" sz="3200" i="1" dirty="0"/>
              <a:t>С</a:t>
            </a:r>
            <a:r>
              <a:rPr lang="en-US" altLang="ru-RU" sz="3200" i="1" dirty="0"/>
              <a:t>E = BC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угол </a:t>
            </a:r>
            <a:r>
              <a:rPr lang="en-US" altLang="ru-RU" sz="3200" i="1" dirty="0"/>
              <a:t>BDE</a:t>
            </a:r>
            <a:r>
              <a:rPr lang="en-US" altLang="ru-RU" sz="3200" dirty="0"/>
              <a:t>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55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31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508250"/>
            <a:ext cx="380365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3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-23353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Сумма углов выпуклого многоугольника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74" y="999017"/>
            <a:ext cx="648345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75797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	    </a:t>
            </a:r>
            <a:r>
              <a:rPr lang="ru-RU" dirty="0" smtClean="0">
                <a:solidFill>
                  <a:srgbClr val="FF0000"/>
                </a:solidFill>
              </a:rPr>
              <a:t>Учебник Л.С. </a:t>
            </a:r>
            <a:r>
              <a:rPr lang="ru-RU" dirty="0" err="1" smtClean="0">
                <a:solidFill>
                  <a:srgbClr val="FF0000"/>
                </a:solidFill>
              </a:rPr>
              <a:t>Атанасяна</a:t>
            </a:r>
            <a:r>
              <a:rPr lang="ru-RU" dirty="0" smtClean="0">
                <a:solidFill>
                  <a:srgbClr val="FF0000"/>
                </a:solidFill>
              </a:rPr>
              <a:t> и др.	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475797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	    </a:t>
            </a:r>
            <a:r>
              <a:rPr lang="ru-RU" dirty="0" smtClean="0">
                <a:solidFill>
                  <a:srgbClr val="FF0000"/>
                </a:solidFill>
              </a:rPr>
              <a:t>Учебник А.В. Погорелова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7717"/>
            <a:ext cx="6513840" cy="4680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956" y="2343896"/>
            <a:ext cx="2522539" cy="31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23" y="118039"/>
            <a:ext cx="6371611" cy="375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7" y="3873274"/>
            <a:ext cx="6174401" cy="70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4774821"/>
            <a:ext cx="3552732" cy="196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9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-29183" y="64575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Теорема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Сумма углов выпуклого 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-угольника равна 180</a:t>
            </a:r>
            <a:r>
              <a:rPr lang="en-US" altLang="ru-RU" sz="28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-2).</a:t>
            </a:r>
          </a:p>
        </p:txBody>
      </p:sp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9619"/>
            <a:ext cx="2957463" cy="253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3717032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Доказательство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Из какой-нибудь вершины 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проведем все его диагонали. </a:t>
            </a:r>
            <a:r>
              <a:rPr lang="ru-RU" altLang="ru-RU" dirty="0" smtClean="0">
                <a:cs typeface="Times New Roman" panose="02020603050405020304" pitchFamily="18" charset="0"/>
              </a:rPr>
              <a:t>Из выпуклости многоугольника следует, что эти диагонали содержатся в многоугольнике. Тогда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 разобьется на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 треугольника. В каждом треугольнике сумма углов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, и эти углы составляют углы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угольника. </a:t>
            </a:r>
            <a:r>
              <a:rPr lang="ru-RU" altLang="ru-RU" dirty="0" smtClean="0">
                <a:cs typeface="Times New Roman" panose="02020603050405020304" pitchFamily="18" charset="0"/>
              </a:rPr>
              <a:t>Значит, </a:t>
            </a:r>
            <a:r>
              <a:rPr lang="ru-RU" altLang="ru-RU" dirty="0">
                <a:cs typeface="Times New Roman" panose="02020603050405020304" pitchFamily="18" charset="0"/>
              </a:rPr>
              <a:t>сумма </a:t>
            </a:r>
            <a:r>
              <a:rPr lang="ru-RU" altLang="ru-RU" dirty="0" smtClean="0">
                <a:cs typeface="Times New Roman" panose="02020603050405020304" pitchFamily="18" charset="0"/>
              </a:rPr>
              <a:t>углов 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2). </a:t>
            </a:r>
          </a:p>
        </p:txBody>
      </p:sp>
    </p:spTree>
    <p:extLst>
      <p:ext uri="{BB962C8B-B14F-4D97-AF65-F5344CB8AC3E}">
        <p14:creationId xmlns:p14="http://schemas.microsoft.com/office/powerpoint/2010/main" val="13637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Второй способ доказательства</a:t>
            </a:r>
          </a:p>
        </p:txBody>
      </p:sp>
      <p:sp>
        <p:nvSpPr>
          <p:cNvPr id="3075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Теорема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Сумма углов выпуклого 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-угольника равна 180</a:t>
            </a:r>
            <a:r>
              <a:rPr lang="en-US" altLang="ru-RU" sz="28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-2).</a:t>
            </a:r>
          </a:p>
        </p:txBody>
      </p:sp>
      <p:sp>
        <p:nvSpPr>
          <p:cNvPr id="3076" name="Text Box 1029"/>
          <p:cNvSpPr txBox="1">
            <a:spLocks noChangeArrowheads="1"/>
          </p:cNvSpPr>
          <p:nvPr/>
        </p:nvSpPr>
        <p:spPr bwMode="auto">
          <a:xfrm>
            <a:off x="0" y="3682977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</a:t>
            </a:r>
            <a:r>
              <a:rPr lang="ru-RU" altLang="ru-RU" dirty="0" smtClean="0">
                <a:solidFill>
                  <a:srgbClr val="FF3300"/>
                </a:solidFill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2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Пусть </a:t>
            </a:r>
            <a:r>
              <a:rPr lang="en-US" altLang="ru-RU" i="1" dirty="0"/>
              <a:t>O</a:t>
            </a:r>
            <a:r>
              <a:rPr lang="ru-RU" altLang="ru-RU" dirty="0">
                <a:cs typeface="Times New Roman" panose="02020603050405020304" pitchFamily="18" charset="0"/>
              </a:rPr>
              <a:t> как</a:t>
            </a:r>
            <a:r>
              <a:rPr lang="ru-RU" altLang="ru-RU" dirty="0"/>
              <a:t>ая</a:t>
            </a:r>
            <a:r>
              <a:rPr lang="ru-RU" altLang="ru-RU" dirty="0">
                <a:cs typeface="Times New Roman" panose="02020603050405020304" pitchFamily="18" charset="0"/>
              </a:rPr>
              <a:t>-нибудь </a:t>
            </a:r>
            <a:r>
              <a:rPr lang="ru-RU" altLang="ru-RU" dirty="0"/>
              <a:t>внутренняя точка</a:t>
            </a:r>
            <a:r>
              <a:rPr lang="en-US" altLang="ru-RU" i="1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</a:t>
            </a:r>
            <a:r>
              <a:rPr lang="ru-RU" altLang="ru-RU" dirty="0"/>
              <a:t>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…</a:t>
            </a:r>
            <a:r>
              <a:rPr lang="en-US" altLang="ru-RU" i="1" dirty="0"/>
              <a:t>A</a:t>
            </a:r>
            <a:r>
              <a:rPr lang="en-US" altLang="ru-RU" i="1" baseline="-25000" dirty="0"/>
              <a:t>n</a:t>
            </a:r>
            <a:r>
              <a:rPr lang="en-US" altLang="ru-RU" dirty="0"/>
              <a:t>. </a:t>
            </a:r>
            <a:r>
              <a:rPr lang="ru-RU" altLang="ru-RU" dirty="0"/>
              <a:t>Соединим ее с вершинами этого многоугольника</a:t>
            </a:r>
            <a:r>
              <a:rPr lang="ru-RU" altLang="ru-RU" dirty="0">
                <a:cs typeface="Times New Roman" panose="02020603050405020304" pitchFamily="18" charset="0"/>
              </a:rPr>
              <a:t>. Из выпуклости многоугольника следует, что </a:t>
            </a:r>
            <a:r>
              <a:rPr lang="ru-RU" altLang="ru-RU" dirty="0" smtClean="0">
                <a:cs typeface="Times New Roman" panose="02020603050405020304" pitchFamily="18" charset="0"/>
              </a:rPr>
              <a:t>отрезки </a:t>
            </a:r>
            <a:r>
              <a:rPr lang="en-US" altLang="ru-RU" i="1" dirty="0" smtClean="0">
                <a:cs typeface="Times New Roman" panose="02020603050405020304" pitchFamily="18" charset="0"/>
              </a:rPr>
              <a:t>OA</a:t>
            </a:r>
            <a:r>
              <a:rPr lang="en-US" altLang="ru-RU" baseline="-25000" dirty="0" smtClean="0">
                <a:cs typeface="Times New Roman" panose="02020603050405020304" pitchFamily="18" charset="0"/>
              </a:rPr>
              <a:t>1</a:t>
            </a:r>
            <a:r>
              <a:rPr lang="en-US" altLang="ru-RU" dirty="0" smtClean="0">
                <a:cs typeface="Times New Roman" panose="02020603050405020304" pitchFamily="18" charset="0"/>
              </a:rPr>
              <a:t>, …, </a:t>
            </a:r>
            <a:r>
              <a:rPr lang="en-US" altLang="ru-RU" i="1" dirty="0" err="1" smtClean="0">
                <a:cs typeface="Times New Roman" panose="02020603050405020304" pitchFamily="18" charset="0"/>
              </a:rPr>
              <a:t>OA</a:t>
            </a:r>
            <a:r>
              <a:rPr lang="en-US" altLang="ru-RU" i="1" baseline="-25000" dirty="0" err="1" smtClean="0">
                <a:cs typeface="Times New Roman" panose="02020603050405020304" pitchFamily="18" charset="0"/>
              </a:rPr>
              <a:t>n</a:t>
            </a:r>
            <a:r>
              <a:rPr lang="en-US" altLang="ru-RU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>содержатся в многоугольнике.</a:t>
            </a:r>
            <a:r>
              <a:rPr lang="en-US" altLang="ru-RU" i="1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>Тогда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 разобьется на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</a:t>
            </a:r>
            <a:r>
              <a:rPr lang="ru-RU" altLang="ru-RU" dirty="0"/>
              <a:t>ов</a:t>
            </a:r>
            <a:r>
              <a:rPr lang="ru-RU" altLang="ru-RU" dirty="0">
                <a:cs typeface="Times New Roman" panose="02020603050405020304" pitchFamily="18" charset="0"/>
              </a:rPr>
              <a:t>. В каждом треугольнике сумма углов равна 180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Э</a:t>
            </a:r>
            <a:r>
              <a:rPr lang="ru-RU" altLang="ru-RU" dirty="0">
                <a:cs typeface="Times New Roman" panose="02020603050405020304" pitchFamily="18" charset="0"/>
              </a:rPr>
              <a:t>ти углы составляют углы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</a:t>
            </a:r>
            <a:r>
              <a:rPr lang="ru-RU" altLang="ru-RU" dirty="0"/>
              <a:t> и еще 360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r>
              <a:rPr lang="ru-RU" altLang="ru-RU" dirty="0" smtClean="0">
                <a:cs typeface="Times New Roman" panose="02020603050405020304" pitchFamily="18" charset="0"/>
              </a:rPr>
              <a:t>Значит, </a:t>
            </a:r>
            <a:r>
              <a:rPr lang="ru-RU" altLang="ru-RU" dirty="0">
                <a:cs typeface="Times New Roman" panose="02020603050405020304" pitchFamily="18" charset="0"/>
              </a:rPr>
              <a:t>сумма углов </a:t>
            </a:r>
            <a:r>
              <a:rPr lang="ru-RU" altLang="ru-RU" dirty="0" smtClean="0">
                <a:cs typeface="Times New Roman" panose="02020603050405020304" pitchFamily="18" charset="0"/>
              </a:rPr>
              <a:t>выпуклого </a:t>
            </a:r>
            <a:r>
              <a:rPr lang="en-US" altLang="ru-RU" i="1" dirty="0" smtClean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2). </a:t>
            </a:r>
          </a:p>
        </p:txBody>
      </p:sp>
      <p:pic>
        <p:nvPicPr>
          <p:cNvPr id="3077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93" y="1268760"/>
            <a:ext cx="2704927" cy="241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0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85800"/>
            <a:ext cx="8991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	1. Найдите сумму </a:t>
            </a:r>
            <a:r>
              <a:rPr lang="ru-RU" altLang="ru-RU" sz="3200" dirty="0"/>
              <a:t>внешних углов выпуклого </a:t>
            </a:r>
            <a:r>
              <a:rPr lang="en-US" altLang="ru-RU" sz="3200" i="1" dirty="0"/>
              <a:t>n</a:t>
            </a:r>
            <a:r>
              <a:rPr lang="ru-RU" altLang="ru-RU" sz="3200" dirty="0"/>
              <a:t>-угольника, взятых по одному при каждой </a:t>
            </a:r>
            <a:r>
              <a:rPr lang="ru-RU" altLang="ru-RU" sz="3200" dirty="0" smtClean="0"/>
              <a:t>вершине.</a:t>
            </a:r>
            <a:endParaRPr lang="ru-RU" altLang="ru-RU" sz="3200" dirty="0"/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3348038" y="2393950"/>
            <a:ext cx="5427662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</a:rPr>
              <a:t>Решение. </a:t>
            </a:r>
            <a:r>
              <a:rPr lang="ru-RU" altLang="ru-RU" dirty="0"/>
              <a:t>Внешний угол выпуклого многоугольника равен 180</a:t>
            </a:r>
            <a:r>
              <a:rPr lang="ru-RU" altLang="ru-RU" baseline="30000" dirty="0"/>
              <a:t>о</a:t>
            </a:r>
            <a:r>
              <a:rPr lang="ru-RU" altLang="ru-RU" dirty="0"/>
              <a:t> минус соответствующий внутренний угол. Следовательно, сумма внешних углов выпуклого </a:t>
            </a:r>
            <a:r>
              <a:rPr lang="en-US" altLang="ru-RU" i="1" dirty="0"/>
              <a:t>n</a:t>
            </a:r>
            <a:r>
              <a:rPr lang="ru-RU" altLang="ru-RU" i="1" dirty="0"/>
              <a:t>-</a:t>
            </a:r>
            <a:r>
              <a:rPr lang="ru-RU" altLang="ru-RU" dirty="0"/>
              <a:t>угольника</a:t>
            </a:r>
            <a:r>
              <a:rPr lang="en-US" altLang="ru-RU" i="1" dirty="0"/>
              <a:t> </a:t>
            </a:r>
            <a:r>
              <a:rPr lang="ru-RU" altLang="ru-RU" dirty="0"/>
              <a:t>равна </a:t>
            </a:r>
            <a:r>
              <a:rPr lang="en-US" altLang="ru-RU" dirty="0"/>
              <a:t>180</a:t>
            </a:r>
            <a:r>
              <a:rPr lang="ru-RU" altLang="ru-RU" baseline="30000" dirty="0"/>
              <a:t>о</a:t>
            </a:r>
            <a:r>
              <a:rPr lang="en-US" altLang="ru-RU" i="1" dirty="0"/>
              <a:t>n </a:t>
            </a:r>
            <a:r>
              <a:rPr lang="ru-RU" altLang="ru-RU" dirty="0"/>
              <a:t>минус сумма внутренних углов. Так как сумма внутренних углов выпуклого </a:t>
            </a:r>
            <a:r>
              <a:rPr lang="en-US" altLang="ru-RU" i="1" dirty="0"/>
              <a:t>n</a:t>
            </a:r>
            <a:r>
              <a:rPr lang="ru-RU" altLang="ru-RU" dirty="0"/>
              <a:t>-угольника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/>
              <a:t>(</a:t>
            </a:r>
            <a:r>
              <a:rPr lang="en-US" altLang="ru-RU" i="1" dirty="0"/>
              <a:t>n</a:t>
            </a:r>
            <a:r>
              <a:rPr lang="ru-RU" altLang="ru-RU" dirty="0"/>
              <a:t>-2), то сумма внешних углов будет равна </a:t>
            </a:r>
            <a:r>
              <a:rPr lang="en-US" altLang="ru-RU" dirty="0"/>
              <a:t>180</a:t>
            </a:r>
            <a:r>
              <a:rPr lang="ru-RU" altLang="ru-RU" baseline="30000" dirty="0"/>
              <a:t>о</a:t>
            </a:r>
            <a:r>
              <a:rPr lang="en-US" altLang="ru-RU" i="1" dirty="0"/>
              <a:t>n</a:t>
            </a:r>
            <a:r>
              <a:rPr lang="ru-RU" altLang="ru-RU" i="1" dirty="0"/>
              <a:t> - </a:t>
            </a:r>
            <a:r>
              <a:rPr lang="ru-RU" altLang="ru-RU" dirty="0"/>
              <a:t>180</a:t>
            </a:r>
            <a:r>
              <a:rPr lang="ru-RU" altLang="ru-RU" baseline="30000" dirty="0"/>
              <a:t>о</a:t>
            </a:r>
            <a:r>
              <a:rPr lang="ru-RU" altLang="ru-RU" dirty="0"/>
              <a:t>(</a:t>
            </a:r>
            <a:r>
              <a:rPr lang="en-US" altLang="ru-RU" i="1" dirty="0"/>
              <a:t>n</a:t>
            </a:r>
            <a:r>
              <a:rPr lang="ru-RU" altLang="ru-RU" dirty="0"/>
              <a:t>-2) = 360</a:t>
            </a:r>
            <a:r>
              <a:rPr lang="ru-RU" altLang="ru-RU" baseline="30000" dirty="0"/>
              <a:t>о</a:t>
            </a:r>
            <a:r>
              <a:rPr lang="ru-RU" altLang="ru-RU" dirty="0"/>
              <a:t>.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30448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4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86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Признак параллельности двух прямых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2144"/>
            <a:ext cx="8712968" cy="13855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891" y="2367671"/>
            <a:ext cx="5011186" cy="33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	2. Какое </a:t>
            </a:r>
            <a:r>
              <a:rPr lang="ru-RU" altLang="ru-RU" sz="3200" dirty="0"/>
              <a:t>наибольшее число острых углов может иметь выпуклый </a:t>
            </a:r>
            <a:r>
              <a:rPr lang="en-US" altLang="ru-RU" sz="3200" i="1" dirty="0"/>
              <a:t>n</a:t>
            </a:r>
            <a:r>
              <a:rPr lang="ru-RU" altLang="ru-RU" sz="3200" dirty="0"/>
              <a:t>-угольник?</a:t>
            </a:r>
            <a:endParaRPr lang="en-US" altLang="ru-RU" sz="3200" dirty="0">
              <a:solidFill>
                <a:schemeClr val="accent1"/>
              </a:solidFill>
            </a:endParaRP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0" y="3200400"/>
            <a:ext cx="9144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>
                <a:solidFill>
                  <a:srgbClr val="FF3300"/>
                </a:solidFill>
              </a:rPr>
              <a:t>	Решение</a:t>
            </a:r>
            <a:r>
              <a:rPr lang="ru-RU" altLang="ru-RU" sz="3200" dirty="0">
                <a:solidFill>
                  <a:srgbClr val="FF3300"/>
                </a:solidFill>
              </a:rPr>
              <a:t>.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Так как сумма внешних углов выпуклого многоугольника равны 360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, то у выпуклого многоугольника не может быть более трех тупых углов, следовательно, у него не может быть более трех внутренних острых углов.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Ответ.</a:t>
            </a:r>
            <a:r>
              <a:rPr lang="ru-RU" altLang="ru-RU" sz="3200" dirty="0"/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42881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3. Чему </a:t>
            </a:r>
            <a:r>
              <a:rPr lang="ru-RU" altLang="ru-RU" sz="3200" dirty="0">
                <a:cs typeface="Times New Roman" panose="02020603050405020304" pitchFamily="18" charset="0"/>
              </a:rPr>
              <a:t>равны углы правильного: а) треугольника; б) четырехугольника; в) пятиугольника; г) шестиугольника</a:t>
            </a:r>
            <a:r>
              <a:rPr lang="ru-RU" altLang="ru-RU" sz="3200" dirty="0"/>
              <a:t>; д) восьмиугольника; е) десятиугольника; ж)</a:t>
            </a:r>
            <a:r>
              <a:rPr lang="en-US" altLang="ru-RU" sz="3200" dirty="0"/>
              <a:t> </a:t>
            </a:r>
            <a:r>
              <a:rPr lang="ru-RU" altLang="ru-RU" sz="3200" dirty="0" err="1"/>
              <a:t>двенадцатиугольника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228600" y="55626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60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2667000" y="5562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90</a:t>
            </a:r>
            <a:r>
              <a:rPr lang="ru-RU" altLang="ru-RU" sz="3200" baseline="30000"/>
              <a:t>о</a:t>
            </a:r>
            <a:r>
              <a:rPr lang="ru-RU" altLang="ru-RU" sz="3200"/>
              <a:t>; </a:t>
            </a:r>
            <a:endParaRPr lang="ru-RU" altLang="ru-RU"/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3810000" y="55626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в) 108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endParaRPr lang="ru-RU" altLang="ru-RU"/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5105400" y="55626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г) 120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2438400" y="6172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д) 135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3886200" y="6172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е) 144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</a:p>
        </p:txBody>
      </p:sp>
      <p:sp>
        <p:nvSpPr>
          <p:cNvPr id="299018" name="Text Box 10"/>
          <p:cNvSpPr txBox="1">
            <a:spLocks noChangeArrowheads="1"/>
          </p:cNvSpPr>
          <p:nvPr/>
        </p:nvSpPr>
        <p:spPr bwMode="auto">
          <a:xfrm>
            <a:off x="5181600" y="61722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ж) 150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717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68" y="2674356"/>
            <a:ext cx="6316663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4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2" grpId="0" autoUpdateAnimBg="0"/>
      <p:bldP spid="299013" grpId="0" autoUpdateAnimBg="0"/>
      <p:bldP spid="299014" grpId="0" autoUpdateAnimBg="0"/>
      <p:bldP spid="299015" grpId="0" autoUpdateAnimBg="0"/>
      <p:bldP spid="299016" grpId="0" autoUpdateAnimBg="0"/>
      <p:bldP spid="299017" grpId="0" autoUpdateAnimBg="0"/>
      <p:bldP spid="29901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4. Чему </a:t>
            </a:r>
            <a:r>
              <a:rPr lang="ru-RU" altLang="ru-RU" sz="3200" dirty="0">
                <a:cs typeface="Times New Roman" panose="02020603050405020304" pitchFamily="18" charset="0"/>
              </a:rPr>
              <a:t>равна сумма углов </a:t>
            </a:r>
            <a:r>
              <a:rPr lang="ru-RU" altLang="ru-RU" sz="3200" dirty="0"/>
              <a:t>невыпуклого четырехугольника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?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en-US" altLang="ru-RU" sz="3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609600" y="5334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360</a:t>
            </a:r>
            <a:r>
              <a:rPr lang="ru-RU" altLang="ru-RU" sz="3200" baseline="30000"/>
              <a:t>о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640013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24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31182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Сумма углов невыпуклого многоугольника</a:t>
            </a:r>
          </a:p>
        </p:txBody>
      </p:sp>
      <p:sp>
        <p:nvSpPr>
          <p:cNvPr id="3075" name="Text Box 1027"/>
          <p:cNvSpPr txBox="1">
            <a:spLocks noChangeArrowheads="1"/>
          </p:cNvSpPr>
          <p:nvPr/>
        </p:nvSpPr>
        <p:spPr bwMode="auto">
          <a:xfrm>
            <a:off x="0" y="33265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Теорема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Сумма углов </a:t>
            </a:r>
            <a:r>
              <a:rPr lang="ru-RU" altLang="ru-RU" dirty="0" smtClean="0">
                <a:cs typeface="Times New Roman" panose="02020603050405020304" pitchFamily="18" charset="0"/>
              </a:rPr>
              <a:t>невыпуклого </a:t>
            </a:r>
            <a:r>
              <a:rPr lang="en-US" altLang="ru-RU" i="1" dirty="0" smtClean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-угольника равна 180</a:t>
            </a:r>
            <a:r>
              <a:rPr lang="en-US" altLang="ru-RU" baseline="30000" dirty="0">
                <a:cs typeface="Times New Roman" panose="02020603050405020304" pitchFamily="18" charset="0"/>
              </a:rPr>
              <a:t>o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-2).</a:t>
            </a:r>
          </a:p>
        </p:txBody>
      </p:sp>
      <p:sp>
        <p:nvSpPr>
          <p:cNvPr id="3076" name="Text Box 1029"/>
          <p:cNvSpPr txBox="1">
            <a:spLocks noChangeArrowheads="1"/>
          </p:cNvSpPr>
          <p:nvPr/>
        </p:nvSpPr>
        <p:spPr bwMode="auto">
          <a:xfrm>
            <a:off x="54272" y="3501008"/>
            <a:ext cx="63722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 smtClean="0"/>
              <a:t>Пусть </a:t>
            </a:r>
            <a:r>
              <a:rPr lang="ru-RU" sz="2000" i="1" dirty="0"/>
              <a:t>A’, A’’ </a:t>
            </a:r>
            <a:r>
              <a:rPr lang="ru-RU" sz="2000" dirty="0"/>
              <a:t>– соседние с ней </a:t>
            </a:r>
            <a:r>
              <a:rPr lang="ru-RU" sz="2000" dirty="0" smtClean="0"/>
              <a:t>вершины. </a:t>
            </a:r>
            <a:r>
              <a:rPr lang="ru-RU" sz="2000" dirty="0"/>
              <a:t>Если отрезок </a:t>
            </a:r>
            <a:r>
              <a:rPr lang="ru-RU" sz="2000" i="1" dirty="0"/>
              <a:t>A’A’’</a:t>
            </a:r>
            <a:r>
              <a:rPr lang="ru-RU" sz="2000" dirty="0"/>
              <a:t> целиком содержится в многоугольнике </a:t>
            </a:r>
            <a:r>
              <a:rPr lang="ru-RU" sz="2000" i="1" dirty="0"/>
              <a:t>M</a:t>
            </a:r>
            <a:r>
              <a:rPr lang="ru-RU" sz="2000" dirty="0"/>
              <a:t>, то он является искомой диагональю. Если </a:t>
            </a:r>
            <a:r>
              <a:rPr lang="ru-RU" sz="2000" i="1" dirty="0"/>
              <a:t>A’A’’</a:t>
            </a:r>
            <a:r>
              <a:rPr lang="ru-RU" sz="2000" dirty="0"/>
              <a:t> не содержится целиком в </a:t>
            </a:r>
            <a:r>
              <a:rPr lang="ru-RU" sz="2000" i="1" dirty="0"/>
              <a:t>M</a:t>
            </a:r>
            <a:r>
              <a:rPr lang="ru-RU" sz="2000" dirty="0"/>
              <a:t>, то существуют вершины многоугольника </a:t>
            </a:r>
            <a:r>
              <a:rPr lang="ru-RU" sz="2000" i="1" dirty="0"/>
              <a:t>M, </a:t>
            </a:r>
            <a:r>
              <a:rPr lang="ru-RU" sz="2000" dirty="0"/>
              <a:t>содержащиеся в треугольнике </a:t>
            </a:r>
            <a:r>
              <a:rPr lang="ru-RU" sz="2000" i="1" dirty="0"/>
              <a:t>A’AA’’</a:t>
            </a:r>
            <a:r>
              <a:rPr lang="ru-RU" sz="2000" dirty="0"/>
              <a:t>. Выберем из них вершину </a:t>
            </a:r>
            <a:r>
              <a:rPr lang="ru-RU" sz="2000" i="1" dirty="0"/>
              <a:t>B</a:t>
            </a:r>
            <a:r>
              <a:rPr lang="ru-RU" sz="2000" dirty="0"/>
              <a:t>, наиболее удаленную от прямой </a:t>
            </a:r>
            <a:r>
              <a:rPr lang="ru-RU" sz="2000" i="1" dirty="0"/>
              <a:t>a</a:t>
            </a:r>
            <a:r>
              <a:rPr lang="ru-RU" sz="2000" dirty="0"/>
              <a:t>. Тогда отрезок </a:t>
            </a:r>
            <a:r>
              <a:rPr lang="ru-RU" sz="2000" i="1" dirty="0"/>
              <a:t>AB</a:t>
            </a:r>
            <a:r>
              <a:rPr lang="ru-RU" sz="2000" dirty="0"/>
              <a:t> будет целиком содержаться в многоугольнике и, следовательно, он является искомой диагональю.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0" y="158904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Теорема 1.</a:t>
            </a:r>
            <a:r>
              <a:rPr lang="ru-RU" altLang="ru-RU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/>
              <a:t>В </a:t>
            </a:r>
            <a:r>
              <a:rPr lang="ru-RU" dirty="0"/>
              <a:t>каждом многоугольнике с числом сторон большим </a:t>
            </a:r>
            <a:r>
              <a:rPr lang="ru-RU" dirty="0" smtClean="0"/>
              <a:t>трёх </a:t>
            </a:r>
            <a:r>
              <a:rPr lang="ru-RU" dirty="0"/>
              <a:t>можно провести диагональ, целиком в нем содержащуюся.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268" y="3778779"/>
            <a:ext cx="2717528" cy="2092642"/>
          </a:xfrm>
          <a:prstGeom prst="rect">
            <a:avLst/>
          </a:prstGeom>
        </p:spPr>
      </p:pic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0" y="114277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Доказательство вытекает из следующих двух теорем.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0" y="279926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solidFill>
                  <a:srgbClr val="FF3300"/>
                </a:solidFill>
                <a:cs typeface="Times New Roman" panose="02020603050405020304" pitchFamily="18" charset="0"/>
              </a:rPr>
              <a:t> Доказательство.</a:t>
            </a:r>
            <a:r>
              <a:rPr lang="ru-RU" altLang="ru-RU" sz="2000" dirty="0">
                <a:cs typeface="Times New Roman" panose="02020603050405020304" pitchFamily="18" charset="0"/>
              </a:rPr>
              <a:t> З</a:t>
            </a:r>
            <a:r>
              <a:rPr lang="ru-RU" sz="2000" dirty="0"/>
              <a:t>афиксируем какую-нибудь прямую </a:t>
            </a:r>
            <a:r>
              <a:rPr lang="ru-RU" sz="2000" i="1" dirty="0"/>
              <a:t>a</a:t>
            </a:r>
            <a:r>
              <a:rPr lang="ru-RU" sz="2000" dirty="0"/>
              <a:t>, и найдем вершину </a:t>
            </a:r>
            <a:r>
              <a:rPr lang="ru-RU" sz="2000" i="1" dirty="0"/>
              <a:t>A </a:t>
            </a:r>
            <a:r>
              <a:rPr lang="ru-RU" sz="2000" dirty="0"/>
              <a:t>многоугольника </a:t>
            </a:r>
            <a:r>
              <a:rPr lang="en-US" sz="2000" i="1" dirty="0"/>
              <a:t>M</a:t>
            </a:r>
            <a:r>
              <a:rPr lang="ru-RU" sz="2000" dirty="0"/>
              <a:t>, расстояние от которой до этой прямой наибольшее. 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27"/>
          <p:cNvSpPr txBox="1">
            <a:spLocks noChangeArrowheads="1"/>
          </p:cNvSpPr>
          <p:nvPr/>
        </p:nvSpPr>
        <p:spPr bwMode="auto">
          <a:xfrm>
            <a:off x="0" y="-141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Теорема 2.</a:t>
            </a:r>
            <a:r>
              <a:rPr lang="ru-RU" altLang="ru-RU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dirty="0"/>
              <a:t>Любой </a:t>
            </a:r>
            <a:r>
              <a:rPr lang="en-US" i="1" dirty="0" smtClean="0"/>
              <a:t>n-</a:t>
            </a:r>
            <a:r>
              <a:rPr lang="ru-RU" dirty="0" smtClean="0"/>
              <a:t>угольник, проведением диагоналей </a:t>
            </a:r>
            <a:r>
              <a:rPr lang="ru-RU" dirty="0"/>
              <a:t>можно разбить на </a:t>
            </a:r>
            <a:r>
              <a:rPr lang="en-US" i="1" dirty="0" smtClean="0"/>
              <a:t>n-</a:t>
            </a:r>
            <a:r>
              <a:rPr lang="en-US" dirty="0" smtClean="0"/>
              <a:t>2</a:t>
            </a:r>
            <a:r>
              <a:rPr lang="en-US" i="1" dirty="0" smtClean="0"/>
              <a:t> </a:t>
            </a:r>
            <a:r>
              <a:rPr lang="ru-RU" dirty="0" smtClean="0"/>
              <a:t>треугольник</a:t>
            </a:r>
            <a:r>
              <a:rPr lang="ru-RU" dirty="0"/>
              <a:t>а</a:t>
            </a:r>
            <a:r>
              <a:rPr lang="ru-RU" dirty="0" smtClean="0"/>
              <a:t>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3076" name="Text Box 1029"/>
          <p:cNvSpPr txBox="1">
            <a:spLocks noChangeArrowheads="1"/>
          </p:cNvSpPr>
          <p:nvPr/>
        </p:nvSpPr>
        <p:spPr bwMode="auto">
          <a:xfrm>
            <a:off x="0" y="856572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Доказательство.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ru-RU" dirty="0"/>
              <a:t>Если </a:t>
            </a:r>
            <a:r>
              <a:rPr lang="ru-RU" i="1" dirty="0"/>
              <a:t>n</a:t>
            </a:r>
            <a:r>
              <a:rPr lang="ru-RU" dirty="0"/>
              <a:t> = </a:t>
            </a:r>
            <a:r>
              <a:rPr lang="ru-RU" dirty="0" smtClean="0"/>
              <a:t>3, </a:t>
            </a:r>
            <a:r>
              <a:rPr lang="ru-RU" dirty="0"/>
              <a:t>то число треугольников равно </a:t>
            </a:r>
            <a:r>
              <a:rPr lang="ru-RU" dirty="0" smtClean="0"/>
              <a:t>1. </a:t>
            </a:r>
            <a:r>
              <a:rPr lang="ru-RU" dirty="0"/>
              <a:t>П</a:t>
            </a:r>
            <a:r>
              <a:rPr lang="ru-RU" dirty="0" smtClean="0"/>
              <a:t>редположим</a:t>
            </a:r>
            <a:r>
              <a:rPr lang="ru-RU" dirty="0"/>
              <a:t>, что для всех </a:t>
            </a:r>
            <a:r>
              <a:rPr lang="ru-RU" i="1" dirty="0"/>
              <a:t>m &lt; n </a:t>
            </a:r>
            <a:r>
              <a:rPr lang="ru-RU" dirty="0"/>
              <a:t>мы доказали, что число треугольников, на которые разбиваются </a:t>
            </a:r>
            <a:r>
              <a:rPr lang="ru-RU" i="1" dirty="0"/>
              <a:t>m</a:t>
            </a:r>
            <a:r>
              <a:rPr lang="ru-RU" dirty="0"/>
              <a:t>-угольник, проведением диагоналей, равно </a:t>
            </a:r>
            <a:r>
              <a:rPr lang="ru-RU" i="1" dirty="0"/>
              <a:t>m – </a:t>
            </a:r>
            <a:r>
              <a:rPr lang="ru-RU" dirty="0"/>
              <a:t>2. </a:t>
            </a:r>
            <a:r>
              <a:rPr lang="ru-RU" dirty="0" smtClean="0"/>
              <a:t>Рассмотрим </a:t>
            </a:r>
            <a:r>
              <a:rPr lang="ru-RU" i="1" dirty="0"/>
              <a:t>n</a:t>
            </a:r>
            <a:r>
              <a:rPr lang="ru-RU" dirty="0"/>
              <a:t>-угольник, и проведем в нем диагональ. Она разобьет этот </a:t>
            </a:r>
            <a:r>
              <a:rPr lang="ru-RU" i="1" dirty="0"/>
              <a:t>n</a:t>
            </a:r>
            <a:r>
              <a:rPr lang="ru-RU" dirty="0"/>
              <a:t>-угольник на </a:t>
            </a:r>
            <a:r>
              <a:rPr lang="ru-RU" i="1" dirty="0"/>
              <a:t>k</a:t>
            </a:r>
            <a:r>
              <a:rPr lang="ru-RU" dirty="0"/>
              <a:t>-угольник и </a:t>
            </a:r>
            <a:r>
              <a:rPr lang="ru-RU" i="1" dirty="0"/>
              <a:t>n – k + </a:t>
            </a:r>
            <a:r>
              <a:rPr lang="ru-RU" dirty="0"/>
              <a:t>2</a:t>
            </a:r>
            <a:r>
              <a:rPr lang="ru-RU" i="1" dirty="0"/>
              <a:t>–</a:t>
            </a:r>
            <a:r>
              <a:rPr lang="ru-RU" dirty="0"/>
              <a:t>угольник. По предположению индукции, проведением диагоналей, </a:t>
            </a:r>
            <a:r>
              <a:rPr lang="ru-RU" i="1" dirty="0"/>
              <a:t>k</a:t>
            </a:r>
            <a:r>
              <a:rPr lang="ru-RU" dirty="0"/>
              <a:t>-угольник разбивается на </a:t>
            </a:r>
            <a:r>
              <a:rPr lang="ru-RU" i="1" dirty="0"/>
              <a:t>k –</a:t>
            </a:r>
            <a:r>
              <a:rPr lang="ru-RU" dirty="0"/>
              <a:t>2 треугольника, а </a:t>
            </a:r>
            <a:r>
              <a:rPr lang="ru-RU" i="1" dirty="0" smtClean="0"/>
              <a:t>n</a:t>
            </a:r>
            <a:r>
              <a:rPr lang="en-US" i="1" dirty="0" smtClean="0"/>
              <a:t> </a:t>
            </a:r>
            <a:r>
              <a:rPr lang="ru-RU" i="1" dirty="0" smtClean="0"/>
              <a:t>– </a:t>
            </a:r>
            <a:r>
              <a:rPr lang="ru-RU" i="1" dirty="0"/>
              <a:t>k + </a:t>
            </a:r>
            <a:r>
              <a:rPr lang="ru-RU" dirty="0"/>
              <a:t>2</a:t>
            </a:r>
            <a:r>
              <a:rPr lang="ru-RU" i="1" dirty="0"/>
              <a:t>–</a:t>
            </a:r>
            <a:r>
              <a:rPr lang="ru-RU" dirty="0"/>
              <a:t>угольник разбивается на </a:t>
            </a:r>
            <a:r>
              <a:rPr lang="ru-RU" i="1" dirty="0"/>
              <a:t>n – k </a:t>
            </a:r>
            <a:r>
              <a:rPr lang="ru-RU" dirty="0"/>
              <a:t>треугольника. Все вместе они дают разбиение </a:t>
            </a:r>
            <a:r>
              <a:rPr lang="ru-RU" i="1" dirty="0"/>
              <a:t>n</a:t>
            </a:r>
            <a:r>
              <a:rPr lang="ru-RU" dirty="0"/>
              <a:t>-угольника на</a:t>
            </a:r>
            <a:r>
              <a:rPr lang="ru-RU" i="1" dirty="0"/>
              <a:t> n – </a:t>
            </a:r>
            <a:r>
              <a:rPr lang="ru-RU" dirty="0"/>
              <a:t>2</a:t>
            </a:r>
            <a:r>
              <a:rPr lang="ru-RU" i="1" dirty="0"/>
              <a:t> </a:t>
            </a:r>
            <a:r>
              <a:rPr lang="ru-RU" dirty="0"/>
              <a:t>треугольника. Что и требовалось доказать.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149080"/>
            <a:ext cx="3477110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0" y="-141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Упражнение</a:t>
            </a:r>
            <a:r>
              <a:rPr lang="en-US" altLang="ru-RU" sz="32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*</a:t>
            </a:r>
            <a:r>
              <a:rPr lang="ru-RU" altLang="ru-RU" sz="32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(на дом)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0" y="76470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Попробуйте вывести формулу для суммы внешних углов невыпуклого многоугольника,</a:t>
            </a:r>
            <a:r>
              <a:rPr lang="ru-RU" altLang="ru-RU" sz="2800" dirty="0" smtClean="0"/>
              <a:t> </a:t>
            </a:r>
            <a:r>
              <a:rPr lang="ru-RU" altLang="ru-RU" sz="2800" dirty="0"/>
              <a:t>взятых по одному при каждой </a:t>
            </a:r>
            <a:r>
              <a:rPr lang="ru-RU" altLang="ru-RU" sz="2800" dirty="0" smtClean="0"/>
              <a:t>вершине.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361643"/>
            <a:ext cx="4215258" cy="265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333505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	(*) </a:t>
            </a:r>
            <a:r>
              <a:rPr lang="ru-RU" altLang="ru-RU" sz="2800" dirty="0" smtClean="0"/>
              <a:t>Найдите </a:t>
            </a:r>
            <a:r>
              <a:rPr lang="ru-RU" altLang="ru-RU" sz="2800" dirty="0"/>
              <a:t>сумму углов 1, 2, 3, 4, 5 пятиугольной звездочки, изображенной на рисунке.</a:t>
            </a:r>
            <a:endParaRPr lang="en-US" altLang="ru-RU" sz="2800" dirty="0"/>
          </a:p>
        </p:txBody>
      </p:sp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94005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28600" y="2305018"/>
            <a:ext cx="5911850" cy="3608420"/>
            <a:chOff x="228600" y="2305018"/>
            <a:chExt cx="5911850" cy="3608420"/>
          </a:xfrm>
        </p:grpSpPr>
        <p:sp>
          <p:nvSpPr>
            <p:cNvPr id="335876" name="Text Box 4"/>
            <p:cNvSpPr txBox="1">
              <a:spLocks noChangeArrowheads="1"/>
            </p:cNvSpPr>
            <p:nvPr/>
          </p:nvSpPr>
          <p:spPr bwMode="auto">
            <a:xfrm>
              <a:off x="228600" y="5334000"/>
              <a:ext cx="4127376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 smtClean="0">
                  <a:solidFill>
                    <a:srgbClr val="FF0000"/>
                  </a:solidFill>
                </a:rPr>
                <a:t>Решение.</a:t>
              </a:r>
              <a:r>
                <a:rPr lang="ru-RU" altLang="ru-RU" sz="3200" dirty="0" smtClean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 smtClean="0"/>
                <a:t>1 + 3 + 6 = 180</a:t>
              </a:r>
              <a:r>
                <a:rPr lang="ru-RU" altLang="ru-RU" sz="2800" baseline="30000" dirty="0" smtClean="0"/>
                <a:t>о</a:t>
              </a:r>
              <a:r>
                <a:rPr lang="ru-RU" altLang="ru-RU" sz="2800" dirty="0"/>
                <a:t>,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0130" y="2305018"/>
              <a:ext cx="2880320" cy="3131824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230265" y="2406975"/>
            <a:ext cx="3717999" cy="3494703"/>
            <a:chOff x="3230265" y="2406975"/>
            <a:chExt cx="3717999" cy="349470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0265" y="2406975"/>
              <a:ext cx="2880320" cy="30420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55976" y="5378458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6 = 4 + 7,</a:t>
              </a:r>
              <a:endParaRPr lang="ru-RU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872908" y="538857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 = 2 + 5.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591179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Следовательно, 1 + 2 + 3 + 4 + 5 = 180</a:t>
            </a:r>
            <a:r>
              <a:rPr lang="ru-RU" sz="2800" baseline="30000" dirty="0" smtClean="0"/>
              <a:t>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0" y="-141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Звёздчатые многоугольники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0" y="46332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Звёздчатым многоугольником будем называть замкнутую самопересекающуюся ломаную.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0" y="-141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Вопрос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0" y="46332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Чему равна сумма углов 1, 2, 3, 4 звёздчатого четырёхугольника?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84784"/>
            <a:ext cx="1944216" cy="239664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5496" y="1501605"/>
            <a:ext cx="8820472" cy="3733719"/>
            <a:chOff x="35496" y="1501605"/>
            <a:chExt cx="8820472" cy="3733719"/>
          </a:xfrm>
        </p:grpSpPr>
        <p:sp>
          <p:nvSpPr>
            <p:cNvPr id="13" name="TextBox 12"/>
            <p:cNvSpPr txBox="1"/>
            <p:nvPr/>
          </p:nvSpPr>
          <p:spPr>
            <a:xfrm>
              <a:off x="35496" y="4281217"/>
              <a:ext cx="88204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dirty="0" smtClean="0">
                  <a:solidFill>
                    <a:srgbClr val="FF0000"/>
                  </a:solidFill>
                </a:rPr>
                <a:t>	Ответ. </a:t>
              </a:r>
              <a:r>
                <a:rPr lang="ru-RU" sz="2800" dirty="0" smtClean="0"/>
                <a:t>Сумма зависит от вида четырёхугольника и может меняться от 0</a:t>
              </a:r>
              <a:r>
                <a:rPr lang="ru-RU" sz="2800" baseline="30000" dirty="0" smtClean="0"/>
                <a:t>о</a:t>
              </a:r>
              <a:r>
                <a:rPr lang="ru-RU" sz="2800" baseline="-25000" dirty="0" smtClean="0"/>
                <a:t> </a:t>
              </a:r>
              <a:r>
                <a:rPr lang="ru-RU" sz="2800" dirty="0" smtClean="0"/>
                <a:t>до 360</a:t>
              </a:r>
              <a:r>
                <a:rPr lang="ru-RU" sz="2800" baseline="30000" dirty="0" smtClean="0"/>
                <a:t>о</a:t>
              </a:r>
              <a:r>
                <a:rPr lang="ru-RU" sz="2800" dirty="0"/>
                <a:t>.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310" y="1501605"/>
              <a:ext cx="819730" cy="229524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4088" y="1817218"/>
              <a:ext cx="2695951" cy="1848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6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</a:t>
            </a:r>
            <a:r>
              <a:rPr lang="ru-RU" dirty="0"/>
              <a:t>Зафиксируем направление подсчета углов </a:t>
            </a:r>
            <a:r>
              <a:rPr lang="ru-RU" dirty="0" smtClean="0"/>
              <a:t>многоугольника. </a:t>
            </a:r>
            <a:r>
              <a:rPr lang="ru-RU" dirty="0"/>
              <a:t>А именно, при переходе от предыдущего звена ломаной к последующему будем считать угол, образованный этими звеньями, в направлении против часовой стрелки.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5" name="Text Box 1027"/>
          <p:cNvSpPr txBox="1">
            <a:spLocks noChangeArrowheads="1"/>
          </p:cNvSpPr>
          <p:nvPr/>
        </p:nvSpPr>
        <p:spPr bwMode="auto">
          <a:xfrm>
            <a:off x="0" y="1556792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</a:t>
            </a:r>
            <a:r>
              <a:rPr lang="ru-RU" dirty="0"/>
              <a:t>Если </a:t>
            </a:r>
            <a:r>
              <a:rPr lang="ru-RU" i="1" dirty="0"/>
              <a:t>M</a:t>
            </a:r>
            <a:r>
              <a:rPr lang="ru-RU" dirty="0"/>
              <a:t> – многоугольник, образованный простой замкнутой ломаной, проходимой в направлении по часовой стрелке (рис. </a:t>
            </a:r>
            <a:r>
              <a:rPr lang="ru-RU" dirty="0" smtClean="0"/>
              <a:t>а</a:t>
            </a:r>
            <a:r>
              <a:rPr lang="ru-RU" dirty="0"/>
              <a:t>), то сумма углов этого многоугольника будет равна (</a:t>
            </a:r>
            <a:r>
              <a:rPr lang="ru-RU" i="1" dirty="0" smtClean="0"/>
              <a:t>n</a:t>
            </a:r>
            <a:r>
              <a:rPr lang="ru-RU" dirty="0" smtClean="0"/>
              <a:t>-2)180</a:t>
            </a:r>
            <a:r>
              <a:rPr lang="ru-RU" baseline="30000" dirty="0" smtClean="0"/>
              <a:t>о</a:t>
            </a:r>
            <a:r>
              <a:rPr lang="ru-RU" dirty="0" smtClean="0"/>
              <a:t>. </a:t>
            </a:r>
            <a:r>
              <a:rPr lang="ru-RU" dirty="0"/>
              <a:t>Если же ломаная проходится в направлении против часовой стрелки (рис. </a:t>
            </a:r>
            <a:r>
              <a:rPr lang="ru-RU" dirty="0" smtClean="0"/>
              <a:t>б</a:t>
            </a:r>
            <a:r>
              <a:rPr lang="ru-RU" dirty="0"/>
              <a:t>), то  сумма углов будет равна (</a:t>
            </a:r>
            <a:r>
              <a:rPr lang="ru-RU" i="1" dirty="0" smtClean="0"/>
              <a:t>n</a:t>
            </a:r>
            <a:r>
              <a:rPr lang="ru-RU" dirty="0" smtClean="0"/>
              <a:t>+2)180</a:t>
            </a:r>
            <a:r>
              <a:rPr lang="ru-RU" baseline="30000" dirty="0"/>
              <a:t>о</a:t>
            </a:r>
            <a:r>
              <a:rPr lang="ru-RU" dirty="0" smtClean="0"/>
              <a:t>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65" y="3557340"/>
            <a:ext cx="590386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02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369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sz="2800" dirty="0" smtClean="0">
                    <a:cs typeface="Times New Roman" panose="02020603050405020304" pitchFamily="18" charset="0"/>
                  </a:rPr>
                  <a:t>	</a:t>
                </a:r>
                <a:r>
                  <a:rPr lang="ru-RU" dirty="0"/>
                  <a:t>Таким образом, общая формула суммы углов многоугольника, образованного простой замкнутой ломаной, имеет вид </a:t>
                </a:r>
                <a:r>
                  <a:rPr lang="ru-RU" dirty="0" smtClean="0"/>
                  <a:t>     </a:t>
                </a:r>
              </a:p>
              <a:p>
                <a:pPr algn="ctr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180°,</m:t>
                      </m:r>
                    </m:oMath>
                  </m:oMathPara>
                </a14:m>
                <a:endParaRPr lang="ru-RU" dirty="0" smtClean="0"/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 smtClean="0"/>
                  <a:t>где </a:t>
                </a:r>
                <a:r>
                  <a:rPr lang="ru-RU" i="1" dirty="0" smtClean="0"/>
                  <a:t>n</a:t>
                </a:r>
                <a:r>
                  <a:rPr lang="ru-RU" dirty="0" smtClean="0"/>
                  <a:t> </a:t>
                </a:r>
                <a:r>
                  <a:rPr lang="ru-RU" dirty="0"/>
                  <a:t>– число углов многоугольника, «+» или «-» берется в зависимости от направления обхода ломаной. </a:t>
                </a:r>
                <a:r>
                  <a:rPr lang="ru-RU" dirty="0" smtClean="0"/>
                  <a:t> 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369880"/>
              </a:xfrm>
              <a:prstGeom prst="rect">
                <a:avLst/>
              </a:prstGeom>
              <a:blipFill>
                <a:blip r:embed="rId3"/>
                <a:stretch>
                  <a:fillRect l="-1000" r="-1000" b="-48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0" y="2369880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</a:t>
            </a:r>
            <a:r>
              <a:rPr lang="ru-RU" dirty="0"/>
              <a:t> Степенью </a:t>
            </a:r>
            <a:r>
              <a:rPr lang="ru-RU" dirty="0" smtClean="0"/>
              <a:t>замкнутой ломаной будем называть </a:t>
            </a:r>
            <a:r>
              <a:rPr lang="ru-RU" dirty="0"/>
              <a:t>число оборотов, совершаемой точкой при полном последовательном обходе сторон </a:t>
            </a:r>
            <a:r>
              <a:rPr lang="ru-RU" dirty="0" smtClean="0"/>
              <a:t>ломаной. </a:t>
            </a:r>
            <a:r>
              <a:rPr lang="ru-RU" dirty="0"/>
              <a:t>Причем обороты, совершаемые в направлении против часовой стрелки, считаются со знаком </a:t>
            </a:r>
            <a:r>
              <a:rPr lang="ru-RU" dirty="0" smtClean="0"/>
              <a:t>«</a:t>
            </a:r>
            <a:r>
              <a:rPr lang="en-US" dirty="0" smtClean="0"/>
              <a:t>+</a:t>
            </a:r>
            <a:r>
              <a:rPr lang="ru-RU" dirty="0" smtClean="0"/>
              <a:t>», </a:t>
            </a:r>
            <a:r>
              <a:rPr lang="ru-RU" dirty="0"/>
              <a:t>а обороты по часовой стрелке – со знаком </a:t>
            </a:r>
            <a:r>
              <a:rPr lang="ru-RU" dirty="0" smtClean="0"/>
              <a:t>«</a:t>
            </a:r>
            <a:r>
              <a:rPr lang="en-US" dirty="0" smtClean="0"/>
              <a:t>-</a:t>
            </a:r>
            <a:r>
              <a:rPr lang="ru-RU" dirty="0" smtClean="0"/>
              <a:t>». 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0" y="437042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 smtClean="0"/>
              <a:t>	У простой </a:t>
            </a:r>
            <a:r>
              <a:rPr lang="ru-RU" dirty="0"/>
              <a:t>замкнутой ломаной, степень равна +1 или –1 в зависимости от направления обхода.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51037"/>
            <a:ext cx="4252681" cy="1208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83" y="2605043"/>
            <a:ext cx="4081202" cy="2280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883100"/>
            <a:ext cx="1714702" cy="1918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929" y="4923998"/>
            <a:ext cx="1619994" cy="1877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220" y="4886352"/>
            <a:ext cx="1620180" cy="1971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2020" y="1342489"/>
            <a:ext cx="4193938" cy="35166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3728" y="53732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Учебник Л.С. </a:t>
            </a:r>
            <a:r>
              <a:rPr lang="ru-RU" dirty="0" err="1" smtClean="0"/>
              <a:t>Атанасяна</a:t>
            </a:r>
            <a:r>
              <a:rPr lang="ru-RU" dirty="0" smtClean="0"/>
              <a:t>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1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0" y="41187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</a:t>
            </a:r>
            <a:r>
              <a:rPr lang="ru-RU" sz="2800" dirty="0" smtClean="0"/>
              <a:t>Найдите степени ломаных, изображённых на рисунке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43131"/>
            <a:ext cx="1714739" cy="18766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613603"/>
            <a:ext cx="2372874" cy="18717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1484784"/>
            <a:ext cx="2038635" cy="2057687"/>
          </a:xfrm>
          <a:prstGeom prst="rect">
            <a:avLst/>
          </a:prstGeom>
        </p:spPr>
      </p:pic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0" y="4797152"/>
            <a:ext cx="2843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Ответ. </a:t>
            </a:r>
            <a:r>
              <a:rPr lang="ru-RU" sz="2800" dirty="0"/>
              <a:t>а</a:t>
            </a:r>
            <a:r>
              <a:rPr lang="ru-RU" sz="2800" dirty="0" smtClean="0"/>
              <a:t>) 0; 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36264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2613" y="36264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б)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36264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3" name="Text Box 1027"/>
          <p:cNvSpPr txBox="1">
            <a:spLocks noChangeArrowheads="1"/>
          </p:cNvSpPr>
          <p:nvPr/>
        </p:nvSpPr>
        <p:spPr bwMode="auto">
          <a:xfrm>
            <a:off x="2824353" y="4797152"/>
            <a:ext cx="1027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 smtClean="0"/>
              <a:t>б) </a:t>
            </a:r>
            <a:r>
              <a:rPr lang="en-US" sz="2800" dirty="0" smtClean="0"/>
              <a:t>-</a:t>
            </a:r>
            <a:r>
              <a:rPr lang="ru-RU" sz="2800" dirty="0" smtClean="0"/>
              <a:t>2</a:t>
            </a:r>
            <a:r>
              <a:rPr lang="ru-RU" sz="2800" dirty="0" smtClean="0"/>
              <a:t>; 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 Box 1027"/>
          <p:cNvSpPr txBox="1">
            <a:spLocks noChangeArrowheads="1"/>
          </p:cNvSpPr>
          <p:nvPr/>
        </p:nvSpPr>
        <p:spPr bwMode="auto">
          <a:xfrm>
            <a:off x="3711090" y="4797152"/>
            <a:ext cx="1027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в</a:t>
            </a:r>
            <a:r>
              <a:rPr lang="ru-RU" sz="2800" dirty="0" smtClean="0"/>
              <a:t>) </a:t>
            </a:r>
            <a:r>
              <a:rPr lang="en-US" sz="2800" dirty="0" smtClean="0"/>
              <a:t>-</a:t>
            </a:r>
            <a:r>
              <a:rPr lang="ru-RU" sz="2800" dirty="0" smtClean="0"/>
              <a:t>3</a:t>
            </a:r>
            <a:r>
              <a:rPr lang="ru-RU" sz="2800" dirty="0" smtClean="0"/>
              <a:t>. 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02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altLang="ru-RU" sz="2800" dirty="0" smtClean="0"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Теорема.</a:t>
                </a:r>
                <a:r>
                  <a:rPr lang="ru-RU" dirty="0"/>
                  <a:t> Для </a:t>
                </a:r>
                <a:r>
                  <a:rPr lang="ru-RU" dirty="0" smtClean="0"/>
                  <a:t>произвольной замкнутой ломаной имеет </a:t>
                </a:r>
                <a:r>
                  <a:rPr lang="ru-RU" dirty="0"/>
                  <a:t>место формула </a:t>
                </a:r>
                <a:endParaRPr lang="ru-RU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180°,</m:t>
                      </m:r>
                    </m:oMath>
                  </m:oMathPara>
                </a14:m>
                <a:endParaRPr lang="ru-RU" dirty="0"/>
              </a:p>
              <a:p>
                <a:r>
                  <a:rPr lang="ru-RU" dirty="0" smtClean="0"/>
                  <a:t>где </a:t>
                </a:r>
                <a:r>
                  <a:rPr lang="ru-RU" i="1" dirty="0"/>
                  <a:t>n</a:t>
                </a:r>
                <a:r>
                  <a:rPr lang="ru-RU" dirty="0"/>
                  <a:t> – число углов, </a:t>
                </a:r>
                <a:r>
                  <a:rPr lang="ru-RU" i="1" dirty="0"/>
                  <a:t>m</a:t>
                </a:r>
                <a:r>
                  <a:rPr lang="ru-RU" dirty="0"/>
                  <a:t> – степень </a:t>
                </a:r>
                <a:r>
                  <a:rPr lang="ru-RU" dirty="0" smtClean="0"/>
                  <a:t>ломаной.</a:t>
                </a:r>
              </a:p>
            </p:txBody>
          </p:sp>
        </mc:Choice>
        <mc:Fallback>
          <p:sp>
            <p:nvSpPr>
              <p:cNvPr id="14" name="Text 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631216"/>
              </a:xfrm>
              <a:prstGeom prst="rect">
                <a:avLst/>
              </a:prstGeom>
              <a:blipFill>
                <a:blip r:embed="rId3"/>
                <a:stretch>
                  <a:fillRect l="-1000" r="-1000" b="-7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0" y="160205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 smtClean="0"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Доказательство.</a:t>
            </a:r>
            <a:r>
              <a:rPr lang="ru-RU" sz="2000" dirty="0" smtClean="0"/>
              <a:t> Пусть ломаная </a:t>
            </a:r>
            <a:r>
              <a:rPr lang="ru-RU" sz="2000" i="1" dirty="0"/>
              <a:t>M</a:t>
            </a:r>
            <a:r>
              <a:rPr lang="ru-RU" sz="2000" dirty="0"/>
              <a:t> имеет степень </a:t>
            </a:r>
            <a:r>
              <a:rPr lang="ru-RU" sz="2000" i="1" dirty="0" smtClean="0"/>
              <a:t>m,</a:t>
            </a:r>
            <a:r>
              <a:rPr lang="ru-RU" sz="2000" dirty="0" smtClean="0"/>
              <a:t> </a:t>
            </a:r>
            <a:r>
              <a:rPr lang="ru-RU" sz="2000" i="1" dirty="0"/>
              <a:t>M</a:t>
            </a:r>
            <a:r>
              <a:rPr lang="ru-RU" sz="2000" baseline="-25000" dirty="0"/>
              <a:t>1</a:t>
            </a:r>
            <a:r>
              <a:rPr lang="ru-RU" sz="2000" dirty="0"/>
              <a:t>, …, </a:t>
            </a:r>
            <a:r>
              <a:rPr lang="ru-RU" sz="2000" i="1" dirty="0" err="1"/>
              <a:t>M</a:t>
            </a:r>
            <a:r>
              <a:rPr lang="ru-RU" sz="2000" i="1" baseline="-25000" dirty="0" err="1"/>
              <a:t>k</a:t>
            </a:r>
            <a:r>
              <a:rPr lang="ru-RU" sz="2000" dirty="0"/>
              <a:t> – простые замкнутые ломаные, проходя по которым, точка совершает полные обороты. </a:t>
            </a:r>
            <a:r>
              <a:rPr lang="ru-RU" sz="2000" i="1" dirty="0"/>
              <a:t>A</a:t>
            </a:r>
            <a:r>
              <a:rPr lang="ru-RU" sz="2000" baseline="-25000" dirty="0"/>
              <a:t>1</a:t>
            </a:r>
            <a:r>
              <a:rPr lang="ru-RU" sz="2000" dirty="0"/>
              <a:t>, …, </a:t>
            </a:r>
            <a:r>
              <a:rPr lang="ru-RU" sz="2000" i="1" dirty="0" err="1"/>
              <a:t>A</a:t>
            </a:r>
            <a:r>
              <a:rPr lang="ru-RU" sz="2000" i="1" baseline="-25000" dirty="0" err="1"/>
              <a:t>k</a:t>
            </a:r>
            <a:r>
              <a:rPr lang="ru-RU" sz="2000" dirty="0"/>
              <a:t> – соответствующие точки самопересечения ломаной, не являющиеся ее вершинами.</a:t>
            </a: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788" y="3049549"/>
            <a:ext cx="3816424" cy="1744349"/>
          </a:xfrm>
          <a:prstGeom prst="rect">
            <a:avLst/>
          </a:prstGeom>
        </p:spPr>
      </p:pic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0" y="4835316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 smtClean="0">
                <a:cs typeface="Times New Roman" panose="02020603050405020304" pitchFamily="18" charset="0"/>
              </a:rPr>
              <a:t>	</a:t>
            </a:r>
            <a:r>
              <a:rPr lang="ru-RU" sz="2000" dirty="0"/>
              <a:t>Обозначим число вершин </a:t>
            </a:r>
            <a:r>
              <a:rPr lang="ru-RU" sz="2000" dirty="0" smtClean="0"/>
              <a:t>ломаной </a:t>
            </a:r>
            <a:r>
              <a:rPr lang="ru-RU" sz="2000" i="1" dirty="0"/>
              <a:t>M</a:t>
            </a:r>
            <a:r>
              <a:rPr lang="ru-RU" sz="2000" dirty="0"/>
              <a:t>, входящих в </a:t>
            </a:r>
            <a:r>
              <a:rPr lang="ru-RU" sz="2000" dirty="0" smtClean="0"/>
              <a:t>ломаные </a:t>
            </a:r>
            <a:r>
              <a:rPr lang="ru-RU" sz="2000" i="1" dirty="0"/>
              <a:t>M</a:t>
            </a:r>
            <a:r>
              <a:rPr lang="ru-RU" sz="2000" baseline="-25000" dirty="0"/>
              <a:t>1</a:t>
            </a:r>
            <a:r>
              <a:rPr lang="ru-RU" sz="2000" dirty="0"/>
              <a:t>, …, </a:t>
            </a:r>
            <a:r>
              <a:rPr lang="ru-RU" sz="2000" i="1" dirty="0" err="1"/>
              <a:t>M</a:t>
            </a:r>
            <a:r>
              <a:rPr lang="ru-RU" sz="2000" i="1" baseline="-25000" dirty="0" err="1"/>
              <a:t>k</a:t>
            </a:r>
            <a:r>
              <a:rPr lang="ru-RU" sz="2000" dirty="0"/>
              <a:t> через </a:t>
            </a:r>
            <a:r>
              <a:rPr lang="ru-RU" sz="2000" i="1" dirty="0"/>
              <a:t>n</a:t>
            </a:r>
            <a:r>
              <a:rPr lang="ru-RU" sz="2000" baseline="-25000" dirty="0"/>
              <a:t>1</a:t>
            </a:r>
            <a:r>
              <a:rPr lang="ru-RU" sz="2000" dirty="0"/>
              <a:t>, …, </a:t>
            </a:r>
            <a:r>
              <a:rPr lang="ru-RU" sz="2000" i="1" dirty="0" err="1"/>
              <a:t>n</a:t>
            </a:r>
            <a:r>
              <a:rPr lang="ru-RU" sz="2000" i="1" baseline="-25000" dirty="0" err="1"/>
              <a:t>k</a:t>
            </a:r>
            <a:r>
              <a:rPr lang="ru-RU" sz="2000" dirty="0"/>
              <a:t> соответственно. Поскольку, помимо вершин </a:t>
            </a:r>
            <a:r>
              <a:rPr lang="ru-RU" sz="2000" dirty="0" smtClean="0"/>
              <a:t>ломаной </a:t>
            </a:r>
            <a:r>
              <a:rPr lang="ru-RU" sz="2000" i="1" dirty="0"/>
              <a:t>M</a:t>
            </a:r>
            <a:r>
              <a:rPr lang="ru-RU" sz="2000" dirty="0"/>
              <a:t>, к этим </a:t>
            </a:r>
            <a:r>
              <a:rPr lang="ru-RU" sz="2000" dirty="0" smtClean="0"/>
              <a:t>ломаным </a:t>
            </a:r>
            <a:r>
              <a:rPr lang="ru-RU" sz="2000" dirty="0"/>
              <a:t>добавляются еще вершины </a:t>
            </a:r>
            <a:r>
              <a:rPr lang="ru-RU" sz="2000" i="1" dirty="0"/>
              <a:t>A</a:t>
            </a:r>
            <a:r>
              <a:rPr lang="ru-RU" sz="2000" baseline="-25000" dirty="0"/>
              <a:t>1</a:t>
            </a:r>
            <a:r>
              <a:rPr lang="ru-RU" sz="2000" dirty="0"/>
              <a:t>, …, </a:t>
            </a:r>
            <a:r>
              <a:rPr lang="ru-RU" sz="2000" i="1" dirty="0" err="1"/>
              <a:t>A</a:t>
            </a:r>
            <a:r>
              <a:rPr lang="ru-RU" sz="2000" i="1" baseline="-25000" dirty="0" err="1"/>
              <a:t>k</a:t>
            </a:r>
            <a:r>
              <a:rPr lang="ru-RU" sz="2000" dirty="0"/>
              <a:t>, то число вершин </a:t>
            </a:r>
            <a:r>
              <a:rPr lang="ru-RU" sz="2000" dirty="0" smtClean="0"/>
              <a:t>ломаных </a:t>
            </a:r>
            <a:r>
              <a:rPr lang="ru-RU" sz="2000" i="1" dirty="0"/>
              <a:t>M</a:t>
            </a:r>
            <a:r>
              <a:rPr lang="ru-RU" sz="2000" baseline="-25000" dirty="0"/>
              <a:t>1</a:t>
            </a:r>
            <a:r>
              <a:rPr lang="ru-RU" sz="2000" dirty="0"/>
              <a:t>, …, </a:t>
            </a:r>
            <a:r>
              <a:rPr lang="ru-RU" sz="2000" i="1" dirty="0" err="1"/>
              <a:t>M</a:t>
            </a:r>
            <a:r>
              <a:rPr lang="ru-RU" sz="2000" i="1" baseline="-25000" dirty="0" err="1"/>
              <a:t>k</a:t>
            </a:r>
            <a:r>
              <a:rPr lang="ru-RU" sz="2000" dirty="0"/>
              <a:t> будет равно соответственно </a:t>
            </a:r>
            <a:r>
              <a:rPr lang="ru-RU" sz="2000" i="1" dirty="0"/>
              <a:t>n</a:t>
            </a:r>
            <a:r>
              <a:rPr lang="ru-RU" sz="2000" baseline="-25000" dirty="0"/>
              <a:t>1</a:t>
            </a:r>
            <a:r>
              <a:rPr lang="ru-RU" sz="2000" dirty="0"/>
              <a:t>+1, …, </a:t>
            </a:r>
            <a:r>
              <a:rPr lang="ru-RU" sz="2000" i="1" dirty="0"/>
              <a:t>n</a:t>
            </a:r>
            <a:r>
              <a:rPr lang="ru-RU" sz="2000" i="1" baseline="-25000" dirty="0"/>
              <a:t>k</a:t>
            </a:r>
            <a:r>
              <a:rPr lang="ru-RU" sz="2000" dirty="0"/>
              <a:t>+1.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04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027"/>
              <p:cNvSpPr txBox="1">
                <a:spLocks noChangeArrowheads="1"/>
              </p:cNvSpPr>
              <p:nvPr/>
            </p:nvSpPr>
            <p:spPr bwMode="auto">
              <a:xfrm>
                <a:off x="0" y="23386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altLang="ru-RU" sz="2800" dirty="0" smtClean="0">
                    <a:cs typeface="Times New Roman" panose="02020603050405020304" pitchFamily="18" charset="0"/>
                  </a:rPr>
                  <a:t>	</a:t>
                </a:r>
                <a:r>
                  <a:rPr lang="ru-RU" dirty="0"/>
                  <a:t>Тогда суммы их углов будут </a:t>
                </a:r>
                <a:r>
                  <a:rPr lang="ru-RU" dirty="0" smtClean="0"/>
                  <a:t>равны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±2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180°,</m:t>
                    </m:r>
                  </m:oMath>
                </a14:m>
                <a:r>
                  <a:rPr lang="en-US" sz="2000" dirty="0" smtClean="0"/>
                  <a:t> …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±2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180°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000" dirty="0" smtClean="0"/>
              </a:p>
              <a:p>
                <a:pPr algn="just"/>
                <a:r>
                  <a:rPr lang="ru-RU" dirty="0" smtClean="0"/>
                  <a:t>где плюс </a:t>
                </a:r>
                <a:r>
                  <a:rPr lang="ru-RU" dirty="0"/>
                  <a:t>или минус берется в зависимости от направления обхода </a:t>
                </a:r>
                <a:r>
                  <a:rPr lang="ru-RU" dirty="0" smtClean="0"/>
                  <a:t>ломаных.</a:t>
                </a:r>
                <a:r>
                  <a:rPr lang="en-US" sz="2000" dirty="0" smtClean="0"/>
                  <a:t> </a:t>
                </a:r>
                <a:endParaRPr lang="ru-RU" sz="2000" dirty="0" smtClean="0"/>
              </a:p>
            </p:txBody>
          </p:sp>
        </mc:Choice>
        <mc:Fallback xmlns="">
          <p:sp>
            <p:nvSpPr>
              <p:cNvPr id="9" name="Text 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3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 l="-1000" r="-1000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813" y="2581074"/>
            <a:ext cx="3745697" cy="1712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027"/>
              <p:cNvSpPr txBox="1">
                <a:spLocks noChangeArrowheads="1"/>
              </p:cNvSpPr>
              <p:nvPr/>
            </p:nvSpPr>
            <p:spPr bwMode="auto">
              <a:xfrm>
                <a:off x="0" y="1412776"/>
                <a:ext cx="91440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altLang="ru-RU" sz="2800" dirty="0" smtClean="0">
                    <a:cs typeface="Times New Roman" panose="02020603050405020304" pitchFamily="18" charset="0"/>
                  </a:rPr>
                  <a:t>	</a:t>
                </a:r>
                <a:r>
                  <a:rPr lang="ru-RU" dirty="0"/>
                  <a:t>Сумма углов </a:t>
                </a:r>
                <a:r>
                  <a:rPr lang="ru-RU" dirty="0" smtClean="0"/>
                  <a:t>ломаной </a:t>
                </a:r>
                <a:r>
                  <a:rPr lang="ru-RU" i="1" dirty="0"/>
                  <a:t>M</a:t>
                </a:r>
                <a:r>
                  <a:rPr lang="ru-RU" baseline="-25000" dirty="0"/>
                  <a:t>0</a:t>
                </a:r>
                <a:r>
                  <a:rPr lang="ru-RU" dirty="0"/>
                  <a:t>, оставшегося от </a:t>
                </a:r>
                <a:r>
                  <a:rPr lang="ru-RU" dirty="0" smtClean="0"/>
                  <a:t>ломаной </a:t>
                </a:r>
                <a:r>
                  <a:rPr lang="ru-RU" i="1" dirty="0"/>
                  <a:t>M</a:t>
                </a:r>
                <a:r>
                  <a:rPr lang="ru-RU" dirty="0"/>
                  <a:t> после удаления </a:t>
                </a:r>
                <a:r>
                  <a:rPr lang="ru-RU" dirty="0" smtClean="0"/>
                  <a:t>ломаных </a:t>
                </a:r>
                <a:r>
                  <a:rPr lang="ru-RU" i="1" dirty="0"/>
                  <a:t>M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ru-RU" i="1" dirty="0" err="1"/>
                  <a:t>M</a:t>
                </a:r>
                <a:r>
                  <a:rPr lang="ru-RU" i="1" baseline="-25000" dirty="0" err="1"/>
                  <a:t>k</a:t>
                </a:r>
                <a:r>
                  <a:rPr lang="ru-RU" dirty="0"/>
                  <a:t>, </a:t>
                </a:r>
                <a:r>
                  <a:rPr lang="ru-RU" dirty="0" smtClean="0"/>
                  <a:t>равна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−…−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180°.</m:t>
                      </m:r>
                    </m:oMath>
                  </m:oMathPara>
                </a14:m>
                <a:endParaRPr lang="ru-RU" sz="2000" dirty="0" smtClean="0"/>
              </a:p>
            </p:txBody>
          </p:sp>
        </mc:Choice>
        <mc:Fallback xmlns="">
          <p:sp>
            <p:nvSpPr>
              <p:cNvPr id="6" name="Text 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12776"/>
                <a:ext cx="9144000" cy="1200329"/>
              </a:xfrm>
              <a:prstGeom prst="rect">
                <a:avLst/>
              </a:prstGeom>
              <a:blipFill>
                <a:blip r:embed="rId5"/>
                <a:stretch>
                  <a:fillRect l="-1000" r="-1000" b="-10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027"/>
              <p:cNvSpPr txBox="1">
                <a:spLocks noChangeArrowheads="1"/>
              </p:cNvSpPr>
              <p:nvPr/>
            </p:nvSpPr>
            <p:spPr bwMode="auto">
              <a:xfrm>
                <a:off x="0" y="4293096"/>
                <a:ext cx="9144000" cy="1877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altLang="ru-RU" sz="2800" dirty="0" smtClean="0">
                    <a:cs typeface="Times New Roman" panose="02020603050405020304" pitchFamily="18" charset="0"/>
                  </a:rPr>
                  <a:t>	</a:t>
                </a:r>
                <a:r>
                  <a:rPr lang="ru-RU" dirty="0"/>
                  <a:t>Суммы углов </a:t>
                </a:r>
                <a:r>
                  <a:rPr lang="ru-RU" dirty="0" smtClean="0"/>
                  <a:t>ломаных </a:t>
                </a:r>
                <a:r>
                  <a:rPr lang="ru-RU" i="1" dirty="0"/>
                  <a:t>M</a:t>
                </a:r>
                <a:r>
                  <a:rPr lang="ru-RU" baseline="-25000" dirty="0"/>
                  <a:t>0</a:t>
                </a:r>
                <a:r>
                  <a:rPr lang="ru-RU" dirty="0"/>
                  <a:t>, </a:t>
                </a:r>
                <a:r>
                  <a:rPr lang="ru-RU" i="1" dirty="0"/>
                  <a:t>M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ru-RU" i="1" dirty="0" err="1"/>
                  <a:t>M</a:t>
                </a:r>
                <a:r>
                  <a:rPr lang="ru-RU" i="1" baseline="-25000" dirty="0" err="1"/>
                  <a:t>k</a:t>
                </a:r>
                <a:r>
                  <a:rPr lang="ru-RU" dirty="0"/>
                  <a:t> дают сумму  углов </a:t>
                </a:r>
                <a:r>
                  <a:rPr lang="ru-RU" dirty="0" smtClean="0"/>
                  <a:t>ломаной </a:t>
                </a:r>
                <a:r>
                  <a:rPr lang="ru-RU" i="1" dirty="0"/>
                  <a:t>M</a:t>
                </a:r>
                <a:r>
                  <a:rPr lang="ru-RU" dirty="0"/>
                  <a:t> и в каждой вершине </a:t>
                </a:r>
                <a:r>
                  <a:rPr lang="ru-RU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ru-RU" i="1" dirty="0" err="1"/>
                  <a:t>A</a:t>
                </a:r>
                <a:r>
                  <a:rPr lang="ru-RU" i="1" baseline="-25000" dirty="0" err="1"/>
                  <a:t>k</a:t>
                </a:r>
                <a:r>
                  <a:rPr lang="ru-RU" dirty="0"/>
                  <a:t> дополнительно получим </a:t>
                </a:r>
                <a:r>
                  <a:rPr lang="ru-RU" dirty="0" smtClean="0"/>
                  <a:t>360</a:t>
                </a:r>
                <a:r>
                  <a:rPr lang="ru-RU" baseline="30000" dirty="0" smtClean="0"/>
                  <a:t>о</a:t>
                </a:r>
                <a:r>
                  <a:rPr lang="ru-RU" dirty="0" smtClean="0"/>
                  <a:t>. </a:t>
                </a:r>
                <a:r>
                  <a:rPr lang="ru-RU" dirty="0"/>
                  <a:t>Следовательно, имеем </a:t>
                </a:r>
                <a:r>
                  <a:rPr lang="ru-RU" dirty="0" smtClean="0"/>
                  <a:t>равенство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0°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</m:t>
                      </m:r>
                      <m:r>
                        <a:rPr lang="ru-R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…+ </m:t>
                      </m:r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−…−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±2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US" sz="2000" dirty="0" smtClean="0"/>
                  <a:t>.</a:t>
                </a:r>
                <a:endParaRPr lang="ru-RU" sz="2000" dirty="0" smtClean="0"/>
              </a:p>
            </p:txBody>
          </p:sp>
        </mc:Choice>
        <mc:Fallback xmlns="">
          <p:sp>
            <p:nvSpPr>
              <p:cNvPr id="7" name="Text 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93096"/>
                <a:ext cx="9144000" cy="1877437"/>
              </a:xfrm>
              <a:prstGeom prst="rect">
                <a:avLst/>
              </a:prstGeom>
              <a:blipFill>
                <a:blip r:embed="rId6"/>
                <a:stretch>
                  <a:fillRect l="-1000" r="-1000" b="-48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1027"/>
              <p:cNvSpPr txBox="1">
                <a:spLocks noChangeArrowheads="1"/>
              </p:cNvSpPr>
              <p:nvPr/>
            </p:nvSpPr>
            <p:spPr bwMode="auto">
              <a:xfrm>
                <a:off x="0" y="5991873"/>
                <a:ext cx="91440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altLang="ru-RU" sz="2800" dirty="0" smtClean="0">
                    <a:cs typeface="Times New Roman" panose="02020603050405020304" pitchFamily="18" charset="0"/>
                  </a:rPr>
                  <a:t>	</a:t>
                </a:r>
                <a:r>
                  <a:rPr lang="ru-RU" dirty="0"/>
                  <a:t>Приводя подобные члены, получим </a:t>
                </a:r>
                <a:r>
                  <a:rPr lang="ru-RU" dirty="0" smtClean="0"/>
                  <a:t>требуемое равенство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US" sz="2000" dirty="0" smtClean="0"/>
                  <a:t>.</a:t>
                </a:r>
                <a:endParaRPr lang="ru-RU" sz="2000" dirty="0" smtClean="0"/>
              </a:p>
            </p:txBody>
          </p:sp>
        </mc:Choice>
        <mc:Fallback>
          <p:sp>
            <p:nvSpPr>
              <p:cNvPr id="8" name="Text 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991873"/>
                <a:ext cx="9144000" cy="830997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2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0" y="75929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</a:t>
            </a:r>
            <a:r>
              <a:rPr lang="ru-RU" sz="2800" dirty="0" smtClean="0"/>
              <a:t>Найдите суммы углов звёздчатых многоугольников, изображённых на рисунках.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990549"/>
            <a:ext cx="1714739" cy="18766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900048"/>
            <a:ext cx="2038635" cy="2057687"/>
          </a:xfrm>
          <a:prstGeom prst="rect">
            <a:avLst/>
          </a:prstGeom>
        </p:spPr>
      </p:pic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0" y="5144570"/>
            <a:ext cx="3707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Ответ. </a:t>
            </a:r>
            <a:r>
              <a:rPr lang="ru-RU" sz="2800" dirty="0"/>
              <a:t>а</a:t>
            </a:r>
            <a:r>
              <a:rPr lang="ru-RU" sz="2800" dirty="0" smtClean="0"/>
              <a:t>) 720</a:t>
            </a:r>
            <a:r>
              <a:rPr lang="ru-RU" sz="2800" baseline="30000" dirty="0" smtClean="0"/>
              <a:t>о</a:t>
            </a:r>
            <a:r>
              <a:rPr lang="ru-RU" sz="2800" dirty="0" smtClean="0"/>
              <a:t>; 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397383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82773" y="397383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б)</a:t>
            </a:r>
            <a:endParaRPr lang="ru-RU" sz="2800" dirty="0"/>
          </a:p>
        </p:txBody>
      </p:sp>
      <p:sp>
        <p:nvSpPr>
          <p:cNvPr id="13" name="Text Box 1027"/>
          <p:cNvSpPr txBox="1">
            <a:spLocks noChangeArrowheads="1"/>
          </p:cNvSpPr>
          <p:nvPr/>
        </p:nvSpPr>
        <p:spPr bwMode="auto">
          <a:xfrm>
            <a:off x="3593188" y="5144570"/>
            <a:ext cx="24909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 smtClean="0"/>
              <a:t>б) 180</a:t>
            </a:r>
            <a:r>
              <a:rPr lang="ru-RU" sz="2800" baseline="30000" dirty="0" smtClean="0"/>
              <a:t>о</a:t>
            </a:r>
            <a:r>
              <a:rPr lang="en-US" sz="2800" dirty="0" smtClean="0"/>
              <a:t>.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Упражнения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0" y="75929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</a:t>
            </a:r>
            <a:r>
              <a:rPr lang="ru-RU" sz="2800" dirty="0" smtClean="0"/>
              <a:t>Попробуйте вывести формулу для суммы внешних углов звёздчатого многоугольника.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Упражнение* (на дом)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027"/>
              <p:cNvSpPr txBox="1">
                <a:spLocks noChangeArrowheads="1"/>
              </p:cNvSpPr>
              <p:nvPr/>
            </p:nvSpPr>
            <p:spPr bwMode="auto">
              <a:xfrm>
                <a:off x="0" y="725314"/>
                <a:ext cx="9144000" cy="310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sz="2800" dirty="0" smtClean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1. </a:t>
                </a:r>
                <a:r>
                  <a:rPr lang="ru-RU" dirty="0" smtClean="0"/>
                  <a:t>В прямоугольном треугольнике </a:t>
                </a:r>
                <a:r>
                  <a:rPr lang="en-US" i="1" dirty="0" smtClean="0"/>
                  <a:t>ABC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ru-RU" altLang="ru-RU" dirty="0" smtClean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altLang="ru-RU" i="1" dirty="0" smtClean="0">
                    <a:cs typeface="Times New Roman" panose="02020603050405020304" pitchFamily="18" charset="0"/>
                  </a:rPr>
                  <a:t>A =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4</a:t>
                </a:r>
                <a:r>
                  <a:rPr lang="en-US" altLang="ru-RU" dirty="0" smtClean="0">
                    <a:cs typeface="Times New Roman" panose="02020603050405020304" pitchFamily="18" charset="0"/>
                  </a:rPr>
                  <a:t>0</a:t>
                </a:r>
                <a:r>
                  <a:rPr lang="ru-RU" altLang="ru-RU" baseline="30000" dirty="0" smtClean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. Найдите угол между биссектрисой </a:t>
                </a:r>
                <a:r>
                  <a:rPr lang="en-US" altLang="ru-RU" i="1" dirty="0" smtClean="0">
                    <a:cs typeface="Times New Roman" panose="02020603050405020304" pitchFamily="18" charset="0"/>
                  </a:rPr>
                  <a:t>BD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 и медианой </a:t>
                </a:r>
                <a:r>
                  <a:rPr lang="en-US" altLang="ru-RU" i="1" dirty="0" smtClean="0">
                    <a:cs typeface="Times New Roman" panose="02020603050405020304" pitchFamily="18" charset="0"/>
                  </a:rPr>
                  <a:t>CM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.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2. Докажите, что если медиана </a:t>
                </a:r>
                <a:r>
                  <a:rPr lang="en-US" altLang="ru-RU" i="1" dirty="0" smtClean="0">
                    <a:cs typeface="Times New Roman" panose="02020603050405020304" pitchFamily="18" charset="0"/>
                  </a:rPr>
                  <a:t>CM 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треугольника </a:t>
                </a:r>
                <a:r>
                  <a:rPr lang="en-US" altLang="ru-RU" i="1" dirty="0" smtClean="0">
                    <a:cs typeface="Times New Roman" panose="02020603050405020304" pitchFamily="18" charset="0"/>
                  </a:rPr>
                  <a:t>ABC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 равна половине стороны </a:t>
                </a:r>
                <a:r>
                  <a:rPr lang="en-US" altLang="ru-RU" i="1" dirty="0" smtClean="0"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ru-RU" i="1" dirty="0">
                    <a:cs typeface="Times New Roman" panose="02020603050405020304" pitchFamily="18" charset="0"/>
                  </a:rPr>
                  <a:t> =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9</a:t>
                </a:r>
                <a:r>
                  <a:rPr lang="en-US" altLang="ru-RU" dirty="0" smtClean="0">
                    <a:cs typeface="Times New Roman" panose="02020603050405020304" pitchFamily="18" charset="0"/>
                  </a:rPr>
                  <a:t>0</a:t>
                </a:r>
                <a:r>
                  <a:rPr lang="ru-RU" altLang="ru-RU" baseline="30000" dirty="0" smtClean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.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	3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. </a:t>
                </a:r>
                <a:r>
                  <a:rPr lang="ru-RU" dirty="0" smtClean="0"/>
                  <a:t>Найдите </a:t>
                </a:r>
                <a:r>
                  <a:rPr lang="ru-RU" dirty="0"/>
                  <a:t>число сторон выпуклого многоугольника, если каждый его внутренний угол не меньше 143° и не больше 146°.</a:t>
                </a:r>
                <a:endParaRPr lang="ru-RU" altLang="ru-RU" dirty="0"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 smtClean="0">
                    <a:cs typeface="Times New Roman" panose="02020603050405020304" pitchFamily="18" charset="0"/>
                  </a:rPr>
                  <a:t>4. Найдите сумму углов звёздчатого семиугольника, изображённого на рисунке.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25314"/>
                <a:ext cx="9144000" cy="3108543"/>
              </a:xfrm>
              <a:prstGeom prst="rect">
                <a:avLst/>
              </a:prstGeom>
              <a:blipFill>
                <a:blip r:embed="rId3"/>
                <a:stretch>
                  <a:fillRect l="-1000" r="-1000" b="-35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367644" y="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Самостоятельная работа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130" y="3974396"/>
            <a:ext cx="2257740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47667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Ответы. </a:t>
            </a:r>
            <a:r>
              <a:rPr lang="ru-RU" sz="3200" dirty="0" smtClean="0"/>
              <a:t>1. </a:t>
            </a:r>
            <a:r>
              <a:rPr lang="en-US" sz="3200" dirty="0" smtClean="0"/>
              <a:t>75</a:t>
            </a:r>
            <a:r>
              <a:rPr lang="ru-RU" sz="3200" baseline="30000" dirty="0" smtClean="0"/>
              <a:t>о</a:t>
            </a:r>
            <a:r>
              <a:rPr lang="ru-RU" sz="3200" dirty="0" smtClean="0"/>
              <a:t>. 3. 10. 4. 540</a:t>
            </a:r>
            <a:r>
              <a:rPr lang="ru-RU" sz="3200" baseline="30000" dirty="0" smtClean="0"/>
              <a:t>о</a:t>
            </a:r>
            <a:r>
              <a:rPr lang="ru-RU" sz="3200" dirty="0" smtClean="0"/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-48638" y="1061447"/>
                <a:ext cx="9072501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 smtClean="0">
                    <a:solidFill>
                      <a:srgbClr val="FF0000"/>
                    </a:solidFill>
                  </a:rPr>
                  <a:t>	</a:t>
                </a:r>
                <a:r>
                  <a:rPr lang="en-US" altLang="ru-RU" dirty="0" smtClean="0"/>
                  <a:t>2. </a:t>
                </a:r>
                <a:r>
                  <a:rPr lang="ru-RU" altLang="ru-RU" dirty="0" smtClean="0"/>
                  <a:t>Решение.</a:t>
                </a:r>
                <a:r>
                  <a:rPr lang="ru-RU" altLang="ru-RU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1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∠2</m:t>
                    </m:r>
                  </m:oMath>
                </a14:m>
                <a:r>
                  <a:rPr lang="en-US" altLang="ru-RU" dirty="0" smtClean="0"/>
                  <a:t>,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3=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ru-RU" dirty="0" smtClean="0"/>
                  <a:t>.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1+∠2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alt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dirty="0" smtClean="0"/>
                  <a:t> </a:t>
                </a:r>
                <a:r>
                  <a:rPr lang="ru-RU" altLang="ru-RU" dirty="0" smtClean="0"/>
                  <a:t>Следовательно,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 1+∠</m:t>
                    </m:r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altLang="ru-RU" dirty="0" smtClean="0"/>
                  <a:t>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8638" y="1061447"/>
                <a:ext cx="9072501" cy="892552"/>
              </a:xfrm>
              <a:prstGeom prst="rect">
                <a:avLst/>
              </a:prstGeom>
              <a:blipFill>
                <a:blip r:embed="rId3"/>
                <a:stretch>
                  <a:fillRect l="-134" b="-142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557746"/>
            <a:ext cx="436453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9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64704"/>
            <a:ext cx="6735115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0803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Признак параллельности двух прямых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47246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Учебник А.В. Погорелова.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44694"/>
            <a:ext cx="6520186" cy="17950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303" y="1012700"/>
            <a:ext cx="1767454" cy="15105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071" y="2632328"/>
            <a:ext cx="2045918" cy="15169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20" y="2759111"/>
            <a:ext cx="6508604" cy="2015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102" y="4814673"/>
            <a:ext cx="6508604" cy="7643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0352" y="4346583"/>
            <a:ext cx="600159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7" y="4747"/>
            <a:ext cx="7704855" cy="197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7" y="1875538"/>
            <a:ext cx="7704857" cy="498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1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Аксиома параллельности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566" y="1245792"/>
            <a:ext cx="5472608" cy="1395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852693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1. Учебник Л.С. </a:t>
            </a:r>
            <a:r>
              <a:rPr lang="ru-RU" dirty="0" err="1" smtClean="0">
                <a:solidFill>
                  <a:srgbClr val="FF0000"/>
                </a:solidFill>
              </a:rPr>
              <a:t>Атанасяна</a:t>
            </a:r>
            <a:r>
              <a:rPr lang="ru-RU" dirty="0" smtClean="0">
                <a:solidFill>
                  <a:srgbClr val="FF0000"/>
                </a:solidFill>
              </a:rPr>
              <a:t> и др.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64735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. Учебник А.В. Погорелова.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109019"/>
            <a:ext cx="5443542" cy="984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4126875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3. Учебник И.Ф. </a:t>
            </a:r>
            <a:r>
              <a:rPr lang="ru-RU" dirty="0" err="1" smtClean="0">
                <a:solidFill>
                  <a:srgbClr val="FF0000"/>
                </a:solidFill>
              </a:rPr>
              <a:t>Шарыгина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4616723"/>
            <a:ext cx="5443542" cy="7290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5445224"/>
            <a:ext cx="8681435" cy="10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Сумма углов треугольника</a:t>
            </a:r>
          </a:p>
        </p:txBody>
      </p:sp>
      <p:sp>
        <p:nvSpPr>
          <p:cNvPr id="249866" name="Text Box 2058"/>
          <p:cNvSpPr txBox="1">
            <a:spLocks noChangeArrowheads="1"/>
          </p:cNvSpPr>
          <p:nvPr/>
        </p:nvSpPr>
        <p:spPr bwMode="auto">
          <a:xfrm>
            <a:off x="0" y="5410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Сумма острых углов прямоугольного треугольника равна 90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9859" name="Text Box 2051"/>
          <p:cNvSpPr txBox="1">
            <a:spLocks noChangeArrowheads="1"/>
          </p:cNvSpPr>
          <p:nvPr/>
        </p:nvSpPr>
        <p:spPr bwMode="auto">
          <a:xfrm>
            <a:off x="76200" y="4572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Теорема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Сумма углов треугольника равна 180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9870" name="Picture 2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2406"/>
            <a:ext cx="3302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72" name="Text Box 2064"/>
          <p:cNvSpPr txBox="1">
            <a:spLocks noChangeArrowheads="1"/>
          </p:cNvSpPr>
          <p:nvPr/>
        </p:nvSpPr>
        <p:spPr bwMode="auto">
          <a:xfrm>
            <a:off x="0" y="1143000"/>
            <a:ext cx="8991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cs typeface="Times New Roman" panose="02020603050405020304" pitchFamily="18" charset="0"/>
              </a:rPr>
              <a:t> Для треугольника </a:t>
            </a:r>
            <a:r>
              <a:rPr lang="ru-RU" altLang="ru-RU" sz="2800" i="1" dirty="0">
                <a:cs typeface="Times New Roman" panose="02020603050405020304" pitchFamily="18" charset="0"/>
              </a:rPr>
              <a:t>АВС</a:t>
            </a:r>
            <a:r>
              <a:rPr lang="ru-RU" altLang="ru-RU" sz="2800" dirty="0">
                <a:cs typeface="Times New Roman" panose="02020603050405020304" pitchFamily="18" charset="0"/>
              </a:rPr>
              <a:t> через вершину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проведем прямую, параллельную </a:t>
            </a:r>
            <a:r>
              <a:rPr lang="ru-RU" altLang="ru-RU" sz="2800" i="1" dirty="0">
                <a:cs typeface="Times New Roman" panose="02020603050405020304" pitchFamily="18" charset="0"/>
              </a:rPr>
              <a:t>АВ</a:t>
            </a:r>
            <a:r>
              <a:rPr lang="ru-RU" altLang="ru-RU" sz="2800" dirty="0">
                <a:cs typeface="Times New Roman" panose="02020603050405020304" pitchFamily="18" charset="0"/>
              </a:rPr>
              <a:t>. Тогда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1 =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4,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2 =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5, как внутренние накрест лежащие углы.  </a:t>
            </a:r>
            <a:r>
              <a:rPr lang="ru-RU" altLang="ru-RU" sz="2800" dirty="0"/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ледовательно,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1 +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2 +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3 =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4 +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5 +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3 =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180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.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479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6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3820576</TotalTime>
  <Words>829</Words>
  <Application>Microsoft Office PowerPoint</Application>
  <PresentationFormat>Экран (4:3)</PresentationFormat>
  <Paragraphs>234</Paragraphs>
  <Slides>46</Slides>
  <Notes>46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Cambria Math</vt:lpstr>
      <vt:lpstr>Symbol</vt:lpstr>
      <vt:lpstr>Times New Roman</vt:lpstr>
      <vt:lpstr>Оформление по умолчанию</vt:lpstr>
      <vt:lpstr>Equation</vt:lpstr>
      <vt:lpstr>Параллельность.  Сумма углов многоугольника</vt:lpstr>
      <vt:lpstr>Параллельные прямые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Сумма углов треугольника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Второй способ доказательства</vt:lpstr>
      <vt:lpstr>Упражнения</vt:lpstr>
      <vt:lpstr>Презентация PowerPoint</vt:lpstr>
      <vt:lpstr>Презентация PowerPoint</vt:lpstr>
      <vt:lpstr>Презентация PowerPoint</vt:lpstr>
      <vt:lpstr>Сумма углов невыпуклого многоугольника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Пользователь</cp:lastModifiedBy>
  <cp:revision>477</cp:revision>
  <dcterms:created xsi:type="dcterms:W3CDTF">2008-04-30T05:51:18Z</dcterms:created>
  <dcterms:modified xsi:type="dcterms:W3CDTF">2020-10-23T09:01:57Z</dcterms:modified>
</cp:coreProperties>
</file>