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80" r:id="rId2"/>
    <p:sldId id="441" r:id="rId3"/>
    <p:sldId id="440" r:id="rId4"/>
    <p:sldId id="341" r:id="rId5"/>
    <p:sldId id="358" r:id="rId6"/>
    <p:sldId id="407" r:id="rId7"/>
    <p:sldId id="408" r:id="rId8"/>
    <p:sldId id="383" r:id="rId9"/>
    <p:sldId id="384" r:id="rId10"/>
    <p:sldId id="385" r:id="rId11"/>
    <p:sldId id="380" r:id="rId12"/>
    <p:sldId id="381" r:id="rId13"/>
    <p:sldId id="382" r:id="rId14"/>
    <p:sldId id="374" r:id="rId15"/>
    <p:sldId id="303" r:id="rId16"/>
    <p:sldId id="340" r:id="rId17"/>
    <p:sldId id="406" r:id="rId18"/>
    <p:sldId id="346" r:id="rId19"/>
    <p:sldId id="348" r:id="rId20"/>
    <p:sldId id="325" r:id="rId21"/>
    <p:sldId id="326" r:id="rId22"/>
    <p:sldId id="329" r:id="rId23"/>
    <p:sldId id="336" r:id="rId24"/>
    <p:sldId id="396" r:id="rId25"/>
    <p:sldId id="397" r:id="rId26"/>
    <p:sldId id="327" r:id="rId27"/>
    <p:sldId id="330" r:id="rId28"/>
    <p:sldId id="335" r:id="rId29"/>
    <p:sldId id="399" r:id="rId30"/>
    <p:sldId id="400" r:id="rId31"/>
    <p:sldId id="328" r:id="rId32"/>
    <p:sldId id="401" r:id="rId33"/>
    <p:sldId id="331" r:id="rId34"/>
    <p:sldId id="332" r:id="rId35"/>
    <p:sldId id="337" r:id="rId36"/>
    <p:sldId id="402" r:id="rId37"/>
    <p:sldId id="403" r:id="rId38"/>
    <p:sldId id="333" r:id="rId39"/>
    <p:sldId id="334" r:id="rId40"/>
    <p:sldId id="338" r:id="rId41"/>
    <p:sldId id="404" r:id="rId42"/>
    <p:sldId id="405"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Lst>
  <p:sldSz cx="9144000" cy="6858000" type="screen4x3"/>
  <p:notesSz cx="6858000" cy="9144000"/>
  <p:defaultTex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90929"/>
  </p:normalViewPr>
  <p:slideViewPr>
    <p:cSldViewPr>
      <p:cViewPr varScale="1">
        <p:scale>
          <a:sx n="98" d="100"/>
          <a:sy n="98" d="100"/>
        </p:scale>
        <p:origin x="3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ru-RU"/>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ru-R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67AD490-103D-4428-BB0F-0FC04E3A2F1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FB6CB0-1626-4C50-B249-067DBD5B9C13}" type="slidenum">
              <a:rPr lang="ru-RU" altLang="ru-RU"/>
              <a:pPr>
                <a:spcBef>
                  <a:spcPct val="0"/>
                </a:spcBef>
              </a:pPr>
              <a:t>1</a:t>
            </a:fld>
            <a:endParaRPr lang="ru-RU" altLang="ru-RU"/>
          </a:p>
        </p:txBody>
      </p:sp>
      <p:sp>
        <p:nvSpPr>
          <p:cNvPr id="4099" name="Rectangle 1026"/>
          <p:cNvSpPr>
            <a:spLocks noGrp="1" noRot="1" noChangeAspect="1" noChangeArrowheads="1" noTextEdit="1"/>
          </p:cNvSpPr>
          <p:nvPr>
            <p:ph type="sldImg"/>
          </p:nvPr>
        </p:nvSpPr>
        <p:spPr>
          <a:solidFill>
            <a:srgbClr val="FFFFFF"/>
          </a:solidFill>
          <a:ln/>
        </p:spPr>
      </p:sp>
      <p:sp>
        <p:nvSpPr>
          <p:cNvPr id="410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50BA4B3-43D2-4EC2-A40E-B5A16F521194}" type="slidenum">
              <a:rPr lang="ru-RU" altLang="ru-RU"/>
              <a:pPr algn="r" eaLnBrk="1" hangingPunct="1">
                <a:spcBef>
                  <a:spcPct val="0"/>
                </a:spcBef>
              </a:pPr>
              <a:t>10</a:t>
            </a:fld>
            <a:endParaRPr lang="ru-RU" altLang="ru-RU"/>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0A1A69A-D174-47B7-AFC3-327888F43F1C}" type="slidenum">
              <a:rPr lang="ru-RU" altLang="ru-RU"/>
              <a:pPr algn="r" eaLnBrk="1" hangingPunct="1">
                <a:spcBef>
                  <a:spcPct val="0"/>
                </a:spcBef>
              </a:pPr>
              <a:t>11</a:t>
            </a:fld>
            <a:endParaRPr lang="ru-RU" altLang="ru-RU"/>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E7C156C-048F-44A6-8571-ECF328DF7868}" type="slidenum">
              <a:rPr lang="ru-RU" altLang="ru-RU"/>
              <a:pPr algn="r" eaLnBrk="1" hangingPunct="1">
                <a:spcBef>
                  <a:spcPct val="0"/>
                </a:spcBef>
              </a:pPr>
              <a:t>12</a:t>
            </a:fld>
            <a:endParaRPr lang="ru-RU" altLang="ru-RU"/>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E887D1A-1BF8-4509-8C16-020D38D57735}" type="slidenum">
              <a:rPr lang="ru-RU" altLang="ru-RU"/>
              <a:pPr algn="r" eaLnBrk="1" hangingPunct="1">
                <a:spcBef>
                  <a:spcPct val="0"/>
                </a:spcBef>
              </a:pPr>
              <a:t>13</a:t>
            </a:fld>
            <a:endParaRPr lang="ru-RU" altLang="ru-RU"/>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1E68B5D-4969-4B27-BF78-DEF8CEAA8CAB}" type="slidenum">
              <a:rPr lang="ru-RU" altLang="ru-RU"/>
              <a:pPr algn="r" eaLnBrk="1" hangingPunct="1">
                <a:spcBef>
                  <a:spcPct val="0"/>
                </a:spcBef>
              </a:pPr>
              <a:t>14</a:t>
            </a:fld>
            <a:endParaRPr lang="ru-RU" altLang="ru-RU"/>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650A89-2FEF-4385-AA47-7B22D12465FD}" type="slidenum">
              <a:rPr lang="ru-RU" altLang="ru-RU"/>
              <a:pPr>
                <a:spcBef>
                  <a:spcPct val="0"/>
                </a:spcBef>
              </a:pPr>
              <a:t>15</a:t>
            </a:fld>
            <a:endParaRPr lang="ru-RU" altLang="ru-RU"/>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FD45EC-4AEC-422E-A75E-187C083202D7}" type="slidenum">
              <a:rPr lang="ru-RU" altLang="ru-RU"/>
              <a:pPr>
                <a:spcBef>
                  <a:spcPct val="0"/>
                </a:spcBef>
              </a:pPr>
              <a:t>16</a:t>
            </a:fld>
            <a:endParaRPr lang="ru-RU" altLang="ru-RU"/>
          </a:p>
        </p:txBody>
      </p:sp>
      <p:sp>
        <p:nvSpPr>
          <p:cNvPr id="30723" name="Rectangle 2050"/>
          <p:cNvSpPr>
            <a:spLocks noGrp="1" noRot="1" noChangeAspect="1" noChangeArrowheads="1" noTextEdit="1"/>
          </p:cNvSpPr>
          <p:nvPr>
            <p:ph type="sldImg"/>
          </p:nvPr>
        </p:nvSpPr>
        <p:spPr>
          <a:solidFill>
            <a:srgbClr val="FFFFFF"/>
          </a:solidFill>
          <a:ln/>
        </p:spPr>
      </p:sp>
      <p:sp>
        <p:nvSpPr>
          <p:cNvPr id="30724" name="Rectangle 2051"/>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FFE747-0E31-4D97-91D9-235B48577961}" type="slidenum">
              <a:rPr lang="ru-RU" altLang="ru-RU"/>
              <a:pPr>
                <a:spcBef>
                  <a:spcPct val="0"/>
                </a:spcBef>
              </a:pPr>
              <a:t>17</a:t>
            </a:fld>
            <a:endParaRPr lang="ru-RU" altLang="ru-RU"/>
          </a:p>
        </p:txBody>
      </p:sp>
      <p:sp>
        <p:nvSpPr>
          <p:cNvPr id="32771" name="Rectangle 2050"/>
          <p:cNvSpPr>
            <a:spLocks noGrp="1" noRot="1" noChangeAspect="1" noChangeArrowheads="1" noTextEdit="1"/>
          </p:cNvSpPr>
          <p:nvPr>
            <p:ph type="sldImg"/>
          </p:nvPr>
        </p:nvSpPr>
        <p:spPr>
          <a:solidFill>
            <a:srgbClr val="FFFFFF"/>
          </a:solidFill>
          <a:ln/>
        </p:spPr>
      </p:sp>
      <p:sp>
        <p:nvSpPr>
          <p:cNvPr id="32772" name="Rectangle 2051"/>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807DC2B-44F4-4755-AB42-F9AC1C4E34A9}" type="slidenum">
              <a:rPr lang="ru-RU" altLang="ru-RU"/>
              <a:pPr algn="r" eaLnBrk="1" hangingPunct="1">
                <a:spcBef>
                  <a:spcPct val="0"/>
                </a:spcBef>
              </a:pPr>
              <a:t>18</a:t>
            </a:fld>
            <a:endParaRPr lang="ru-RU" altLang="ru-RU"/>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F83F461-AE9E-4E72-8CB5-52BF746CF90B}" type="slidenum">
              <a:rPr lang="ru-RU" altLang="ru-RU"/>
              <a:pPr algn="r" eaLnBrk="1" hangingPunct="1">
                <a:spcBef>
                  <a:spcPct val="0"/>
                </a:spcBef>
              </a:pPr>
              <a:t>19</a:t>
            </a:fld>
            <a:endParaRPr lang="ru-RU" altLang="ru-RU"/>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FB6CB0-1626-4C50-B249-067DBD5B9C13}" type="slidenum">
              <a:rPr lang="ru-RU" altLang="ru-RU"/>
              <a:pPr>
                <a:spcBef>
                  <a:spcPct val="0"/>
                </a:spcBef>
              </a:pPr>
              <a:t>2</a:t>
            </a:fld>
            <a:endParaRPr lang="ru-RU" altLang="ru-RU"/>
          </a:p>
        </p:txBody>
      </p:sp>
      <p:sp>
        <p:nvSpPr>
          <p:cNvPr id="4099" name="Rectangle 1026"/>
          <p:cNvSpPr>
            <a:spLocks noGrp="1" noRot="1" noChangeAspect="1" noChangeArrowheads="1" noTextEdit="1"/>
          </p:cNvSpPr>
          <p:nvPr>
            <p:ph type="sldImg"/>
          </p:nvPr>
        </p:nvSpPr>
        <p:spPr>
          <a:solidFill>
            <a:srgbClr val="FFFFFF"/>
          </a:solidFill>
          <a:ln/>
        </p:spPr>
      </p:sp>
      <p:sp>
        <p:nvSpPr>
          <p:cNvPr id="410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770934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E8369E-30D9-4558-9D31-51D4165E1246}" type="slidenum">
              <a:rPr lang="ru-RU" altLang="ru-RU"/>
              <a:pPr>
                <a:spcBef>
                  <a:spcPct val="0"/>
                </a:spcBef>
              </a:pPr>
              <a:t>20</a:t>
            </a:fld>
            <a:endParaRPr lang="ru-RU" altLang="ru-RU"/>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BB46F5-12A3-490C-A03D-7F3CE2A87237}" type="slidenum">
              <a:rPr lang="ru-RU" altLang="ru-RU"/>
              <a:pPr>
                <a:spcBef>
                  <a:spcPct val="0"/>
                </a:spcBef>
              </a:pPr>
              <a:t>21</a:t>
            </a:fld>
            <a:endParaRPr lang="ru-RU" altLang="ru-RU"/>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85D326-31E5-4EEF-AAE7-99017A71C4A1}" type="slidenum">
              <a:rPr lang="ru-RU" altLang="ru-RU"/>
              <a:pPr>
                <a:spcBef>
                  <a:spcPct val="0"/>
                </a:spcBef>
              </a:pPr>
              <a:t>22</a:t>
            </a:fld>
            <a:endParaRPr lang="ru-RU" altLang="ru-RU"/>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63D42E-2AB0-4EF7-8F32-C42FD9FAF7E8}" type="slidenum">
              <a:rPr lang="ru-RU" altLang="ru-RU"/>
              <a:pPr>
                <a:spcBef>
                  <a:spcPct val="0"/>
                </a:spcBef>
              </a:pPr>
              <a:t>23</a:t>
            </a:fld>
            <a:endParaRPr lang="ru-RU" altLang="ru-RU"/>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54C515-51AA-43A9-931D-721FCCFCA417}" type="slidenum">
              <a:rPr lang="ru-RU" altLang="ru-RU"/>
              <a:pPr>
                <a:spcBef>
                  <a:spcPct val="0"/>
                </a:spcBef>
              </a:pPr>
              <a:t>24</a:t>
            </a:fld>
            <a:endParaRPr lang="ru-RU" altLang="ru-RU"/>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7BA788-E607-40EA-A9F0-A0E01F6244FF}" type="slidenum">
              <a:rPr lang="ru-RU" altLang="ru-RU"/>
              <a:pPr>
                <a:spcBef>
                  <a:spcPct val="0"/>
                </a:spcBef>
              </a:pPr>
              <a:t>25</a:t>
            </a:fld>
            <a:endParaRPr lang="ru-RU" altLang="ru-RU"/>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FB91E6-88DD-48A1-8189-C34F4131DCDB}" type="slidenum">
              <a:rPr lang="ru-RU" altLang="ru-RU"/>
              <a:pPr>
                <a:spcBef>
                  <a:spcPct val="0"/>
                </a:spcBef>
              </a:pPr>
              <a:t>26</a:t>
            </a:fld>
            <a:endParaRPr lang="ru-RU" altLang="ru-RU"/>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2254C5-8D82-4705-B7FA-AE149C7B4A9E}" type="slidenum">
              <a:rPr lang="ru-RU" altLang="ru-RU"/>
              <a:pPr>
                <a:spcBef>
                  <a:spcPct val="0"/>
                </a:spcBef>
              </a:pPr>
              <a:t>27</a:t>
            </a:fld>
            <a:endParaRPr lang="ru-RU" altLang="ru-RU"/>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E5C24-5C51-4F03-8AFE-3C79BD9FC731}" type="slidenum">
              <a:rPr lang="ru-RU" altLang="ru-RU"/>
              <a:pPr>
                <a:spcBef>
                  <a:spcPct val="0"/>
                </a:spcBef>
              </a:pPr>
              <a:t>28</a:t>
            </a:fld>
            <a:endParaRPr lang="ru-RU" altLang="ru-RU"/>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9C8EEF-2128-4A7E-8B04-B53492B2A154}" type="slidenum">
              <a:rPr lang="ru-RU" altLang="ru-RU"/>
              <a:pPr>
                <a:spcBef>
                  <a:spcPct val="0"/>
                </a:spcBef>
              </a:pPr>
              <a:t>29</a:t>
            </a:fld>
            <a:endParaRPr lang="ru-RU" altLang="ru-RU"/>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FB6CB0-1626-4C50-B249-067DBD5B9C13}" type="slidenum">
              <a:rPr lang="ru-RU" altLang="ru-RU"/>
              <a:pPr>
                <a:spcBef>
                  <a:spcPct val="0"/>
                </a:spcBef>
              </a:pPr>
              <a:t>3</a:t>
            </a:fld>
            <a:endParaRPr lang="ru-RU" altLang="ru-RU"/>
          </a:p>
        </p:txBody>
      </p:sp>
      <p:sp>
        <p:nvSpPr>
          <p:cNvPr id="4099" name="Rectangle 1026"/>
          <p:cNvSpPr>
            <a:spLocks noGrp="1" noRot="1" noChangeAspect="1" noChangeArrowheads="1" noTextEdit="1"/>
          </p:cNvSpPr>
          <p:nvPr>
            <p:ph type="sldImg"/>
          </p:nvPr>
        </p:nvSpPr>
        <p:spPr>
          <a:solidFill>
            <a:srgbClr val="FFFFFF"/>
          </a:solidFill>
          <a:ln/>
        </p:spPr>
      </p:sp>
      <p:sp>
        <p:nvSpPr>
          <p:cNvPr id="410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2472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BC56E7-EFE3-4C52-B201-D512FA9A74E5}" type="slidenum">
              <a:rPr lang="ru-RU" altLang="ru-RU"/>
              <a:pPr>
                <a:spcBef>
                  <a:spcPct val="0"/>
                </a:spcBef>
              </a:pPr>
              <a:t>30</a:t>
            </a:fld>
            <a:endParaRPr lang="ru-RU" altLang="ru-RU"/>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062529-7331-4208-A263-8D78ADE4EE62}" type="slidenum">
              <a:rPr lang="ru-RU" altLang="ru-RU"/>
              <a:pPr>
                <a:spcBef>
                  <a:spcPct val="0"/>
                </a:spcBef>
              </a:pPr>
              <a:t>31</a:t>
            </a:fld>
            <a:endParaRPr lang="ru-RU" altLang="ru-RU"/>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9DFFB9-C188-416B-ABBE-153EC6BAF40B}" type="slidenum">
              <a:rPr lang="ru-RU" altLang="ru-RU"/>
              <a:pPr>
                <a:spcBef>
                  <a:spcPct val="0"/>
                </a:spcBef>
              </a:pPr>
              <a:t>32</a:t>
            </a:fld>
            <a:endParaRPr lang="ru-RU" altLang="ru-RU"/>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F0C54F-45EC-4E9B-88F0-7444B7BA37E0}" type="slidenum">
              <a:rPr lang="ru-RU" altLang="ru-RU"/>
              <a:pPr>
                <a:spcBef>
                  <a:spcPct val="0"/>
                </a:spcBef>
              </a:pPr>
              <a:t>33</a:t>
            </a:fld>
            <a:endParaRPr lang="ru-RU" altLang="ru-RU"/>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D3FC91-51D9-4061-BD1E-E2C023B6C36D}" type="slidenum">
              <a:rPr lang="ru-RU" altLang="ru-RU"/>
              <a:pPr>
                <a:spcBef>
                  <a:spcPct val="0"/>
                </a:spcBef>
              </a:pPr>
              <a:t>34</a:t>
            </a:fld>
            <a:endParaRPr lang="ru-RU" altLang="ru-RU"/>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BB3F57-0BA4-406D-9195-7A4C91F914D8}" type="slidenum">
              <a:rPr lang="ru-RU" altLang="ru-RU"/>
              <a:pPr>
                <a:spcBef>
                  <a:spcPct val="0"/>
                </a:spcBef>
              </a:pPr>
              <a:t>35</a:t>
            </a:fld>
            <a:endParaRPr lang="ru-RU" altLang="ru-RU"/>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EE00DB-B5F9-4965-9701-EBCD12815028}" type="slidenum">
              <a:rPr lang="ru-RU" altLang="ru-RU"/>
              <a:pPr>
                <a:spcBef>
                  <a:spcPct val="0"/>
                </a:spcBef>
              </a:pPr>
              <a:t>36</a:t>
            </a:fld>
            <a:endParaRPr lang="ru-RU" altLang="ru-RU"/>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AD7084-51BC-4C7D-89F2-A562996C1208}" type="slidenum">
              <a:rPr lang="ru-RU" altLang="ru-RU"/>
              <a:pPr>
                <a:spcBef>
                  <a:spcPct val="0"/>
                </a:spcBef>
              </a:pPr>
              <a:t>37</a:t>
            </a:fld>
            <a:endParaRPr lang="ru-RU" altLang="ru-RU"/>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1F9F1B-4B06-498E-85D4-01303B362046}" type="slidenum">
              <a:rPr lang="ru-RU" altLang="ru-RU"/>
              <a:pPr>
                <a:spcBef>
                  <a:spcPct val="0"/>
                </a:spcBef>
              </a:pPr>
              <a:t>38</a:t>
            </a:fld>
            <a:endParaRPr lang="ru-RU" altLang="ru-RU"/>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C4CC56-74E1-4E52-97D9-8A4149DB0A3B}" type="slidenum">
              <a:rPr lang="ru-RU" altLang="ru-RU"/>
              <a:pPr>
                <a:spcBef>
                  <a:spcPct val="0"/>
                </a:spcBef>
              </a:pPr>
              <a:t>39</a:t>
            </a:fld>
            <a:endParaRPr lang="ru-RU" altLang="ru-RU"/>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66C3E1C-7F2B-4B19-B00A-E891BD71EC43}" type="slidenum">
              <a:rPr lang="ru-RU" altLang="ru-RU"/>
              <a:pPr algn="r" eaLnBrk="1" hangingPunct="1">
                <a:spcBef>
                  <a:spcPct val="0"/>
                </a:spcBef>
              </a:pPr>
              <a:t>4</a:t>
            </a:fld>
            <a:endParaRPr lang="ru-RU" altLang="ru-RU"/>
          </a:p>
        </p:txBody>
      </p:sp>
      <p:sp>
        <p:nvSpPr>
          <p:cNvPr id="6147" name="Rectangle 2"/>
          <p:cNvSpPr>
            <a:spLocks noGrp="1" noRot="1" noChangeAspect="1" noChangeArrowheads="1" noTextEdit="1"/>
          </p:cNvSpPr>
          <p:nvPr>
            <p:ph type="sldImg"/>
          </p:nvPr>
        </p:nvSpPr>
        <p:spPr>
          <a:solidFill>
            <a:srgbClr val="FFFFFF"/>
          </a:solidFill>
          <a:ln/>
        </p:spPr>
      </p:sp>
      <p:sp>
        <p:nvSpPr>
          <p:cNvPr id="6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DB0584-FCE5-49C1-A89D-0ECDFEA34148}" type="slidenum">
              <a:rPr lang="ru-RU" altLang="ru-RU"/>
              <a:pPr>
                <a:spcBef>
                  <a:spcPct val="0"/>
                </a:spcBef>
              </a:pPr>
              <a:t>40</a:t>
            </a:fld>
            <a:endParaRPr lang="ru-RU" altLang="ru-RU"/>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29D223-0C79-4EDF-BA09-FFC4698ABCDA}" type="slidenum">
              <a:rPr lang="ru-RU" altLang="ru-RU"/>
              <a:pPr>
                <a:spcBef>
                  <a:spcPct val="0"/>
                </a:spcBef>
              </a:pPr>
              <a:t>41</a:t>
            </a:fld>
            <a:endParaRPr lang="ru-RU" altLang="ru-RU"/>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604D6F-157F-432A-9054-05DA90E00445}" type="slidenum">
              <a:rPr lang="ru-RU" altLang="ru-RU"/>
              <a:pPr>
                <a:spcBef>
                  <a:spcPct val="0"/>
                </a:spcBef>
              </a:pPr>
              <a:t>42</a:t>
            </a:fld>
            <a:endParaRPr lang="ru-RU" altLang="ru-RU"/>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393B427-D9E4-425E-B70E-2214F7DD5222}" type="slidenum">
              <a:rPr lang="ru-RU" altLang="ru-RU" smtClean="0"/>
              <a:pPr>
                <a:spcBef>
                  <a:spcPct val="0"/>
                </a:spcBef>
              </a:pPr>
              <a:t>43</a:t>
            </a:fld>
            <a:endParaRPr lang="ru-RU" altLang="ru-RU" smtClean="0"/>
          </a:p>
        </p:txBody>
      </p:sp>
      <p:sp>
        <p:nvSpPr>
          <p:cNvPr id="4099" name="Rectangle 2"/>
          <p:cNvSpPr>
            <a:spLocks noGrp="1" noRot="1" noChangeAspect="1" noChangeArrowheads="1" noTextEdit="1"/>
          </p:cNvSpPr>
          <p:nvPr>
            <p:ph type="sldImg"/>
          </p:nvPr>
        </p:nvSpPr>
        <p:spPr>
          <a:solidFill>
            <a:srgbClr val="FFFFFF"/>
          </a:solidFill>
          <a:ln/>
        </p:spPr>
      </p:sp>
      <p:sp>
        <p:nvSpPr>
          <p:cNvPr id="41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095142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C8FBB2-1782-43F2-8AB6-2545890A58A2}" type="slidenum">
              <a:rPr lang="ru-RU" altLang="ru-RU" smtClean="0"/>
              <a:pPr>
                <a:spcBef>
                  <a:spcPct val="0"/>
                </a:spcBef>
              </a:pPr>
              <a:t>44</a:t>
            </a:fld>
            <a:endParaRPr lang="ru-RU" altLang="ru-RU" smtClean="0"/>
          </a:p>
        </p:txBody>
      </p:sp>
      <p:sp>
        <p:nvSpPr>
          <p:cNvPr id="6147" name="Rectangle 2"/>
          <p:cNvSpPr>
            <a:spLocks noGrp="1" noRot="1" noChangeAspect="1" noChangeArrowheads="1" noTextEdit="1"/>
          </p:cNvSpPr>
          <p:nvPr>
            <p:ph type="sldImg"/>
          </p:nvPr>
        </p:nvSpPr>
        <p:spPr>
          <a:solidFill>
            <a:srgbClr val="FFFFFF"/>
          </a:solidFill>
          <a:ln/>
        </p:spPr>
      </p:sp>
      <p:sp>
        <p:nvSpPr>
          <p:cNvPr id="6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572547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A91B08-A35F-4923-BE71-A4F08F7CA17C}" type="slidenum">
              <a:rPr lang="ru-RU" altLang="ru-RU" smtClean="0"/>
              <a:pPr>
                <a:spcBef>
                  <a:spcPct val="0"/>
                </a:spcBef>
              </a:pPr>
              <a:t>45</a:t>
            </a:fld>
            <a:endParaRPr lang="ru-RU" altLang="ru-RU" smtClean="0"/>
          </a:p>
        </p:txBody>
      </p:sp>
      <p:sp>
        <p:nvSpPr>
          <p:cNvPr id="8195" name="Rectangle 2050"/>
          <p:cNvSpPr>
            <a:spLocks noGrp="1" noRot="1" noChangeAspect="1" noChangeArrowheads="1" noTextEdit="1"/>
          </p:cNvSpPr>
          <p:nvPr>
            <p:ph type="sldImg"/>
          </p:nvPr>
        </p:nvSpPr>
        <p:spPr>
          <a:solidFill>
            <a:srgbClr val="FFFFFF"/>
          </a:solidFill>
          <a:ln/>
        </p:spPr>
      </p:sp>
      <p:sp>
        <p:nvSpPr>
          <p:cNvPr id="8196" name="Rectangle 2051"/>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627163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AB8BC0-2042-4442-9E6C-A0288EA284F5}" type="slidenum">
              <a:rPr lang="ru-RU" altLang="ru-RU" smtClean="0"/>
              <a:pPr>
                <a:spcBef>
                  <a:spcPct val="0"/>
                </a:spcBef>
              </a:pPr>
              <a:t>46</a:t>
            </a:fld>
            <a:endParaRPr lang="ru-RU" altLang="ru-RU" smtClean="0"/>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460943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D7A275-D287-4468-9102-94E37A2233F9}" type="slidenum">
              <a:rPr lang="ru-RU" altLang="ru-RU" smtClean="0"/>
              <a:pPr>
                <a:spcBef>
                  <a:spcPct val="0"/>
                </a:spcBef>
              </a:pPr>
              <a:t>47</a:t>
            </a:fld>
            <a:endParaRPr lang="ru-RU" altLang="ru-RU" smtClean="0"/>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231926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00265D-2C02-48EB-BD51-CD8559D05B6F}" type="slidenum">
              <a:rPr lang="ru-RU" altLang="ru-RU" smtClean="0"/>
              <a:pPr>
                <a:spcBef>
                  <a:spcPct val="0"/>
                </a:spcBef>
              </a:pPr>
              <a:t>48</a:t>
            </a:fld>
            <a:endParaRPr lang="ru-RU" altLang="ru-RU" smtClean="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904799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6DD1E9-9705-4B5C-BE6A-1DBC652CFB55}" type="slidenum">
              <a:rPr lang="ru-RU" altLang="ru-RU" smtClean="0"/>
              <a:pPr>
                <a:spcBef>
                  <a:spcPct val="0"/>
                </a:spcBef>
              </a:pPr>
              <a:t>49</a:t>
            </a:fld>
            <a:endParaRPr lang="ru-RU" altLang="ru-RU" smtClean="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05652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3237EC9-FA76-4EC2-AF3D-01DF024E54F9}" type="slidenum">
              <a:rPr lang="ru-RU" altLang="ru-RU"/>
              <a:pPr algn="r" eaLnBrk="1" hangingPunct="1">
                <a:spcBef>
                  <a:spcPct val="0"/>
                </a:spcBef>
              </a:pPr>
              <a:t>5</a:t>
            </a:fld>
            <a:endParaRPr lang="ru-RU" altLang="ru-RU"/>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2B3694-B322-4BEC-BA21-0DB4AB0E6B6F}" type="slidenum">
              <a:rPr lang="ru-RU" altLang="ru-RU" smtClean="0"/>
              <a:pPr>
                <a:spcBef>
                  <a:spcPct val="0"/>
                </a:spcBef>
              </a:pPr>
              <a:t>50</a:t>
            </a:fld>
            <a:endParaRPr lang="ru-RU" altLang="ru-RU" smtClean="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26351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325AA8-0346-4B0B-ACC3-4E6247D59F86}" type="slidenum">
              <a:rPr lang="ru-RU" altLang="ru-RU" smtClean="0"/>
              <a:pPr>
                <a:spcBef>
                  <a:spcPct val="0"/>
                </a:spcBef>
              </a:pPr>
              <a:t>51</a:t>
            </a:fld>
            <a:endParaRPr lang="ru-RU" altLang="ru-RU"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8450545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15C609-F32D-4E9E-9398-4D22F948D35B}" type="slidenum">
              <a:rPr lang="ru-RU" altLang="ru-RU" smtClean="0"/>
              <a:pPr>
                <a:spcBef>
                  <a:spcPct val="0"/>
                </a:spcBef>
              </a:pPr>
              <a:t>52</a:t>
            </a:fld>
            <a:endParaRPr lang="ru-RU" altLang="ru-RU" smtClean="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817697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58E9341-C377-4EB7-A582-7A5A6D756674}" type="slidenum">
              <a:rPr lang="ru-RU" altLang="ru-RU"/>
              <a:pPr algn="r" eaLnBrk="1" hangingPunct="1">
                <a:spcBef>
                  <a:spcPct val="0"/>
                </a:spcBef>
              </a:pPr>
              <a:t>53</a:t>
            </a:fld>
            <a:endParaRPr lang="ru-RU" altLang="ru-RU"/>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120690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696A748-42BE-49BA-93CA-A7A21AC02B83}" type="slidenum">
              <a:rPr lang="ru-RU" altLang="ru-RU"/>
              <a:pPr algn="r" eaLnBrk="1" hangingPunct="1">
                <a:spcBef>
                  <a:spcPct val="0"/>
                </a:spcBef>
              </a:pPr>
              <a:t>54</a:t>
            </a:fld>
            <a:endParaRPr lang="ru-RU" altLang="ru-RU"/>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8657413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942B4CB-5598-4384-A5E9-33EFD5F40DB3}" type="slidenum">
              <a:rPr lang="ru-RU" altLang="ru-RU"/>
              <a:pPr algn="r" eaLnBrk="1" hangingPunct="1">
                <a:spcBef>
                  <a:spcPct val="0"/>
                </a:spcBef>
              </a:pPr>
              <a:t>55</a:t>
            </a:fld>
            <a:endParaRPr lang="ru-RU" altLang="ru-RU"/>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859774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DA493-3D5B-429D-93ED-1D7E170BE4C9}" type="slidenum">
              <a:rPr lang="ru-RU" altLang="ru-RU"/>
              <a:pPr>
                <a:spcBef>
                  <a:spcPct val="0"/>
                </a:spcBef>
              </a:pPr>
              <a:t>56</a:t>
            </a:fld>
            <a:endParaRPr lang="ru-RU" altLang="ru-RU"/>
          </a:p>
        </p:txBody>
      </p:sp>
      <p:sp>
        <p:nvSpPr>
          <p:cNvPr id="4099" name="Rectangle 2"/>
          <p:cNvSpPr>
            <a:spLocks noGrp="1" noRot="1" noChangeAspect="1" noChangeArrowheads="1" noTextEdit="1"/>
          </p:cNvSpPr>
          <p:nvPr>
            <p:ph type="sldImg"/>
          </p:nvPr>
        </p:nvSpPr>
        <p:spPr>
          <a:solidFill>
            <a:srgbClr val="FFFFFF"/>
          </a:solidFill>
          <a:ln/>
        </p:spPr>
      </p:sp>
      <p:sp>
        <p:nvSpPr>
          <p:cNvPr id="41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smtClean="0">
                <a:latin typeface="Times New Roman" panose="02020603050405020304" pitchFamily="18" charset="0"/>
              </a:rPr>
              <a:t>В режиме слайдов ответы появляются после </a:t>
            </a:r>
            <a:r>
              <a:rPr lang="ru-RU" altLang="ru-RU" dirty="0" err="1" smtClean="0">
                <a:latin typeface="Times New Roman" panose="02020603050405020304" pitchFamily="18" charset="0"/>
              </a:rPr>
              <a:t>кликанья</a:t>
            </a:r>
            <a:r>
              <a:rPr lang="ru-RU" altLang="ru-RU" dirty="0" smtClean="0">
                <a:latin typeface="Times New Roman" panose="02020603050405020304" pitchFamily="18" charset="0"/>
              </a:rPr>
              <a:t> мышкой</a:t>
            </a:r>
          </a:p>
        </p:txBody>
      </p:sp>
    </p:spTree>
    <p:extLst>
      <p:ext uri="{BB962C8B-B14F-4D97-AF65-F5344CB8AC3E}">
        <p14:creationId xmlns:p14="http://schemas.microsoft.com/office/powerpoint/2010/main" val="10130441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735025-81EF-45A0-B5A3-6A2257580732}" type="slidenum">
              <a:rPr lang="ru-RU" altLang="ru-RU"/>
              <a:pPr>
                <a:spcBef>
                  <a:spcPct val="0"/>
                </a:spcBef>
              </a:pPr>
              <a:t>57</a:t>
            </a:fld>
            <a:endParaRPr lang="ru-RU" altLang="ru-RU"/>
          </a:p>
        </p:txBody>
      </p:sp>
      <p:sp>
        <p:nvSpPr>
          <p:cNvPr id="6147" name="Rectangle 1026"/>
          <p:cNvSpPr>
            <a:spLocks noGrp="1" noRot="1" noChangeAspect="1" noChangeArrowheads="1" noTextEdit="1"/>
          </p:cNvSpPr>
          <p:nvPr>
            <p:ph type="sldImg"/>
          </p:nvPr>
        </p:nvSpPr>
        <p:spPr>
          <a:solidFill>
            <a:srgbClr val="FFFFFF"/>
          </a:solidFill>
          <a:ln/>
        </p:spPr>
      </p:sp>
      <p:sp>
        <p:nvSpPr>
          <p:cNvPr id="61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44925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F5EB3A-9DF4-45D6-A74A-C5920C94D8D0}" type="slidenum">
              <a:rPr lang="ru-RU" altLang="ru-RU"/>
              <a:pPr>
                <a:spcBef>
                  <a:spcPct val="0"/>
                </a:spcBef>
              </a:pPr>
              <a:t>58</a:t>
            </a:fld>
            <a:endParaRPr lang="ru-RU" altLang="ru-RU"/>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2457460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0B019A-8B05-474B-BD46-2259DF420994}" type="slidenum">
              <a:rPr lang="ru-RU" altLang="ru-RU"/>
              <a:pPr>
                <a:spcBef>
                  <a:spcPct val="0"/>
                </a:spcBef>
              </a:pPr>
              <a:t>59</a:t>
            </a:fld>
            <a:endParaRPr lang="ru-RU" altLang="ru-RU"/>
          </a:p>
        </p:txBody>
      </p:sp>
      <p:sp>
        <p:nvSpPr>
          <p:cNvPr id="10243" name="Rectangle 1026"/>
          <p:cNvSpPr>
            <a:spLocks noGrp="1" noRot="1" noChangeAspect="1" noChangeArrowheads="1" noTextEdit="1"/>
          </p:cNvSpPr>
          <p:nvPr>
            <p:ph type="sldImg"/>
          </p:nvPr>
        </p:nvSpPr>
        <p:spPr>
          <a:solidFill>
            <a:srgbClr val="FFFFFF"/>
          </a:solidFill>
          <a:ln/>
        </p:spPr>
      </p:sp>
      <p:sp>
        <p:nvSpPr>
          <p:cNvPr id="10244"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67524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9046439-518A-4AD7-9CBE-ECF6A42283F4}" type="slidenum">
              <a:rPr lang="ru-RU" altLang="ru-RU"/>
              <a:pPr algn="r" eaLnBrk="1" hangingPunct="1">
                <a:spcBef>
                  <a:spcPct val="0"/>
                </a:spcBef>
              </a:pPr>
              <a:t>6</a:t>
            </a:fld>
            <a:endParaRPr lang="ru-RU" altLang="ru-RU"/>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681633-3BAB-4BF2-B73D-834993F2439B}" type="slidenum">
              <a:rPr lang="ru-RU" altLang="ru-RU"/>
              <a:pPr>
                <a:spcBef>
                  <a:spcPct val="0"/>
                </a:spcBef>
              </a:pPr>
              <a:t>60</a:t>
            </a:fld>
            <a:endParaRPr lang="ru-RU" altLang="ru-RU"/>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489441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AED8C5-A656-4A65-B79C-9B13F5C36645}" type="slidenum">
              <a:rPr lang="ru-RU" altLang="ru-RU"/>
              <a:pPr>
                <a:spcBef>
                  <a:spcPct val="0"/>
                </a:spcBef>
              </a:pPr>
              <a:t>61</a:t>
            </a:fld>
            <a:endParaRPr lang="ru-RU" altLang="ru-RU"/>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4180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BF13CE-815E-475D-91D4-6C324DB164B8}" type="slidenum">
              <a:rPr lang="ru-RU" altLang="ru-RU"/>
              <a:pPr>
                <a:spcBef>
                  <a:spcPct val="0"/>
                </a:spcBef>
              </a:pPr>
              <a:t>62</a:t>
            </a:fld>
            <a:endParaRPr lang="ru-RU" altLang="ru-RU"/>
          </a:p>
        </p:txBody>
      </p:sp>
      <p:sp>
        <p:nvSpPr>
          <p:cNvPr id="16387" name="Rectangle 1026"/>
          <p:cNvSpPr>
            <a:spLocks noGrp="1" noRot="1" noChangeAspect="1" noChangeArrowheads="1" noTextEdit="1"/>
          </p:cNvSpPr>
          <p:nvPr>
            <p:ph type="sldImg"/>
          </p:nvPr>
        </p:nvSpPr>
        <p:spPr>
          <a:solidFill>
            <a:srgbClr val="FFFFFF"/>
          </a:solidFill>
          <a:ln/>
        </p:spPr>
      </p:sp>
      <p:sp>
        <p:nvSpPr>
          <p:cNvPr id="1638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670552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AD99AC-A875-4C47-BF53-37D736D00778}" type="slidenum">
              <a:rPr lang="ru-RU" altLang="ru-RU"/>
              <a:pPr>
                <a:spcBef>
                  <a:spcPct val="0"/>
                </a:spcBef>
              </a:pPr>
              <a:t>63</a:t>
            </a:fld>
            <a:endParaRPr lang="ru-RU" altLang="ru-RU"/>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88322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82BE09-D743-433F-ABFC-B9D91C70A1E3}" type="slidenum">
              <a:rPr lang="ru-RU" altLang="ru-RU"/>
              <a:pPr>
                <a:spcBef>
                  <a:spcPct val="0"/>
                </a:spcBef>
              </a:pPr>
              <a:t>64</a:t>
            </a:fld>
            <a:endParaRPr lang="ru-RU" altLang="ru-RU"/>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750461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64AD52-9F45-46F3-87A8-391F5F19FC28}" type="slidenum">
              <a:rPr lang="ru-RU" altLang="ru-RU"/>
              <a:pPr>
                <a:spcBef>
                  <a:spcPct val="0"/>
                </a:spcBef>
              </a:pPr>
              <a:t>65</a:t>
            </a:fld>
            <a:endParaRPr lang="ru-RU" altLang="ru-RU"/>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8964587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7529CE-3937-43B3-A108-3B66C278EB15}" type="slidenum">
              <a:rPr lang="ru-RU" altLang="ru-RU"/>
              <a:pPr>
                <a:spcBef>
                  <a:spcPct val="0"/>
                </a:spcBef>
              </a:pPr>
              <a:t>66</a:t>
            </a:fld>
            <a:endParaRPr lang="ru-RU" altLang="ru-RU"/>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2471382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654D0D-4DED-47A6-B9B8-82DB29086608}" type="slidenum">
              <a:rPr lang="ru-RU" altLang="ru-RU"/>
              <a:pPr>
                <a:spcBef>
                  <a:spcPct val="0"/>
                </a:spcBef>
              </a:pPr>
              <a:t>67</a:t>
            </a:fld>
            <a:endParaRPr lang="ru-RU" altLang="ru-RU"/>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787002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8EC35F-82DF-409C-AD76-734E177A65B4}" type="slidenum">
              <a:rPr lang="ru-RU" altLang="ru-RU"/>
              <a:pPr>
                <a:spcBef>
                  <a:spcPct val="0"/>
                </a:spcBef>
              </a:pPr>
              <a:t>68</a:t>
            </a:fld>
            <a:endParaRPr lang="ru-RU" altLang="ru-RU"/>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6189864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5C9126-DAAD-4549-ADC9-4B741FFD1BA3}" type="slidenum">
              <a:rPr lang="ru-RU" altLang="ru-RU"/>
              <a:pPr>
                <a:spcBef>
                  <a:spcPct val="0"/>
                </a:spcBef>
              </a:pPr>
              <a:t>69</a:t>
            </a:fld>
            <a:endParaRPr lang="ru-RU" altLang="ru-RU"/>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20386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B8D4534-9A15-4CA2-ADE5-3142006C574D}" type="slidenum">
              <a:rPr lang="ru-RU" altLang="ru-RU"/>
              <a:pPr algn="r" eaLnBrk="1" hangingPunct="1">
                <a:spcBef>
                  <a:spcPct val="0"/>
                </a:spcBef>
              </a:pPr>
              <a:t>7</a:t>
            </a:fld>
            <a:endParaRPr lang="ru-RU" altLang="ru-RU"/>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7BB490-22FC-4C2F-BFB8-14A2542AADA4}" type="slidenum">
              <a:rPr lang="ru-RU" altLang="ru-RU"/>
              <a:pPr>
                <a:spcBef>
                  <a:spcPct val="0"/>
                </a:spcBef>
              </a:pPr>
              <a:t>70</a:t>
            </a:fld>
            <a:endParaRPr lang="ru-RU" altLang="ru-RU"/>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202345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EB0CB6-213B-4320-A420-20AE3901ECD4}" type="slidenum">
              <a:rPr lang="ru-RU" altLang="ru-RU"/>
              <a:pPr>
                <a:spcBef>
                  <a:spcPct val="0"/>
                </a:spcBef>
              </a:pPr>
              <a:t>71</a:t>
            </a:fld>
            <a:endParaRPr lang="ru-RU" altLang="ru-RU"/>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094552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B8EB7C-1172-42D8-8E6D-1994259F519C}" type="slidenum">
              <a:rPr lang="ru-RU" altLang="ru-RU"/>
              <a:pPr>
                <a:spcBef>
                  <a:spcPct val="0"/>
                </a:spcBef>
              </a:pPr>
              <a:t>72</a:t>
            </a:fld>
            <a:endParaRPr lang="ru-RU" altLang="ru-RU"/>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55738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D7C1731-B3B3-4468-A713-1BCBF288AAE4}" type="slidenum">
              <a:rPr lang="ru-RU" altLang="ru-RU"/>
              <a:pPr algn="r" eaLnBrk="1" hangingPunct="1">
                <a:spcBef>
                  <a:spcPct val="0"/>
                </a:spcBef>
              </a:pPr>
              <a:t>8</a:t>
            </a:fld>
            <a:endParaRPr lang="ru-RU" altLang="ru-RU"/>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4114AA-27C6-4C26-BB4C-5571CC52B34A}" type="slidenum">
              <a:rPr lang="ru-RU" altLang="ru-RU"/>
              <a:pPr algn="r" eaLnBrk="1" hangingPunct="1">
                <a:spcBef>
                  <a:spcPct val="0"/>
                </a:spcBef>
              </a:pPr>
              <a:t>9</a:t>
            </a:fld>
            <a:endParaRPr lang="ru-RU" altLang="ru-RU"/>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smtClean="0">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8FC3F1-7EAD-47AB-ACFD-72C9DA219C9C}" type="slidenum">
              <a:rPr lang="ru-RU" altLang="ru-RU"/>
              <a:pPr>
                <a:defRPr/>
              </a:pPr>
              <a:t>‹#›</a:t>
            </a:fld>
            <a:endParaRPr lang="ru-RU" altLang="ru-RU"/>
          </a:p>
        </p:txBody>
      </p:sp>
    </p:spTree>
    <p:extLst>
      <p:ext uri="{BB962C8B-B14F-4D97-AF65-F5344CB8AC3E}">
        <p14:creationId xmlns:p14="http://schemas.microsoft.com/office/powerpoint/2010/main" val="330519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5F19BC9-0061-4ECC-89C6-E6E6C868EA16}" type="slidenum">
              <a:rPr lang="ru-RU" altLang="ru-RU"/>
              <a:pPr>
                <a:defRPr/>
              </a:pPr>
              <a:t>‹#›</a:t>
            </a:fld>
            <a:endParaRPr lang="ru-RU" altLang="ru-RU"/>
          </a:p>
        </p:txBody>
      </p:sp>
    </p:spTree>
    <p:extLst>
      <p:ext uri="{BB962C8B-B14F-4D97-AF65-F5344CB8AC3E}">
        <p14:creationId xmlns:p14="http://schemas.microsoft.com/office/powerpoint/2010/main" val="343988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8223B79-CCA2-494F-8522-00CC1887FBDA}" type="slidenum">
              <a:rPr lang="ru-RU" altLang="ru-RU"/>
              <a:pPr>
                <a:defRPr/>
              </a:pPr>
              <a:t>‹#›</a:t>
            </a:fld>
            <a:endParaRPr lang="ru-RU" altLang="ru-RU"/>
          </a:p>
        </p:txBody>
      </p:sp>
    </p:spTree>
    <p:extLst>
      <p:ext uri="{BB962C8B-B14F-4D97-AF65-F5344CB8AC3E}">
        <p14:creationId xmlns:p14="http://schemas.microsoft.com/office/powerpoint/2010/main" val="320605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F22D6E-32F6-4214-A17F-7E339BBA3EAC}" type="slidenum">
              <a:rPr lang="ru-RU" altLang="ru-RU"/>
              <a:pPr>
                <a:defRPr/>
              </a:pPr>
              <a:t>‹#›</a:t>
            </a:fld>
            <a:endParaRPr lang="ru-RU" altLang="ru-RU"/>
          </a:p>
        </p:txBody>
      </p:sp>
    </p:spTree>
    <p:extLst>
      <p:ext uri="{BB962C8B-B14F-4D97-AF65-F5344CB8AC3E}">
        <p14:creationId xmlns:p14="http://schemas.microsoft.com/office/powerpoint/2010/main" val="377923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10B3148-02B8-4385-B136-CFEDBD469B1A}" type="slidenum">
              <a:rPr lang="ru-RU" altLang="ru-RU"/>
              <a:pPr>
                <a:defRPr/>
              </a:pPr>
              <a:t>‹#›</a:t>
            </a:fld>
            <a:endParaRPr lang="ru-RU" altLang="ru-RU"/>
          </a:p>
        </p:txBody>
      </p:sp>
    </p:spTree>
    <p:extLst>
      <p:ext uri="{BB962C8B-B14F-4D97-AF65-F5344CB8AC3E}">
        <p14:creationId xmlns:p14="http://schemas.microsoft.com/office/powerpoint/2010/main" val="171412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AB6BDD4-463E-441E-801A-00F66B26C463}" type="slidenum">
              <a:rPr lang="ru-RU" altLang="ru-RU"/>
              <a:pPr>
                <a:defRPr/>
              </a:pPr>
              <a:t>‹#›</a:t>
            </a:fld>
            <a:endParaRPr lang="ru-RU" altLang="ru-RU"/>
          </a:p>
        </p:txBody>
      </p:sp>
    </p:spTree>
    <p:extLst>
      <p:ext uri="{BB962C8B-B14F-4D97-AF65-F5344CB8AC3E}">
        <p14:creationId xmlns:p14="http://schemas.microsoft.com/office/powerpoint/2010/main" val="92838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72E6BA-2E64-48BE-9EC5-7B94FD63F1AA}" type="slidenum">
              <a:rPr lang="ru-RU" altLang="ru-RU"/>
              <a:pPr>
                <a:defRPr/>
              </a:pPr>
              <a:t>‹#›</a:t>
            </a:fld>
            <a:endParaRPr lang="ru-RU" altLang="ru-RU"/>
          </a:p>
        </p:txBody>
      </p:sp>
    </p:spTree>
    <p:extLst>
      <p:ext uri="{BB962C8B-B14F-4D97-AF65-F5344CB8AC3E}">
        <p14:creationId xmlns:p14="http://schemas.microsoft.com/office/powerpoint/2010/main" val="191396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37BD70B-ECD0-40E0-8214-07D3CF4ED781}" type="slidenum">
              <a:rPr lang="ru-RU" altLang="ru-RU"/>
              <a:pPr>
                <a:defRPr/>
              </a:pPr>
              <a:t>‹#›</a:t>
            </a:fld>
            <a:endParaRPr lang="ru-RU" altLang="ru-RU"/>
          </a:p>
        </p:txBody>
      </p:sp>
    </p:spTree>
    <p:extLst>
      <p:ext uri="{BB962C8B-B14F-4D97-AF65-F5344CB8AC3E}">
        <p14:creationId xmlns:p14="http://schemas.microsoft.com/office/powerpoint/2010/main" val="123743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BA217D7-01F2-47E4-B2CC-6917B738052E}" type="slidenum">
              <a:rPr lang="ru-RU" altLang="ru-RU"/>
              <a:pPr>
                <a:defRPr/>
              </a:pPr>
              <a:t>‹#›</a:t>
            </a:fld>
            <a:endParaRPr lang="ru-RU" altLang="ru-RU"/>
          </a:p>
        </p:txBody>
      </p:sp>
    </p:spTree>
    <p:extLst>
      <p:ext uri="{BB962C8B-B14F-4D97-AF65-F5344CB8AC3E}">
        <p14:creationId xmlns:p14="http://schemas.microsoft.com/office/powerpoint/2010/main" val="256254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4159720-AE26-44D0-B55D-8681D280CC1D}" type="slidenum">
              <a:rPr lang="ru-RU" altLang="ru-RU"/>
              <a:pPr>
                <a:defRPr/>
              </a:pPr>
              <a:t>‹#›</a:t>
            </a:fld>
            <a:endParaRPr lang="ru-RU" altLang="ru-RU"/>
          </a:p>
        </p:txBody>
      </p:sp>
    </p:spTree>
    <p:extLst>
      <p:ext uri="{BB962C8B-B14F-4D97-AF65-F5344CB8AC3E}">
        <p14:creationId xmlns:p14="http://schemas.microsoft.com/office/powerpoint/2010/main" val="90523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E4D98D-0C5B-4953-88F8-CF8371B2385B}" type="slidenum">
              <a:rPr lang="ru-RU" altLang="ru-RU"/>
              <a:pPr>
                <a:defRPr/>
              </a:pPr>
              <a:t>‹#›</a:t>
            </a:fld>
            <a:endParaRPr lang="ru-RU" altLang="ru-RU"/>
          </a:p>
        </p:txBody>
      </p:sp>
    </p:spTree>
    <p:extLst>
      <p:ext uri="{BB962C8B-B14F-4D97-AF65-F5344CB8AC3E}">
        <p14:creationId xmlns:p14="http://schemas.microsoft.com/office/powerpoint/2010/main" val="139424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015CDD-ACF5-4F2B-9610-B10E847B0B9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2.png"/><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3.bin"/><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04864"/>
            <a:ext cx="7772400" cy="720080"/>
          </a:xfrm>
        </p:spPr>
        <p:txBody>
          <a:bodyPr/>
          <a:lstStyle/>
          <a:p>
            <a:pPr eaLnBrk="1" hangingPunct="1"/>
            <a:r>
              <a:rPr lang="ru-RU" altLang="ru-RU" dirty="0" smtClean="0">
                <a:solidFill>
                  <a:srgbClr val="FF3300"/>
                </a:solidFill>
              </a:rPr>
              <a:t>ГРАФЫ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3. В графе </a:t>
            </a:r>
            <a:r>
              <a:rPr lang="ru-RU" altLang="ru-RU"/>
              <a:t>5</a:t>
            </a:r>
            <a:r>
              <a:rPr lang="ru-RU" altLang="ru-RU">
                <a:cs typeface="Times New Roman" panose="02020603050405020304" pitchFamily="18" charset="0"/>
              </a:rPr>
              <a:t> вершин, каждая из которых имеет индекс </a:t>
            </a:r>
            <a:r>
              <a:rPr lang="ru-RU" altLang="ru-RU"/>
              <a:t>4</a:t>
            </a:r>
            <a:r>
              <a:rPr lang="ru-RU" altLang="ru-RU">
                <a:cs typeface="Times New Roman" panose="02020603050405020304" pitchFamily="18" charset="0"/>
              </a:rPr>
              <a:t>. Сколько у него ребер? Нарисуйте такой граф.</a:t>
            </a:r>
            <a:r>
              <a:rPr lang="ru-RU" altLang="ru-RU">
                <a:solidFill>
                  <a:schemeClr val="accent1"/>
                </a:solidFill>
                <a:cs typeface="Times New Roman" panose="02020603050405020304" pitchFamily="18" charset="0"/>
              </a:rPr>
              <a:t> </a:t>
            </a:r>
          </a:p>
        </p:txBody>
      </p:sp>
      <p:grpSp>
        <p:nvGrpSpPr>
          <p:cNvPr id="180232" name="Group 8"/>
          <p:cNvGrpSpPr>
            <a:grpSpLocks/>
          </p:cNvGrpSpPr>
          <p:nvPr/>
        </p:nvGrpSpPr>
        <p:grpSpPr bwMode="auto">
          <a:xfrm>
            <a:off x="609600" y="2514600"/>
            <a:ext cx="5487988" cy="2789238"/>
            <a:chOff x="384" y="1584"/>
            <a:chExt cx="3457" cy="1757"/>
          </a:xfrm>
        </p:grpSpPr>
        <p:sp>
          <p:nvSpPr>
            <p:cNvPr id="17412" name="Text Box 4"/>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10.</a:t>
              </a:r>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1584"/>
              <a:ext cx="1777" cy="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wipe(left)">
                                      <p:cBhvr>
                                        <p:cTn id="7" dur="5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609600"/>
            <a:ext cx="9144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4. Может ли граф иметь: а) одну вершину нечетного индекса; б) две вершины нечетного индекса; в) три вершины нечетного индекса; г) четыре вершины нечетного индекса</a:t>
            </a:r>
            <a:r>
              <a:rPr lang="ru-RU" altLang="ru-RU">
                <a:cs typeface="Times New Roman" panose="02020603050405020304" pitchFamily="18" charset="0"/>
              </a:rPr>
              <a:t>? </a:t>
            </a:r>
          </a:p>
        </p:txBody>
      </p:sp>
      <p:sp>
        <p:nvSpPr>
          <p:cNvPr id="157700" name="Text Box 4"/>
          <p:cNvSpPr txBox="1">
            <a:spLocks noChangeArrowheads="1"/>
          </p:cNvSpPr>
          <p:nvPr/>
        </p:nvSpPr>
        <p:spPr bwMode="auto">
          <a:xfrm>
            <a:off x="609600" y="4343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в) Нет; б), г) да.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5. Может ли граф иметь пять вершин, в каждой из которых сходится три ребра?</a:t>
            </a:r>
            <a:r>
              <a:rPr lang="ru-RU" altLang="ru-RU">
                <a:solidFill>
                  <a:schemeClr val="accent1"/>
                </a:solidFill>
                <a:cs typeface="Times New Roman" panose="02020603050405020304" pitchFamily="18" charset="0"/>
              </a:rPr>
              <a:t> </a:t>
            </a:r>
          </a:p>
        </p:txBody>
      </p:sp>
      <p:sp>
        <p:nvSpPr>
          <p:cNvPr id="161796" name="Text Box 4"/>
          <p:cNvSpPr txBox="1">
            <a:spLocks noChangeArrowheads="1"/>
          </p:cNvSpPr>
          <p:nvPr/>
        </p:nvSpPr>
        <p:spPr bwMode="auto">
          <a:xfrm>
            <a:off x="0" y="34290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Ответ:</a:t>
            </a:r>
            <a:r>
              <a:rPr lang="ru-RU" altLang="ru-RU" sz="2800">
                <a:solidFill>
                  <a:schemeClr val="accent1"/>
                </a:solidFill>
              </a:rPr>
              <a:t> </a:t>
            </a:r>
            <a:r>
              <a:rPr lang="ru-RU" altLang="ru-RU" sz="2800"/>
              <a:t>Нет. Число вершин с нечетным индексом должно быть четным.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wipe(up)">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6. В классе 15 компьютеров. Можно ли их соединить друг с другом так, чтобы каждый компьютер был соединен ровно с пятью другими?</a:t>
            </a:r>
            <a:endParaRPr lang="ru-RU" altLang="ru-RU">
              <a:solidFill>
                <a:schemeClr val="accent1"/>
              </a:solidFill>
              <a:cs typeface="Times New Roman" panose="02020603050405020304" pitchFamily="18" charset="0"/>
            </a:endParaRPr>
          </a:p>
        </p:txBody>
      </p:sp>
      <p:sp>
        <p:nvSpPr>
          <p:cNvPr id="163844" name="Text Box 4"/>
          <p:cNvSpPr txBox="1">
            <a:spLocks noChangeArrowheads="1"/>
          </p:cNvSpPr>
          <p:nvPr/>
        </p:nvSpPr>
        <p:spPr bwMode="auto">
          <a:xfrm>
            <a:off x="685800" y="3429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up)">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152400"/>
            <a:ext cx="7772400" cy="457200"/>
          </a:xfrm>
        </p:spPr>
        <p:txBody>
          <a:bodyPr/>
          <a:lstStyle/>
          <a:p>
            <a:pPr eaLnBrk="1" hangingPunct="1"/>
            <a:r>
              <a:rPr lang="ru-RU" altLang="ru-RU" sz="3600" smtClean="0">
                <a:solidFill>
                  <a:srgbClr val="FF3300"/>
                </a:solidFill>
              </a:rPr>
              <a:t>Уникурсальные графы</a:t>
            </a:r>
          </a:p>
        </p:txBody>
      </p:sp>
      <p:sp>
        <p:nvSpPr>
          <p:cNvPr id="25603" name="Text Box 3"/>
          <p:cNvSpPr txBox="1">
            <a:spLocks noChangeArrowheads="1"/>
          </p:cNvSpPr>
          <p:nvPr/>
        </p:nvSpPr>
        <p:spPr bwMode="auto">
          <a:xfrm>
            <a:off x="0" y="6096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На рисунке представлен граф, соответствующий задаче Эйлера, в котором ребра соответствуют мостам, а вершины – берегам и островам.</a:t>
            </a:r>
            <a:r>
              <a:rPr lang="ru-RU" altLang="ru-RU" sz="2800">
                <a:solidFill>
                  <a:schemeClr val="accent1"/>
                </a:solidFill>
              </a:rPr>
              <a:t> </a:t>
            </a:r>
          </a:p>
        </p:txBody>
      </p:sp>
      <p:pic>
        <p:nvPicPr>
          <p:cNvPr id="256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074863"/>
            <a:ext cx="3195637"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8"/>
          <p:cNvSpPr txBox="1">
            <a:spLocks noChangeArrowheads="1"/>
          </p:cNvSpPr>
          <p:nvPr/>
        </p:nvSpPr>
        <p:spPr bwMode="auto">
          <a:xfrm>
            <a:off x="0" y="4503738"/>
            <a:ext cx="914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Требуется выяснить, можно ли пройти по каждому ребру этого графа ровно один раз, или, что то же самое, нарисовать этот  граф «одним росчерком», т. е. не отрывая карандаша от бумаги и проходя по каждому ребру ровно один раз. Такие графы называются</a:t>
            </a:r>
            <a:r>
              <a:rPr lang="ru-RU" altLang="ru-RU" sz="2800">
                <a:solidFill>
                  <a:schemeClr val="accent1"/>
                </a:solidFill>
              </a:rPr>
              <a:t> </a:t>
            </a:r>
            <a:r>
              <a:rPr lang="ru-RU" altLang="ru-RU" sz="2800">
                <a:solidFill>
                  <a:srgbClr val="FF3300"/>
                </a:solidFill>
              </a:rPr>
              <a:t>уникурсальными</a:t>
            </a:r>
            <a:r>
              <a:rPr lang="ru-RU" altLang="ru-RU" sz="280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457200"/>
          </a:xfrm>
        </p:spPr>
        <p:txBody>
          <a:bodyPr/>
          <a:lstStyle/>
          <a:p>
            <a:pPr eaLnBrk="1" hangingPunct="1"/>
            <a:r>
              <a:rPr lang="ru-RU" altLang="ru-RU" sz="3600" smtClean="0">
                <a:solidFill>
                  <a:srgbClr val="FF3300"/>
                </a:solidFill>
              </a:rPr>
              <a:t>Теорема</a:t>
            </a:r>
            <a:r>
              <a:rPr lang="en-US" altLang="ru-RU" sz="3600" smtClean="0">
                <a:solidFill>
                  <a:srgbClr val="FF3300"/>
                </a:solidFill>
              </a:rPr>
              <a:t> </a:t>
            </a:r>
            <a:r>
              <a:rPr lang="ru-RU" altLang="ru-RU" sz="3600" smtClean="0">
                <a:solidFill>
                  <a:srgbClr val="FF3300"/>
                </a:solidFill>
              </a:rPr>
              <a:t>Эйлера</a:t>
            </a:r>
          </a:p>
        </p:txBody>
      </p:sp>
      <p:sp>
        <p:nvSpPr>
          <p:cNvPr id="27651" name="Text Box 6"/>
          <p:cNvSpPr txBox="1">
            <a:spLocks noChangeArrowheads="1"/>
          </p:cNvSpPr>
          <p:nvPr/>
        </p:nvSpPr>
        <p:spPr bwMode="auto">
          <a:xfrm>
            <a:off x="0" y="6858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cs typeface="Times New Roman" panose="02020603050405020304" pitchFamily="18" charset="0"/>
              </a:rPr>
              <a:t>	Теорема.</a:t>
            </a:r>
            <a:r>
              <a:rPr lang="ru-RU" altLang="ru-RU" sz="2800" b="1">
                <a:solidFill>
                  <a:schemeClr val="accent1"/>
                </a:solidFill>
                <a:cs typeface="Times New Roman" panose="02020603050405020304" pitchFamily="18" charset="0"/>
              </a:rPr>
              <a:t> </a:t>
            </a:r>
            <a:r>
              <a:rPr lang="ru-RU" altLang="ru-RU" sz="2800">
                <a:cs typeface="Times New Roman" panose="02020603050405020304" pitchFamily="18" charset="0"/>
              </a:rPr>
              <a:t>Для уникурсального графа число вершин нечетного индекса равно нулю или двум. </a:t>
            </a:r>
          </a:p>
        </p:txBody>
      </p:sp>
      <p:sp>
        <p:nvSpPr>
          <p:cNvPr id="27652" name="Text Box 30"/>
          <p:cNvSpPr txBox="1">
            <a:spLocks noChangeArrowheads="1"/>
          </p:cNvSpPr>
          <p:nvPr/>
        </p:nvSpPr>
        <p:spPr bwMode="auto">
          <a:xfrm>
            <a:off x="0" y="1524000"/>
            <a:ext cx="9144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rgbClr val="FF3300"/>
                </a:solidFill>
              </a:rPr>
              <a:t>	Доказательство</a:t>
            </a:r>
            <a:r>
              <a:rPr lang="ru-RU" altLang="ru-RU" sz="2400">
                <a:solidFill>
                  <a:srgbClr val="FF3300"/>
                </a:solidFill>
                <a:cs typeface="Times New Roman" panose="02020603050405020304" pitchFamily="18" charset="0"/>
              </a:rPr>
              <a:t>.</a:t>
            </a:r>
            <a:r>
              <a:rPr lang="ru-RU" altLang="ru-RU" sz="2400" b="1">
                <a:solidFill>
                  <a:schemeClr val="accent1"/>
                </a:solidFill>
                <a:cs typeface="Times New Roman" panose="02020603050405020304" pitchFamily="18" charset="0"/>
              </a:rPr>
              <a:t> </a:t>
            </a:r>
            <a:r>
              <a:rPr lang="ru-RU" altLang="ru-RU" sz="2400"/>
              <a:t>Е</a:t>
            </a:r>
            <a:r>
              <a:rPr lang="ru-RU" altLang="ru-RU" sz="2400">
                <a:cs typeface="Times New Roman" panose="02020603050405020304" pitchFamily="18" charset="0"/>
              </a:rPr>
              <a:t>сли граф уникурсален, то у него есть начало и конец обхода. Остальные вершины имеют четный индекс, так как с каждым входом в такую вершину есть и выход. Если начало </a:t>
            </a:r>
            <a:r>
              <a:rPr lang="en-US" altLang="ru-RU" sz="2400" i="1">
                <a:cs typeface="Times New Roman" panose="02020603050405020304" pitchFamily="18" charset="0"/>
              </a:rPr>
              <a:t>A </a:t>
            </a:r>
            <a:r>
              <a:rPr lang="ru-RU" altLang="ru-RU" sz="2400">
                <a:cs typeface="Times New Roman" panose="02020603050405020304" pitchFamily="18" charset="0"/>
              </a:rPr>
              <a:t>и конец </a:t>
            </a:r>
            <a:r>
              <a:rPr lang="en-US" altLang="ru-RU" sz="2400" i="1">
                <a:cs typeface="Times New Roman" panose="02020603050405020304" pitchFamily="18" charset="0"/>
              </a:rPr>
              <a:t>B</a:t>
            </a:r>
            <a:r>
              <a:rPr lang="en-US" altLang="ru-RU" sz="2400">
                <a:cs typeface="Times New Roman" panose="02020603050405020304" pitchFamily="18" charset="0"/>
              </a:rPr>
              <a:t> </a:t>
            </a:r>
            <a:r>
              <a:rPr lang="ru-RU" altLang="ru-RU" sz="2400">
                <a:cs typeface="Times New Roman" panose="02020603050405020304" pitchFamily="18" charset="0"/>
              </a:rPr>
              <a:t>не совпадают, то они являются единственными вершинами нечетного индекса. У начала выходов на один больше, чем входов, а у конца входов на один больше, чем выходов. Если начало </a:t>
            </a:r>
            <a:r>
              <a:rPr lang="en-US" altLang="ru-RU" sz="2400" i="1">
                <a:cs typeface="Times New Roman" panose="02020603050405020304" pitchFamily="18" charset="0"/>
              </a:rPr>
              <a:t>A </a:t>
            </a:r>
            <a:r>
              <a:rPr lang="ru-RU" altLang="ru-RU" sz="2400">
                <a:cs typeface="Times New Roman" panose="02020603050405020304" pitchFamily="18" charset="0"/>
              </a:rPr>
              <a:t>совпадает с концом</a:t>
            </a:r>
            <a:r>
              <a:rPr lang="en-US" altLang="ru-RU" sz="2400">
                <a:cs typeface="Times New Roman" panose="02020603050405020304" pitchFamily="18" charset="0"/>
              </a:rPr>
              <a:t> </a:t>
            </a:r>
            <a:r>
              <a:rPr lang="en-US" altLang="ru-RU" sz="2400" i="1">
                <a:cs typeface="Times New Roman" panose="02020603050405020304" pitchFamily="18" charset="0"/>
              </a:rPr>
              <a:t>B</a:t>
            </a:r>
            <a:r>
              <a:rPr lang="ru-RU" altLang="ru-RU" sz="2400">
                <a:cs typeface="Times New Roman" panose="02020603050405020304" pitchFamily="18" charset="0"/>
              </a:rPr>
              <a:t>, то вершин с нечетным индексом нет. </a:t>
            </a:r>
          </a:p>
        </p:txBody>
      </p:sp>
      <p:pic>
        <p:nvPicPr>
          <p:cNvPr id="2765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641" y="4487248"/>
            <a:ext cx="2199672" cy="181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498042"/>
            <a:ext cx="21859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36096" y="4365625"/>
            <a:ext cx="3707904" cy="1938992"/>
          </a:xfrm>
          <a:prstGeom prst="rect">
            <a:avLst/>
          </a:prstGeom>
          <a:noFill/>
        </p:spPr>
        <p:txBody>
          <a:bodyPr wrap="square" rtlCol="0">
            <a:spAutoFit/>
          </a:bodyPr>
          <a:lstStyle/>
          <a:p>
            <a:pPr algn="just"/>
            <a:r>
              <a:rPr lang="ru-RU" dirty="0" smtClean="0"/>
              <a:t>Верно и обратное. Если у связного графа число вершин нечётного индекса равно 0 или 2, то этот граф уникурсален.</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44900"/>
            <a:ext cx="28956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2054"/>
          <p:cNvSpPr txBox="1">
            <a:spLocks noChangeArrowheads="1"/>
          </p:cNvSpPr>
          <p:nvPr/>
        </p:nvSpPr>
        <p:spPr bwMode="auto">
          <a:xfrm>
            <a:off x="152400" y="762000"/>
            <a:ext cx="89916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rgbClr val="FF3300"/>
                </a:solidFill>
              </a:rPr>
              <a:t>	</a:t>
            </a:r>
            <a:r>
              <a:rPr lang="ru-RU" altLang="ru-RU" sz="2800">
                <a:solidFill>
                  <a:srgbClr val="FF3300"/>
                </a:solidFill>
              </a:rPr>
              <a:t>Решение задачи Эйлера. </a:t>
            </a:r>
            <a:r>
              <a:rPr lang="ru-RU" altLang="ru-RU" sz="2800"/>
              <a:t>Найдем индексы</a:t>
            </a:r>
            <a:r>
              <a:rPr lang="ru-RU" altLang="ru-RU" sz="2800">
                <a:cs typeface="Times New Roman" panose="02020603050405020304" pitchFamily="18" charset="0"/>
              </a:rPr>
              <a:t>  вершин графа </a:t>
            </a:r>
            <a:r>
              <a:rPr lang="ru-RU" altLang="ru-RU" sz="2800"/>
              <a:t>задачи Эйлера.</a:t>
            </a:r>
            <a:r>
              <a:rPr lang="ru-RU" altLang="ru-RU" sz="2800">
                <a:cs typeface="Times New Roman" panose="02020603050405020304" pitchFamily="18" charset="0"/>
              </a:rPr>
              <a:t> Вершина А имеет индекс 5, Б - 3, П - 3 и Л - 3. Таким образом, мы имеем четыре вершины нечетного индекса, и, следовательно, данный граф не является уникурсальным. </a:t>
            </a:r>
            <a:r>
              <a:rPr lang="ru-RU" altLang="ru-RU" sz="2800"/>
              <a:t>Значит</a:t>
            </a:r>
            <a:r>
              <a:rPr lang="ru-RU" altLang="ru-RU" sz="2800">
                <a:cs typeface="Times New Roman" panose="02020603050405020304" pitchFamily="18" charset="0"/>
              </a:rPr>
              <a:t>, нельзя пройти по каждому из семи мостов только один раз.</a:t>
            </a:r>
            <a:endParaRPr lang="ru-RU" altLang="ru-RU"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4"/>
          <p:cNvSpPr txBox="1">
            <a:spLocks noChangeArrowheads="1"/>
          </p:cNvSpPr>
          <p:nvPr/>
        </p:nvSpPr>
        <p:spPr bwMode="auto">
          <a:xfrm>
            <a:off x="107950" y="280988"/>
            <a:ext cx="8991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Решите аналогичную задачу с пятнадцатью мостами.</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52736"/>
            <a:ext cx="5513388"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7. Выясните</a:t>
            </a:r>
            <a:r>
              <a:rPr lang="ru-RU" altLang="ru-RU">
                <a:cs typeface="Times New Roman" panose="02020603050405020304" pitchFamily="18" charset="0"/>
              </a:rPr>
              <a:t>, какие графы, изображенные на рисунке, являются уникурсальными?</a:t>
            </a:r>
          </a:p>
        </p:txBody>
      </p:sp>
      <p:sp>
        <p:nvSpPr>
          <p:cNvPr id="182277" name="Text Box 5"/>
          <p:cNvSpPr txBox="1">
            <a:spLocks noChangeArrowheads="1"/>
          </p:cNvSpPr>
          <p:nvPr/>
        </p:nvSpPr>
        <p:spPr bwMode="auto">
          <a:xfrm>
            <a:off x="533400" y="55626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б), г), д), ж), з).</a:t>
            </a:r>
          </a:p>
        </p:txBody>
      </p:sp>
      <p:pic>
        <p:nvPicPr>
          <p:cNvPr id="337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52475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wipe(left)">
                                      <p:cBhvr>
                                        <p:cTn id="7"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0" y="0"/>
            <a:ext cx="9144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8. На рисунке изображен план подземелья, в одной из комнат которого находится клад, для отыскания которого нужно войти в одну из крайних комнат, пройти через все двери ровно по одному разу через каждую. Клад будет в комнате за последней дверью. В какой комнате находится клад?</a:t>
            </a:r>
            <a:r>
              <a:rPr lang="ru-RU" altLang="ru-RU"/>
              <a:t> </a:t>
            </a:r>
            <a:endParaRPr lang="ru-RU" altLang="ru-RU">
              <a:cs typeface="Times New Roman" panose="02020603050405020304" pitchFamily="18" charset="0"/>
            </a:endParaRPr>
          </a:p>
        </p:txBody>
      </p:sp>
      <p:sp>
        <p:nvSpPr>
          <p:cNvPr id="184324" name="Text Box 4"/>
          <p:cNvSpPr txBox="1">
            <a:spLocks noChangeArrowheads="1"/>
          </p:cNvSpPr>
          <p:nvPr/>
        </p:nvSpPr>
        <p:spPr bwMode="auto">
          <a:xfrm>
            <a:off x="228600" y="60960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18.</a:t>
            </a:r>
          </a:p>
        </p:txBody>
      </p:sp>
      <p:pic>
        <p:nvPicPr>
          <p:cNvPr id="35844" name="Picture 2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4637088"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wipe(up)">
                                      <p:cBhvr>
                                        <p:cTn id="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052736"/>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ru-RU" altLang="ru-RU" sz="3200" kern="0" dirty="0" smtClean="0">
                <a:solidFill>
                  <a:srgbClr val="FF3300"/>
                </a:solidFill>
              </a:rPr>
              <a:t>Литература</a:t>
            </a:r>
          </a:p>
        </p:txBody>
      </p:sp>
      <p:sp>
        <p:nvSpPr>
          <p:cNvPr id="6" name="Rectangle 2"/>
          <p:cNvSpPr txBox="1">
            <a:spLocks noChangeArrowheads="1"/>
          </p:cNvSpPr>
          <p:nvPr/>
        </p:nvSpPr>
        <p:spPr bwMode="auto">
          <a:xfrm>
            <a:off x="0" y="1700808"/>
            <a:ext cx="91440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just" eaLnBrk="1" hangingPunct="1"/>
            <a:r>
              <a:rPr lang="ru-RU" altLang="ru-RU" sz="2800" kern="0" dirty="0" smtClean="0">
                <a:solidFill>
                  <a:schemeClr val="tx1"/>
                </a:solidFill>
              </a:rPr>
              <a:t>	1. </a:t>
            </a:r>
            <a:r>
              <a:rPr lang="ru-RU" altLang="ru-RU" sz="2800" kern="0" dirty="0" err="1" smtClean="0">
                <a:solidFill>
                  <a:schemeClr val="tx1"/>
                </a:solidFill>
              </a:rPr>
              <a:t>Папи</a:t>
            </a:r>
            <a:r>
              <a:rPr lang="ru-RU" altLang="ru-RU" sz="2800" kern="0" dirty="0" smtClean="0">
                <a:solidFill>
                  <a:schemeClr val="tx1"/>
                </a:solidFill>
              </a:rPr>
              <a:t> Ф., </a:t>
            </a:r>
            <a:r>
              <a:rPr lang="ru-RU" altLang="ru-RU" sz="2800" kern="0" dirty="0" err="1" smtClean="0">
                <a:solidFill>
                  <a:schemeClr val="tx1"/>
                </a:solidFill>
              </a:rPr>
              <a:t>Папи</a:t>
            </a:r>
            <a:r>
              <a:rPr lang="ru-RU" altLang="ru-RU" sz="2800" kern="0" dirty="0" smtClean="0">
                <a:solidFill>
                  <a:schemeClr val="tx1"/>
                </a:solidFill>
              </a:rPr>
              <a:t> Ж. Дети и графы. –М.: Педагогика, 1974.</a:t>
            </a:r>
          </a:p>
          <a:p>
            <a:pPr algn="just" eaLnBrk="1" hangingPunct="1"/>
            <a:r>
              <a:rPr lang="ru-RU" altLang="ru-RU" sz="2800" kern="0" dirty="0">
                <a:solidFill>
                  <a:schemeClr val="tx1"/>
                </a:solidFill>
              </a:rPr>
              <a:t>	</a:t>
            </a:r>
            <a:r>
              <a:rPr lang="ru-RU" altLang="ru-RU" sz="2800" kern="0" dirty="0" smtClean="0">
                <a:solidFill>
                  <a:schemeClr val="tx1"/>
                </a:solidFill>
              </a:rPr>
              <a:t>2. Березина Л.Ю. Графы и их применение. –М.: Просвещение, 1979.</a:t>
            </a:r>
          </a:p>
          <a:p>
            <a:pPr algn="just" eaLnBrk="1" hangingPunct="1"/>
            <a:r>
              <a:rPr lang="ru-RU" altLang="ru-RU" sz="2800" kern="0" dirty="0">
                <a:solidFill>
                  <a:schemeClr val="tx1"/>
                </a:solidFill>
              </a:rPr>
              <a:t>	</a:t>
            </a:r>
            <a:r>
              <a:rPr lang="ru-RU" altLang="ru-RU" sz="2800" kern="0" dirty="0" smtClean="0">
                <a:solidFill>
                  <a:schemeClr val="tx1"/>
                </a:solidFill>
              </a:rPr>
              <a:t>3. Оре О. </a:t>
            </a:r>
            <a:r>
              <a:rPr lang="ru-RU" altLang="ru-RU" sz="2800" kern="0" dirty="0">
                <a:solidFill>
                  <a:schemeClr val="tx1"/>
                </a:solidFill>
              </a:rPr>
              <a:t>Графы и их применение. –М.: </a:t>
            </a:r>
            <a:r>
              <a:rPr lang="ru-RU" altLang="ru-RU" sz="2800" kern="0" dirty="0" smtClean="0">
                <a:solidFill>
                  <a:schemeClr val="tx1"/>
                </a:solidFill>
              </a:rPr>
              <a:t>Мир, 1965.</a:t>
            </a:r>
          </a:p>
          <a:p>
            <a:pPr algn="just" eaLnBrk="1" hangingPunct="1"/>
            <a:r>
              <a:rPr lang="ru-RU" altLang="ru-RU" sz="2800" kern="0" dirty="0">
                <a:solidFill>
                  <a:schemeClr val="tx1"/>
                </a:solidFill>
              </a:rPr>
              <a:t>	</a:t>
            </a:r>
            <a:r>
              <a:rPr lang="ru-RU" altLang="ru-RU" sz="2800" kern="0" dirty="0" smtClean="0">
                <a:solidFill>
                  <a:schemeClr val="tx1"/>
                </a:solidFill>
              </a:rPr>
              <a:t>4. </a:t>
            </a:r>
            <a:r>
              <a:rPr lang="ru-RU" altLang="ru-RU" sz="2800" kern="0" dirty="0" err="1" smtClean="0">
                <a:solidFill>
                  <a:schemeClr val="tx1"/>
                </a:solidFill>
              </a:rPr>
              <a:t>Коннов</a:t>
            </a:r>
            <a:r>
              <a:rPr lang="ru-RU" altLang="ru-RU" sz="2800" kern="0" dirty="0" smtClean="0">
                <a:solidFill>
                  <a:schemeClr val="tx1"/>
                </a:solidFill>
              </a:rPr>
              <a:t> В.В., </a:t>
            </a:r>
            <a:r>
              <a:rPr lang="ru-RU" altLang="ru-RU" sz="2800" kern="0" dirty="0" err="1" smtClean="0">
                <a:solidFill>
                  <a:schemeClr val="tx1"/>
                </a:solidFill>
              </a:rPr>
              <a:t>Клековкин</a:t>
            </a:r>
            <a:r>
              <a:rPr lang="ru-RU" altLang="ru-RU" sz="2800" kern="0" smtClean="0">
                <a:solidFill>
                  <a:schemeClr val="tx1"/>
                </a:solidFill>
              </a:rPr>
              <a:t> Г.А. </a:t>
            </a:r>
            <a:r>
              <a:rPr lang="ru-RU" altLang="ru-RU" sz="2800" kern="0" dirty="0" smtClean="0">
                <a:solidFill>
                  <a:schemeClr val="tx1"/>
                </a:solidFill>
              </a:rPr>
              <a:t>Геометрическая теория графов. –М.: Народное образование, 1999.</a:t>
            </a:r>
          </a:p>
        </p:txBody>
      </p:sp>
    </p:spTree>
    <p:extLst>
      <p:ext uri="{BB962C8B-B14F-4D97-AF65-F5344CB8AC3E}">
        <p14:creationId xmlns:p14="http://schemas.microsoft.com/office/powerpoint/2010/main" val="54642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9. Какое наименьшее число мостов в задаче о кёнигсбергских мостах придется пройти дважды, чтобы пройти по каждому мосту? </a:t>
            </a:r>
          </a:p>
        </p:txBody>
      </p:sp>
      <p:sp>
        <p:nvSpPr>
          <p:cNvPr id="184324"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Один.</a:t>
            </a:r>
          </a:p>
        </p:txBody>
      </p:sp>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3195638"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wipe(left)">
                                      <p:cBhvr>
                                        <p:cTn id="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10. Можно ли обойти все ребра тетраэдра, пройдя по каждому ребру ровно один раз?</a:t>
            </a:r>
          </a:p>
        </p:txBody>
      </p:sp>
      <p:sp>
        <p:nvSpPr>
          <p:cNvPr id="186372"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1954213"/>
            <a:ext cx="2489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wipe(left)">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11.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тетраэдра</a:t>
            </a:r>
            <a:r>
              <a:rPr lang="ru-RU" altLang="ru-RU">
                <a:cs typeface="Times New Roman" panose="02020603050405020304" pitchFamily="18" charset="0"/>
              </a:rPr>
              <a:t>? </a:t>
            </a:r>
            <a:endParaRPr lang="ru-RU" altLang="ru-RU"/>
          </a:p>
        </p:txBody>
      </p:sp>
      <p:sp>
        <p:nvSpPr>
          <p:cNvPr id="192516"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Одно.</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1954213"/>
            <a:ext cx="2489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wipe(left)">
                                      <p:cBhvr>
                                        <p:cTn id="7" dur="5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12.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тетраэдра и вернуться в исходную вершину</a:t>
            </a:r>
            <a:r>
              <a:rPr lang="ru-RU" altLang="ru-RU">
                <a:cs typeface="Times New Roman" panose="02020603050405020304" pitchFamily="18" charset="0"/>
              </a:rPr>
              <a:t>?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Два.</a:t>
            </a:r>
          </a:p>
        </p:txBody>
      </p:sp>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2489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13. Имеется проволока длины 48 см. Можно ли сложить из нее реберную модель тетраэдра с ребром 8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460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2489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14. Какой наименьшей длины должна быть проволока, чтобы из нее можно было сложить реберную модель тетраэдра с ребром 8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56 см.</a:t>
            </a: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2489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15. Можно ли обойти все ребра куба, пройдя по каждому ребру ровно один раз?</a:t>
            </a:r>
          </a:p>
        </p:txBody>
      </p:sp>
      <p:sp>
        <p:nvSpPr>
          <p:cNvPr id="18842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501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2149475"/>
            <a:ext cx="25971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20"/>
                                        </p:tgtEl>
                                        <p:attrNameLst>
                                          <p:attrName>style.visibility</p:attrName>
                                        </p:attrNameLst>
                                      </p:cBhvr>
                                      <p:to>
                                        <p:strVal val="visible"/>
                                      </p:to>
                                    </p:set>
                                    <p:animEffect transition="in" filter="wipe(left)">
                                      <p:cBhvr>
                                        <p:cTn id="7" dur="5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16.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куба</a:t>
            </a:r>
            <a:r>
              <a:rPr lang="ru-RU" altLang="ru-RU">
                <a:cs typeface="Times New Roman" panose="02020603050405020304" pitchFamily="18" charset="0"/>
              </a:rPr>
              <a:t>? </a:t>
            </a:r>
            <a:endParaRPr lang="ru-RU" altLang="ru-RU"/>
          </a:p>
        </p:txBody>
      </p:sp>
      <p:sp>
        <p:nvSpPr>
          <p:cNvPr id="196612"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Три.</a:t>
            </a:r>
          </a:p>
        </p:txBody>
      </p:sp>
      <p:pic>
        <p:nvPicPr>
          <p:cNvPr id="522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2149475"/>
            <a:ext cx="25971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wipe(left)">
                                      <p:cBhvr>
                                        <p:cTn id="7"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17.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куба и вернуться в исходную вершину</a:t>
            </a:r>
            <a:r>
              <a:rPr lang="ru-RU" altLang="ru-RU">
                <a:cs typeface="Times New Roman" panose="02020603050405020304" pitchFamily="18" charset="0"/>
              </a:rPr>
              <a:t>? </a:t>
            </a:r>
            <a:endParaRPr lang="ru-RU" altLang="ru-RU"/>
          </a:p>
        </p:txBody>
      </p:sp>
      <p:sp>
        <p:nvSpPr>
          <p:cNvPr id="206852"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Четыре.</a:t>
            </a:r>
          </a:p>
        </p:txBody>
      </p:sp>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25971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wipe(left)">
                                      <p:cBhvr>
                                        <p:cTn id="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18. Имеется проволока длины 48 см. Можно ли сложить из нее реберную модель куба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563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2149475"/>
            <a:ext cx="25971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6"/>
          <p:cNvSpPr txBox="1">
            <a:spLocks noChangeArrowheads="1"/>
          </p:cNvSpPr>
          <p:nvPr/>
        </p:nvSpPr>
        <p:spPr bwMode="auto">
          <a:xfrm>
            <a:off x="0" y="533400"/>
            <a:ext cx="9144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cs typeface="Times New Roman" panose="02020603050405020304" pitchFamily="18" charset="0"/>
              </a:rPr>
              <a:t>	Фигура</a:t>
            </a:r>
            <a:r>
              <a:rPr lang="ru-RU" altLang="ru-RU" sz="2400"/>
              <a:t>,</a:t>
            </a:r>
            <a:r>
              <a:rPr lang="ru-RU" altLang="ru-RU" sz="2400">
                <a:cs typeface="Times New Roman" panose="02020603050405020304" pitchFamily="18" charset="0"/>
              </a:rPr>
              <a:t> образованная конечным набором точек плоскости и отрезков, соединяющих некоторые </a:t>
            </a:r>
            <a:r>
              <a:rPr lang="ru-RU" altLang="ru-RU" sz="2400"/>
              <a:t>пары </a:t>
            </a:r>
            <a:r>
              <a:rPr lang="ru-RU" altLang="ru-RU" sz="2400">
                <a:cs typeface="Times New Roman" panose="02020603050405020304" pitchFamily="18" charset="0"/>
              </a:rPr>
              <a:t>из этих точек, называется</a:t>
            </a:r>
            <a:r>
              <a:rPr lang="ru-RU" altLang="ru-RU" sz="2400">
                <a:solidFill>
                  <a:schemeClr val="accent1"/>
                </a:solidFill>
                <a:cs typeface="Times New Roman" panose="02020603050405020304" pitchFamily="18" charset="0"/>
              </a:rPr>
              <a:t> </a:t>
            </a:r>
            <a:r>
              <a:rPr lang="ru-RU" altLang="ru-RU" sz="2400">
                <a:solidFill>
                  <a:srgbClr val="FF3300"/>
                </a:solidFill>
                <a:cs typeface="Times New Roman" panose="02020603050405020304" pitchFamily="18" charset="0"/>
              </a:rPr>
              <a:t>плоским графом</a:t>
            </a:r>
            <a:r>
              <a:rPr lang="ru-RU" altLang="ru-RU" sz="2400">
                <a:cs typeface="Times New Roman" panose="02020603050405020304" pitchFamily="18" charset="0"/>
              </a:rPr>
              <a:t>, или просто</a:t>
            </a:r>
            <a:r>
              <a:rPr lang="ru-RU" altLang="ru-RU" sz="2400">
                <a:solidFill>
                  <a:schemeClr val="accent1"/>
                </a:solidFill>
                <a:cs typeface="Times New Roman" panose="02020603050405020304" pitchFamily="18" charset="0"/>
              </a:rPr>
              <a:t> </a:t>
            </a:r>
            <a:r>
              <a:rPr lang="ru-RU" altLang="ru-RU" sz="2400">
                <a:solidFill>
                  <a:srgbClr val="FF3300"/>
                </a:solidFill>
                <a:cs typeface="Times New Roman" panose="02020603050405020304" pitchFamily="18" charset="0"/>
              </a:rPr>
              <a:t>графом</a:t>
            </a:r>
            <a:r>
              <a:rPr lang="ru-RU" altLang="ru-RU" sz="2400">
                <a:cs typeface="Times New Roman" panose="02020603050405020304" pitchFamily="18" charset="0"/>
              </a:rPr>
              <a:t>. Точки называются</a:t>
            </a:r>
            <a:r>
              <a:rPr lang="ru-RU" altLang="ru-RU" sz="2400">
                <a:solidFill>
                  <a:schemeClr val="accent1"/>
                </a:solidFill>
                <a:cs typeface="Times New Roman" panose="02020603050405020304" pitchFamily="18" charset="0"/>
              </a:rPr>
              <a:t> </a:t>
            </a:r>
            <a:r>
              <a:rPr lang="ru-RU" altLang="ru-RU" sz="2400">
                <a:solidFill>
                  <a:srgbClr val="FF3300"/>
                </a:solidFill>
                <a:cs typeface="Times New Roman" panose="02020603050405020304" pitchFamily="18" charset="0"/>
              </a:rPr>
              <a:t>вершинами</a:t>
            </a:r>
            <a:r>
              <a:rPr lang="ru-RU" altLang="ru-RU" sz="2400">
                <a:cs typeface="Times New Roman" panose="02020603050405020304" pitchFamily="18" charset="0"/>
              </a:rPr>
              <a:t>, а отрезки – </a:t>
            </a:r>
            <a:r>
              <a:rPr lang="ru-RU" altLang="ru-RU" sz="2400">
                <a:solidFill>
                  <a:srgbClr val="FF0000"/>
                </a:solidFill>
                <a:cs typeface="Times New Roman" panose="02020603050405020304" pitchFamily="18" charset="0"/>
              </a:rPr>
              <a:t>ребрами</a:t>
            </a:r>
            <a:r>
              <a:rPr lang="ru-RU" altLang="ru-RU" sz="2400">
                <a:cs typeface="Times New Roman" panose="02020603050405020304" pitchFamily="18" charset="0"/>
              </a:rPr>
              <a:t> графа.</a:t>
            </a:r>
            <a:endParaRPr lang="ru-RU" altLang="ru-RU" sz="2400"/>
          </a:p>
          <a:p>
            <a:pPr algn="just" eaLnBrk="1" hangingPunct="1">
              <a:spcBef>
                <a:spcPct val="50000"/>
              </a:spcBef>
              <a:buFontTx/>
              <a:buNone/>
            </a:pPr>
            <a:r>
              <a:rPr lang="ru-RU" altLang="ru-RU" sz="2400"/>
              <a:t>	Граф называется</a:t>
            </a:r>
            <a:r>
              <a:rPr lang="ru-RU" altLang="ru-RU" sz="2400">
                <a:solidFill>
                  <a:schemeClr val="accent1"/>
                </a:solidFill>
              </a:rPr>
              <a:t> </a:t>
            </a:r>
            <a:r>
              <a:rPr lang="ru-RU" altLang="ru-RU" sz="2400">
                <a:solidFill>
                  <a:srgbClr val="FF3300"/>
                </a:solidFill>
              </a:rPr>
              <a:t>связным</a:t>
            </a:r>
            <a:r>
              <a:rPr lang="ru-RU" altLang="ru-RU" sz="2400"/>
              <a:t>, если любые две его вершины можно соединить ломаной, состоящей из ребер графа.</a:t>
            </a:r>
          </a:p>
          <a:p>
            <a:pPr algn="just" eaLnBrk="1" hangingPunct="1">
              <a:spcBef>
                <a:spcPct val="50000"/>
              </a:spcBef>
              <a:buFontTx/>
              <a:buNone/>
            </a:pPr>
            <a:r>
              <a:rPr lang="ru-RU" altLang="ru-RU" sz="2400">
                <a:cs typeface="Times New Roman" panose="02020603050405020304" pitchFamily="18" charset="0"/>
              </a:rPr>
              <a:t>	Вместо отрезков в качестве ребер графов рассматриваются также кривые линии.</a:t>
            </a:r>
          </a:p>
        </p:txBody>
      </p:sp>
      <p:pic>
        <p:nvPicPr>
          <p:cNvPr id="3076"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123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19. Какой наименьшей длины должна быть проволока, чтобы из нее можно было сложить реберную модель куба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60 см.</a:t>
            </a:r>
          </a:p>
        </p:txBody>
      </p:sp>
      <p:pic>
        <p:nvPicPr>
          <p:cNvPr id="583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2541588"/>
            <a:ext cx="259715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20. Можно ли обойти все ребра октаэдра, пройдя по каждому ребру ровно один раз?</a:t>
            </a:r>
          </a:p>
        </p:txBody>
      </p:sp>
      <p:sp>
        <p:nvSpPr>
          <p:cNvPr id="190468"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Да.</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38772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wipe(left)">
                                      <p:cBhvr>
                                        <p:cTn id="7" dur="5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21. Имеется проволока длины 48 см. Можно ли сложить из нее реберную модель октаэдра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Да.</a:t>
            </a:r>
          </a:p>
        </p:txBody>
      </p:sp>
      <p:pic>
        <p:nvPicPr>
          <p:cNvPr id="624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38772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22. Можно ли обойти все ребра икосаэдра, пройдя по каждому ребру ровно один раз?</a:t>
            </a:r>
          </a:p>
        </p:txBody>
      </p:sp>
      <p:sp>
        <p:nvSpPr>
          <p:cNvPr id="19866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645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1990725"/>
            <a:ext cx="2597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wipe(left)">
                                      <p:cBhvr>
                                        <p:cTn id="7"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23.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икосаэдра</a:t>
            </a:r>
            <a:r>
              <a:rPr lang="ru-RU" altLang="ru-RU">
                <a:cs typeface="Times New Roman" panose="02020603050405020304" pitchFamily="18" charset="0"/>
              </a:rPr>
              <a:t>? </a:t>
            </a:r>
            <a:endParaRPr lang="ru-RU" altLang="ru-RU"/>
          </a:p>
        </p:txBody>
      </p:sp>
      <p:sp>
        <p:nvSpPr>
          <p:cNvPr id="200708"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Пять.</a:t>
            </a:r>
          </a:p>
        </p:txBody>
      </p:sp>
      <p:pic>
        <p:nvPicPr>
          <p:cNvPr id="66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1990725"/>
            <a:ext cx="2597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wipe(left)">
                                      <p:cBhvr>
                                        <p:cTn id="7" dur="5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24.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икосаэдра и вернуться в исходную вершину</a:t>
            </a:r>
            <a:r>
              <a:rPr lang="ru-RU" altLang="ru-RU">
                <a:cs typeface="Times New Roman" panose="02020603050405020304" pitchFamily="18" charset="0"/>
              </a:rPr>
              <a:t>? </a:t>
            </a:r>
            <a:endParaRPr lang="ru-RU" altLang="ru-RU"/>
          </a:p>
        </p:txBody>
      </p:sp>
      <p:sp>
        <p:nvSpPr>
          <p:cNvPr id="210948"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Шесть.</a:t>
            </a:r>
          </a:p>
        </p:txBody>
      </p:sp>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597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wipe(left)">
                                      <p:cBhvr>
                                        <p:cTn id="7" dur="500"/>
                                        <p:tgtEl>
                                          <p:spTgt spid="210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25. Имеется проволока длины 120 см. Можно ли сложить из нее реберную модель икосаэдра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706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597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26. Какой наименьшей длины должна быть проволока, чтобы из нее можно было сложить реберную модель икосаэдра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140 см.</a:t>
            </a:r>
          </a:p>
        </p:txBody>
      </p:sp>
      <p:pic>
        <p:nvPicPr>
          <p:cNvPr id="727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597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27. Можно ли обойти все ребра додекаэдра, пройдя по каждому ребру ровно один раз?</a:t>
            </a:r>
          </a:p>
        </p:txBody>
      </p:sp>
      <p:sp>
        <p:nvSpPr>
          <p:cNvPr id="202756"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747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5" y="1949450"/>
            <a:ext cx="294005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wipe(left)">
                                      <p:cBhvr>
                                        <p:cTn id="7"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28.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додекаэдра</a:t>
            </a:r>
            <a:r>
              <a:rPr lang="ru-RU" altLang="ru-RU">
                <a:cs typeface="Times New Roman" panose="02020603050405020304" pitchFamily="18" charset="0"/>
              </a:rPr>
              <a:t>? </a:t>
            </a:r>
            <a:endParaRPr lang="ru-RU" altLang="ru-RU"/>
          </a:p>
        </p:txBody>
      </p:sp>
      <p:sp>
        <p:nvSpPr>
          <p:cNvPr id="204804"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Девять.</a:t>
            </a:r>
          </a:p>
        </p:txBody>
      </p:sp>
      <p:pic>
        <p:nvPicPr>
          <p:cNvPr id="768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294005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left)">
                                      <p:cBhvr>
                                        <p:cTn id="7" dur="5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152400"/>
            <a:ext cx="7772400" cy="457200"/>
          </a:xfrm>
        </p:spPr>
        <p:txBody>
          <a:bodyPr/>
          <a:lstStyle/>
          <a:p>
            <a:pPr eaLnBrk="1" hangingPunct="1"/>
            <a:r>
              <a:rPr lang="ru-RU" altLang="ru-RU" sz="3600" smtClean="0">
                <a:solidFill>
                  <a:srgbClr val="FF3300"/>
                </a:solidFill>
              </a:rPr>
              <a:t>Задача Эйлера 1</a:t>
            </a:r>
          </a:p>
        </p:txBody>
      </p:sp>
      <p:sp>
        <p:nvSpPr>
          <p:cNvPr id="5123" name="Text Box 34"/>
          <p:cNvSpPr txBox="1">
            <a:spLocks noChangeArrowheads="1"/>
          </p:cNvSpPr>
          <p:nvPr/>
        </p:nvSpPr>
        <p:spPr bwMode="auto">
          <a:xfrm>
            <a:off x="0" y="609600"/>
            <a:ext cx="9144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Т</a:t>
            </a:r>
            <a:r>
              <a:rPr lang="ru-RU" altLang="ru-RU" sz="2400">
                <a:cs typeface="Times New Roman" panose="02020603050405020304" pitchFamily="18" charset="0"/>
              </a:rPr>
              <a:t>еория графов зародилась в ходе решения головоломок двести с лишним лет назад.</a:t>
            </a:r>
            <a:r>
              <a:rPr lang="ru-RU" altLang="ru-RU" sz="2400"/>
              <a:t> </a:t>
            </a:r>
            <a:r>
              <a:rPr lang="ru-RU" altLang="ru-RU" sz="2400">
                <a:cs typeface="Times New Roman" panose="02020603050405020304" pitchFamily="18" charset="0"/>
              </a:rPr>
              <a:t>Одной из таких задач-головоломок была задача о кенигсбергских мостах, которая привлекла к себе внимание Леонарда Эйлера (1707-1783), долгое время жившего и работавшего в России (с 1727 по 1741 год и с 1766 до конца жизни).</a:t>
            </a:r>
            <a:endParaRPr lang="ru-RU" altLang="ru-RU" sz="2400"/>
          </a:p>
        </p:txBody>
      </p:sp>
      <p:pic>
        <p:nvPicPr>
          <p:cNvPr id="5124"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4400"/>
            <a:ext cx="441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36"/>
          <p:cNvSpPr txBox="1">
            <a:spLocks noChangeArrowheads="1"/>
          </p:cNvSpPr>
          <p:nvPr/>
        </p:nvSpPr>
        <p:spPr bwMode="auto">
          <a:xfrm>
            <a:off x="3048000" y="2514600"/>
            <a:ext cx="6096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rgbClr val="FF3300"/>
                </a:solidFill>
                <a:cs typeface="Times New Roman" panose="02020603050405020304" pitchFamily="18" charset="0"/>
              </a:rPr>
              <a:t>Задача.</a:t>
            </a:r>
            <a:r>
              <a:rPr lang="ru-RU" altLang="ru-RU" sz="2400" b="1">
                <a:solidFill>
                  <a:schemeClr val="accent1"/>
                </a:solidFill>
                <a:cs typeface="Times New Roman" panose="02020603050405020304" pitchFamily="18" charset="0"/>
              </a:rPr>
              <a:t> </a:t>
            </a:r>
            <a:r>
              <a:rPr lang="ru-RU" altLang="ru-RU" sz="2400">
                <a:cs typeface="Times New Roman" panose="02020603050405020304" pitchFamily="18" charset="0"/>
              </a:rPr>
              <a:t>В г. Кёнигсберге (ныне Калининград) было семь мостов через реку Прегель</a:t>
            </a:r>
            <a:r>
              <a:rPr lang="ru-RU" altLang="ru-RU" sz="2400"/>
              <a:t> (</a:t>
            </a:r>
            <a:r>
              <a:rPr lang="ru-RU" altLang="ru-RU" sz="2400">
                <a:cs typeface="Times New Roman" panose="02020603050405020304" pitchFamily="18" charset="0"/>
              </a:rPr>
              <a:t>Л - левый берег, П - правый берег, А и Б - острова). </a:t>
            </a:r>
            <a:r>
              <a:rPr lang="ru-RU" altLang="ru-RU" sz="2400"/>
              <a:t>М</a:t>
            </a:r>
            <a:r>
              <a:rPr lang="ru-RU" altLang="ru-RU" sz="2400">
                <a:cs typeface="Times New Roman" panose="02020603050405020304" pitchFamily="18" charset="0"/>
              </a:rPr>
              <a:t>ожно ли, прогуливаясь </a:t>
            </a:r>
            <a:r>
              <a:rPr lang="ru-RU" altLang="ru-RU" sz="2400"/>
              <a:t>вдоль реки</a:t>
            </a:r>
            <a:r>
              <a:rPr lang="ru-RU" altLang="ru-RU" sz="2400">
                <a:cs typeface="Times New Roman" panose="02020603050405020304" pitchFamily="18" charset="0"/>
              </a:rPr>
              <a:t>, пройти </a:t>
            </a:r>
            <a:r>
              <a:rPr lang="ru-RU" altLang="ru-RU" sz="2400"/>
              <a:t>по</a:t>
            </a:r>
            <a:r>
              <a:rPr lang="ru-RU" altLang="ru-RU" sz="2400">
                <a:cs typeface="Times New Roman" panose="02020603050405020304" pitchFamily="18" charset="0"/>
              </a:rPr>
              <a:t> кажд</a:t>
            </a:r>
            <a:r>
              <a:rPr lang="ru-RU" altLang="ru-RU" sz="2400"/>
              <a:t>ому</a:t>
            </a:r>
            <a:r>
              <a:rPr lang="ru-RU" altLang="ru-RU" sz="2400">
                <a:cs typeface="Times New Roman" panose="02020603050405020304" pitchFamily="18" charset="0"/>
              </a:rPr>
              <a:t> мост</a:t>
            </a:r>
            <a:r>
              <a:rPr lang="ru-RU" altLang="ru-RU" sz="2400"/>
              <a:t>у</a:t>
            </a:r>
            <a:r>
              <a:rPr lang="ru-RU" altLang="ru-RU" sz="2400">
                <a:cs typeface="Times New Roman" panose="02020603050405020304" pitchFamily="18" charset="0"/>
              </a:rPr>
              <a:t> ровно один раз?</a:t>
            </a:r>
          </a:p>
        </p:txBody>
      </p:sp>
      <p:pic>
        <p:nvPicPr>
          <p:cNvPr id="5126" name="Picture 1030" descr="C:\Documents and Settings\Администратор\Мои документы\PICTURE\jpg\Эйле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7000"/>
            <a:ext cx="29892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29. Какое наименьшее число </a:t>
            </a:r>
            <a:r>
              <a:rPr lang="ru-RU" altLang="ru-RU"/>
              <a:t>ребер </a:t>
            </a:r>
            <a:r>
              <a:rPr lang="ru-RU" altLang="ru-RU">
                <a:cs typeface="Times New Roman" panose="02020603050405020304" pitchFamily="18" charset="0"/>
              </a:rPr>
              <a:t>придется пройти дважды, чтобы </a:t>
            </a:r>
            <a:r>
              <a:rPr lang="ru-RU" altLang="ru-RU"/>
              <a:t>обойти все ребра додекаэдра и вернуться в исходную вершину</a:t>
            </a:r>
            <a:r>
              <a:rPr lang="ru-RU" altLang="ru-RU">
                <a:cs typeface="Times New Roman" panose="02020603050405020304" pitchFamily="18" charset="0"/>
              </a:rPr>
              <a:t>? </a:t>
            </a:r>
            <a:endParaRPr lang="ru-RU" altLang="ru-RU"/>
          </a:p>
        </p:txBody>
      </p:sp>
      <p:sp>
        <p:nvSpPr>
          <p:cNvPr id="212996"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Десять.</a:t>
            </a:r>
          </a:p>
        </p:txBody>
      </p:sp>
      <p:pic>
        <p:nvPicPr>
          <p:cNvPr id="788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94005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wipe(left)">
                                      <p:cBhvr>
                                        <p:cTn id="7" dur="500"/>
                                        <p:tgtEl>
                                          <p:spTgt spid="21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30. Имеется проволока длины 120 см. Можно ли сложить из нее реберную модель додекаэдра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a:t>
            </a:r>
          </a:p>
        </p:txBody>
      </p:sp>
      <p:pic>
        <p:nvPicPr>
          <p:cNvPr id="809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94005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31. Какой наименьшей длины должна быть проволока, чтобы из нее можно было сложить реберную модель додекаэдра с ребром 4 см? </a:t>
            </a:r>
            <a:endParaRPr lang="ru-RU" altLang="ru-RU"/>
          </a:p>
        </p:txBody>
      </p:sp>
      <p:sp>
        <p:nvSpPr>
          <p:cNvPr id="208900" name="Text Box 4"/>
          <p:cNvSpPr txBox="1">
            <a:spLocks noChangeArrowheads="1"/>
          </p:cNvSpPr>
          <p:nvPr/>
        </p:nvSpPr>
        <p:spPr bwMode="auto">
          <a:xfrm>
            <a:off x="533400" y="5105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156 см.</a:t>
            </a:r>
          </a:p>
        </p:txBody>
      </p:sp>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94005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7772400" cy="457200"/>
          </a:xfrm>
        </p:spPr>
        <p:txBody>
          <a:bodyPr/>
          <a:lstStyle/>
          <a:p>
            <a:pPr eaLnBrk="1" hangingPunct="1"/>
            <a:r>
              <a:rPr lang="ru-RU" altLang="ru-RU" sz="3600" dirty="0" smtClean="0">
                <a:solidFill>
                  <a:srgbClr val="FF3300"/>
                </a:solidFill>
              </a:rPr>
              <a:t>Задача Эйлера </a:t>
            </a:r>
            <a:r>
              <a:rPr lang="en-US" altLang="ru-RU" sz="3600" dirty="0" smtClean="0">
                <a:solidFill>
                  <a:srgbClr val="FF3300"/>
                </a:solidFill>
              </a:rPr>
              <a:t>2</a:t>
            </a:r>
            <a:endParaRPr lang="ru-RU" altLang="ru-RU" sz="3600" dirty="0" smtClean="0">
              <a:solidFill>
                <a:srgbClr val="FF3300"/>
              </a:solidFill>
            </a:endParaRPr>
          </a:p>
        </p:txBody>
      </p:sp>
      <p:pic>
        <p:nvPicPr>
          <p:cNvPr id="307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330517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43"/>
          <p:cNvSpPr txBox="1">
            <a:spLocks noChangeArrowheads="1"/>
          </p:cNvSpPr>
          <p:nvPr/>
        </p:nvSpPr>
        <p:spPr bwMode="auto">
          <a:xfrm>
            <a:off x="76200" y="609600"/>
            <a:ext cx="9067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b="1">
                <a:solidFill>
                  <a:srgbClr val="FF3300"/>
                </a:solidFill>
                <a:cs typeface="Times New Roman" panose="02020603050405020304" pitchFamily="18" charset="0"/>
              </a:rPr>
              <a:t>	</a:t>
            </a:r>
            <a:r>
              <a:rPr lang="ru-RU" altLang="ru-RU" sz="2800">
                <a:solidFill>
                  <a:srgbClr val="FF3300"/>
                </a:solidFill>
                <a:cs typeface="Times New Roman" panose="02020603050405020304" pitchFamily="18" charset="0"/>
              </a:rPr>
              <a:t>Задача.</a:t>
            </a:r>
            <a:r>
              <a:rPr lang="ru-RU" altLang="ru-RU" sz="2800" b="1">
                <a:solidFill>
                  <a:schemeClr val="accent1"/>
                </a:solidFill>
                <a:cs typeface="Times New Roman" panose="02020603050405020304" pitchFamily="18" charset="0"/>
              </a:rPr>
              <a:t> </a:t>
            </a:r>
            <a:r>
              <a:rPr lang="ru-RU" altLang="ru-RU" sz="2800">
                <a:cs typeface="Times New Roman" panose="02020603050405020304" pitchFamily="18" charset="0"/>
              </a:rPr>
              <a:t>Три соседа имеют три общих колодца. Можно ли провести непересекающиеся дорожки от каждого дома к каждому колодцу?</a:t>
            </a:r>
          </a:p>
        </p:txBody>
      </p:sp>
      <p:grpSp>
        <p:nvGrpSpPr>
          <p:cNvPr id="4" name="Группа 3"/>
          <p:cNvGrpSpPr>
            <a:grpSpLocks/>
          </p:cNvGrpSpPr>
          <p:nvPr/>
        </p:nvGrpSpPr>
        <p:grpSpPr bwMode="auto">
          <a:xfrm>
            <a:off x="0" y="1982788"/>
            <a:ext cx="9144000" cy="4875212"/>
            <a:chOff x="0" y="1982788"/>
            <a:chExt cx="9144000" cy="4875212"/>
          </a:xfrm>
        </p:grpSpPr>
        <p:sp>
          <p:nvSpPr>
            <p:cNvPr id="3078" name="Text Box 36"/>
            <p:cNvSpPr txBox="1">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cs typeface="Times New Roman" panose="02020603050405020304" pitchFamily="18" charset="0"/>
                </a:rPr>
                <a:t>	Т</a:t>
              </a:r>
              <a:r>
                <a:rPr lang="ru-RU" altLang="ru-RU" sz="2800"/>
                <a:t>о, что не получилось на рисунке, не является доказательством невозможности соединения дорожками домиков и колодцев. Для доказательства воспользуемся следующей теоремой Эйлера.</a:t>
              </a:r>
              <a:endParaRPr lang="ru-RU" altLang="ru-RU" sz="2800">
                <a:cs typeface="Times New Roman" panose="02020603050405020304" pitchFamily="18" charset="0"/>
              </a:endParaRPr>
            </a:p>
          </p:txBody>
        </p:sp>
        <p:pic>
          <p:nvPicPr>
            <p:cNvPr id="3079"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8320" y="1982788"/>
              <a:ext cx="4470933" cy="322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95812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457200"/>
          </a:xfrm>
        </p:spPr>
        <p:txBody>
          <a:bodyPr/>
          <a:lstStyle/>
          <a:p>
            <a:pPr eaLnBrk="1" hangingPunct="1"/>
            <a:r>
              <a:rPr lang="ru-RU" altLang="ru-RU" sz="3600" dirty="0" smtClean="0">
                <a:solidFill>
                  <a:srgbClr val="FF3300"/>
                </a:solidFill>
              </a:rPr>
              <a:t>Теорема Эйлера</a:t>
            </a:r>
            <a:r>
              <a:rPr lang="en-US" altLang="ru-RU" sz="3600" dirty="0" smtClean="0">
                <a:solidFill>
                  <a:srgbClr val="FF3300"/>
                </a:solidFill>
              </a:rPr>
              <a:t> 2</a:t>
            </a:r>
            <a:endParaRPr lang="ru-RU" altLang="ru-RU" sz="3600" dirty="0" smtClean="0">
              <a:solidFill>
                <a:srgbClr val="FF3300"/>
              </a:solidFill>
            </a:endParaRPr>
          </a:p>
        </p:txBody>
      </p:sp>
      <p:sp>
        <p:nvSpPr>
          <p:cNvPr id="5123" name="Text Box 3"/>
          <p:cNvSpPr txBox="1">
            <a:spLocks noChangeArrowheads="1"/>
          </p:cNvSpPr>
          <p:nvPr/>
        </p:nvSpPr>
        <p:spPr bwMode="auto">
          <a:xfrm>
            <a:off x="0" y="1600200"/>
            <a:ext cx="8991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b="1" dirty="0">
                <a:solidFill>
                  <a:srgbClr val="FF3300"/>
                </a:solidFill>
                <a:cs typeface="Times New Roman" panose="02020603050405020304" pitchFamily="18" charset="0"/>
              </a:rPr>
              <a:t>	</a:t>
            </a:r>
            <a:r>
              <a:rPr lang="ru-RU" altLang="ru-RU" sz="2800" dirty="0">
                <a:solidFill>
                  <a:srgbClr val="FF3300"/>
                </a:solidFill>
                <a:cs typeface="Times New Roman" panose="02020603050405020304" pitchFamily="18" charset="0"/>
              </a:rPr>
              <a:t>Теорема.</a:t>
            </a:r>
            <a:r>
              <a:rPr lang="ru-RU" altLang="ru-RU" sz="2800" dirty="0">
                <a:solidFill>
                  <a:schemeClr val="accent1"/>
                </a:solidFill>
                <a:cs typeface="Times New Roman" panose="02020603050405020304" pitchFamily="18" charset="0"/>
              </a:rPr>
              <a:t>  </a:t>
            </a:r>
            <a:r>
              <a:rPr lang="ru-RU" altLang="ru-RU" sz="2800" dirty="0"/>
              <a:t>Для связного простого графа имеет место равенство</a:t>
            </a:r>
            <a:r>
              <a:rPr lang="ru-RU" altLang="ru-RU" sz="2800" dirty="0">
                <a:cs typeface="Times New Roman" panose="02020603050405020304" pitchFamily="18" charset="0"/>
              </a:rPr>
              <a:t> В - Р + Г = </a:t>
            </a:r>
            <a:r>
              <a:rPr lang="ru-RU" altLang="ru-RU" sz="2800" dirty="0"/>
              <a:t>2</a:t>
            </a:r>
            <a:r>
              <a:rPr lang="ru-RU" altLang="ru-RU" sz="2800" dirty="0">
                <a:cs typeface="Times New Roman" panose="02020603050405020304" pitchFamily="18" charset="0"/>
              </a:rPr>
              <a:t>,</a:t>
            </a:r>
            <a:r>
              <a:rPr lang="ru-RU" altLang="ru-RU" sz="2800" dirty="0"/>
              <a:t> </a:t>
            </a:r>
            <a:r>
              <a:rPr lang="ru-RU" altLang="ru-RU" sz="2800" dirty="0">
                <a:cs typeface="Times New Roman" panose="02020603050405020304" pitchFamily="18" charset="0"/>
              </a:rPr>
              <a:t>где В - число вершин, Р - общее число ребер, Г - </a:t>
            </a:r>
            <a:r>
              <a:rPr lang="ru-RU" altLang="ru-RU" sz="2800">
                <a:cs typeface="Times New Roman" panose="02020603050405020304" pitchFamily="18" charset="0"/>
              </a:rPr>
              <a:t>число </a:t>
            </a:r>
            <a:r>
              <a:rPr lang="ru-RU" altLang="ru-RU" sz="2800" smtClean="0"/>
              <a:t>областей, </a:t>
            </a:r>
            <a:r>
              <a:rPr lang="ru-RU" altLang="ru-RU" sz="2800" dirty="0"/>
              <a:t>на которые граф разбивает плоскость</a:t>
            </a:r>
            <a:r>
              <a:rPr lang="ru-RU" altLang="ru-RU" sz="2800" dirty="0">
                <a:cs typeface="Times New Roman" panose="02020603050405020304" pitchFamily="18" charset="0"/>
              </a:rPr>
              <a:t>.</a:t>
            </a:r>
          </a:p>
        </p:txBody>
      </p:sp>
      <p:pic>
        <p:nvPicPr>
          <p:cNvPr id="51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43400"/>
            <a:ext cx="228600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17"/>
          <p:cNvSpPr txBox="1">
            <a:spLocks noChangeArrowheads="1"/>
          </p:cNvSpPr>
          <p:nvPr/>
        </p:nvSpPr>
        <p:spPr bwMode="auto">
          <a:xfrm>
            <a:off x="152400" y="3429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Например, для графа, изображенного на рисунке, В = 8, Р = 12, Г = 6.</a:t>
            </a:r>
            <a:endParaRPr lang="ru-RU" altLang="ru-RU" sz="2800">
              <a:cs typeface="Times New Roman" panose="02020603050405020304" pitchFamily="18" charset="0"/>
            </a:endParaRPr>
          </a:p>
        </p:txBody>
      </p:sp>
      <p:sp>
        <p:nvSpPr>
          <p:cNvPr id="5126" name="Rectangle 6"/>
          <p:cNvSpPr>
            <a:spLocks noChangeArrowheads="1"/>
          </p:cNvSpPr>
          <p:nvPr/>
        </p:nvSpPr>
        <p:spPr bwMode="auto">
          <a:xfrm>
            <a:off x="0" y="6096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Граф называется</a:t>
            </a:r>
            <a:r>
              <a:rPr lang="ru-RU" altLang="ru-RU" sz="2800">
                <a:solidFill>
                  <a:schemeClr val="accent1"/>
                </a:solidFill>
              </a:rPr>
              <a:t> </a:t>
            </a:r>
            <a:r>
              <a:rPr lang="ru-RU" altLang="ru-RU" sz="2800">
                <a:solidFill>
                  <a:srgbClr val="FF3300"/>
                </a:solidFill>
              </a:rPr>
              <a:t>простым</a:t>
            </a:r>
            <a:r>
              <a:rPr lang="ru-RU" altLang="ru-RU" sz="2800"/>
              <a:t>, если его ребра или не имеют общих точек, или имеют только общие вершины.</a:t>
            </a:r>
          </a:p>
        </p:txBody>
      </p:sp>
    </p:spTree>
    <p:extLst>
      <p:ext uri="{BB962C8B-B14F-4D97-AF65-F5344CB8AC3E}">
        <p14:creationId xmlns:p14="http://schemas.microsoft.com/office/powerpoint/2010/main" val="3237523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685800" y="152400"/>
            <a:ext cx="7772400" cy="457200"/>
          </a:xfrm>
        </p:spPr>
        <p:txBody>
          <a:bodyPr/>
          <a:lstStyle/>
          <a:p>
            <a:pPr eaLnBrk="1" hangingPunct="1"/>
            <a:r>
              <a:rPr lang="ru-RU" altLang="ru-RU" sz="3600" smtClean="0">
                <a:solidFill>
                  <a:srgbClr val="FF3300"/>
                </a:solidFill>
              </a:rPr>
              <a:t>Доказательство теоремы Эйлера</a:t>
            </a:r>
          </a:p>
        </p:txBody>
      </p:sp>
      <p:sp>
        <p:nvSpPr>
          <p:cNvPr id="7171" name="Text Box 2052"/>
          <p:cNvSpPr txBox="1">
            <a:spLocks noChangeArrowheads="1"/>
          </p:cNvSpPr>
          <p:nvPr/>
        </p:nvSpPr>
        <p:spPr bwMode="auto">
          <a:xfrm>
            <a:off x="0" y="533400"/>
            <a:ext cx="9144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Стянем какое-нибудь ребро связного простого графа, соединяющее две его вершины, в точку. При этом число ребер и число вершин уменьшаться на единицу, а число областей не изменится. Следовательно, В – Р + Г не измениться. Продолжая стягивать ребра, мы придем к графу, у которого имеется одна вершина, а ребрами являются петли. Уберем какое-нибудь ребро. При этом число ребер и число областей уменьшаться на единицу. Следовательно, В – Р + Г не изменится. Продолжая убирать ребра, мы придем к графу, у которого имеется одна вершина и одно ребро. У этого графа В = 1, Р = 1, Г = 2 и, следовательно, В – Р + Г = 2. Значит, для исходного графа также выполняется равенство В – Р + Г = 2.</a:t>
            </a:r>
          </a:p>
        </p:txBody>
      </p:sp>
      <p:pic>
        <p:nvPicPr>
          <p:cNvPr id="7172" name="Picture 2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29200"/>
            <a:ext cx="15494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2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029200"/>
            <a:ext cx="15494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0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029200"/>
            <a:ext cx="2116138"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2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5029200"/>
            <a:ext cx="492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20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5029200"/>
            <a:ext cx="1571625"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568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457200"/>
          </a:xfrm>
        </p:spPr>
        <p:txBody>
          <a:bodyPr/>
          <a:lstStyle/>
          <a:p>
            <a:pPr eaLnBrk="1" hangingPunct="1"/>
            <a:r>
              <a:rPr lang="ru-RU" altLang="ru-RU" sz="3600" smtClean="0">
                <a:solidFill>
                  <a:srgbClr val="FF3300"/>
                </a:solidFill>
              </a:rPr>
              <a:t>Решение задачи Эйлера</a:t>
            </a:r>
          </a:p>
        </p:txBody>
      </p:sp>
      <p:sp>
        <p:nvSpPr>
          <p:cNvPr id="9219" name="Text Box 3"/>
          <p:cNvSpPr txBox="1">
            <a:spLocks noChangeArrowheads="1"/>
          </p:cNvSpPr>
          <p:nvPr/>
        </p:nvSpPr>
        <p:spPr bwMode="auto">
          <a:xfrm>
            <a:off x="0" y="609600"/>
            <a:ext cx="9067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Предположим, что м</a:t>
            </a:r>
            <a:r>
              <a:rPr lang="ru-RU" altLang="ru-RU" sz="2400">
                <a:cs typeface="Times New Roman" panose="02020603050405020304" pitchFamily="18" charset="0"/>
              </a:rPr>
              <a:t>ожно провести непересекающиеся дорожки от каждого дома к каждому колодцу</a:t>
            </a:r>
            <a:r>
              <a:rPr lang="ru-RU" altLang="ru-RU" sz="2400"/>
              <a:t>. Рассмотрим граф, вершинами которого являются домики и колодцы, а ребрами – дорожки. У него В = 6, Р = 9 и, следовательно, Г = 5. </a:t>
            </a:r>
            <a:r>
              <a:rPr lang="ru-RU" altLang="ru-RU" sz="2400">
                <a:cs typeface="Times New Roman" panose="02020603050405020304" pitchFamily="18" charset="0"/>
              </a:rPr>
              <a:t>Каждая из пяти </a:t>
            </a:r>
            <a:r>
              <a:rPr lang="ru-RU" altLang="ru-RU" sz="2400"/>
              <a:t>областей ограничена,</a:t>
            </a:r>
            <a:r>
              <a:rPr lang="ru-RU" altLang="ru-RU" sz="2400">
                <a:cs typeface="Times New Roman" panose="02020603050405020304" pitchFamily="18" charset="0"/>
              </a:rPr>
              <a:t> по крайней мере</a:t>
            </a:r>
            <a:r>
              <a:rPr lang="ru-RU" altLang="ru-RU" sz="2400"/>
              <a:t>,</a:t>
            </a:r>
            <a:r>
              <a:rPr lang="ru-RU" altLang="ru-RU" sz="2400">
                <a:cs typeface="Times New Roman" panose="02020603050405020304" pitchFamily="18" charset="0"/>
              </a:rPr>
              <a:t> </a:t>
            </a:r>
            <a:r>
              <a:rPr lang="ru-RU" altLang="ru-RU" sz="2400"/>
              <a:t>четырьмя</a:t>
            </a:r>
            <a:r>
              <a:rPr lang="ru-RU" altLang="ru-RU" sz="2400">
                <a:cs typeface="Times New Roman" panose="02020603050405020304" pitchFamily="18" charset="0"/>
              </a:rPr>
              <a:t> ребра</a:t>
            </a:r>
            <a:r>
              <a:rPr lang="ru-RU" altLang="ru-RU" sz="2400"/>
              <a:t>ми</a:t>
            </a:r>
            <a:r>
              <a:rPr lang="ru-RU" altLang="ru-RU" sz="2400">
                <a:cs typeface="Times New Roman" panose="02020603050405020304" pitchFamily="18" charset="0"/>
              </a:rPr>
              <a:t>, поскольку, по условию задачи, ни одна из дорожек не должна непосредственно соединять два дома или два колодца. Так как каждое ребро </a:t>
            </a:r>
            <a:r>
              <a:rPr lang="ru-RU" altLang="ru-RU" sz="2400"/>
              <a:t>разделяет</a:t>
            </a:r>
            <a:r>
              <a:rPr lang="ru-RU" altLang="ru-RU" sz="2400">
                <a:cs typeface="Times New Roman" panose="02020603050405020304" pitchFamily="18" charset="0"/>
              </a:rPr>
              <a:t> </a:t>
            </a:r>
            <a:r>
              <a:rPr lang="ru-RU" altLang="ru-RU" sz="2400"/>
              <a:t>две области</a:t>
            </a:r>
            <a:r>
              <a:rPr lang="ru-RU" altLang="ru-RU" sz="2400">
                <a:cs typeface="Times New Roman" panose="02020603050405020304" pitchFamily="18" charset="0"/>
              </a:rPr>
              <a:t>, то количество ребер должно быть не меньше (5∙4)/2 = 10, что противоречит </a:t>
            </a:r>
            <a:r>
              <a:rPr lang="ru-RU" altLang="ru-RU" sz="2400"/>
              <a:t>тому, что их </a:t>
            </a:r>
            <a:r>
              <a:rPr lang="ru-RU" altLang="ru-RU" sz="2400">
                <a:cs typeface="Times New Roman" panose="02020603050405020304" pitchFamily="18" charset="0"/>
              </a:rPr>
              <a:t>число равно 9. </a:t>
            </a:r>
          </a:p>
        </p:txBody>
      </p:sp>
      <p:pic>
        <p:nvPicPr>
          <p:cNvPr id="9220"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068763"/>
            <a:ext cx="38227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9595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457200"/>
          </a:xfrm>
        </p:spPr>
        <p:txBody>
          <a:bodyPr/>
          <a:lstStyle/>
          <a:p>
            <a:pPr eaLnBrk="1" hangingPunct="1"/>
            <a:r>
              <a:rPr lang="ru-RU" altLang="ru-RU" sz="3600" smtClean="0">
                <a:solidFill>
                  <a:srgbClr val="FF3300"/>
                </a:solidFill>
              </a:rPr>
              <a:t>Упражнения</a:t>
            </a:r>
          </a:p>
        </p:txBody>
      </p:sp>
      <p:sp>
        <p:nvSpPr>
          <p:cNvPr id="11267" name="Text Box 3"/>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 Посчитайте число вершин (В), ребер (Р) и областей (Г) для графов, изображенных на рисунке.</a:t>
            </a:r>
          </a:p>
        </p:txBody>
      </p:sp>
      <p:sp>
        <p:nvSpPr>
          <p:cNvPr id="126983" name="Text Box 7"/>
          <p:cNvSpPr txBox="1">
            <a:spLocks noChangeArrowheads="1"/>
          </p:cNvSpPr>
          <p:nvPr/>
        </p:nvSpPr>
        <p:spPr bwMode="auto">
          <a:xfrm>
            <a:off x="609600" y="52578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solidFill>
                  <a:srgbClr val="FF3300"/>
                </a:solidFill>
              </a:rPr>
              <a:t>Ответ:</a:t>
            </a:r>
            <a:r>
              <a:rPr lang="ru-RU" altLang="ru-RU" sz="2800">
                <a:solidFill>
                  <a:schemeClr val="accent1"/>
                </a:solidFill>
              </a:rPr>
              <a:t> </a:t>
            </a:r>
            <a:r>
              <a:rPr lang="ru-RU" altLang="ru-RU" sz="2800"/>
              <a:t>а) В = 6, Р = 12, Г = 8; б) В = 20, Р = 30, Г = 12; в) В = 12, Р = 30, Г = 20.</a:t>
            </a:r>
          </a:p>
        </p:txBody>
      </p:sp>
      <p:pic>
        <p:nvPicPr>
          <p:cNvPr id="112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6969125"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3"/>
                                        </p:tgtEl>
                                        <p:attrNameLst>
                                          <p:attrName>style.visibility</p:attrName>
                                        </p:attrNameLst>
                                      </p:cBhvr>
                                      <p:to>
                                        <p:strVal val="visible"/>
                                      </p:to>
                                    </p:set>
                                    <p:animEffect transition="in" filter="wipe(left)">
                                      <p:cBhvr>
                                        <p:cTn id="7"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 Посчитайте число вершин (В), ребер (Р) и граней (Г) для многогранников, изображенных на рисунке. Чему равно В – Р + Г?</a:t>
            </a:r>
          </a:p>
        </p:txBody>
      </p:sp>
      <p:sp>
        <p:nvSpPr>
          <p:cNvPr id="227332" name="Text Box 4"/>
          <p:cNvSpPr txBox="1">
            <a:spLocks noChangeArrowheads="1"/>
          </p:cNvSpPr>
          <p:nvPr/>
        </p:nvSpPr>
        <p:spPr bwMode="auto">
          <a:xfrm>
            <a:off x="228600" y="5029200"/>
            <a:ext cx="8763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solidFill>
                  <a:srgbClr val="FF3300"/>
                </a:solidFill>
              </a:rPr>
              <a:t>Ответ:</a:t>
            </a:r>
            <a:r>
              <a:rPr lang="ru-RU" altLang="ru-RU" sz="2800">
                <a:solidFill>
                  <a:schemeClr val="accent1"/>
                </a:solidFill>
              </a:rPr>
              <a:t> </a:t>
            </a:r>
            <a:r>
              <a:rPr lang="ru-RU" altLang="ru-RU" sz="2800"/>
              <a:t>а) В = 4, Р = 6, Г = 4; б) В = 8, Р = 12, Г = 6; в) В = 6, Р = 12, Г = 8; г) В = 20, Р = 30, Г = 12; д) В = 12, Р = 30, Г = 20.</a:t>
            </a:r>
          </a:p>
        </p:txBody>
      </p:sp>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95600"/>
            <a:ext cx="776922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03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wipe(left)">
                                      <p:cBhvr>
                                        <p:cTn id="7"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838200"/>
            <a:ext cx="9144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3. Два соседа имеют: а) три общих колодца; б) четыре общих колодца. Можно ли провести непересекающиеся дорожки от каждого дома к каждому колодцу?</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77692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3957" name="Group 5"/>
          <p:cNvGrpSpPr>
            <a:grpSpLocks/>
          </p:cNvGrpSpPr>
          <p:nvPr/>
        </p:nvGrpSpPr>
        <p:grpSpPr bwMode="auto">
          <a:xfrm>
            <a:off x="533400" y="3124200"/>
            <a:ext cx="7907338" cy="3094038"/>
            <a:chOff x="336" y="1968"/>
            <a:chExt cx="4981" cy="1949"/>
          </a:xfrm>
        </p:grpSpPr>
        <p:sp>
          <p:nvSpPr>
            <p:cNvPr id="15365" name="Text Box 6"/>
            <p:cNvSpPr txBox="1">
              <a:spLocks noChangeArrowheads="1"/>
            </p:cNvSpPr>
            <p:nvPr/>
          </p:nvSpPr>
          <p:spPr bwMode="auto">
            <a:xfrm>
              <a:off x="384" y="3552"/>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б) Да.</a:t>
              </a:r>
            </a:p>
          </p:txBody>
        </p:sp>
        <p:pic>
          <p:nvPicPr>
            <p:cNvPr id="1536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968"/>
              <a:ext cx="4981"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99669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3957"/>
                                        </p:tgtEl>
                                        <p:attrNameLst>
                                          <p:attrName>style.visibility</p:attrName>
                                        </p:attrNameLst>
                                      </p:cBhvr>
                                      <p:to>
                                        <p:strVal val="visible"/>
                                      </p:to>
                                    </p:set>
                                    <p:animEffect transition="in" filter="wipe(up)">
                                      <p:cBhvr>
                                        <p:cTn id="7" dur="500"/>
                                        <p:tgtEl>
                                          <p:spTgt spid="25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0" y="911225"/>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Индексом вершины графа называется число ребер, сходящихся в данной вершине графа.</a:t>
            </a:r>
          </a:p>
        </p:txBody>
      </p:sp>
      <p:sp>
        <p:nvSpPr>
          <p:cNvPr id="7171" name="Text Box 4"/>
          <p:cNvSpPr txBox="1">
            <a:spLocks noChangeArrowheads="1"/>
          </p:cNvSpPr>
          <p:nvPr/>
        </p:nvSpPr>
        <p:spPr bwMode="auto">
          <a:xfrm>
            <a:off x="0" y="1844675"/>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Например, на рисунке 1 индекс вершины </a:t>
            </a:r>
            <a:r>
              <a:rPr lang="ru-RU" altLang="ru-RU" sz="2800" i="1"/>
              <a:t>А</a:t>
            </a:r>
            <a:r>
              <a:rPr lang="en-US" altLang="ru-RU" sz="2800" i="1"/>
              <a:t> </a:t>
            </a:r>
            <a:r>
              <a:rPr lang="ru-RU" altLang="ru-RU" sz="2800"/>
              <a:t>равен 5, индекс вершин </a:t>
            </a:r>
            <a:r>
              <a:rPr lang="ru-RU" altLang="ru-RU" sz="2800" i="1"/>
              <a:t>Л</a:t>
            </a:r>
            <a:r>
              <a:rPr lang="ru-RU" altLang="ru-RU" sz="2800"/>
              <a:t>, </a:t>
            </a:r>
            <a:r>
              <a:rPr lang="ru-RU" altLang="ru-RU" sz="2800" i="1"/>
              <a:t>Б</a:t>
            </a:r>
            <a:r>
              <a:rPr lang="ru-RU" altLang="ru-RU" sz="2800"/>
              <a:t>, </a:t>
            </a:r>
            <a:r>
              <a:rPr lang="ru-RU" altLang="ru-RU" sz="2800" i="1"/>
              <a:t>П</a:t>
            </a:r>
            <a:r>
              <a:rPr lang="en-US" altLang="ru-RU" sz="2800" i="1"/>
              <a:t> </a:t>
            </a:r>
            <a:r>
              <a:rPr lang="ru-RU" altLang="ru-RU" sz="2800"/>
              <a:t>равен 3.</a:t>
            </a:r>
          </a:p>
        </p:txBody>
      </p:sp>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183063"/>
            <a:ext cx="252095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3"/>
          <p:cNvSpPr txBox="1">
            <a:spLocks noChangeArrowheads="1"/>
          </p:cNvSpPr>
          <p:nvPr/>
        </p:nvSpPr>
        <p:spPr bwMode="auto">
          <a:xfrm>
            <a:off x="0" y="3016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Для решения задачи Эйлера введем понятие индекса вершины графа.</a:t>
            </a:r>
          </a:p>
        </p:txBody>
      </p:sp>
      <p:sp>
        <p:nvSpPr>
          <p:cNvPr id="7174" name="Text Box 4"/>
          <p:cNvSpPr txBox="1">
            <a:spLocks noChangeArrowheads="1"/>
          </p:cNvSpPr>
          <p:nvPr/>
        </p:nvSpPr>
        <p:spPr bwMode="auto">
          <a:xfrm>
            <a:off x="0" y="2768600"/>
            <a:ext cx="8991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При этом, при подсчёте индекса ребро-петля учитывается дважды. Например, на рисунке 2 индекс вершины </a:t>
            </a:r>
            <a:r>
              <a:rPr lang="en-US" altLang="ru-RU" sz="2800" i="1"/>
              <a:t>A </a:t>
            </a:r>
            <a:r>
              <a:rPr lang="ru-RU" altLang="ru-RU" sz="2800"/>
              <a:t>равен 2.</a:t>
            </a:r>
          </a:p>
        </p:txBody>
      </p:sp>
      <p:pic>
        <p:nvPicPr>
          <p:cNvPr id="7175"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941888"/>
            <a:ext cx="2016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2"/>
          <p:cNvSpPr txBox="1">
            <a:spLocks noChangeArrowheads="1"/>
          </p:cNvSpPr>
          <p:nvPr/>
        </p:nvSpPr>
        <p:spPr bwMode="auto">
          <a:xfrm>
            <a:off x="2062163" y="617537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dirty="0" smtClean="0"/>
              <a:t>1</a:t>
            </a:r>
            <a:endParaRPr lang="ru-RU" altLang="ru-RU" dirty="0"/>
          </a:p>
        </p:txBody>
      </p:sp>
      <p:sp>
        <p:nvSpPr>
          <p:cNvPr id="7177" name="TextBox 9"/>
          <p:cNvSpPr txBox="1">
            <a:spLocks noChangeArrowheads="1"/>
          </p:cNvSpPr>
          <p:nvPr/>
        </p:nvSpPr>
        <p:spPr bwMode="auto">
          <a:xfrm>
            <a:off x="6084888" y="617537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ru-RU" altLang="ru-RU" dirty="0" smtClean="0"/>
              <a:t>2</a:t>
            </a:r>
            <a:endParaRPr lang="ru-RU" alt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838200"/>
            <a:ext cx="8991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4. Три соседа имеют: а) два общих колодца; б) четыре общих колодца. Можно ли провести непересекающиеся дорожки от каждого дома к каждому колодцу?</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770413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005" name="Group 5"/>
          <p:cNvGrpSpPr>
            <a:grpSpLocks/>
          </p:cNvGrpSpPr>
          <p:nvPr/>
        </p:nvGrpSpPr>
        <p:grpSpPr bwMode="auto">
          <a:xfrm>
            <a:off x="609600" y="3124200"/>
            <a:ext cx="7780338" cy="3094038"/>
            <a:chOff x="384" y="1968"/>
            <a:chExt cx="4901" cy="1949"/>
          </a:xfrm>
        </p:grpSpPr>
        <p:sp>
          <p:nvSpPr>
            <p:cNvPr id="17413" name="Text Box 6"/>
            <p:cNvSpPr txBox="1">
              <a:spLocks noChangeArrowheads="1"/>
            </p:cNvSpPr>
            <p:nvPr/>
          </p:nvSpPr>
          <p:spPr bwMode="auto">
            <a:xfrm>
              <a:off x="384" y="3552"/>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Да; б) нет.</a:t>
              </a:r>
            </a:p>
          </p:txBody>
        </p:sp>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68"/>
              <a:ext cx="4853" cy="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89860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wipe(up)">
                                      <p:cBhvr>
                                        <p:cTn id="7" dur="5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533400"/>
            <a:ext cx="8991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5. Четыре соседа имеют четыре общих колодца. Можно ли провести непересекающиеся дорожки так, чтобы каждый домик был соединен с тремя колодцами и каждый колодец соединен с тремя домиками?</a:t>
            </a:r>
          </a:p>
        </p:txBody>
      </p:sp>
      <p:grpSp>
        <p:nvGrpSpPr>
          <p:cNvPr id="10250" name="Group 10"/>
          <p:cNvGrpSpPr>
            <a:grpSpLocks/>
          </p:cNvGrpSpPr>
          <p:nvPr/>
        </p:nvGrpSpPr>
        <p:grpSpPr bwMode="auto">
          <a:xfrm>
            <a:off x="685800" y="3048000"/>
            <a:ext cx="5486400" cy="3017838"/>
            <a:chOff x="384" y="2208"/>
            <a:chExt cx="3456" cy="1901"/>
          </a:xfrm>
        </p:grpSpPr>
        <p:sp>
          <p:nvSpPr>
            <p:cNvPr id="19460" name="Text Box 6"/>
            <p:cNvSpPr txBox="1">
              <a:spLocks noChangeArrowheads="1"/>
            </p:cNvSpPr>
            <p:nvPr/>
          </p:nvSpPr>
          <p:spPr bwMode="auto">
            <a:xfrm>
              <a:off x="384" y="3744"/>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Да.</a:t>
              </a:r>
            </a:p>
          </p:txBody>
        </p:sp>
        <p:graphicFrame>
          <p:nvGraphicFramePr>
            <p:cNvPr id="19461" name="Object 9"/>
            <p:cNvGraphicFramePr>
              <a:graphicFrameLocks noChangeAspect="1"/>
            </p:cNvGraphicFramePr>
            <p:nvPr/>
          </p:nvGraphicFramePr>
          <p:xfrm>
            <a:off x="2016" y="2208"/>
            <a:ext cx="1824" cy="1800"/>
          </p:xfrm>
          <a:graphic>
            <a:graphicData uri="http://schemas.openxmlformats.org/presentationml/2006/ole">
              <mc:AlternateContent xmlns:mc="http://schemas.openxmlformats.org/markup-compatibility/2006">
                <mc:Choice xmlns:v="urn:schemas-microsoft-com:vml" Requires="v">
                  <p:oleObj spid="_x0000_s98317" name="Точечный рисунок" r:id="rId4" imgW="2895238" imgH="2857899" progId="Paint.Picture">
                    <p:embed/>
                  </p:oleObj>
                </mc:Choice>
                <mc:Fallback>
                  <p:oleObj name="Точечный рисунок" r:id="rId4" imgW="2895238" imgH="2857899" progId="Paint.Picture">
                    <p:embed/>
                    <p:pic>
                      <p:nvPicPr>
                        <p:cNvPr id="1946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2208"/>
                          <a:ext cx="1824" cy="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464801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wipe(up)">
                                      <p:cBhvr>
                                        <p:cTn id="7"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609600"/>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6. Докажите, что пять домиков нельзя соединить непересекающимися дорожками так, чтобы каждый домик был соединен со всеми другими домиками.</a:t>
            </a:r>
          </a:p>
        </p:txBody>
      </p:sp>
      <p:pic>
        <p:nvPicPr>
          <p:cNvPr id="215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14600"/>
            <a:ext cx="3462338"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73" name="Group 9"/>
          <p:cNvGrpSpPr>
            <a:grpSpLocks/>
          </p:cNvGrpSpPr>
          <p:nvPr/>
        </p:nvGrpSpPr>
        <p:grpSpPr bwMode="auto">
          <a:xfrm>
            <a:off x="76200" y="2209800"/>
            <a:ext cx="9067800" cy="4151313"/>
            <a:chOff x="48" y="1392"/>
            <a:chExt cx="5712" cy="2615"/>
          </a:xfrm>
        </p:grpSpPr>
        <p:sp>
          <p:nvSpPr>
            <p:cNvPr id="21509" name="Text Box 6"/>
            <p:cNvSpPr txBox="1">
              <a:spLocks noChangeArrowheads="1"/>
            </p:cNvSpPr>
            <p:nvPr/>
          </p:nvSpPr>
          <p:spPr bwMode="auto">
            <a:xfrm>
              <a:off x="2256" y="1392"/>
              <a:ext cx="3504" cy="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Предположим, что это сделать можно. Тогда мы имеем связный простой граф, у которого В = 5, Р = 10 и, следовательно, Г = 7. С другой стороны, поскольку каждая область ограничена, по крайней мере тремя ребрами, то число ребер должно быть больше или равно                Противоречие.</a:t>
              </a:r>
            </a:p>
          </p:txBody>
        </p:sp>
        <p:graphicFrame>
          <p:nvGraphicFramePr>
            <p:cNvPr id="21510" name="Object 7"/>
            <p:cNvGraphicFramePr>
              <a:graphicFrameLocks noChangeAspect="1"/>
            </p:cNvGraphicFramePr>
            <p:nvPr/>
          </p:nvGraphicFramePr>
          <p:xfrm>
            <a:off x="3424" y="3579"/>
            <a:ext cx="672" cy="428"/>
          </p:xfrm>
          <a:graphic>
            <a:graphicData uri="http://schemas.openxmlformats.org/presentationml/2006/ole">
              <mc:AlternateContent xmlns:mc="http://schemas.openxmlformats.org/markup-compatibility/2006">
                <mc:Choice xmlns:v="urn:schemas-microsoft-com:vml" Requires="v">
                  <p:oleObj spid="_x0000_s99341" name="Equation" r:id="rId5" imgW="698197" imgH="444307" progId="Equation.DSMT4">
                    <p:embed/>
                  </p:oleObj>
                </mc:Choice>
                <mc:Fallback>
                  <p:oleObj name="Equation" r:id="rId5" imgW="698197" imgH="444307" progId="Equation.DSMT4">
                    <p:embed/>
                    <p:pic>
                      <p:nvPicPr>
                        <p:cNvPr id="2151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3579"/>
                          <a:ext cx="672"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1536"/>
              <a:ext cx="2181" cy="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2521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up)">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0" y="685800"/>
            <a:ext cx="9144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7. Пять соседей имеют пять общих колодцев. Можно ли провести непересекающиеся дорожки так, чтобы каждый домик был соединен с четырьмя колодцами и каждый колодец соединен с четырьмя домиками?</a:t>
            </a:r>
          </a:p>
        </p:txBody>
      </p:sp>
      <p:sp>
        <p:nvSpPr>
          <p:cNvPr id="36870" name="Text Box 6"/>
          <p:cNvSpPr txBox="1">
            <a:spLocks noChangeArrowheads="1"/>
          </p:cNvSpPr>
          <p:nvPr/>
        </p:nvSpPr>
        <p:spPr bwMode="auto">
          <a:xfrm>
            <a:off x="0" y="3505200"/>
            <a:ext cx="9144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Решение.</a:t>
            </a:r>
            <a:r>
              <a:rPr lang="ru-RU" altLang="ru-RU" sz="2800">
                <a:solidFill>
                  <a:schemeClr val="accent1"/>
                </a:solidFill>
              </a:rPr>
              <a:t> </a:t>
            </a:r>
            <a:r>
              <a:rPr lang="ru-RU" altLang="ru-RU" sz="2800"/>
              <a:t>Если это сделать можно, то для соответствующего графа В = 10, Р = 20, следовательно, Г= 12. С другой стороны, поскольку каждая область ограничена, по крайней мере четырьмя ребрами, то число ребер должно быть больше или равно 24. Противоречие.</a:t>
            </a:r>
          </a:p>
        </p:txBody>
      </p:sp>
    </p:spTree>
    <p:extLst>
      <p:ext uri="{BB962C8B-B14F-4D97-AF65-F5344CB8AC3E}">
        <p14:creationId xmlns:p14="http://schemas.microsoft.com/office/powerpoint/2010/main" val="356557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ipe(left)">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0" y="685800"/>
            <a:ext cx="9144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8. Шесть соседей имеют шесть общих колодцев. Можно ли провести непересекающиеся дорожки так, чтобы каждый домик был соединен с четырьмя колодцами и каждый колодец соединен с четырьмя домиками?</a:t>
            </a:r>
          </a:p>
        </p:txBody>
      </p:sp>
      <p:sp>
        <p:nvSpPr>
          <p:cNvPr id="38916" name="Text Box 6"/>
          <p:cNvSpPr txBox="1">
            <a:spLocks noChangeArrowheads="1"/>
          </p:cNvSpPr>
          <p:nvPr/>
        </p:nvSpPr>
        <p:spPr bwMode="auto">
          <a:xfrm>
            <a:off x="0" y="3505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solidFill>
                  <a:srgbClr val="FF3300"/>
                </a:solidFill>
              </a:rPr>
              <a:t>Ответ.</a:t>
            </a:r>
            <a:r>
              <a:rPr lang="ru-RU" altLang="ru-RU" sz="2800">
                <a:solidFill>
                  <a:schemeClr val="accent1"/>
                </a:solidFill>
              </a:rPr>
              <a:t> </a:t>
            </a:r>
            <a:r>
              <a:rPr lang="ru-RU" altLang="ru-RU" sz="2800"/>
              <a:t>Нет. Решение аналогично предыдущему.</a:t>
            </a:r>
          </a:p>
        </p:txBody>
      </p:sp>
    </p:spTree>
    <p:extLst>
      <p:ext uri="{BB962C8B-B14F-4D97-AF65-F5344CB8AC3E}">
        <p14:creationId xmlns:p14="http://schemas.microsoft.com/office/powerpoint/2010/main" val="239412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0" y="685800"/>
            <a:ext cx="9144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9. Имеется 100 домиков и 100 колодцев. Можно ли провести непересекающиеся дорожки так, чтобы каждый домик был соединен с тремя колодцами и каждый колодец соединен с тремя домиками?</a:t>
            </a:r>
          </a:p>
        </p:txBody>
      </p:sp>
      <p:sp>
        <p:nvSpPr>
          <p:cNvPr id="40964" name="Text Box 6"/>
          <p:cNvSpPr txBox="1">
            <a:spLocks noChangeArrowheads="1"/>
          </p:cNvSpPr>
          <p:nvPr/>
        </p:nvSpPr>
        <p:spPr bwMode="auto">
          <a:xfrm>
            <a:off x="0" y="3505200"/>
            <a:ext cx="9144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Ответ.</a:t>
            </a:r>
            <a:r>
              <a:rPr lang="ru-RU" altLang="ru-RU" sz="2800">
                <a:solidFill>
                  <a:schemeClr val="accent1"/>
                </a:solidFill>
              </a:rPr>
              <a:t> </a:t>
            </a:r>
            <a:r>
              <a:rPr lang="ru-RU" altLang="ru-RU" sz="2800"/>
              <a:t>Да. Разобьем домики и колодцы на 25 групп по 4 домика и 4 колодца в каждой. В этих группах, согласно упражнению 5, можно провести дорожки. Следовательно, дорожки можно провести для всех домиков и колодцев.</a:t>
            </a:r>
          </a:p>
        </p:txBody>
      </p:sp>
    </p:spTree>
    <p:extLst>
      <p:ext uri="{BB962C8B-B14F-4D97-AF65-F5344CB8AC3E}">
        <p14:creationId xmlns:p14="http://schemas.microsoft.com/office/powerpoint/2010/main" val="2052564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7772400" cy="457200"/>
          </a:xfrm>
        </p:spPr>
        <p:txBody>
          <a:bodyPr/>
          <a:lstStyle/>
          <a:p>
            <a:pPr eaLnBrk="1" hangingPunct="1"/>
            <a:r>
              <a:rPr lang="ru-RU" altLang="ru-RU" sz="3600" smtClean="0">
                <a:solidFill>
                  <a:srgbClr val="FF3300"/>
                </a:solidFill>
              </a:rPr>
              <a:t>Проблема четырех красок</a:t>
            </a:r>
          </a:p>
        </p:txBody>
      </p:sp>
      <p:sp>
        <p:nvSpPr>
          <p:cNvPr id="3075" name="Text Box 36"/>
          <p:cNvSpPr txBox="1">
            <a:spLocks noChangeArrowheads="1"/>
          </p:cNvSpPr>
          <p:nvPr/>
        </p:nvSpPr>
        <p:spPr bwMode="auto">
          <a:xfrm>
            <a:off x="0" y="685800"/>
            <a:ext cx="9144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cs typeface="Times New Roman" panose="02020603050405020304" pitchFamily="18" charset="0"/>
              </a:rPr>
              <a:t>В 1850 году шотландский физик Фредерик Гутри обратил внимание на то, что задачи раскрашивания карт очень популярны среди студентов-математиков в Лондоне, а сформулировал проблему четырех красок его брат Фрэнсис Гутри, который, раскрасив карту графств Англии четырьмя </a:t>
            </a:r>
            <a:r>
              <a:rPr lang="ru-RU" altLang="ru-RU" sz="2800"/>
              <a:t>красками</a:t>
            </a:r>
            <a:r>
              <a:rPr lang="ru-RU" altLang="ru-RU" sz="2800">
                <a:cs typeface="Times New Roman" panose="02020603050405020304" pitchFamily="18" charset="0"/>
              </a:rPr>
              <a:t>, выдвинул гипотезу о том, что этого количества </a:t>
            </a:r>
            <a:r>
              <a:rPr lang="ru-RU" altLang="ru-RU" sz="2800"/>
              <a:t>красок</a:t>
            </a:r>
            <a:r>
              <a:rPr lang="ru-RU" altLang="ru-RU" sz="2800">
                <a:cs typeface="Times New Roman" panose="02020603050405020304" pitchFamily="18" charset="0"/>
              </a:rPr>
              <a:t> достаточно для раскраски любой карты. Он привлек к проблеме внимание своего преподавателя математики А.</a:t>
            </a:r>
            <a:r>
              <a:rPr lang="ru-RU" altLang="ru-RU" sz="2800"/>
              <a:t> </a:t>
            </a:r>
            <a:r>
              <a:rPr lang="ru-RU" altLang="ru-RU" sz="2800">
                <a:cs typeface="Times New Roman" panose="02020603050405020304" pitchFamily="18" charset="0"/>
              </a:rPr>
              <a:t>Де Моргана, а тот сообщил о ней своему другу В. Гамильтону и тем самым способствовал ее широкому распространению. </a:t>
            </a:r>
          </a:p>
        </p:txBody>
      </p:sp>
    </p:spTree>
    <p:extLst>
      <p:ext uri="{BB962C8B-B14F-4D97-AF65-F5344CB8AC3E}">
        <p14:creationId xmlns:p14="http://schemas.microsoft.com/office/powerpoint/2010/main" val="1819605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051"/>
          <p:cNvSpPr txBox="1">
            <a:spLocks noChangeArrowheads="1"/>
          </p:cNvSpPr>
          <p:nvPr/>
        </p:nvSpPr>
        <p:spPr bwMode="auto">
          <a:xfrm>
            <a:off x="0" y="76200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Г</a:t>
            </a:r>
            <a:r>
              <a:rPr lang="ru-RU" altLang="ru-RU" sz="2800">
                <a:cs typeface="Times New Roman" panose="02020603050405020304" pitchFamily="18" charset="0"/>
              </a:rPr>
              <a:t>одом рождения проблемы четырех красок считается 1878 год (в некоторых изданиях указывается 1879). Именно тогда на одном из заседаний Британского географического общества выдающийся английский математик А.Кэли четко сформулировал поставленную задачу: "Доказать, что любую географическую карту на плоскости (или на глобусе) можно правильно закрасить четырьмя красками". Раскраска карты называется правильной, если любые две страны, имеющие на карте общую границу, окрашены в различные цвета. Именно с этого момента проблема привлекла к себе внимание многих крупных математиков.</a:t>
            </a:r>
          </a:p>
        </p:txBody>
      </p:sp>
    </p:spTree>
    <p:extLst>
      <p:ext uri="{BB962C8B-B14F-4D97-AF65-F5344CB8AC3E}">
        <p14:creationId xmlns:p14="http://schemas.microsoft.com/office/powerpoint/2010/main" val="873370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762000"/>
            <a:ext cx="9144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chemeClr val="accent1"/>
                </a:solidFill>
              </a:rPr>
              <a:t>	</a:t>
            </a:r>
            <a:r>
              <a:rPr lang="ru-RU" altLang="ru-RU" sz="2400">
                <a:cs typeface="Times New Roman" panose="02020603050405020304" pitchFamily="18" charset="0"/>
              </a:rPr>
              <a:t>В 1890 году английский математик П.</a:t>
            </a:r>
            <a:r>
              <a:rPr lang="ru-RU" altLang="ru-RU" sz="2400"/>
              <a:t> </a:t>
            </a:r>
            <a:r>
              <a:rPr lang="ru-RU" altLang="ru-RU" sz="2400">
                <a:cs typeface="Times New Roman" panose="02020603050405020304" pitchFamily="18" charset="0"/>
              </a:rPr>
              <a:t>Хивуд доказал, что любую карту на плоскости можно раскрасить пять</a:t>
            </a:r>
            <a:r>
              <a:rPr lang="ru-RU" altLang="ru-RU" sz="2400"/>
              <a:t>ю</a:t>
            </a:r>
            <a:r>
              <a:rPr lang="ru-RU" altLang="ru-RU" sz="2400">
                <a:cs typeface="Times New Roman" panose="02020603050405020304" pitchFamily="18" charset="0"/>
              </a:rPr>
              <a:t> </a:t>
            </a:r>
            <a:r>
              <a:rPr lang="ru-RU" altLang="ru-RU" sz="2400"/>
              <a:t>красками</a:t>
            </a:r>
            <a:r>
              <a:rPr lang="ru-RU" altLang="ru-RU" sz="2400">
                <a:cs typeface="Times New Roman" panose="02020603050405020304" pitchFamily="18" charset="0"/>
              </a:rPr>
              <a:t>. Однако долгое время проблема четырех красок не поддавалась решению. </a:t>
            </a:r>
            <a:endParaRPr lang="ru-RU" altLang="ru-RU" sz="2400"/>
          </a:p>
          <a:p>
            <a:pPr algn="just" eaLnBrk="1" hangingPunct="1">
              <a:spcBef>
                <a:spcPct val="50000"/>
              </a:spcBef>
              <a:buFontTx/>
              <a:buNone/>
            </a:pPr>
            <a:r>
              <a:rPr lang="ru-RU" altLang="ru-RU" sz="2400"/>
              <a:t>	</a:t>
            </a:r>
            <a:r>
              <a:rPr lang="ru-RU" altLang="ru-RU" sz="2400">
                <a:cs typeface="Times New Roman" panose="02020603050405020304" pitchFamily="18" charset="0"/>
              </a:rPr>
              <a:t>В 1968 году американские математики Оре и Стемпл показали, что любую карту, имеющую не более 40 стран, можно раскрасить  четы</a:t>
            </a:r>
            <a:r>
              <a:rPr lang="ru-RU" altLang="ru-RU" sz="2400"/>
              <a:t>рьмя</a:t>
            </a:r>
            <a:r>
              <a:rPr lang="ru-RU" altLang="ru-RU" sz="2400">
                <a:cs typeface="Times New Roman" panose="02020603050405020304" pitchFamily="18" charset="0"/>
              </a:rPr>
              <a:t> </a:t>
            </a:r>
            <a:r>
              <a:rPr lang="ru-RU" altLang="ru-RU" sz="2400"/>
              <a:t>красками</a:t>
            </a:r>
            <a:r>
              <a:rPr lang="ru-RU" altLang="ru-RU" sz="2400">
                <a:cs typeface="Times New Roman" panose="02020603050405020304" pitchFamily="18" charset="0"/>
              </a:rPr>
              <a:t>.</a:t>
            </a:r>
            <a:endParaRPr lang="ru-RU" altLang="ru-RU" sz="2400"/>
          </a:p>
          <a:p>
            <a:pPr algn="just" eaLnBrk="1" hangingPunct="1">
              <a:spcBef>
                <a:spcPct val="50000"/>
              </a:spcBef>
              <a:buFontTx/>
              <a:buNone/>
            </a:pPr>
            <a:r>
              <a:rPr lang="ru-RU" altLang="ru-RU" sz="2400"/>
              <a:t>	</a:t>
            </a:r>
            <a:r>
              <a:rPr lang="ru-RU" altLang="ru-RU" sz="2400">
                <a:cs typeface="Times New Roman" panose="02020603050405020304" pitchFamily="18" charset="0"/>
              </a:rPr>
              <a:t>В 1976 году американскими учеными К.</a:t>
            </a:r>
            <a:r>
              <a:rPr lang="ru-RU" altLang="ru-RU" sz="2400"/>
              <a:t> </a:t>
            </a:r>
            <a:r>
              <a:rPr lang="ru-RU" altLang="ru-RU" sz="2400">
                <a:cs typeface="Times New Roman" panose="02020603050405020304" pitchFamily="18" charset="0"/>
              </a:rPr>
              <a:t>Аппелем и В.</a:t>
            </a:r>
            <a:r>
              <a:rPr lang="ru-RU" altLang="ru-RU" sz="2400"/>
              <a:t> </a:t>
            </a:r>
            <a:r>
              <a:rPr lang="ru-RU" altLang="ru-RU" sz="2400">
                <a:cs typeface="Times New Roman" panose="02020603050405020304" pitchFamily="18" charset="0"/>
              </a:rPr>
              <a:t>Хакеном было получено решение</a:t>
            </a:r>
            <a:r>
              <a:rPr lang="ru-RU" altLang="ru-RU" sz="2400"/>
              <a:t> проблемы четырех красок</a:t>
            </a:r>
            <a:r>
              <a:rPr lang="ru-RU" altLang="ru-RU" sz="2400">
                <a:cs typeface="Times New Roman" panose="02020603050405020304" pitchFamily="18" charset="0"/>
              </a:rPr>
              <a:t>. С помощью </a:t>
            </a:r>
            <a:r>
              <a:rPr lang="ru-RU" altLang="ru-RU" sz="2400"/>
              <a:t>компьютера</a:t>
            </a:r>
            <a:r>
              <a:rPr lang="ru-RU" altLang="ru-RU" sz="2400">
                <a:cs typeface="Times New Roman" panose="02020603050405020304" pitchFamily="18" charset="0"/>
              </a:rPr>
              <a:t> они просматривали различные типы карт, и для каждого из них </a:t>
            </a:r>
            <a:r>
              <a:rPr lang="ru-RU" altLang="ru-RU" sz="2400"/>
              <a:t>компьютер</a:t>
            </a:r>
            <a:r>
              <a:rPr lang="ru-RU" altLang="ru-RU" sz="2400">
                <a:cs typeface="Times New Roman" panose="02020603050405020304" pitchFamily="18" charset="0"/>
              </a:rPr>
              <a:t> решал, может ли в данном типе найтись карта, которая не раскрашивается четы</a:t>
            </a:r>
            <a:r>
              <a:rPr lang="ru-RU" altLang="ru-RU" sz="2400"/>
              <a:t>рьмя</a:t>
            </a:r>
            <a:r>
              <a:rPr lang="ru-RU" altLang="ru-RU" sz="2400">
                <a:cs typeface="Times New Roman" panose="02020603050405020304" pitchFamily="18" charset="0"/>
              </a:rPr>
              <a:t> </a:t>
            </a:r>
            <a:r>
              <a:rPr lang="ru-RU" altLang="ru-RU" sz="2400"/>
              <a:t>красками</a:t>
            </a:r>
            <a:r>
              <a:rPr lang="ru-RU" altLang="ru-RU" sz="2400">
                <a:cs typeface="Times New Roman" panose="02020603050405020304" pitchFamily="18" charset="0"/>
              </a:rPr>
              <a:t>. </a:t>
            </a:r>
            <a:r>
              <a:rPr lang="ru-RU" altLang="ru-RU" sz="2400"/>
              <a:t>Б</a:t>
            </a:r>
            <a:r>
              <a:rPr lang="ru-RU" altLang="ru-RU" sz="2400">
                <a:cs typeface="Times New Roman" panose="02020603050405020304" pitchFamily="18" charset="0"/>
              </a:rPr>
              <a:t>ыло просмотрено почти 2000 типов карт, и для всех был получен ответ: "Нет", - что и позволило объявить о </a:t>
            </a:r>
            <a:r>
              <a:rPr lang="ru-RU" altLang="ru-RU" sz="2400"/>
              <a:t>компьютерно</a:t>
            </a:r>
            <a:r>
              <a:rPr lang="ru-RU" altLang="ru-RU" sz="2400">
                <a:cs typeface="Times New Roman" panose="02020603050405020304" pitchFamily="18" charset="0"/>
              </a:rPr>
              <a:t>м решении проблемы четырех красок. </a:t>
            </a:r>
          </a:p>
        </p:txBody>
      </p:sp>
    </p:spTree>
    <p:extLst>
      <p:ext uri="{BB962C8B-B14F-4D97-AF65-F5344CB8AC3E}">
        <p14:creationId xmlns:p14="http://schemas.microsoft.com/office/powerpoint/2010/main" val="3099179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457200"/>
          </a:xfrm>
        </p:spPr>
        <p:txBody>
          <a:bodyPr/>
          <a:lstStyle/>
          <a:p>
            <a:pPr eaLnBrk="1" hangingPunct="1"/>
            <a:r>
              <a:rPr lang="ru-RU" altLang="ru-RU" sz="3600" dirty="0" smtClean="0">
                <a:solidFill>
                  <a:srgbClr val="FF3300"/>
                </a:solidFill>
              </a:rPr>
              <a:t>Определение карты</a:t>
            </a:r>
          </a:p>
        </p:txBody>
      </p:sp>
      <p:sp>
        <p:nvSpPr>
          <p:cNvPr id="9219" name="Text Box 3"/>
          <p:cNvSpPr txBox="1">
            <a:spLocks noChangeArrowheads="1"/>
          </p:cNvSpPr>
          <p:nvPr/>
        </p:nvSpPr>
        <p:spPr bwMode="auto">
          <a:xfrm>
            <a:off x="0" y="685800"/>
            <a:ext cx="8991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ts val="0"/>
              </a:spcBef>
              <a:buFontTx/>
              <a:buNone/>
            </a:pPr>
            <a:r>
              <a:rPr lang="ru-RU" altLang="ru-RU" sz="2400" dirty="0"/>
              <a:t>	</a:t>
            </a:r>
            <a:r>
              <a:rPr lang="ru-RU" altLang="ru-RU" sz="2400" dirty="0" smtClean="0"/>
              <a:t>Многоугольной картой на плоскости будем называть многоугольник, являющийся объединением конечного на многоугольников, таких, что любые два многоугольника либо не имеют общих точек, либо имеют общую вершину, либо имеют общую сторону. Сами эти многоугольники, будем называть странами.</a:t>
            </a:r>
          </a:p>
          <a:p>
            <a:pPr algn="just" eaLnBrk="1" hangingPunct="1">
              <a:spcBef>
                <a:spcPts val="0"/>
              </a:spcBef>
              <a:buFontTx/>
              <a:buNone/>
            </a:pPr>
            <a:r>
              <a:rPr lang="ru-RU" altLang="ru-RU" sz="2400" dirty="0"/>
              <a:t>	</a:t>
            </a:r>
            <a:r>
              <a:rPr lang="ru-RU" altLang="ru-RU" sz="2400" dirty="0" smtClean="0"/>
              <a:t>Мы будем также рассматривать карты, странами которой являются области с криволинейными сторонами.</a:t>
            </a:r>
            <a:endParaRPr lang="ru-RU" altLang="ru-RU" sz="2400" dirty="0"/>
          </a:p>
        </p:txBody>
      </p:sp>
      <p:sp>
        <p:nvSpPr>
          <p:cNvPr id="9220" name="Text Box 4"/>
          <p:cNvSpPr txBox="1">
            <a:spLocks noChangeArrowheads="1"/>
          </p:cNvSpPr>
          <p:nvPr/>
        </p:nvSpPr>
        <p:spPr bwMode="auto">
          <a:xfrm>
            <a:off x="114300" y="3716531"/>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chemeClr val="accent1"/>
                </a:solidFill>
              </a:rPr>
              <a:t>	</a:t>
            </a:r>
            <a:r>
              <a:rPr lang="ru-RU" altLang="ru-RU" sz="2400" dirty="0"/>
              <a:t>Примеры карт приведены на рисунке.</a:t>
            </a:r>
            <a:endParaRPr lang="ru-RU" altLang="ru-RU" sz="2400" dirty="0">
              <a:cs typeface="Times New Roman" panose="02020603050405020304" pitchFamily="18" charset="0"/>
            </a:endParaRP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7" y="4509120"/>
            <a:ext cx="432752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75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80963"/>
            <a:ext cx="91440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a:t>
            </a:r>
            <a:r>
              <a:rPr lang="ru-RU" altLang="ru-RU" sz="2800">
                <a:solidFill>
                  <a:srgbClr val="FF3300"/>
                </a:solidFill>
              </a:rPr>
              <a:t>Теорема.</a:t>
            </a:r>
            <a:r>
              <a:rPr lang="ru-RU" altLang="ru-RU" sz="2800"/>
              <a:t> Сумма индексов всех вершин графа равна удвоенному числу ребер этого графа.</a:t>
            </a:r>
            <a:r>
              <a:rPr lang="ru-RU" altLang="ru-RU" sz="2400"/>
              <a:t>	</a:t>
            </a:r>
          </a:p>
        </p:txBody>
      </p:sp>
      <p:sp>
        <p:nvSpPr>
          <p:cNvPr id="9219" name="Text Box 7"/>
          <p:cNvSpPr txBox="1">
            <a:spLocks noChangeArrowheads="1"/>
          </p:cNvSpPr>
          <p:nvPr/>
        </p:nvSpPr>
        <p:spPr bwMode="auto">
          <a:xfrm>
            <a:off x="0" y="1042988"/>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a:t>
            </a:r>
            <a:r>
              <a:rPr lang="ru-RU" altLang="ru-RU" sz="2800" dirty="0">
                <a:solidFill>
                  <a:srgbClr val="FF0000"/>
                </a:solidFill>
              </a:rPr>
              <a:t>Доказательство.</a:t>
            </a:r>
            <a:r>
              <a:rPr lang="ru-RU" altLang="ru-RU" sz="2800" dirty="0"/>
              <a:t> Индекс вершины это число ребер, выходящих из этой вершины. Сумма индексов всех вершин это число ребер, выходящих из всех вершин. П</a:t>
            </a:r>
            <a:r>
              <a:rPr lang="ru-RU" altLang="ru-RU" sz="2800" dirty="0" smtClean="0"/>
              <a:t>ри </a:t>
            </a:r>
            <a:r>
              <a:rPr lang="ru-RU" altLang="ru-RU" sz="2800" dirty="0"/>
              <a:t>таком подсчете мы каждое ребро посчитаем дважды. Следовательно, сумма индексов всех вершин графа равна удвоенному числу ребер этого графа.</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075"/>
          <p:cNvSpPr txBox="1">
            <a:spLocks noChangeArrowheads="1"/>
          </p:cNvSpPr>
          <p:nvPr/>
        </p:nvSpPr>
        <p:spPr bwMode="auto">
          <a:xfrm>
            <a:off x="0" y="6096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Помимо плоскости, карты рассматривают и на других поверхностях, например, на сфере.</a:t>
            </a:r>
          </a:p>
        </p:txBody>
      </p:sp>
      <p:sp>
        <p:nvSpPr>
          <p:cNvPr id="11267" name="Text Box 3076"/>
          <p:cNvSpPr txBox="1">
            <a:spLocks noChangeArrowheads="1"/>
          </p:cNvSpPr>
          <p:nvPr/>
        </p:nvSpPr>
        <p:spPr bwMode="auto">
          <a:xfrm>
            <a:off x="0" y="2971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На рисунке показаны карты, образованные поверхностями правильных многогранников: тетраэдра, куба, октаэдра, икосаэдра и додекаэдра.</a:t>
            </a:r>
            <a:endParaRPr lang="ru-RU" altLang="ru-RU" sz="2800">
              <a:cs typeface="Times New Roman" panose="02020603050405020304" pitchFamily="18" charset="0"/>
            </a:endParaRPr>
          </a:p>
        </p:txBody>
      </p:sp>
      <p:sp>
        <p:nvSpPr>
          <p:cNvPr id="11268" name="Text Box 3078"/>
          <p:cNvSpPr txBox="1">
            <a:spLocks noChangeArrowheads="1"/>
          </p:cNvSpPr>
          <p:nvPr/>
        </p:nvSpPr>
        <p:spPr bwMode="auto">
          <a:xfrm>
            <a:off x="0" y="16002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Поверхность многогранника можно рассматривать как карту, странами которой являются грани многогранника, а границами – его ребра.</a:t>
            </a:r>
          </a:p>
        </p:txBody>
      </p:sp>
      <p:pic>
        <p:nvPicPr>
          <p:cNvPr id="11269" name="Picture 3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776922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113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457200"/>
          </a:xfrm>
        </p:spPr>
        <p:txBody>
          <a:bodyPr/>
          <a:lstStyle/>
          <a:p>
            <a:pPr eaLnBrk="1" hangingPunct="1"/>
            <a:r>
              <a:rPr lang="ru-RU" altLang="ru-RU" sz="3600" smtClean="0">
                <a:solidFill>
                  <a:srgbClr val="FF3300"/>
                </a:solidFill>
              </a:rPr>
              <a:t>Упражнения</a:t>
            </a:r>
          </a:p>
        </p:txBody>
      </p:sp>
      <p:sp>
        <p:nvSpPr>
          <p:cNvPr id="13315" name="Text Box 3"/>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 Какое наименьшее число красок потребуется для правильной раскраски карты, изображенной на рисунке?</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590800"/>
            <a:ext cx="3290887"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0821" name="Group 5"/>
          <p:cNvGrpSpPr>
            <a:grpSpLocks/>
          </p:cNvGrpSpPr>
          <p:nvPr/>
        </p:nvGrpSpPr>
        <p:grpSpPr bwMode="auto">
          <a:xfrm>
            <a:off x="609600" y="2590800"/>
            <a:ext cx="5607050" cy="3475038"/>
            <a:chOff x="384" y="1536"/>
            <a:chExt cx="3532" cy="2189"/>
          </a:xfrm>
        </p:grpSpPr>
        <p:sp>
          <p:nvSpPr>
            <p:cNvPr id="13318" name="Text Box 6"/>
            <p:cNvSpPr txBox="1">
              <a:spLocks noChangeArrowheads="1"/>
            </p:cNvSpPr>
            <p:nvPr/>
          </p:nvSpPr>
          <p:spPr bwMode="auto">
            <a:xfrm>
              <a:off x="384" y="3360"/>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2.</a:t>
              </a:r>
            </a:p>
          </p:txBody>
        </p:sp>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 y="1536"/>
              <a:ext cx="2073" cy="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0304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wipe(up)">
                                      <p:cBhvr>
                                        <p:cTn id="7" dur="500"/>
                                        <p:tgtEl>
                                          <p:spTgt spid="29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6858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 Какое наименьшее число красок потребуется для правильной раскраски карт, изображенных на рисунке?</a:t>
            </a:r>
          </a:p>
        </p:txBody>
      </p:sp>
      <p:sp>
        <p:nvSpPr>
          <p:cNvPr id="286724" name="Text Box 4"/>
          <p:cNvSpPr txBox="1">
            <a:spLocks noChangeArrowheads="1"/>
          </p:cNvSpPr>
          <p:nvPr/>
        </p:nvSpPr>
        <p:spPr bwMode="auto">
          <a:xfrm>
            <a:off x="609600" y="53340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3; б) 4.</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667000"/>
            <a:ext cx="532130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13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wipe(left)">
                                      <p:cBhvr>
                                        <p:cTn id="7"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685800"/>
            <a:ext cx="8991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3. Какое наименьшее число красок потребуется для правильной раскраски карты, образованной двумя концентрическими окружностями, имеющими </a:t>
            </a:r>
            <a:r>
              <a:rPr lang="en-US" altLang="ru-RU" i="1"/>
              <a:t>n</a:t>
            </a:r>
            <a:r>
              <a:rPr lang="ru-RU" altLang="ru-RU"/>
              <a:t> перегородок?</a:t>
            </a:r>
          </a:p>
        </p:txBody>
      </p:sp>
      <p:sp>
        <p:nvSpPr>
          <p:cNvPr id="243716" name="Text Box 4"/>
          <p:cNvSpPr txBox="1">
            <a:spLocks noChangeArrowheads="1"/>
          </p:cNvSpPr>
          <p:nvPr/>
        </p:nvSpPr>
        <p:spPr bwMode="auto">
          <a:xfrm>
            <a:off x="609600" y="55626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3, если </a:t>
            </a:r>
            <a:r>
              <a:rPr lang="en-US" altLang="ru-RU" i="1"/>
              <a:t>n</a:t>
            </a:r>
            <a:r>
              <a:rPr lang="ru-RU" altLang="ru-RU"/>
              <a:t> четно и 4, если </a:t>
            </a:r>
            <a:r>
              <a:rPr lang="en-US" altLang="ru-RU" i="1"/>
              <a:t>n</a:t>
            </a:r>
            <a:r>
              <a:rPr lang="ru-RU" altLang="ru-RU"/>
              <a:t> нечетно.</a:t>
            </a:r>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66065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4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wipe(left)">
                                      <p:cBhvr>
                                        <p:cTn id="7" dur="500"/>
                                        <p:tgtEl>
                                          <p:spTgt spid="24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4. Докажите, что любую карту, образованную прямыми, можно правильно раскрасить двумя красками.</a:t>
            </a:r>
          </a:p>
        </p:txBody>
      </p:sp>
    </p:spTree>
    <p:extLst>
      <p:ext uri="{BB962C8B-B14F-4D97-AF65-F5344CB8AC3E}">
        <p14:creationId xmlns:p14="http://schemas.microsoft.com/office/powerpoint/2010/main" val="284430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4288"/>
            <a:ext cx="8991600"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ru-RU" altLang="ru-RU" dirty="0"/>
              <a:t>	</a:t>
            </a:r>
            <a:r>
              <a:rPr lang="ru-RU" altLang="ru-RU" sz="2400" dirty="0">
                <a:solidFill>
                  <a:srgbClr val="FF0000"/>
                </a:solidFill>
              </a:rPr>
              <a:t>Доказательство.</a:t>
            </a:r>
            <a:r>
              <a:rPr lang="ru-RU" altLang="ru-RU" sz="2400" b="1" dirty="0"/>
              <a:t> </a:t>
            </a:r>
            <a:r>
              <a:rPr lang="ru-RU" altLang="ru-RU" sz="2400" dirty="0"/>
              <a:t>Ясно, что карту, образованную одной прямой можно раскрасить в два цвета (рис. а). Докажем, что если карта, образованная прямыми, раскрашена в два цвета, то карта, полученная из нее добавлением новой прямой также может быть раскрашена в два цвета (рис. б). </a:t>
            </a:r>
            <a:endParaRPr lang="ru-RU" altLang="ru-RU" dirty="0"/>
          </a:p>
        </p:txBody>
      </p:sp>
      <p:sp>
        <p:nvSpPr>
          <p:cNvPr id="21508" name="Text Box 3"/>
          <p:cNvSpPr txBox="1">
            <a:spLocks noChangeArrowheads="1"/>
          </p:cNvSpPr>
          <p:nvPr/>
        </p:nvSpPr>
        <p:spPr bwMode="auto">
          <a:xfrm>
            <a:off x="0" y="3687763"/>
            <a:ext cx="89916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ru-RU" altLang="ru-RU"/>
              <a:t>	</a:t>
            </a:r>
            <a:r>
              <a:rPr lang="ru-RU" altLang="ru-RU" sz="2400"/>
              <a:t>Действительно, новая прямая делит раскрашенную карту на две карты, каждая из которых раскрашена в два цвета. Причем к самой прямой примыкают пары областей, закрашенные в один цвет. Перекрасим одну из карт-половинок, изменив цвет каждой области на противоположный. Получим раскраску в два цвета всей карты (рис. в). Поскольку любую карту, образованную прямыми можно получить последовательным добавлением прямых, то всякая такая карта может быть раскрашена в два цвета. </a:t>
            </a:r>
            <a:endParaRPr lang="ru-RU" altLang="ru-RU"/>
          </a:p>
        </p:txBody>
      </p:sp>
      <p:pic>
        <p:nvPicPr>
          <p:cNvPr id="2" name="Рисунок 1"/>
          <p:cNvPicPr>
            <a:picLocks noChangeAspect="1"/>
          </p:cNvPicPr>
          <p:nvPr/>
        </p:nvPicPr>
        <p:blipFill>
          <a:blip r:embed="rId3"/>
          <a:stretch>
            <a:fillRect/>
          </a:stretch>
        </p:blipFill>
        <p:spPr>
          <a:xfrm>
            <a:off x="1691680" y="1988840"/>
            <a:ext cx="6192688" cy="1979681"/>
          </a:xfrm>
          <a:prstGeom prst="rect">
            <a:avLst/>
          </a:prstGeom>
        </p:spPr>
      </p:pic>
    </p:spTree>
    <p:extLst>
      <p:ext uri="{BB962C8B-B14F-4D97-AF65-F5344CB8AC3E}">
        <p14:creationId xmlns:p14="http://schemas.microsoft.com/office/powerpoint/2010/main" val="552968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0" y="6096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5. Докажите, что любую карту, образованную окружностями, можно правильно раскрасить двумя красками.</a:t>
            </a:r>
          </a:p>
        </p:txBody>
      </p:sp>
      <p:sp>
        <p:nvSpPr>
          <p:cNvPr id="7" name="Text Box 3"/>
          <p:cNvSpPr txBox="1">
            <a:spLocks noChangeArrowheads="1"/>
          </p:cNvSpPr>
          <p:nvPr/>
        </p:nvSpPr>
        <p:spPr bwMode="auto">
          <a:xfrm>
            <a:off x="0" y="3284538"/>
            <a:ext cx="89916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Решение аналогично решению предыдущей задачи.</a:t>
            </a:r>
          </a:p>
        </p:txBody>
      </p:sp>
    </p:spTree>
    <p:extLst>
      <p:ext uri="{BB962C8B-B14F-4D97-AF65-F5344CB8AC3E}">
        <p14:creationId xmlns:p14="http://schemas.microsoft.com/office/powerpoint/2010/main" val="3810968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0" y="390525"/>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800"/>
              <a:t>	</a:t>
            </a:r>
            <a:r>
              <a:rPr lang="ru-RU" altLang="ru-RU" sz="2800"/>
              <a:t>6. Докажите, что если карту можно правильно раскрасить двумя красками, то каждая ее вершина имеет четный индекс (т. е. в ней сходится четное число ребер).</a:t>
            </a:r>
          </a:p>
        </p:txBody>
      </p:sp>
      <p:grpSp>
        <p:nvGrpSpPr>
          <p:cNvPr id="247831" name="Group 23"/>
          <p:cNvGrpSpPr>
            <a:grpSpLocks/>
          </p:cNvGrpSpPr>
          <p:nvPr/>
        </p:nvGrpSpPr>
        <p:grpSpPr bwMode="auto">
          <a:xfrm>
            <a:off x="0" y="1828800"/>
            <a:ext cx="9144000" cy="2824163"/>
            <a:chOff x="144" y="1152"/>
            <a:chExt cx="5520" cy="1779"/>
          </a:xfrm>
        </p:grpSpPr>
        <p:sp>
          <p:nvSpPr>
            <p:cNvPr id="25605" name="Text Box 19"/>
            <p:cNvSpPr txBox="1">
              <a:spLocks noChangeArrowheads="1"/>
            </p:cNvSpPr>
            <p:nvPr/>
          </p:nvSpPr>
          <p:spPr bwMode="auto">
            <a:xfrm>
              <a:off x="144" y="1152"/>
              <a:ext cx="552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400">
                  <a:solidFill>
                    <a:srgbClr val="FF3300"/>
                  </a:solidFill>
                </a:rPr>
                <a:t>	</a:t>
              </a:r>
              <a:r>
                <a:rPr lang="ru-RU" altLang="ru-RU" sz="2400">
                  <a:solidFill>
                    <a:srgbClr val="FF3300"/>
                  </a:solidFill>
                </a:rPr>
                <a:t>Доказательство.</a:t>
              </a:r>
              <a:r>
                <a:rPr lang="ru-RU" altLang="ru-RU" sz="2400">
                  <a:solidFill>
                    <a:schemeClr val="accent1"/>
                  </a:solidFill>
                </a:rPr>
                <a:t> </a:t>
              </a:r>
              <a:r>
                <a:rPr lang="ru-RU" altLang="ru-RU" sz="2400"/>
                <a:t>Если хотя бы одна вершина карты имела бы нечетный индекс, то для правильной раскраски такой карты потребовалось бы более двух красок.</a:t>
              </a:r>
            </a:p>
          </p:txBody>
        </p:sp>
        <p:pic>
          <p:nvPicPr>
            <p:cNvPr id="2560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968"/>
              <a:ext cx="2565" cy="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7830" name="Text Box 22"/>
          <p:cNvSpPr txBox="1">
            <a:spLocks noChangeArrowheads="1"/>
          </p:cNvSpPr>
          <p:nvPr/>
        </p:nvSpPr>
        <p:spPr bwMode="auto">
          <a:xfrm>
            <a:off x="0" y="4953000"/>
            <a:ext cx="89916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Верно и обратное. Если каждая вершина карты имеет четный индекс, то такую карту можно правильно раскрасить двумя красками.</a:t>
            </a:r>
          </a:p>
          <a:p>
            <a:pPr algn="just" eaLnBrk="1" hangingPunct="1">
              <a:spcBef>
                <a:spcPct val="50000"/>
              </a:spcBef>
              <a:buFontTx/>
              <a:buNone/>
            </a:pPr>
            <a:r>
              <a:rPr lang="ru-RU" altLang="ru-RU" sz="2400"/>
              <a:t>	Попробуйте доказать это самостоятельно.</a:t>
            </a:r>
          </a:p>
        </p:txBody>
      </p:sp>
    </p:spTree>
    <p:extLst>
      <p:ext uri="{BB962C8B-B14F-4D97-AF65-F5344CB8AC3E}">
        <p14:creationId xmlns:p14="http://schemas.microsoft.com/office/powerpoint/2010/main" val="119890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7831"/>
                                        </p:tgtEl>
                                        <p:attrNameLst>
                                          <p:attrName>style.visibility</p:attrName>
                                        </p:attrNameLst>
                                      </p:cBhvr>
                                      <p:to>
                                        <p:strVal val="visible"/>
                                      </p:to>
                                    </p:set>
                                    <p:animEffect transition="in" filter="wipe(up)">
                                      <p:cBhvr>
                                        <p:cTn id="7" dur="500"/>
                                        <p:tgtEl>
                                          <p:spTgt spid="24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7830"/>
                                        </p:tgtEl>
                                        <p:attrNameLst>
                                          <p:attrName>style.visibility</p:attrName>
                                        </p:attrNameLst>
                                      </p:cBhvr>
                                      <p:to>
                                        <p:strVal val="visible"/>
                                      </p:to>
                                    </p:set>
                                    <p:animEffect transition="in" filter="wipe(up)">
                                      <p:cBhvr>
                                        <p:cTn id="12" dur="500"/>
                                        <p:tgtEl>
                                          <p:spTgt spid="24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0" y="15875"/>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7. Докажите, что если регулярную карту (т. е. такую, в каждой вершине которой сходится три ребра), можно правильно раскрасить тремя красками, то каждая ее страна имеет четное число сторон.</a:t>
            </a:r>
          </a:p>
        </p:txBody>
      </p:sp>
      <p:grpSp>
        <p:nvGrpSpPr>
          <p:cNvPr id="258058" name="Group 10"/>
          <p:cNvGrpSpPr>
            <a:grpSpLocks/>
          </p:cNvGrpSpPr>
          <p:nvPr/>
        </p:nvGrpSpPr>
        <p:grpSpPr bwMode="auto">
          <a:xfrm>
            <a:off x="0" y="1700213"/>
            <a:ext cx="9144000" cy="3692525"/>
            <a:chOff x="144" y="1161"/>
            <a:chExt cx="5520" cy="2326"/>
          </a:xfrm>
        </p:grpSpPr>
        <p:sp>
          <p:nvSpPr>
            <p:cNvPr id="27655" name="Text Box 5"/>
            <p:cNvSpPr txBox="1">
              <a:spLocks noChangeArrowheads="1"/>
            </p:cNvSpPr>
            <p:nvPr/>
          </p:nvSpPr>
          <p:spPr bwMode="auto">
            <a:xfrm>
              <a:off x="144" y="1161"/>
              <a:ext cx="5520"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a:t>
              </a:r>
              <a:r>
                <a:rPr lang="ru-RU" altLang="ru-RU" sz="2400">
                  <a:solidFill>
                    <a:srgbClr val="FF3300"/>
                  </a:solidFill>
                </a:rPr>
                <a:t>Доказательство.</a:t>
              </a:r>
              <a:r>
                <a:rPr lang="ru-RU" altLang="ru-RU" sz="2400">
                  <a:solidFill>
                    <a:schemeClr val="accent1"/>
                  </a:solidFill>
                </a:rPr>
                <a:t> </a:t>
              </a:r>
              <a:r>
                <a:rPr lang="ru-RU" altLang="ru-RU" sz="2400"/>
                <a:t>Если хотя бы одна страна карты имела бы нечетное число сторон, то для правильной раскраски такой карты потребовалось бы более трех красок.</a:t>
              </a:r>
            </a:p>
          </p:txBody>
        </p:sp>
        <p:pic>
          <p:nvPicPr>
            <p:cNvPr id="276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 y="2305"/>
              <a:ext cx="2457" cy="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8060" name="Group 12"/>
          <p:cNvGrpSpPr>
            <a:grpSpLocks/>
          </p:cNvGrpSpPr>
          <p:nvPr/>
        </p:nvGrpSpPr>
        <p:grpSpPr bwMode="auto">
          <a:xfrm>
            <a:off x="4264025" y="3140075"/>
            <a:ext cx="4651375" cy="3178175"/>
            <a:chOff x="2686" y="2116"/>
            <a:chExt cx="2930" cy="2002"/>
          </a:xfrm>
        </p:grpSpPr>
        <p:sp>
          <p:nvSpPr>
            <p:cNvPr id="27653" name="Text Box 7"/>
            <p:cNvSpPr txBox="1">
              <a:spLocks noChangeArrowheads="1"/>
            </p:cNvSpPr>
            <p:nvPr/>
          </p:nvSpPr>
          <p:spPr bwMode="auto">
            <a:xfrm>
              <a:off x="2686" y="2116"/>
              <a:ext cx="293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Верно и обратное. Если каждая страна регулярной карты имеет четное число сторон, то такую карту можно правильно раскрасить тремя красками.</a:t>
              </a:r>
            </a:p>
          </p:txBody>
        </p:sp>
        <p:sp>
          <p:nvSpPr>
            <p:cNvPr id="27654" name="Text Box 9"/>
            <p:cNvSpPr txBox="1">
              <a:spLocks noChangeArrowheads="1"/>
            </p:cNvSpPr>
            <p:nvPr/>
          </p:nvSpPr>
          <p:spPr bwMode="auto">
            <a:xfrm>
              <a:off x="2736" y="3600"/>
              <a:ext cx="28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Попробуйте доказать это самостоятельно.</a:t>
              </a:r>
            </a:p>
          </p:txBody>
        </p:sp>
      </p:grpSp>
    </p:spTree>
    <p:extLst>
      <p:ext uri="{BB962C8B-B14F-4D97-AF65-F5344CB8AC3E}">
        <p14:creationId xmlns:p14="http://schemas.microsoft.com/office/powerpoint/2010/main" val="937230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8058"/>
                                        </p:tgtEl>
                                        <p:attrNameLst>
                                          <p:attrName>style.visibility</p:attrName>
                                        </p:attrNameLst>
                                      </p:cBhvr>
                                      <p:to>
                                        <p:strVal val="visible"/>
                                      </p:to>
                                    </p:set>
                                    <p:animEffect transition="in" filter="wipe(up)">
                                      <p:cBhvr>
                                        <p:cTn id="7" dur="500"/>
                                        <p:tgtEl>
                                          <p:spTgt spid="258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8060"/>
                                        </p:tgtEl>
                                        <p:attrNameLst>
                                          <p:attrName>style.visibility</p:attrName>
                                        </p:attrNameLst>
                                      </p:cBhvr>
                                      <p:to>
                                        <p:strVal val="visible"/>
                                      </p:to>
                                    </p:set>
                                    <p:animEffect transition="in" filter="wipe(up)">
                                      <p:cBhvr>
                                        <p:cTn id="12" dur="500"/>
                                        <p:tgtEl>
                                          <p:spTgt spid="258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8.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карт, изображенных на рисунке</a:t>
            </a:r>
            <a:r>
              <a:rPr lang="ru-RU" altLang="ru-RU">
                <a:cs typeface="Times New Roman" panose="02020603050405020304" pitchFamily="18" charset="0"/>
              </a:rPr>
              <a:t>?</a:t>
            </a:r>
            <a:r>
              <a:rPr lang="ru-RU" altLang="ru-RU"/>
              <a:t> </a:t>
            </a:r>
          </a:p>
        </p:txBody>
      </p:sp>
      <p:pic>
        <p:nvPicPr>
          <p:cNvPr id="296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327775"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3962" name="Group 10"/>
          <p:cNvGrpSpPr>
            <a:grpSpLocks/>
          </p:cNvGrpSpPr>
          <p:nvPr/>
        </p:nvGrpSpPr>
        <p:grpSpPr bwMode="auto">
          <a:xfrm>
            <a:off x="609600" y="2590800"/>
            <a:ext cx="6861175" cy="3170238"/>
            <a:chOff x="384" y="1632"/>
            <a:chExt cx="4322" cy="1997"/>
          </a:xfrm>
        </p:grpSpPr>
        <p:sp>
          <p:nvSpPr>
            <p:cNvPr id="29701" name="Text Box 6"/>
            <p:cNvSpPr txBox="1">
              <a:spLocks noChangeArrowheads="1"/>
            </p:cNvSpPr>
            <p:nvPr/>
          </p:nvSpPr>
          <p:spPr bwMode="auto">
            <a:xfrm>
              <a:off x="384" y="3264"/>
              <a:ext cx="4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4; б) 4; в) 2.</a:t>
              </a:r>
            </a:p>
          </p:txBody>
        </p:sp>
        <p:pic>
          <p:nvPicPr>
            <p:cNvPr id="2970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1632"/>
              <a:ext cx="3986" cy="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34236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3962"/>
                                        </p:tgtEl>
                                        <p:attrNameLst>
                                          <p:attrName>style.visibility</p:attrName>
                                        </p:attrNameLst>
                                      </p:cBhvr>
                                      <p:to>
                                        <p:strVal val="visible"/>
                                      </p:to>
                                    </p:set>
                                    <p:animEffect transition="in" filter="wipe(up)">
                                      <p:cBhvr>
                                        <p:cTn id="7" dur="500"/>
                                        <p:tgtEl>
                                          <p:spTgt spid="253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0" y="33337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Следствие.</a:t>
            </a:r>
            <a:r>
              <a:rPr lang="ru-RU" altLang="ru-RU" sz="2800" dirty="0"/>
              <a:t> Число вершин с нечетным индексом четно</a:t>
            </a:r>
            <a:r>
              <a:rPr lang="ru-RU" altLang="ru-RU" sz="2800" dirty="0" smtClean="0"/>
              <a:t>.</a:t>
            </a:r>
            <a:r>
              <a:rPr lang="ru-RU" altLang="ru-RU" sz="2800" dirty="0"/>
              <a:t>	</a:t>
            </a:r>
          </a:p>
        </p:txBody>
      </p:sp>
      <p:sp>
        <p:nvSpPr>
          <p:cNvPr id="3" name="Text Box 6"/>
          <p:cNvSpPr txBox="1">
            <a:spLocks noChangeArrowheads="1"/>
          </p:cNvSpPr>
          <p:nvPr/>
        </p:nvSpPr>
        <p:spPr bwMode="auto">
          <a:xfrm>
            <a:off x="0" y="1412776"/>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smtClean="0"/>
              <a:t>Действительно, если бы оно было нечетно, то сумма индексов вершин графа с нечетными индексами была бы нечетна. С другой стороны, сумма индексов вершин графа с четными индексами четна. Но тогда сумма всех индексов вершин графа была бы нечетна, что противоречит теореме.</a:t>
            </a:r>
            <a:endParaRPr lang="ru-RU" alt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9.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паркетов, части которых изображены на рисунке</a:t>
            </a:r>
            <a:r>
              <a:rPr lang="ru-RU" altLang="ru-RU">
                <a:cs typeface="Times New Roman" panose="02020603050405020304" pitchFamily="18" charset="0"/>
              </a:rPr>
              <a:t>?</a:t>
            </a:r>
            <a:r>
              <a:rPr lang="ru-RU" altLang="ru-RU">
                <a:solidFill>
                  <a:schemeClr val="accent1"/>
                </a:solidFill>
              </a:rPr>
              <a:t> </a:t>
            </a:r>
          </a:p>
        </p:txBody>
      </p:sp>
      <p:sp>
        <p:nvSpPr>
          <p:cNvPr id="301062" name="Text Box 6"/>
          <p:cNvSpPr txBox="1">
            <a:spLocks noChangeArrowheads="1"/>
          </p:cNvSpPr>
          <p:nvPr/>
        </p:nvSpPr>
        <p:spPr bwMode="auto">
          <a:xfrm>
            <a:off x="533400" y="58674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2; б) 3; в) 3; г) 2.</a:t>
            </a:r>
          </a:p>
        </p:txBody>
      </p:sp>
      <p:pic>
        <p:nvPicPr>
          <p:cNvPr id="3174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081713"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84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62"/>
                                        </p:tgtEl>
                                        <p:attrNameLst>
                                          <p:attrName>style.visibility</p:attrName>
                                        </p:attrNameLst>
                                      </p:cBhvr>
                                      <p:to>
                                        <p:strVal val="visible"/>
                                      </p:to>
                                    </p:set>
                                    <p:animEffect transition="in" filter="wipe(up)">
                                      <p:cBhvr>
                                        <p:cTn id="7" dur="500"/>
                                        <p:tgtEl>
                                          <p:spTgt spid="30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10.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карт, изображенных на рисунке</a:t>
            </a:r>
            <a:r>
              <a:rPr lang="ru-RU" altLang="ru-RU">
                <a:cs typeface="Times New Roman" panose="02020603050405020304" pitchFamily="18" charset="0"/>
              </a:rPr>
              <a:t>?</a:t>
            </a:r>
            <a:r>
              <a:rPr lang="ru-RU" altLang="ru-RU"/>
              <a:t> </a:t>
            </a:r>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2528888"/>
            <a:ext cx="77279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1909" name="Group 5"/>
          <p:cNvGrpSpPr>
            <a:grpSpLocks/>
          </p:cNvGrpSpPr>
          <p:nvPr/>
        </p:nvGrpSpPr>
        <p:grpSpPr bwMode="auto">
          <a:xfrm>
            <a:off x="609600" y="2514600"/>
            <a:ext cx="7804150" cy="2789238"/>
            <a:chOff x="384" y="1584"/>
            <a:chExt cx="4916" cy="1757"/>
          </a:xfrm>
        </p:grpSpPr>
        <p:sp>
          <p:nvSpPr>
            <p:cNvPr id="33797" name="Text Box 6"/>
            <p:cNvSpPr txBox="1">
              <a:spLocks noChangeArrowheads="1"/>
            </p:cNvSpPr>
            <p:nvPr/>
          </p:nvSpPr>
          <p:spPr bwMode="auto">
            <a:xfrm>
              <a:off x="384" y="2976"/>
              <a:ext cx="4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3; б) 2; в) 4; г) 3.</a:t>
              </a:r>
            </a:p>
          </p:txBody>
        </p:sp>
        <p:pic>
          <p:nvPicPr>
            <p:cNvPr id="337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84"/>
              <a:ext cx="4868"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3020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wipe(up)">
                                      <p:cBhvr>
                                        <p:cTn id="7"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11.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граней правильных многогранников?</a:t>
            </a:r>
            <a:r>
              <a:rPr lang="ru-RU" altLang="ru-RU"/>
              <a:t> </a:t>
            </a:r>
          </a:p>
        </p:txBody>
      </p:sp>
      <p:sp>
        <p:nvSpPr>
          <p:cNvPr id="260100" name="Text Box 4"/>
          <p:cNvSpPr txBox="1">
            <a:spLocks noChangeArrowheads="1"/>
          </p:cNvSpPr>
          <p:nvPr/>
        </p:nvSpPr>
        <p:spPr bwMode="auto">
          <a:xfrm>
            <a:off x="609600" y="53340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4; б) 3; в) 2; г) 3; д) 4.</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95600"/>
            <a:ext cx="776922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2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wipe(up)">
                                      <p:cBhvr>
                                        <p:cTn id="7" dur="500"/>
                                        <p:tgtEl>
                                          <p:spTgt spid="26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152400"/>
            <a:ext cx="7772400" cy="457200"/>
          </a:xfrm>
        </p:spPr>
        <p:txBody>
          <a:bodyPr/>
          <a:lstStyle/>
          <a:p>
            <a:pPr eaLnBrk="1" hangingPunct="1"/>
            <a:r>
              <a:rPr lang="ru-RU" altLang="ru-RU" sz="3600" smtClean="0">
                <a:solidFill>
                  <a:srgbClr val="FF3300"/>
                </a:solidFill>
              </a:rPr>
              <a:t>Упражнения</a:t>
            </a:r>
          </a:p>
        </p:txBody>
      </p:sp>
      <p:sp>
        <p:nvSpPr>
          <p:cNvPr id="13315" name="Text Box 3"/>
          <p:cNvSpPr txBox="1">
            <a:spLocks noChangeArrowheads="1"/>
          </p:cNvSpPr>
          <p:nvPr/>
        </p:nvSpPr>
        <p:spPr bwMode="auto">
          <a:xfrm>
            <a:off x="34925" y="838200"/>
            <a:ext cx="90741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1. В графе </a:t>
            </a:r>
            <a:r>
              <a:rPr lang="ru-RU" altLang="ru-RU"/>
              <a:t>3</a:t>
            </a:r>
            <a:r>
              <a:rPr lang="ru-RU" altLang="ru-RU">
                <a:cs typeface="Times New Roman" panose="02020603050405020304" pitchFamily="18" charset="0"/>
              </a:rPr>
              <a:t> вершин, каждая из которых имеет индекс </a:t>
            </a:r>
            <a:r>
              <a:rPr lang="ru-RU" altLang="ru-RU"/>
              <a:t>2</a:t>
            </a:r>
            <a:r>
              <a:rPr lang="ru-RU" altLang="ru-RU">
                <a:cs typeface="Times New Roman" panose="02020603050405020304" pitchFamily="18" charset="0"/>
              </a:rPr>
              <a:t>. Сколько у него ребер? Нарисуйте такой граф.</a:t>
            </a:r>
            <a:r>
              <a:rPr lang="ru-RU" altLang="ru-RU">
                <a:solidFill>
                  <a:schemeClr val="accent1"/>
                </a:solidFill>
                <a:cs typeface="Times New Roman" panose="02020603050405020304" pitchFamily="18" charset="0"/>
              </a:rPr>
              <a:t> </a:t>
            </a:r>
          </a:p>
        </p:txBody>
      </p:sp>
      <p:grpSp>
        <p:nvGrpSpPr>
          <p:cNvPr id="165892" name="Group 1028"/>
          <p:cNvGrpSpPr>
            <a:grpSpLocks/>
          </p:cNvGrpSpPr>
          <p:nvPr/>
        </p:nvGrpSpPr>
        <p:grpSpPr bwMode="auto">
          <a:xfrm>
            <a:off x="609600" y="2819400"/>
            <a:ext cx="4981575" cy="2484438"/>
            <a:chOff x="384" y="1776"/>
            <a:chExt cx="3138" cy="1565"/>
          </a:xfrm>
        </p:grpSpPr>
        <p:sp>
          <p:nvSpPr>
            <p:cNvPr id="13317" name="Text Box 7"/>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3.</a:t>
              </a:r>
            </a:p>
          </p:txBody>
        </p:sp>
        <p:graphicFrame>
          <p:nvGraphicFramePr>
            <p:cNvPr id="13318" name="Object 1030"/>
            <p:cNvGraphicFramePr>
              <a:graphicFrameLocks noChangeAspect="1"/>
            </p:cNvGraphicFramePr>
            <p:nvPr/>
          </p:nvGraphicFramePr>
          <p:xfrm>
            <a:off x="2064" y="1776"/>
            <a:ext cx="1458" cy="1266"/>
          </p:xfrm>
          <a:graphic>
            <a:graphicData uri="http://schemas.openxmlformats.org/presentationml/2006/ole">
              <mc:AlternateContent xmlns:mc="http://schemas.openxmlformats.org/markup-compatibility/2006">
                <mc:Choice xmlns:v="urn:schemas-microsoft-com:vml" Requires="v">
                  <p:oleObj spid="_x0000_s13330" name="Точечный рисунок" r:id="rId4" imgW="2314286" imgH="2010056" progId="Paint.Picture">
                    <p:embed/>
                  </p:oleObj>
                </mc:Choice>
                <mc:Fallback>
                  <p:oleObj name="Точечный рисунок" r:id="rId4" imgW="2314286" imgH="2010056" progId="Paint.Picture">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1776"/>
                          <a:ext cx="1458"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wipe(up)">
                                      <p:cBhvr>
                                        <p:cTn id="7"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cs typeface="Times New Roman" panose="02020603050405020304" pitchFamily="18" charset="0"/>
              </a:rPr>
              <a:t>	2. В графе </a:t>
            </a:r>
            <a:r>
              <a:rPr lang="ru-RU" altLang="ru-RU"/>
              <a:t>4</a:t>
            </a:r>
            <a:r>
              <a:rPr lang="ru-RU" altLang="ru-RU">
                <a:cs typeface="Times New Roman" panose="02020603050405020304" pitchFamily="18" charset="0"/>
              </a:rPr>
              <a:t> вершин, каждая из которых имеет индекс 3. Сколько у него ребер? Нарисуйте такой граф.</a:t>
            </a:r>
            <a:r>
              <a:rPr lang="ru-RU" altLang="ru-RU">
                <a:solidFill>
                  <a:schemeClr val="accent1"/>
                </a:solidFill>
                <a:cs typeface="Times New Roman" panose="02020603050405020304" pitchFamily="18" charset="0"/>
              </a:rPr>
              <a:t> </a:t>
            </a:r>
          </a:p>
        </p:txBody>
      </p:sp>
      <p:grpSp>
        <p:nvGrpSpPr>
          <p:cNvPr id="126987" name="Group 11"/>
          <p:cNvGrpSpPr>
            <a:grpSpLocks/>
          </p:cNvGrpSpPr>
          <p:nvPr/>
        </p:nvGrpSpPr>
        <p:grpSpPr bwMode="auto">
          <a:xfrm>
            <a:off x="609600" y="2743200"/>
            <a:ext cx="5213350" cy="2560638"/>
            <a:chOff x="384" y="1728"/>
            <a:chExt cx="3284" cy="1613"/>
          </a:xfrm>
        </p:grpSpPr>
        <p:sp>
          <p:nvSpPr>
            <p:cNvPr id="15364" name="Text Box 7"/>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6.</a:t>
              </a:r>
            </a:p>
          </p:txBody>
        </p:sp>
        <p:pic>
          <p:nvPicPr>
            <p:cNvPr id="153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1728"/>
              <a:ext cx="1508" cy="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7"/>
                                        </p:tgtEl>
                                        <p:attrNameLst>
                                          <p:attrName>style.visibility</p:attrName>
                                        </p:attrNameLst>
                                      </p:cBhvr>
                                      <p:to>
                                        <p:strVal val="visible"/>
                                      </p:to>
                                    </p:set>
                                    <p:animEffect transition="in" filter="wipe(left)">
                                      <p:cBhvr>
                                        <p:cTn id="7" dur="500"/>
                                        <p:tgtEl>
                                          <p:spTgt spid="126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1188</Words>
  <Application>Microsoft Office PowerPoint</Application>
  <PresentationFormat>Экран (4:3)</PresentationFormat>
  <Paragraphs>309</Paragraphs>
  <Slides>72</Slides>
  <Notes>72</Notes>
  <HiddenSlides>0</HiddenSlides>
  <MMClips>0</MMClips>
  <ScaleCrop>false</ScaleCrop>
  <HeadingPairs>
    <vt:vector size="8" baseType="variant">
      <vt:variant>
        <vt:lpstr>Использованные шрифты</vt:lpstr>
      </vt:variant>
      <vt:variant>
        <vt:i4>1</vt:i4>
      </vt:variant>
      <vt:variant>
        <vt:lpstr>Тема</vt:lpstr>
      </vt:variant>
      <vt:variant>
        <vt:i4>1</vt:i4>
      </vt:variant>
      <vt:variant>
        <vt:lpstr>Внедренные серверы OLE</vt:lpstr>
      </vt:variant>
      <vt:variant>
        <vt:i4>2</vt:i4>
      </vt:variant>
      <vt:variant>
        <vt:lpstr>Заголовки слайдов</vt:lpstr>
      </vt:variant>
      <vt:variant>
        <vt:i4>72</vt:i4>
      </vt:variant>
    </vt:vector>
  </HeadingPairs>
  <TitlesOfParts>
    <vt:vector size="76" baseType="lpstr">
      <vt:lpstr>Times New Roman</vt:lpstr>
      <vt:lpstr>Оформление по умолчанию</vt:lpstr>
      <vt:lpstr>Точечный рисунок</vt:lpstr>
      <vt:lpstr>Equation</vt:lpstr>
      <vt:lpstr>ГРАФЫ</vt:lpstr>
      <vt:lpstr>Презентация PowerPoint</vt:lpstr>
      <vt:lpstr>Презентация PowerPoint</vt:lpstr>
      <vt:lpstr>Задача Эйлера 1</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Уникурсальные графы</vt:lpstr>
      <vt:lpstr>Теорема Эйлера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Задача Эйлера 2</vt:lpstr>
      <vt:lpstr>Теорема Эйлера 2</vt:lpstr>
      <vt:lpstr>Доказательство теоремы Эйлера</vt:lpstr>
      <vt:lpstr>Решение задачи Эйлера</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Проблема четырех красок</vt:lpstr>
      <vt:lpstr>Презентация PowerPoint</vt:lpstr>
      <vt:lpstr>Презентация PowerPoint</vt:lpstr>
      <vt:lpstr>Определение карты</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Пользователь</cp:lastModifiedBy>
  <cp:revision>104</cp:revision>
  <dcterms:created xsi:type="dcterms:W3CDTF">2008-04-30T05:51:18Z</dcterms:created>
  <dcterms:modified xsi:type="dcterms:W3CDTF">2020-10-16T12:11:39Z</dcterms:modified>
</cp:coreProperties>
</file>